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59" r:id="rId6"/>
    <p:sldId id="260" r:id="rId7"/>
    <p:sldId id="261" r:id="rId8"/>
    <p:sldId id="262" r:id="rId9"/>
    <p:sldId id="264"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hony Schroeder" initials="AS" lastIdx="1" clrIdx="0">
    <p:extLst>
      <p:ext uri="{19B8F6BF-5375-455C-9EA6-DF929625EA0E}">
        <p15:presenceInfo xmlns:p15="http://schemas.microsoft.com/office/powerpoint/2012/main" userId="10677d61d286238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2C1B10-556B-421B-8382-88BBBB649F7C}" v="1" dt="2020-04-09T12:32:46.3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09T05:52:58.831"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D2D0A5A-FD27-4044-8F8D-C71B14AE8B55}" type="datetimeFigureOut">
              <a:rPr lang="en-US" smtClean="0"/>
              <a:t>4/14/2020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3833123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2D0A5A-FD27-4044-8F8D-C71B14AE8B55}"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3482334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2D0A5A-FD27-4044-8F8D-C71B14AE8B55}"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2759391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2D0A5A-FD27-4044-8F8D-C71B14AE8B55}"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40FC6-12DD-46FF-A24F-E67FFBD3D2C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39176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2D0A5A-FD27-4044-8F8D-C71B14AE8B55}"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4249202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2D0A5A-FD27-4044-8F8D-C71B14AE8B55}" type="datetimeFigureOut">
              <a:rPr lang="en-US" smtClean="0"/>
              <a:t>4/14/2020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125553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2D0A5A-FD27-4044-8F8D-C71B14AE8B55}" type="datetimeFigureOut">
              <a:rPr lang="en-US" smtClean="0"/>
              <a:t>4/14/2020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1671965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D0A5A-FD27-4044-8F8D-C71B14AE8B55}"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25176310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D0A5A-FD27-4044-8F8D-C71B14AE8B55}"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2957725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D0A5A-FD27-4044-8F8D-C71B14AE8B55}"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2869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D0A5A-FD27-4044-8F8D-C71B14AE8B55}"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957864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2D0A5A-FD27-4044-8F8D-C71B14AE8B55}"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2468338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2D0A5A-FD27-4044-8F8D-C71B14AE8B55}" type="datetimeFigureOut">
              <a:rPr lang="en-US" smtClean="0"/>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1463546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2D0A5A-FD27-4044-8F8D-C71B14AE8B55}" type="datetimeFigureOut">
              <a:rPr lang="en-US" smtClean="0"/>
              <a:t>4/14/2020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3143633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2D0A5A-FD27-4044-8F8D-C71B14AE8B55}" type="datetimeFigureOut">
              <a:rPr lang="en-US" smtClean="0"/>
              <a:t>4/14/2020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1994192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2D0A5A-FD27-4044-8F8D-C71B14AE8B55}"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2358498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2D0A5A-FD27-4044-8F8D-C71B14AE8B55}"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2439292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2D0A5A-FD27-4044-8F8D-C71B14AE8B55}" type="datetimeFigureOut">
              <a:rPr lang="en-US" smtClean="0"/>
              <a:t>4/14/2020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ED40FC6-12DD-46FF-A24F-E67FFBD3D2C9}" type="slidenum">
              <a:rPr lang="en-US" smtClean="0"/>
              <a:t>‹#›</a:t>
            </a:fld>
            <a:endParaRPr lang="en-US"/>
          </a:p>
        </p:txBody>
      </p:sp>
    </p:spTree>
    <p:extLst>
      <p:ext uri="{BB962C8B-B14F-4D97-AF65-F5344CB8AC3E}">
        <p14:creationId xmlns:p14="http://schemas.microsoft.com/office/powerpoint/2010/main" val="452042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F4E02-8A97-4061-9A88-DF32F2FA0809}"/>
              </a:ext>
            </a:extLst>
          </p:cNvPr>
          <p:cNvSpPr>
            <a:spLocks noGrp="1"/>
          </p:cNvSpPr>
          <p:nvPr>
            <p:ph type="ctrTitle"/>
          </p:nvPr>
        </p:nvSpPr>
        <p:spPr/>
        <p:txBody>
          <a:bodyPr/>
          <a:lstStyle/>
          <a:p>
            <a:r>
              <a:rPr lang="en-US" dirty="0"/>
              <a:t>Implementation of K Nearest Neighbors in Java</a:t>
            </a:r>
          </a:p>
        </p:txBody>
      </p:sp>
      <p:sp>
        <p:nvSpPr>
          <p:cNvPr id="3" name="Subtitle 2">
            <a:extLst>
              <a:ext uri="{FF2B5EF4-FFF2-40B4-BE49-F238E27FC236}">
                <a16:creationId xmlns:a16="http://schemas.microsoft.com/office/drawing/2014/main" id="{E619C176-0993-4EC8-9672-405B4F26692D}"/>
              </a:ext>
            </a:extLst>
          </p:cNvPr>
          <p:cNvSpPr>
            <a:spLocks noGrp="1"/>
          </p:cNvSpPr>
          <p:nvPr>
            <p:ph type="subTitle" idx="1"/>
          </p:nvPr>
        </p:nvSpPr>
        <p:spPr/>
        <p:txBody>
          <a:bodyPr/>
          <a:lstStyle/>
          <a:p>
            <a:r>
              <a:rPr lang="en-US" dirty="0"/>
              <a:t>By Anthony Schroeder and tanner stoops</a:t>
            </a:r>
          </a:p>
        </p:txBody>
      </p:sp>
    </p:spTree>
    <p:extLst>
      <p:ext uri="{BB962C8B-B14F-4D97-AF65-F5344CB8AC3E}">
        <p14:creationId xmlns:p14="http://schemas.microsoft.com/office/powerpoint/2010/main" val="161067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593A-5917-4DEF-849A-3A3FBC0836E8}"/>
              </a:ext>
            </a:extLst>
          </p:cNvPr>
          <p:cNvSpPr>
            <a:spLocks noGrp="1"/>
          </p:cNvSpPr>
          <p:nvPr>
            <p:ph type="title"/>
          </p:nvPr>
        </p:nvSpPr>
        <p:spPr/>
        <p:txBody>
          <a:bodyPr/>
          <a:lstStyle/>
          <a:p>
            <a:r>
              <a:rPr lang="en-US" dirty="0"/>
              <a:t>In the Future</a:t>
            </a:r>
          </a:p>
        </p:txBody>
      </p:sp>
      <p:sp>
        <p:nvSpPr>
          <p:cNvPr id="3" name="Content Placeholder 2">
            <a:extLst>
              <a:ext uri="{FF2B5EF4-FFF2-40B4-BE49-F238E27FC236}">
                <a16:creationId xmlns:a16="http://schemas.microsoft.com/office/drawing/2014/main" id="{C732176C-1CDF-469C-B7F5-D180D8DB30FA}"/>
              </a:ext>
            </a:extLst>
          </p:cNvPr>
          <p:cNvSpPr>
            <a:spLocks noGrp="1"/>
          </p:cNvSpPr>
          <p:nvPr>
            <p:ph idx="1"/>
          </p:nvPr>
        </p:nvSpPr>
        <p:spPr/>
        <p:txBody>
          <a:bodyPr/>
          <a:lstStyle/>
          <a:p>
            <a:pPr marL="0" indent="0">
              <a:buNone/>
            </a:pPr>
            <a:r>
              <a:rPr lang="en-US" dirty="0"/>
              <a:t>A major reason that KNN is not used more often is because of how computationally expensive it can be. Each data entry that you want to find the label of has to be compared with every other data entry. With the MNIST, that means a K  of just 1 means that about 60,000 comparisons need to be done.  Obviously, this can take a long time so a good idea would be to parallelize the comparisons, so instead of 1 comparison at a time we can do several drastically reducing the time.</a:t>
            </a:r>
          </a:p>
        </p:txBody>
      </p:sp>
    </p:spTree>
    <p:extLst>
      <p:ext uri="{BB962C8B-B14F-4D97-AF65-F5344CB8AC3E}">
        <p14:creationId xmlns:p14="http://schemas.microsoft.com/office/powerpoint/2010/main" val="309698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1A7EF-DF66-43CB-BB86-E0C143A2E535}"/>
              </a:ext>
            </a:extLst>
          </p:cNvPr>
          <p:cNvSpPr>
            <a:spLocks noGrp="1"/>
          </p:cNvSpPr>
          <p:nvPr>
            <p:ph type="title"/>
          </p:nvPr>
        </p:nvSpPr>
        <p:spPr>
          <a:xfrm>
            <a:off x="1141413" y="618518"/>
            <a:ext cx="9905998" cy="1478570"/>
          </a:xfrm>
        </p:spPr>
        <p:txBody>
          <a:bodyPr>
            <a:normAutofit/>
          </a:bodyPr>
          <a:lstStyle/>
          <a:p>
            <a:r>
              <a:rPr lang="en-US" dirty="0"/>
              <a:t>What is K Nearest Neighbors</a:t>
            </a:r>
          </a:p>
        </p:txBody>
      </p:sp>
      <p:pic>
        <p:nvPicPr>
          <p:cNvPr id="7" name="Graphic 6" descr="Database">
            <a:extLst>
              <a:ext uri="{FF2B5EF4-FFF2-40B4-BE49-F238E27FC236}">
                <a16:creationId xmlns:a16="http://schemas.microsoft.com/office/drawing/2014/main" id="{71DB2EE7-73FB-4570-97C6-FD06A2834C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F5231785-9FED-4E23-A198-F225B68831CB}"/>
              </a:ext>
            </a:extLst>
          </p:cNvPr>
          <p:cNvSpPr>
            <a:spLocks noGrp="1"/>
          </p:cNvSpPr>
          <p:nvPr>
            <p:ph idx="1"/>
          </p:nvPr>
        </p:nvSpPr>
        <p:spPr>
          <a:xfrm>
            <a:off x="5034579" y="2249487"/>
            <a:ext cx="6012832" cy="3541714"/>
          </a:xfrm>
        </p:spPr>
        <p:txBody>
          <a:bodyPr>
            <a:normAutofit/>
          </a:bodyPr>
          <a:lstStyle/>
          <a:p>
            <a:pPr lvl="0">
              <a:lnSpc>
                <a:spcPct val="110000"/>
              </a:lnSpc>
            </a:pPr>
            <a:r>
              <a:rPr lang="en-US" sz="1700" dirty="0"/>
              <a:t>K Nearest Neighbors is a non-parametric, instanced-based learning algorithm</a:t>
            </a:r>
          </a:p>
          <a:p>
            <a:pPr lvl="1">
              <a:lnSpc>
                <a:spcPct val="110000"/>
              </a:lnSpc>
            </a:pPr>
            <a:r>
              <a:rPr lang="en-US" sz="1700" dirty="0"/>
              <a:t>Non-parametric meaning that instead of using a probability distribution derived from the data. It is compared directly against the training data</a:t>
            </a:r>
          </a:p>
          <a:p>
            <a:pPr lvl="1">
              <a:lnSpc>
                <a:spcPct val="110000"/>
              </a:lnSpc>
            </a:pPr>
            <a:r>
              <a:rPr lang="en-US" sz="1700" dirty="0"/>
              <a:t>Instance-based learning, lazy learning, instead of creating an abstraction from the training data, it instead stores all the training data and compares the query to the data and classifies it according to its nearest neighbors</a:t>
            </a:r>
          </a:p>
          <a:p>
            <a:pPr>
              <a:lnSpc>
                <a:spcPct val="110000"/>
              </a:lnSpc>
            </a:pPr>
            <a:endParaRPr lang="en-US" sz="1700" dirty="0"/>
          </a:p>
        </p:txBody>
      </p:sp>
    </p:spTree>
    <p:extLst>
      <p:ext uri="{BB962C8B-B14F-4D97-AF65-F5344CB8AC3E}">
        <p14:creationId xmlns:p14="http://schemas.microsoft.com/office/powerpoint/2010/main" val="1110418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4" name="Rectangle 5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66FC9BA-9B0E-4890-A6BB-8BAB642B086E}"/>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What is K Nearest Neighbors</a:t>
            </a:r>
          </a:p>
        </p:txBody>
      </p:sp>
      <p:sp>
        <p:nvSpPr>
          <p:cNvPr id="3" name="Content Placeholder 2">
            <a:extLst>
              <a:ext uri="{FF2B5EF4-FFF2-40B4-BE49-F238E27FC236}">
                <a16:creationId xmlns:a16="http://schemas.microsoft.com/office/drawing/2014/main" id="{426AFCB2-A6DC-4985-933E-4217E7458746}"/>
              </a:ext>
            </a:extLst>
          </p:cNvPr>
          <p:cNvSpPr>
            <a:spLocks noGrp="1"/>
          </p:cNvSpPr>
          <p:nvPr>
            <p:ph idx="1"/>
          </p:nvPr>
        </p:nvSpPr>
        <p:spPr>
          <a:xfrm>
            <a:off x="844620" y="2249487"/>
            <a:ext cx="2862444" cy="3957302"/>
          </a:xfrm>
        </p:spPr>
        <p:txBody>
          <a:bodyPr>
            <a:normAutofit/>
          </a:bodyPr>
          <a:lstStyle/>
          <a:p>
            <a:pPr marL="0" indent="0">
              <a:buNone/>
            </a:pPr>
            <a:r>
              <a:rPr lang="en-US" sz="1400" dirty="0">
                <a:solidFill>
                  <a:srgbClr val="FFFFFF"/>
                </a:solidFill>
              </a:rPr>
              <a:t>K Nearest Neighbors is a simple algorithm where the test data is compared to all training data points by using one of the methods to find distance between it and the rest of the data, takes the K nearest data points and then classifies the test data according to whatever the majority that its nearest neighbors are.</a:t>
            </a:r>
          </a:p>
        </p:txBody>
      </p:sp>
      <p:grpSp>
        <p:nvGrpSpPr>
          <p:cNvPr id="58" name="Group 5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Picture 4" descr="A close up of a map&#10;&#10;Description automatically generated">
            <a:extLst>
              <a:ext uri="{FF2B5EF4-FFF2-40B4-BE49-F238E27FC236}">
                <a16:creationId xmlns:a16="http://schemas.microsoft.com/office/drawing/2014/main" id="{91E9688E-7842-4608-9AD1-5AB9F29F6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1778" y="1236654"/>
            <a:ext cx="6844045" cy="4380188"/>
          </a:xfrm>
          <a:prstGeom prst="rect">
            <a:avLst/>
          </a:prstGeom>
        </p:spPr>
      </p:pic>
    </p:spTree>
    <p:extLst>
      <p:ext uri="{BB962C8B-B14F-4D97-AF65-F5344CB8AC3E}">
        <p14:creationId xmlns:p14="http://schemas.microsoft.com/office/powerpoint/2010/main" val="230202919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64B0-E1AC-404A-AFC1-8FACBA4DCD25}"/>
              </a:ext>
            </a:extLst>
          </p:cNvPr>
          <p:cNvSpPr>
            <a:spLocks noGrp="1"/>
          </p:cNvSpPr>
          <p:nvPr>
            <p:ph type="title"/>
          </p:nvPr>
        </p:nvSpPr>
        <p:spPr/>
        <p:txBody>
          <a:bodyPr/>
          <a:lstStyle/>
          <a:p>
            <a:r>
              <a:rPr lang="en-US" dirty="0"/>
              <a:t>Which Formula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B009D5-A57A-46B4-B906-2CAC29F0FB45}"/>
                  </a:ext>
                </a:extLst>
              </p:cNvPr>
              <p:cNvSpPr>
                <a:spLocks noGrp="1"/>
              </p:cNvSpPr>
              <p:nvPr>
                <p:ph idx="1"/>
              </p:nvPr>
            </p:nvSpPr>
            <p:spPr/>
            <p:txBody>
              <a:bodyPr/>
              <a:lstStyle/>
              <a:p>
                <a:r>
                  <a:rPr lang="en-US" dirty="0"/>
                  <a:t>A study on KNN showed that the depending on the data, different equations performed better</a:t>
                </a:r>
              </a:p>
              <a:p>
                <a:r>
                  <a:rPr lang="en-US" dirty="0"/>
                  <a:t>Two of  the most common equations:</a:t>
                </a:r>
              </a:p>
              <a:p>
                <a:pPr lvl="1"/>
                <a:r>
                  <a:rPr lang="en-US" dirty="0"/>
                  <a:t>The most used formula is the normalized Euclidean function </a:t>
                </a:r>
                <a14:m>
                  <m:oMath xmlns:m="http://schemas.openxmlformats.org/officeDocument/2006/math">
                    <m:r>
                      <a:rPr lang="en-US" b="0" i="1" smtClean="0">
                        <a:latin typeface="Cambria Math" panose="02040503050406030204" pitchFamily="18" charset="0"/>
                      </a:rPr>
                      <m:t>𝑑𝑖𝑠𝑡</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pt-BR" i="1" smtClean="0">
                        <a:latin typeface="Cambria Math" panose="02040503050406030204" pitchFamily="18" charset="0"/>
                      </a:rPr>
                      <m:t>=</m:t>
                    </m:r>
                    <m:rad>
                      <m:radPr>
                        <m:degHide m:val="on"/>
                        <m:ctrlPr>
                          <a:rPr lang="pt-BR" i="1" smtClean="0">
                            <a:latin typeface="Cambria Math" panose="02040503050406030204" pitchFamily="18" charset="0"/>
                          </a:rPr>
                        </m:ctrlPr>
                      </m:radPr>
                      <m:deg/>
                      <m:e>
                        <m:f>
                          <m:fPr>
                            <m:ctrlPr>
                              <a:rPr lang="pt-BR" i="1" smtClean="0">
                                <a:latin typeface="Cambria Math" panose="02040503050406030204" pitchFamily="18" charset="0"/>
                              </a:rPr>
                            </m:ctrlPr>
                          </m:fPr>
                          <m:num>
                            <m:nary>
                              <m:naryPr>
                                <m:chr m:val="∑"/>
                                <m:ctrlPr>
                                  <a:rPr lang="pt-BR" i="1">
                                    <a:latin typeface="Cambria Math" panose="02040503050406030204" pitchFamily="18" charset="0"/>
                                  </a:rPr>
                                </m:ctrlPr>
                              </m:naryPr>
                              <m:sub>
                                <m:r>
                                  <a:rPr lang="en-US" i="1">
                                    <a:latin typeface="Cambria Math" panose="02040503050406030204" pitchFamily="18" charset="0"/>
                                  </a:rPr>
                                  <m:t>𝑖</m:t>
                                </m:r>
                                <m:r>
                                  <a:rPr lang="pt-BR"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m:t>
                                </m:r>
                                <m:sSub>
                                  <m:sSubPr>
                                    <m:ctrlPr>
                                      <a:rPr lang="pt-B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pt-BR"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nary>
                            <m:sSup>
                              <m:sSupPr>
                                <m:ctrlPr>
                                  <a:rPr lang="en-US"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𝑚</m:t>
                            </m:r>
                          </m:den>
                        </m:f>
                      </m:e>
                    </m:rad>
                  </m:oMath>
                </a14:m>
                <a:endParaRPr lang="en-US" dirty="0"/>
              </a:p>
              <a:p>
                <a:pPr lvl="1"/>
                <a:r>
                  <a:rPr lang="en-US" dirty="0"/>
                  <a:t>Cosine Similarity Measure is used to measure the cosine angle between two vectors cos</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den>
                    </m:f>
                  </m:oMath>
                </a14:m>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8BB009D5-A57A-46B4-B906-2CAC29F0FB45}"/>
                  </a:ext>
                </a:extLst>
              </p:cNvPr>
              <p:cNvSpPr>
                <a:spLocks noGrp="1" noRot="1" noChangeAspect="1" noMove="1" noResize="1" noEditPoints="1" noAdjustHandles="1" noChangeArrowheads="1" noChangeShapeType="1" noTextEdit="1"/>
              </p:cNvSpPr>
              <p:nvPr>
                <p:ph idx="1"/>
              </p:nvPr>
            </p:nvSpPr>
            <p:spPr>
              <a:blipFill>
                <a:blip r:embed="rId2"/>
                <a:stretch>
                  <a:fillRect l="-1231" t="-2238"/>
                </a:stretch>
              </a:blipFill>
            </p:spPr>
            <p:txBody>
              <a:bodyPr/>
              <a:lstStyle/>
              <a:p>
                <a:r>
                  <a:rPr lang="en-US">
                    <a:noFill/>
                  </a:rPr>
                  <a:t> </a:t>
                </a:r>
              </a:p>
            </p:txBody>
          </p:sp>
        </mc:Fallback>
      </mc:AlternateContent>
    </p:spTree>
    <p:extLst>
      <p:ext uri="{BB962C8B-B14F-4D97-AF65-F5344CB8AC3E}">
        <p14:creationId xmlns:p14="http://schemas.microsoft.com/office/powerpoint/2010/main" val="2946387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3" name="Group 12">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5"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5"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3"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DE6FF1-0415-47BD-B953-354A25CC1A0B}"/>
              </a:ext>
            </a:extLst>
          </p:cNvPr>
          <p:cNvSpPr>
            <a:spLocks noGrp="1"/>
          </p:cNvSpPr>
          <p:nvPr>
            <p:ph type="title"/>
          </p:nvPr>
        </p:nvSpPr>
        <p:spPr>
          <a:xfrm>
            <a:off x="8036041" y="124178"/>
            <a:ext cx="3281003" cy="788635"/>
          </a:xfrm>
        </p:spPr>
        <p:txBody>
          <a:bodyPr anchor="b">
            <a:normAutofit/>
          </a:bodyPr>
          <a:lstStyle/>
          <a:p>
            <a:r>
              <a:rPr lang="en-US" sz="2800" dirty="0">
                <a:solidFill>
                  <a:srgbClr val="FFFFFF"/>
                </a:solidFill>
              </a:rPr>
              <a:t>How to Choose K</a:t>
            </a:r>
          </a:p>
        </p:txBody>
      </p:sp>
      <p:sp useBgFill="1">
        <p:nvSpPr>
          <p:cNvPr id="55"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room, clock&#10;&#10;Description automatically generated">
            <a:extLst>
              <a:ext uri="{FF2B5EF4-FFF2-40B4-BE49-F238E27FC236}">
                <a16:creationId xmlns:a16="http://schemas.microsoft.com/office/drawing/2014/main" id="{FC9C3A6A-1B8D-48C4-999E-8F54EE6D1D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988" y="1523791"/>
            <a:ext cx="6112382" cy="3804957"/>
          </a:xfrm>
          <a:prstGeom prst="rect">
            <a:avLst/>
          </a:prstGeom>
        </p:spPr>
      </p:pic>
      <p:sp>
        <p:nvSpPr>
          <p:cNvPr id="3" name="Content Placeholder 2">
            <a:extLst>
              <a:ext uri="{FF2B5EF4-FFF2-40B4-BE49-F238E27FC236}">
                <a16:creationId xmlns:a16="http://schemas.microsoft.com/office/drawing/2014/main" id="{22A4770C-61DA-4E74-9ADB-5E9AD8446EB0}"/>
              </a:ext>
            </a:extLst>
          </p:cNvPr>
          <p:cNvSpPr>
            <a:spLocks noGrp="1"/>
          </p:cNvSpPr>
          <p:nvPr>
            <p:ph idx="1"/>
          </p:nvPr>
        </p:nvSpPr>
        <p:spPr>
          <a:xfrm>
            <a:off x="8036041" y="1101727"/>
            <a:ext cx="3281004" cy="5529262"/>
          </a:xfrm>
        </p:spPr>
        <p:txBody>
          <a:bodyPr>
            <a:normAutofit/>
          </a:bodyPr>
          <a:lstStyle/>
          <a:p>
            <a:pPr marL="0" indent="0">
              <a:buNone/>
            </a:pPr>
            <a:r>
              <a:rPr lang="en-US" sz="1800" dirty="0">
                <a:solidFill>
                  <a:srgbClr val="FFFFFF"/>
                </a:solidFill>
              </a:rPr>
              <a:t>There is no set way to find K so we will first set K to the square root of n, where n is the number of training data entries:</a:t>
            </a:r>
          </a:p>
          <a:p>
            <a:r>
              <a:rPr lang="en-US" sz="1800" dirty="0">
                <a:solidFill>
                  <a:srgbClr val="FFFFFF"/>
                </a:solidFill>
              </a:rPr>
              <a:t>Large values for K can take a long time computationally, and if it is too large then everything is the most probable class</a:t>
            </a:r>
          </a:p>
          <a:p>
            <a:r>
              <a:rPr lang="en-US" sz="1800" dirty="0">
                <a:solidFill>
                  <a:srgbClr val="FFFFFF"/>
                </a:solidFill>
              </a:rPr>
              <a:t>Small values for K, noisy values can have a large effect</a:t>
            </a:r>
          </a:p>
        </p:txBody>
      </p:sp>
    </p:spTree>
    <p:extLst>
      <p:ext uri="{BB962C8B-B14F-4D97-AF65-F5344CB8AC3E}">
        <p14:creationId xmlns:p14="http://schemas.microsoft.com/office/powerpoint/2010/main" val="48125737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029E7-482C-427C-80D6-ABC417F8D3B2}"/>
              </a:ext>
            </a:extLst>
          </p:cNvPr>
          <p:cNvSpPr>
            <a:spLocks noGrp="1"/>
          </p:cNvSpPr>
          <p:nvPr>
            <p:ph type="title"/>
          </p:nvPr>
        </p:nvSpPr>
        <p:spPr/>
        <p:txBody>
          <a:bodyPr/>
          <a:lstStyle/>
          <a:p>
            <a:r>
              <a:rPr lang="en-US" dirty="0"/>
              <a:t>Pros/Cons of K Nearest Neighbors</a:t>
            </a:r>
          </a:p>
        </p:txBody>
      </p:sp>
      <p:sp>
        <p:nvSpPr>
          <p:cNvPr id="3" name="Content Placeholder 2">
            <a:extLst>
              <a:ext uri="{FF2B5EF4-FFF2-40B4-BE49-F238E27FC236}">
                <a16:creationId xmlns:a16="http://schemas.microsoft.com/office/drawing/2014/main" id="{83D488A4-4CF4-4A34-87C1-402534EA85F8}"/>
              </a:ext>
            </a:extLst>
          </p:cNvPr>
          <p:cNvSpPr>
            <a:spLocks noGrp="1"/>
          </p:cNvSpPr>
          <p:nvPr>
            <p:ph idx="1"/>
          </p:nvPr>
        </p:nvSpPr>
        <p:spPr>
          <a:xfrm>
            <a:off x="1141412" y="2249487"/>
            <a:ext cx="4022259" cy="3541714"/>
          </a:xfrm>
        </p:spPr>
        <p:txBody>
          <a:bodyPr>
            <a:normAutofit fontScale="77500" lnSpcReduction="20000"/>
          </a:bodyPr>
          <a:lstStyle/>
          <a:p>
            <a:pPr marL="0" indent="0">
              <a:buNone/>
            </a:pPr>
            <a:r>
              <a:rPr lang="en-US" dirty="0"/>
              <a:t>Pros</a:t>
            </a:r>
          </a:p>
          <a:p>
            <a:r>
              <a:rPr lang="en-US" dirty="0"/>
              <a:t>No assumptions are made about the data</a:t>
            </a:r>
          </a:p>
          <a:p>
            <a:r>
              <a:rPr lang="en-US" dirty="0"/>
              <a:t>Simple, its is easy to explain and understand</a:t>
            </a:r>
          </a:p>
          <a:p>
            <a:r>
              <a:rPr lang="en-US" dirty="0"/>
              <a:t>High Accuracy-it excels in classification</a:t>
            </a:r>
          </a:p>
          <a:p>
            <a:r>
              <a:rPr lang="en-US" dirty="0"/>
              <a:t>Classifier can updated easily as new instances with known classes are added</a:t>
            </a:r>
          </a:p>
        </p:txBody>
      </p:sp>
      <p:sp>
        <p:nvSpPr>
          <p:cNvPr id="4" name="Content Placeholder 2">
            <a:extLst>
              <a:ext uri="{FF2B5EF4-FFF2-40B4-BE49-F238E27FC236}">
                <a16:creationId xmlns:a16="http://schemas.microsoft.com/office/drawing/2014/main" id="{8865A3CD-770D-49EF-A1C5-8E630F7E5B2E}"/>
              </a:ext>
            </a:extLst>
          </p:cNvPr>
          <p:cNvSpPr txBox="1">
            <a:spLocks/>
          </p:cNvSpPr>
          <p:nvPr/>
        </p:nvSpPr>
        <p:spPr>
          <a:xfrm>
            <a:off x="5596871" y="2249487"/>
            <a:ext cx="4022259" cy="354171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Cons</a:t>
            </a:r>
          </a:p>
          <a:p>
            <a:r>
              <a:rPr lang="en-US" dirty="0"/>
              <a:t>Since each testing data point is compared to all the training data points it can be computationally expensive</a:t>
            </a:r>
          </a:p>
          <a:p>
            <a:r>
              <a:rPr lang="en-US" dirty="0"/>
              <a:t>It can sensitive to noisy data, outliers</a:t>
            </a:r>
          </a:p>
          <a:p>
            <a:r>
              <a:rPr lang="en-US" dirty="0"/>
              <a:t>Sensitive to very unbalanced datasets</a:t>
            </a:r>
          </a:p>
        </p:txBody>
      </p:sp>
    </p:spTree>
    <p:extLst>
      <p:ext uri="{BB962C8B-B14F-4D97-AF65-F5344CB8AC3E}">
        <p14:creationId xmlns:p14="http://schemas.microsoft.com/office/powerpoint/2010/main" val="3651157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680BA4C-119A-4111-AAE9-1AEC71564D5B}"/>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The Data Set</a:t>
            </a:r>
          </a:p>
        </p:txBody>
      </p:sp>
      <p:sp>
        <p:nvSpPr>
          <p:cNvPr id="3" name="Content Placeholder 2">
            <a:extLst>
              <a:ext uri="{FF2B5EF4-FFF2-40B4-BE49-F238E27FC236}">
                <a16:creationId xmlns:a16="http://schemas.microsoft.com/office/drawing/2014/main" id="{D75BD023-2A01-4876-9D33-2C13CDE6FAA4}"/>
              </a:ext>
            </a:extLst>
          </p:cNvPr>
          <p:cNvSpPr>
            <a:spLocks noGrp="1"/>
          </p:cNvSpPr>
          <p:nvPr>
            <p:ph idx="1"/>
          </p:nvPr>
        </p:nvSpPr>
        <p:spPr>
          <a:xfrm>
            <a:off x="844620" y="2249487"/>
            <a:ext cx="2862444" cy="4138084"/>
          </a:xfrm>
        </p:spPr>
        <p:txBody>
          <a:bodyPr>
            <a:normAutofit/>
          </a:bodyPr>
          <a:lstStyle/>
          <a:p>
            <a:pPr marL="0" indent="0">
              <a:buNone/>
            </a:pPr>
            <a:r>
              <a:rPr lang="en-US" sz="1400" dirty="0">
                <a:solidFill>
                  <a:srgbClr val="FFFFFF"/>
                </a:solidFill>
              </a:rPr>
              <a:t>We are using MNIST data of handwritten digits, it contain a data set of  70,000 handwritten digits from 0-9. 60,000 of these used for training purposes while the remaining 10,000 are used to test the algorithm's accuracy.  </a:t>
            </a: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Picture 4" descr="A picture containing keyboard&#10;&#10;Description automatically generated">
            <a:extLst>
              <a:ext uri="{FF2B5EF4-FFF2-40B4-BE49-F238E27FC236}">
                <a16:creationId xmlns:a16="http://schemas.microsoft.com/office/drawing/2014/main" id="{8456C811-8130-4C73-874E-DBD74A66DC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1778" y="1347870"/>
            <a:ext cx="6844045" cy="4157756"/>
          </a:xfrm>
          <a:prstGeom prst="rect">
            <a:avLst/>
          </a:prstGeom>
        </p:spPr>
      </p:pic>
    </p:spTree>
    <p:extLst>
      <p:ext uri="{BB962C8B-B14F-4D97-AF65-F5344CB8AC3E}">
        <p14:creationId xmlns:p14="http://schemas.microsoft.com/office/powerpoint/2010/main" val="169489582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3C13F73-CD4A-4231-B88A-FB3207995793}"/>
              </a:ext>
            </a:extLst>
          </p:cNvPr>
          <p:cNvSpPr>
            <a:spLocks noGrp="1"/>
          </p:cNvSpPr>
          <p:nvPr>
            <p:ph type="title"/>
          </p:nvPr>
        </p:nvSpPr>
        <p:spPr>
          <a:xfrm>
            <a:off x="1141413" y="618518"/>
            <a:ext cx="4459286" cy="1478570"/>
          </a:xfrm>
        </p:spPr>
        <p:txBody>
          <a:bodyPr>
            <a:normAutofit/>
          </a:bodyPr>
          <a:lstStyle/>
          <a:p>
            <a:r>
              <a:rPr lang="en-US" sz="3200" dirty="0" err="1"/>
              <a:t>Mnist</a:t>
            </a:r>
            <a:endParaRPr lang="en-US" sz="3200" dirty="0"/>
          </a:p>
        </p:txBody>
      </p:sp>
      <p:sp>
        <p:nvSpPr>
          <p:cNvPr id="3" name="Content Placeholder 2">
            <a:extLst>
              <a:ext uri="{FF2B5EF4-FFF2-40B4-BE49-F238E27FC236}">
                <a16:creationId xmlns:a16="http://schemas.microsoft.com/office/drawing/2014/main" id="{407F998A-73ED-44A9-800E-4551D6163F7F}"/>
              </a:ext>
            </a:extLst>
          </p:cNvPr>
          <p:cNvSpPr>
            <a:spLocks noGrp="1"/>
          </p:cNvSpPr>
          <p:nvPr>
            <p:ph idx="1"/>
          </p:nvPr>
        </p:nvSpPr>
        <p:spPr>
          <a:xfrm>
            <a:off x="1141412" y="2249487"/>
            <a:ext cx="4459287" cy="3965046"/>
          </a:xfrm>
        </p:spPr>
        <p:txBody>
          <a:bodyPr>
            <a:normAutofit/>
          </a:bodyPr>
          <a:lstStyle/>
          <a:p>
            <a:pPr marL="0" indent="0">
              <a:lnSpc>
                <a:spcPct val="110000"/>
              </a:lnSpc>
              <a:buNone/>
            </a:pPr>
            <a:r>
              <a:rPr lang="en-US" sz="2000" dirty="0"/>
              <a:t>Each of these images in the dataset are 28 by 28 and are gray scale. This means that each image can be thought of as a 28 by 28 matrix with each cell representing a pixel, the pixels’ values range from 0-255, with 0 being white and 255 being black. The benefit of the data being in gray scale is that only one matrix needs to be used.  We treat the matrix as one long vector with 784 dimensions. </a:t>
            </a:r>
          </a:p>
        </p:txBody>
      </p:sp>
      <p:pic>
        <p:nvPicPr>
          <p:cNvPr id="5" name="Picture 4" descr="A picture containing table, cake&#10;&#10;Description automatically generated">
            <a:extLst>
              <a:ext uri="{FF2B5EF4-FFF2-40B4-BE49-F238E27FC236}">
                <a16:creationId xmlns:a16="http://schemas.microsoft.com/office/drawing/2014/main" id="{0860A724-DF9A-4E4B-8208-AD2057D5C1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786462"/>
            <a:ext cx="5456279" cy="326012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3630683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4F7E4A6-8CB1-48BE-BC55-331A4EA51EF4}"/>
              </a:ext>
            </a:extLst>
          </p:cNvPr>
          <p:cNvSpPr>
            <a:spLocks noGrp="1"/>
          </p:cNvSpPr>
          <p:nvPr>
            <p:ph type="title"/>
          </p:nvPr>
        </p:nvSpPr>
        <p:spPr>
          <a:xfrm>
            <a:off x="1141413" y="618518"/>
            <a:ext cx="4459286" cy="1478570"/>
          </a:xfrm>
        </p:spPr>
        <p:txBody>
          <a:bodyPr>
            <a:normAutofit/>
          </a:bodyPr>
          <a:lstStyle/>
          <a:p>
            <a:r>
              <a:rPr lang="en-US" sz="3200"/>
              <a:t>Success</a:t>
            </a:r>
          </a:p>
        </p:txBody>
      </p:sp>
      <p:sp>
        <p:nvSpPr>
          <p:cNvPr id="3" name="Content Placeholder 2">
            <a:extLst>
              <a:ext uri="{FF2B5EF4-FFF2-40B4-BE49-F238E27FC236}">
                <a16:creationId xmlns:a16="http://schemas.microsoft.com/office/drawing/2014/main" id="{AE156AAF-DEEF-43EB-8FA2-0798198DFF10}"/>
              </a:ext>
            </a:extLst>
          </p:cNvPr>
          <p:cNvSpPr>
            <a:spLocks noGrp="1"/>
          </p:cNvSpPr>
          <p:nvPr>
            <p:ph idx="1"/>
          </p:nvPr>
        </p:nvSpPr>
        <p:spPr>
          <a:xfrm>
            <a:off x="1141412" y="2249487"/>
            <a:ext cx="4459287" cy="3965046"/>
          </a:xfrm>
        </p:spPr>
        <p:txBody>
          <a:bodyPr>
            <a:normAutofit/>
          </a:bodyPr>
          <a:lstStyle/>
          <a:p>
            <a:pPr marL="0" indent="0">
              <a:buNone/>
            </a:pPr>
            <a:r>
              <a:rPr lang="en-US" sz="2000"/>
              <a:t>The highest performance of KNN is around 97%. Our goal is to get 95% percent or higher on the MNIST test set. We believe we can achieve our goals with the proper distance formula and k selection. </a:t>
            </a:r>
          </a:p>
        </p:txBody>
      </p:sp>
      <p:pic>
        <p:nvPicPr>
          <p:cNvPr id="6" name="Picture 5" descr="A picture containing drawing&#10;&#10;Description automatically generated">
            <a:extLst>
              <a:ext uri="{FF2B5EF4-FFF2-40B4-BE49-F238E27FC236}">
                <a16:creationId xmlns:a16="http://schemas.microsoft.com/office/drawing/2014/main" id="{373127F8-03E3-43BC-BF78-2FC458BB7C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95588"/>
            <a:ext cx="5456279" cy="304187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5" name="Group 1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35866221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0</TotalTime>
  <Words>624</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Cambria Math</vt:lpstr>
      <vt:lpstr>Tw Cen MT</vt:lpstr>
      <vt:lpstr>Circuit</vt:lpstr>
      <vt:lpstr>Implementation of K Nearest Neighbors in Java</vt:lpstr>
      <vt:lpstr>What is K Nearest Neighbors</vt:lpstr>
      <vt:lpstr>What is K Nearest Neighbors</vt:lpstr>
      <vt:lpstr>Which Formula</vt:lpstr>
      <vt:lpstr>How to Choose K</vt:lpstr>
      <vt:lpstr>Pros/Cons of K Nearest Neighbors</vt:lpstr>
      <vt:lpstr>The Data Set</vt:lpstr>
      <vt:lpstr>Mnist</vt:lpstr>
      <vt:lpstr>Success</vt:lpstr>
      <vt:lpstr>In the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K Nearest Neighbors in Java</dc:title>
  <dc:creator>Share</dc:creator>
  <cp:lastModifiedBy>Share</cp:lastModifiedBy>
  <cp:revision>1</cp:revision>
  <dcterms:created xsi:type="dcterms:W3CDTF">2020-04-14T18:57:05Z</dcterms:created>
  <dcterms:modified xsi:type="dcterms:W3CDTF">2020-04-14T18:57:10Z</dcterms:modified>
</cp:coreProperties>
</file>