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7" r:id="rId7"/>
    <p:sldId id="268" r:id="rId8"/>
    <p:sldId id="265" r:id="rId9"/>
    <p:sldId id="269" r:id="rId10"/>
    <p:sldId id="270" r:id="rId11"/>
    <p:sldId id="271" r:id="rId12"/>
    <p:sldId id="259" r:id="rId13"/>
    <p:sldId id="266" r:id="rId14"/>
    <p:sldId id="260" r:id="rId15"/>
    <p:sldId id="26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chroeder" initials="AS" lastIdx="1" clrIdx="0">
    <p:extLst>
      <p:ext uri="{19B8F6BF-5375-455C-9EA6-DF929625EA0E}">
        <p15:presenceInfo xmlns:p15="http://schemas.microsoft.com/office/powerpoint/2012/main" userId="10677d61d28623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C1B10-556B-421B-8382-88BBBB649F7C}" v="1" dt="2020-04-09T12:32:46.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9T05:52:58.831"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83312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48233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7593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917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424920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2555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67196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51763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95772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869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9578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6833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D0A5A-FD27-4044-8F8D-C71B14AE8B55}"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4635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14363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D0A5A-FD27-4044-8F8D-C71B14AE8B55}"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99419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35849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392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2D0A5A-FD27-4044-8F8D-C71B14AE8B55}" type="datetimeFigureOut">
              <a:rPr lang="en-US" smtClean="0"/>
              <a:t>5/5/2020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D40FC6-12DD-46FF-A24F-E67FFBD3D2C9}" type="slidenum">
              <a:rPr lang="en-US" smtClean="0"/>
              <a:t>‹#›</a:t>
            </a:fld>
            <a:endParaRPr lang="en-US"/>
          </a:p>
        </p:txBody>
      </p:sp>
    </p:spTree>
    <p:extLst>
      <p:ext uri="{BB962C8B-B14F-4D97-AF65-F5344CB8AC3E}">
        <p14:creationId xmlns:p14="http://schemas.microsoft.com/office/powerpoint/2010/main" val="45204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4E02-8A97-4061-9A88-DF32F2FA0809}"/>
              </a:ext>
            </a:extLst>
          </p:cNvPr>
          <p:cNvSpPr>
            <a:spLocks noGrp="1"/>
          </p:cNvSpPr>
          <p:nvPr>
            <p:ph type="ctrTitle"/>
          </p:nvPr>
        </p:nvSpPr>
        <p:spPr/>
        <p:txBody>
          <a:bodyPr/>
          <a:lstStyle/>
          <a:p>
            <a:r>
              <a:rPr lang="en-US" dirty="0"/>
              <a:t>Implementation of K Nearest Neighbors in Java</a:t>
            </a:r>
          </a:p>
        </p:txBody>
      </p:sp>
      <p:sp>
        <p:nvSpPr>
          <p:cNvPr id="3" name="Subtitle 2">
            <a:extLst>
              <a:ext uri="{FF2B5EF4-FFF2-40B4-BE49-F238E27FC236}">
                <a16:creationId xmlns:a16="http://schemas.microsoft.com/office/drawing/2014/main" id="{E619C176-0993-4EC8-9672-405B4F26692D}"/>
              </a:ext>
            </a:extLst>
          </p:cNvPr>
          <p:cNvSpPr>
            <a:spLocks noGrp="1"/>
          </p:cNvSpPr>
          <p:nvPr>
            <p:ph type="subTitle" idx="1"/>
          </p:nvPr>
        </p:nvSpPr>
        <p:spPr/>
        <p:txBody>
          <a:bodyPr/>
          <a:lstStyle/>
          <a:p>
            <a:r>
              <a:rPr lang="en-US" dirty="0"/>
              <a:t>By Anthony Schroeder and tanner stoops</a:t>
            </a:r>
          </a:p>
        </p:txBody>
      </p:sp>
    </p:spTree>
    <p:extLst>
      <p:ext uri="{BB962C8B-B14F-4D97-AF65-F5344CB8AC3E}">
        <p14:creationId xmlns:p14="http://schemas.microsoft.com/office/powerpoint/2010/main" val="161067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029B-8E34-41AD-8085-0EB9328D35B7}"/>
              </a:ext>
            </a:extLst>
          </p:cNvPr>
          <p:cNvSpPr>
            <a:spLocks noGrp="1"/>
          </p:cNvSpPr>
          <p:nvPr>
            <p:ph type="title"/>
          </p:nvPr>
        </p:nvSpPr>
        <p:spPr/>
        <p:txBody>
          <a:bodyPr/>
          <a:lstStyle/>
          <a:p>
            <a:r>
              <a:rPr lang="en-US" dirty="0"/>
              <a:t>Extending Thread Vs Implement Runnable</a:t>
            </a:r>
          </a:p>
        </p:txBody>
      </p:sp>
      <p:sp>
        <p:nvSpPr>
          <p:cNvPr id="3" name="Content Placeholder 2">
            <a:extLst>
              <a:ext uri="{FF2B5EF4-FFF2-40B4-BE49-F238E27FC236}">
                <a16:creationId xmlns:a16="http://schemas.microsoft.com/office/drawing/2014/main" id="{3A468AE4-8E56-42C9-89A6-EF8C113FDB28}"/>
              </a:ext>
            </a:extLst>
          </p:cNvPr>
          <p:cNvSpPr>
            <a:spLocks noGrp="1"/>
          </p:cNvSpPr>
          <p:nvPr>
            <p:ph idx="1"/>
          </p:nvPr>
        </p:nvSpPr>
        <p:spPr/>
        <p:txBody>
          <a:bodyPr/>
          <a:lstStyle/>
          <a:p>
            <a:r>
              <a:rPr lang="en-US" dirty="0"/>
              <a:t>The most important reason to choose implement runnable is because it allows you to extend another class</a:t>
            </a:r>
          </a:p>
          <a:p>
            <a:r>
              <a:rPr lang="en-US" dirty="0"/>
              <a:t>The second is that it encapsulates the code that runs in parallel allowing you pass that instance to any other thread</a:t>
            </a:r>
          </a:p>
          <a:p>
            <a:r>
              <a:rPr lang="en-US" dirty="0"/>
              <a:t>You don’t import all the other methods that come with the thread class</a:t>
            </a:r>
          </a:p>
          <a:p>
            <a:r>
              <a:rPr lang="en-US" dirty="0"/>
              <a:t>Lastly, you usually don’t want to add or change the features of the threads which is the main point of extending thread </a:t>
            </a:r>
          </a:p>
        </p:txBody>
      </p:sp>
    </p:spTree>
    <p:extLst>
      <p:ext uri="{BB962C8B-B14F-4D97-AF65-F5344CB8AC3E}">
        <p14:creationId xmlns:p14="http://schemas.microsoft.com/office/powerpoint/2010/main" val="410966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AF957CC-DB7A-40EF-B12C-5375C84D08E8}"/>
              </a:ext>
            </a:extLst>
          </p:cNvPr>
          <p:cNvSpPr>
            <a:spLocks noGrp="1"/>
          </p:cNvSpPr>
          <p:nvPr>
            <p:ph type="title"/>
          </p:nvPr>
        </p:nvSpPr>
        <p:spPr>
          <a:xfrm>
            <a:off x="4996697" y="618518"/>
            <a:ext cx="6050713" cy="1478570"/>
          </a:xfrm>
        </p:spPr>
        <p:txBody>
          <a:bodyPr>
            <a:normAutofit/>
          </a:bodyPr>
          <a:lstStyle/>
          <a:p>
            <a:r>
              <a:rPr lang="en-US" sz="3300"/>
              <a:t>One of the Issues We encountered between threading in Java and In C++</a:t>
            </a:r>
          </a:p>
        </p:txBody>
      </p:sp>
      <p:pic>
        <p:nvPicPr>
          <p:cNvPr id="5" name="Picture 4">
            <a:extLst>
              <a:ext uri="{FF2B5EF4-FFF2-40B4-BE49-F238E27FC236}">
                <a16:creationId xmlns:a16="http://schemas.microsoft.com/office/drawing/2014/main" id="{CAB24AAB-888D-436D-85AF-A31FF1335B6D}"/>
              </a:ext>
            </a:extLst>
          </p:cNvPr>
          <p:cNvPicPr>
            <a:picLocks noChangeAspect="1"/>
          </p:cNvPicPr>
          <p:nvPr/>
        </p:nvPicPr>
        <p:blipFill rotWithShape="1">
          <a:blip r:embed="rId4"/>
          <a:srcRect l="58767" r="2"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EEAD3249-C64B-4B3F-8692-D2156612AE04}"/>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US" sz="2000" dirty="0"/>
              <a:t>	C++ allows us to pass by reference or by pointers making it easy to share objects between threads. Java only passes by value which makes it hard to share data between threads. To get around this there are three ways the first is to make the variable public in the class, the second is using an object then the value that java passes is the memory address of the object, and the last is through the static variables. We made use of the second one by sharing the arrays.</a:t>
            </a:r>
            <a:endParaRPr lang="en-US" sz="2000"/>
          </a:p>
        </p:txBody>
      </p:sp>
    </p:spTree>
    <p:extLst>
      <p:ext uri="{BB962C8B-B14F-4D97-AF65-F5344CB8AC3E}">
        <p14:creationId xmlns:p14="http://schemas.microsoft.com/office/powerpoint/2010/main" val="95334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DDE6FF1-0415-47BD-B953-354A25CC1A0B}"/>
              </a:ext>
            </a:extLst>
          </p:cNvPr>
          <p:cNvSpPr>
            <a:spLocks noGrp="1"/>
          </p:cNvSpPr>
          <p:nvPr>
            <p:ph type="title"/>
          </p:nvPr>
        </p:nvSpPr>
        <p:spPr>
          <a:xfrm>
            <a:off x="8036041" y="124178"/>
            <a:ext cx="3281003" cy="788635"/>
          </a:xfrm>
        </p:spPr>
        <p:txBody>
          <a:bodyPr anchor="b">
            <a:normAutofit/>
          </a:bodyPr>
          <a:lstStyle/>
          <a:p>
            <a:r>
              <a:rPr lang="en-US" sz="2800" dirty="0">
                <a:solidFill>
                  <a:srgbClr val="FFFFFF"/>
                </a:solidFill>
              </a:rPr>
              <a:t>How to Choose K</a:t>
            </a:r>
          </a:p>
        </p:txBody>
      </p:sp>
      <p:sp useBgFill="1">
        <p:nvSpPr>
          <p:cNvPr id="5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om, clock&#10;&#10;Description automatically generated">
            <a:extLst>
              <a:ext uri="{FF2B5EF4-FFF2-40B4-BE49-F238E27FC236}">
                <a16:creationId xmlns:a16="http://schemas.microsoft.com/office/drawing/2014/main" id="{FC9C3A6A-1B8D-48C4-999E-8F54EE6D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23791"/>
            <a:ext cx="6112382" cy="3804957"/>
          </a:xfrm>
          <a:prstGeom prst="rect">
            <a:avLst/>
          </a:prstGeom>
        </p:spPr>
      </p:pic>
      <p:sp>
        <p:nvSpPr>
          <p:cNvPr id="3" name="Content Placeholder 2">
            <a:extLst>
              <a:ext uri="{FF2B5EF4-FFF2-40B4-BE49-F238E27FC236}">
                <a16:creationId xmlns:a16="http://schemas.microsoft.com/office/drawing/2014/main" id="{22A4770C-61DA-4E74-9ADB-5E9AD8446EB0}"/>
              </a:ext>
            </a:extLst>
          </p:cNvPr>
          <p:cNvSpPr>
            <a:spLocks noGrp="1"/>
          </p:cNvSpPr>
          <p:nvPr>
            <p:ph idx="1"/>
          </p:nvPr>
        </p:nvSpPr>
        <p:spPr>
          <a:xfrm>
            <a:off x="8036041" y="1101727"/>
            <a:ext cx="3281004" cy="5529262"/>
          </a:xfrm>
        </p:spPr>
        <p:txBody>
          <a:bodyPr>
            <a:normAutofit/>
          </a:bodyPr>
          <a:lstStyle/>
          <a:p>
            <a:pPr marL="0" indent="0">
              <a:buNone/>
            </a:pPr>
            <a:r>
              <a:rPr lang="en-US" sz="1800" dirty="0">
                <a:solidFill>
                  <a:srgbClr val="FFFFFF"/>
                </a:solidFill>
              </a:rPr>
              <a:t>There is no set way to find K so we will first set K to the square root of n, where n is the number of training data entries:</a:t>
            </a:r>
          </a:p>
          <a:p>
            <a:r>
              <a:rPr lang="en-US" sz="1800" dirty="0">
                <a:solidFill>
                  <a:srgbClr val="FFFFFF"/>
                </a:solidFill>
              </a:rPr>
              <a:t>Large values for K can take a long time computationally, and if it is too large then everything is the most probable class</a:t>
            </a:r>
          </a:p>
          <a:p>
            <a:r>
              <a:rPr lang="en-US" sz="1800" dirty="0">
                <a:solidFill>
                  <a:srgbClr val="FFFFFF"/>
                </a:solidFill>
              </a:rPr>
              <a:t>Small values for K, noisy values can have a large effect</a:t>
            </a:r>
          </a:p>
        </p:txBody>
      </p:sp>
    </p:spTree>
    <p:extLst>
      <p:ext uri="{BB962C8B-B14F-4D97-AF65-F5344CB8AC3E}">
        <p14:creationId xmlns:p14="http://schemas.microsoft.com/office/powerpoint/2010/main" val="48125737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3EE45D4-1614-4B78-8990-55F55C65C8BB}"/>
              </a:ext>
            </a:extLst>
          </p:cNvPr>
          <p:cNvSpPr>
            <a:spLocks noGrp="1"/>
          </p:cNvSpPr>
          <p:nvPr>
            <p:ph type="title"/>
          </p:nvPr>
        </p:nvSpPr>
        <p:spPr>
          <a:xfrm>
            <a:off x="1141413" y="618518"/>
            <a:ext cx="4459286" cy="1478570"/>
          </a:xfrm>
        </p:spPr>
        <p:txBody>
          <a:bodyPr>
            <a:normAutofit/>
          </a:bodyPr>
          <a:lstStyle/>
          <a:p>
            <a:r>
              <a:rPr lang="en-US" sz="3200"/>
              <a:t>How we chose K</a:t>
            </a:r>
          </a:p>
        </p:txBody>
      </p:sp>
      <p:sp>
        <p:nvSpPr>
          <p:cNvPr id="3" name="Content Placeholder 2">
            <a:extLst>
              <a:ext uri="{FF2B5EF4-FFF2-40B4-BE49-F238E27FC236}">
                <a16:creationId xmlns:a16="http://schemas.microsoft.com/office/drawing/2014/main" id="{D4156DE2-7BD9-4118-B21F-0CBE74DD8D8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dirty="0"/>
              <a:t>To prevent the overfitting of K by just guessing K and running the program over and over again. We made a Validator class to find the optimal K. The class takes the 60,000 training data images and splits off 10,000 of the images to compare the remaining 50,000 images against. We did this ten times and found the best value for k was 3.  Implementing this efficiently was a struggle until I found out about sets, sets in java don’t allow duplicate elements, so I could add random numbers to it until I had 10,000 unique numbers between 0 and 59,999 inclusive to prevent bias when splitting the images.</a:t>
            </a:r>
          </a:p>
        </p:txBody>
      </p:sp>
      <p:pic>
        <p:nvPicPr>
          <p:cNvPr id="5" name="Picture 4">
            <a:extLst>
              <a:ext uri="{FF2B5EF4-FFF2-40B4-BE49-F238E27FC236}">
                <a16:creationId xmlns:a16="http://schemas.microsoft.com/office/drawing/2014/main" id="{8E08C1CC-9824-4E1A-B0A3-00DD894999F5}"/>
              </a:ext>
            </a:extLst>
          </p:cNvPr>
          <p:cNvPicPr>
            <a:picLocks noChangeAspect="1"/>
          </p:cNvPicPr>
          <p:nvPr/>
        </p:nvPicPr>
        <p:blipFill>
          <a:blip r:embed="rId4"/>
          <a:stretch>
            <a:fillRect/>
          </a:stretch>
        </p:blipFill>
        <p:spPr>
          <a:xfrm>
            <a:off x="6096000" y="1715867"/>
            <a:ext cx="5456279" cy="340131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91713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9E7-482C-427C-80D6-ABC417F8D3B2}"/>
              </a:ext>
            </a:extLst>
          </p:cNvPr>
          <p:cNvSpPr>
            <a:spLocks noGrp="1"/>
          </p:cNvSpPr>
          <p:nvPr>
            <p:ph type="title"/>
          </p:nvPr>
        </p:nvSpPr>
        <p:spPr/>
        <p:txBody>
          <a:bodyPr/>
          <a:lstStyle/>
          <a:p>
            <a:r>
              <a:rPr lang="en-US" dirty="0"/>
              <a:t>Pros/Cons of K Nearest Neighbors</a:t>
            </a:r>
          </a:p>
        </p:txBody>
      </p:sp>
      <p:sp>
        <p:nvSpPr>
          <p:cNvPr id="3" name="Content Placeholder 2">
            <a:extLst>
              <a:ext uri="{FF2B5EF4-FFF2-40B4-BE49-F238E27FC236}">
                <a16:creationId xmlns:a16="http://schemas.microsoft.com/office/drawing/2014/main" id="{83D488A4-4CF4-4A34-87C1-402534EA85F8}"/>
              </a:ext>
            </a:extLst>
          </p:cNvPr>
          <p:cNvSpPr>
            <a:spLocks noGrp="1"/>
          </p:cNvSpPr>
          <p:nvPr>
            <p:ph idx="1"/>
          </p:nvPr>
        </p:nvSpPr>
        <p:spPr>
          <a:xfrm>
            <a:off x="1141412" y="2249487"/>
            <a:ext cx="4022259" cy="3541714"/>
          </a:xfrm>
        </p:spPr>
        <p:txBody>
          <a:bodyPr>
            <a:normAutofit fontScale="77500" lnSpcReduction="20000"/>
          </a:bodyPr>
          <a:lstStyle/>
          <a:p>
            <a:pPr marL="0" indent="0">
              <a:buNone/>
            </a:pPr>
            <a:r>
              <a:rPr lang="en-US" dirty="0"/>
              <a:t>Pros</a:t>
            </a:r>
          </a:p>
          <a:p>
            <a:r>
              <a:rPr lang="en-US" dirty="0"/>
              <a:t>No assumptions are made about the data</a:t>
            </a:r>
          </a:p>
          <a:p>
            <a:r>
              <a:rPr lang="en-US" dirty="0"/>
              <a:t>Simple, its is easy to explain and understand</a:t>
            </a:r>
          </a:p>
          <a:p>
            <a:r>
              <a:rPr lang="en-US" dirty="0"/>
              <a:t>High Accuracy-it excels in classification</a:t>
            </a:r>
          </a:p>
          <a:p>
            <a:r>
              <a:rPr lang="en-US" dirty="0"/>
              <a:t>Classifier can updated easily as new instances with known classes are added</a:t>
            </a:r>
          </a:p>
        </p:txBody>
      </p:sp>
      <p:sp>
        <p:nvSpPr>
          <p:cNvPr id="4" name="Content Placeholder 2">
            <a:extLst>
              <a:ext uri="{FF2B5EF4-FFF2-40B4-BE49-F238E27FC236}">
                <a16:creationId xmlns:a16="http://schemas.microsoft.com/office/drawing/2014/main" id="{8865A3CD-770D-49EF-A1C5-8E630F7E5B2E}"/>
              </a:ext>
            </a:extLst>
          </p:cNvPr>
          <p:cNvSpPr txBox="1">
            <a:spLocks/>
          </p:cNvSpPr>
          <p:nvPr/>
        </p:nvSpPr>
        <p:spPr>
          <a:xfrm>
            <a:off x="5596871" y="2249487"/>
            <a:ext cx="4022259"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Cons</a:t>
            </a:r>
          </a:p>
          <a:p>
            <a:r>
              <a:rPr lang="en-US" dirty="0"/>
              <a:t>Since each testing data point is compared to all the training data points it can be computationally expensive</a:t>
            </a:r>
          </a:p>
          <a:p>
            <a:r>
              <a:rPr lang="en-US" dirty="0"/>
              <a:t>It can sensitive to noisy data, outliers</a:t>
            </a:r>
          </a:p>
          <a:p>
            <a:r>
              <a:rPr lang="en-US" dirty="0"/>
              <a:t>Sensitive to very unbalanced datasets</a:t>
            </a:r>
          </a:p>
        </p:txBody>
      </p:sp>
    </p:spTree>
    <p:extLst>
      <p:ext uri="{BB962C8B-B14F-4D97-AF65-F5344CB8AC3E}">
        <p14:creationId xmlns:p14="http://schemas.microsoft.com/office/powerpoint/2010/main" val="365115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F7E4A6-8CB1-48BE-BC55-331A4EA51EF4}"/>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Success</a:t>
            </a:r>
          </a:p>
        </p:txBody>
      </p:sp>
      <p:sp>
        <p:nvSpPr>
          <p:cNvPr id="3" name="Content Placeholder 2">
            <a:extLst>
              <a:ext uri="{FF2B5EF4-FFF2-40B4-BE49-F238E27FC236}">
                <a16:creationId xmlns:a16="http://schemas.microsoft.com/office/drawing/2014/main" id="{AE156AAF-DEEF-43EB-8FA2-0798198DFF10}"/>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The highest performance of KNN is around 97%. </a:t>
            </a:r>
            <a:r>
              <a:rPr lang="en-US" sz="1400">
                <a:solidFill>
                  <a:srgbClr val="FFFFFF"/>
                </a:solidFill>
              </a:rPr>
              <a:t>We reached 97% in accuracy vs the test images and consistently had 97-98 percent on the validation tests.</a:t>
            </a:r>
          </a:p>
        </p:txBody>
      </p:sp>
      <p:grpSp>
        <p:nvGrpSpPr>
          <p:cNvPr id="91" name="Group 9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3" name="Picture 42">
            <a:extLst>
              <a:ext uri="{FF2B5EF4-FFF2-40B4-BE49-F238E27FC236}">
                <a16:creationId xmlns:a16="http://schemas.microsoft.com/office/drawing/2014/main" id="{24E9A790-D916-419D-B915-4A3D3DF50DAF}"/>
              </a:ext>
            </a:extLst>
          </p:cNvPr>
          <p:cNvPicPr>
            <a:picLocks noChangeAspect="1"/>
          </p:cNvPicPr>
          <p:nvPr/>
        </p:nvPicPr>
        <p:blipFill>
          <a:blip r:embed="rId3"/>
          <a:stretch>
            <a:fillRect/>
          </a:stretch>
        </p:blipFill>
        <p:spPr>
          <a:xfrm>
            <a:off x="4711778" y="1664406"/>
            <a:ext cx="6844045" cy="3524683"/>
          </a:xfrm>
          <a:prstGeom prst="rect">
            <a:avLst/>
          </a:prstGeom>
        </p:spPr>
      </p:pic>
    </p:spTree>
    <p:extLst>
      <p:ext uri="{BB962C8B-B14F-4D97-AF65-F5344CB8AC3E}">
        <p14:creationId xmlns:p14="http://schemas.microsoft.com/office/powerpoint/2010/main" val="358662215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44B9-AFF0-4495-8370-21E89D3E65D4}"/>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a16="http://schemas.microsoft.com/office/drawing/2014/main" id="{B0715C5F-09BA-42E9-920C-A9F81BDD7E9D}"/>
              </a:ext>
            </a:extLst>
          </p:cNvPr>
          <p:cNvSpPr>
            <a:spLocks noGrp="1"/>
          </p:cNvSpPr>
          <p:nvPr>
            <p:ph idx="1"/>
          </p:nvPr>
        </p:nvSpPr>
        <p:spPr/>
        <p:txBody>
          <a:bodyPr/>
          <a:lstStyle/>
          <a:p>
            <a:r>
              <a:rPr lang="en-US" dirty="0"/>
              <a:t>Try the cosine formula for the distance, it might be more accurate and it should be faster because we can take out an inner for loop</a:t>
            </a:r>
          </a:p>
          <a:p>
            <a:r>
              <a:rPr lang="en-US" dirty="0"/>
              <a:t>Try normalizing the vectors before using the distance formula</a:t>
            </a:r>
          </a:p>
          <a:p>
            <a:r>
              <a:rPr lang="en-US" dirty="0"/>
              <a:t>Use the </a:t>
            </a:r>
            <a:r>
              <a:rPr lang="en-US" dirty="0" err="1"/>
              <a:t>bytebuffer</a:t>
            </a:r>
            <a:r>
              <a:rPr lang="en-US" dirty="0"/>
              <a:t> function or the input buffer stream with it and test the difference</a:t>
            </a:r>
          </a:p>
        </p:txBody>
      </p:sp>
    </p:spTree>
    <p:extLst>
      <p:ext uri="{BB962C8B-B14F-4D97-AF65-F5344CB8AC3E}">
        <p14:creationId xmlns:p14="http://schemas.microsoft.com/office/powerpoint/2010/main" val="341440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A7EF-DF66-43CB-BB86-E0C143A2E535}"/>
              </a:ext>
            </a:extLst>
          </p:cNvPr>
          <p:cNvSpPr>
            <a:spLocks noGrp="1"/>
          </p:cNvSpPr>
          <p:nvPr>
            <p:ph type="title"/>
          </p:nvPr>
        </p:nvSpPr>
        <p:spPr>
          <a:xfrm>
            <a:off x="1141413" y="618518"/>
            <a:ext cx="9905998" cy="1478570"/>
          </a:xfrm>
        </p:spPr>
        <p:txBody>
          <a:bodyPr>
            <a:normAutofit/>
          </a:bodyPr>
          <a:lstStyle/>
          <a:p>
            <a:r>
              <a:rPr lang="en-US" dirty="0"/>
              <a:t>What is K Nearest Neighbors</a:t>
            </a:r>
          </a:p>
        </p:txBody>
      </p:sp>
      <p:pic>
        <p:nvPicPr>
          <p:cNvPr id="7" name="Graphic 6" descr="Database">
            <a:extLst>
              <a:ext uri="{FF2B5EF4-FFF2-40B4-BE49-F238E27FC236}">
                <a16:creationId xmlns:a16="http://schemas.microsoft.com/office/drawing/2014/main" id="{71DB2EE7-73FB-4570-97C6-FD06A2834C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5231785-9FED-4E23-A198-F225B68831CB}"/>
              </a:ext>
            </a:extLst>
          </p:cNvPr>
          <p:cNvSpPr>
            <a:spLocks noGrp="1"/>
          </p:cNvSpPr>
          <p:nvPr>
            <p:ph idx="1"/>
          </p:nvPr>
        </p:nvSpPr>
        <p:spPr>
          <a:xfrm>
            <a:off x="5034579" y="2249487"/>
            <a:ext cx="6012832" cy="3541714"/>
          </a:xfrm>
        </p:spPr>
        <p:txBody>
          <a:bodyPr>
            <a:normAutofit/>
          </a:bodyPr>
          <a:lstStyle/>
          <a:p>
            <a:pPr lvl="0">
              <a:lnSpc>
                <a:spcPct val="110000"/>
              </a:lnSpc>
            </a:pPr>
            <a:r>
              <a:rPr lang="en-US" sz="1700" dirty="0"/>
              <a:t>K Nearest Neighbors is a non-parametric, instanced-based learning algorithm</a:t>
            </a:r>
          </a:p>
          <a:p>
            <a:pPr lvl="1">
              <a:lnSpc>
                <a:spcPct val="110000"/>
              </a:lnSpc>
            </a:pPr>
            <a:r>
              <a:rPr lang="en-US" sz="1700" dirty="0"/>
              <a:t>Non-parametric meaning that instead of using a probability distribution derived from the data. It is compared directly against the training data</a:t>
            </a:r>
          </a:p>
          <a:p>
            <a:pPr lvl="1">
              <a:lnSpc>
                <a:spcPct val="110000"/>
              </a:lnSpc>
            </a:pPr>
            <a:r>
              <a:rPr lang="en-US" sz="1700" dirty="0"/>
              <a:t>Instance-based learning, lazy learning, instead of creating an abstraction from the training data, it instead stores all the training data and compares the query to the data and classifies it according to its nearest neighbors</a:t>
            </a:r>
          </a:p>
          <a:p>
            <a:pPr>
              <a:lnSpc>
                <a:spcPct val="110000"/>
              </a:lnSpc>
            </a:pPr>
            <a:endParaRPr lang="en-US" sz="1700" dirty="0"/>
          </a:p>
        </p:txBody>
      </p:sp>
    </p:spTree>
    <p:extLst>
      <p:ext uri="{BB962C8B-B14F-4D97-AF65-F5344CB8AC3E}">
        <p14:creationId xmlns:p14="http://schemas.microsoft.com/office/powerpoint/2010/main" val="11104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4" name="Rectangle 5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66FC9BA-9B0E-4890-A6BB-8BAB642B086E}"/>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What is K Nearest Neighbors</a:t>
            </a:r>
          </a:p>
        </p:txBody>
      </p:sp>
      <p:sp>
        <p:nvSpPr>
          <p:cNvPr id="3" name="Content Placeholder 2">
            <a:extLst>
              <a:ext uri="{FF2B5EF4-FFF2-40B4-BE49-F238E27FC236}">
                <a16:creationId xmlns:a16="http://schemas.microsoft.com/office/drawing/2014/main" id="{426AFCB2-A6DC-4985-933E-4217E7458746}"/>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K Nearest Neighbors is a simple algorithm where the test data is compared to all training data points by using one of the methods to find distance between it and the rest of the data, takes the K nearest data points and then classifies the test data according to whatever the majority that its nearest neighbors are.</a:t>
            </a:r>
          </a:p>
        </p:txBody>
      </p:sp>
      <p:grpSp>
        <p:nvGrpSpPr>
          <p:cNvPr id="58" name="Group 5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descr="A close up of a map&#10;&#10;Description automatically generated">
            <a:extLst>
              <a:ext uri="{FF2B5EF4-FFF2-40B4-BE49-F238E27FC236}">
                <a16:creationId xmlns:a16="http://schemas.microsoft.com/office/drawing/2014/main" id="{91E9688E-7842-4608-9AD1-5AB9F29F6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236654"/>
            <a:ext cx="6844045" cy="4380188"/>
          </a:xfrm>
          <a:prstGeom prst="rect">
            <a:avLst/>
          </a:prstGeom>
        </p:spPr>
      </p:pic>
    </p:spTree>
    <p:extLst>
      <p:ext uri="{BB962C8B-B14F-4D97-AF65-F5344CB8AC3E}">
        <p14:creationId xmlns:p14="http://schemas.microsoft.com/office/powerpoint/2010/main" val="23020291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680BA4C-119A-4111-AAE9-1AEC71564D5B}"/>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The Data Set</a:t>
            </a:r>
          </a:p>
        </p:txBody>
      </p:sp>
      <p:sp>
        <p:nvSpPr>
          <p:cNvPr id="3" name="Content Placeholder 2">
            <a:extLst>
              <a:ext uri="{FF2B5EF4-FFF2-40B4-BE49-F238E27FC236}">
                <a16:creationId xmlns:a16="http://schemas.microsoft.com/office/drawing/2014/main" id="{D75BD023-2A01-4876-9D33-2C13CDE6FAA4}"/>
              </a:ext>
            </a:extLst>
          </p:cNvPr>
          <p:cNvSpPr>
            <a:spLocks noGrp="1"/>
          </p:cNvSpPr>
          <p:nvPr>
            <p:ph idx="1"/>
          </p:nvPr>
        </p:nvSpPr>
        <p:spPr>
          <a:xfrm>
            <a:off x="844620" y="2249487"/>
            <a:ext cx="2862444" cy="4138084"/>
          </a:xfrm>
        </p:spPr>
        <p:txBody>
          <a:bodyPr>
            <a:normAutofit/>
          </a:bodyPr>
          <a:lstStyle/>
          <a:p>
            <a:pPr marL="0" indent="0">
              <a:buNone/>
            </a:pPr>
            <a:r>
              <a:rPr lang="en-US" sz="1400" dirty="0">
                <a:solidFill>
                  <a:srgbClr val="FFFFFF"/>
                </a:solidFill>
              </a:rPr>
              <a:t>We are using MNIST data of handwritten digits, it contain a data set of  70,000 handwritten digits from 0-9. 60,000 of these used for training purposes while the remaining 10,000 are used to test the algorithm's accuracy.  </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descr="A picture containing keyboard&#10;&#10;Description automatically generated">
            <a:extLst>
              <a:ext uri="{FF2B5EF4-FFF2-40B4-BE49-F238E27FC236}">
                <a16:creationId xmlns:a16="http://schemas.microsoft.com/office/drawing/2014/main" id="{8456C811-8130-4C73-874E-DBD74A66D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347870"/>
            <a:ext cx="6844045" cy="4157756"/>
          </a:xfrm>
          <a:prstGeom prst="rect">
            <a:avLst/>
          </a:prstGeom>
        </p:spPr>
      </p:pic>
    </p:spTree>
    <p:extLst>
      <p:ext uri="{BB962C8B-B14F-4D97-AF65-F5344CB8AC3E}">
        <p14:creationId xmlns:p14="http://schemas.microsoft.com/office/powerpoint/2010/main" val="16948958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3C13F73-CD4A-4231-B88A-FB3207995793}"/>
              </a:ext>
            </a:extLst>
          </p:cNvPr>
          <p:cNvSpPr>
            <a:spLocks noGrp="1"/>
          </p:cNvSpPr>
          <p:nvPr>
            <p:ph type="title"/>
          </p:nvPr>
        </p:nvSpPr>
        <p:spPr>
          <a:xfrm>
            <a:off x="1141413" y="618518"/>
            <a:ext cx="4459286" cy="1478570"/>
          </a:xfrm>
        </p:spPr>
        <p:txBody>
          <a:bodyPr>
            <a:normAutofit/>
          </a:bodyPr>
          <a:lstStyle/>
          <a:p>
            <a:r>
              <a:rPr lang="en-US" sz="3200" dirty="0" err="1"/>
              <a:t>Mnist</a:t>
            </a:r>
            <a:endParaRPr lang="en-US" sz="3200" dirty="0"/>
          </a:p>
        </p:txBody>
      </p:sp>
      <p:sp>
        <p:nvSpPr>
          <p:cNvPr id="3" name="Content Placeholder 2">
            <a:extLst>
              <a:ext uri="{FF2B5EF4-FFF2-40B4-BE49-F238E27FC236}">
                <a16:creationId xmlns:a16="http://schemas.microsoft.com/office/drawing/2014/main" id="{407F998A-73ED-44A9-800E-4551D6163F7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2000" dirty="0"/>
              <a:t>Each of these images in the dataset are 28 by 28 and are gray scale. This means that each image can be thought of as a 28 by 28 matrix with each cell representing a pixel, the pixels’ values range from 0-255, with 0 being white and 255 being black. The benefit of the data being in gray scale is that only one matrix needs to be used.  We treat the matrix as one long vector with 784 dimensions. </a:t>
            </a:r>
          </a:p>
        </p:txBody>
      </p:sp>
      <p:pic>
        <p:nvPicPr>
          <p:cNvPr id="5" name="Picture 4" descr="A picture containing table, cake&#10;&#10;Description automatically generated">
            <a:extLst>
              <a:ext uri="{FF2B5EF4-FFF2-40B4-BE49-F238E27FC236}">
                <a16:creationId xmlns:a16="http://schemas.microsoft.com/office/drawing/2014/main" id="{0860A724-DF9A-4E4B-8208-AD2057D5C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86462"/>
            <a:ext cx="5456279" cy="326012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63068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D19B-971C-4896-B2D5-FDD13252C9DC}"/>
              </a:ext>
            </a:extLst>
          </p:cNvPr>
          <p:cNvSpPr>
            <a:spLocks noGrp="1"/>
          </p:cNvSpPr>
          <p:nvPr>
            <p:ph type="title"/>
          </p:nvPr>
        </p:nvSpPr>
        <p:spPr/>
        <p:txBody>
          <a:bodyPr/>
          <a:lstStyle/>
          <a:p>
            <a:r>
              <a:rPr lang="en-US" dirty="0" err="1"/>
              <a:t>Mnist</a:t>
            </a:r>
            <a:r>
              <a:rPr lang="en-US" dirty="0"/>
              <a:t> </a:t>
            </a:r>
            <a:r>
              <a:rPr lang="en-US" dirty="0" err="1"/>
              <a:t>DataSet</a:t>
            </a:r>
            <a:endParaRPr lang="en-US" dirty="0"/>
          </a:p>
        </p:txBody>
      </p:sp>
      <p:sp>
        <p:nvSpPr>
          <p:cNvPr id="3" name="Content Placeholder 2">
            <a:extLst>
              <a:ext uri="{FF2B5EF4-FFF2-40B4-BE49-F238E27FC236}">
                <a16:creationId xmlns:a16="http://schemas.microsoft.com/office/drawing/2014/main" id="{B405A833-0CB5-4D40-A87B-8A78720AA82C}"/>
              </a:ext>
            </a:extLst>
          </p:cNvPr>
          <p:cNvSpPr>
            <a:spLocks noGrp="1"/>
          </p:cNvSpPr>
          <p:nvPr>
            <p:ph idx="1"/>
          </p:nvPr>
        </p:nvSpPr>
        <p:spPr/>
        <p:txBody>
          <a:bodyPr/>
          <a:lstStyle/>
          <a:p>
            <a:pPr marL="0" indent="0">
              <a:buNone/>
            </a:pPr>
            <a:r>
              <a:rPr lang="en-US" dirty="0"/>
              <a:t>Reading the data and changing it into a useable format was the first obstacle. The data is saved in as bytes, and unlike python there isn’t a plethora of </a:t>
            </a:r>
            <a:r>
              <a:rPr lang="en-US" dirty="0" err="1"/>
              <a:t>mnist</a:t>
            </a:r>
            <a:r>
              <a:rPr lang="en-US" dirty="0"/>
              <a:t> readers, so we had to make our own. The information for the images has the first 16 bits reserved for the magic number, the number of images, the number of rows of each image, and the number of columns of each image with each taking up 4 bits each. The rest of the information is saved as unsigned bits with each pixel taking a bit.</a:t>
            </a:r>
          </a:p>
          <a:p>
            <a:pPr marL="0" indent="0">
              <a:buNone/>
            </a:pPr>
            <a:endParaRPr lang="en-US" dirty="0"/>
          </a:p>
        </p:txBody>
      </p:sp>
    </p:spTree>
    <p:extLst>
      <p:ext uri="{BB962C8B-B14F-4D97-AF65-F5344CB8AC3E}">
        <p14:creationId xmlns:p14="http://schemas.microsoft.com/office/powerpoint/2010/main" val="147973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D47E-DF69-449B-A304-1D55FACEA591}"/>
              </a:ext>
            </a:extLst>
          </p:cNvPr>
          <p:cNvSpPr>
            <a:spLocks noGrp="1"/>
          </p:cNvSpPr>
          <p:nvPr>
            <p:ph type="title"/>
          </p:nvPr>
        </p:nvSpPr>
        <p:spPr>
          <a:xfrm>
            <a:off x="1141413" y="618518"/>
            <a:ext cx="9905998" cy="941834"/>
          </a:xfrm>
        </p:spPr>
        <p:txBody>
          <a:bodyPr/>
          <a:lstStyle/>
          <a:p>
            <a:r>
              <a:rPr lang="en-US" dirty="0" err="1"/>
              <a:t>Mnist</a:t>
            </a:r>
            <a:r>
              <a:rPr lang="en-US" dirty="0"/>
              <a:t> Dataset</a:t>
            </a:r>
          </a:p>
        </p:txBody>
      </p:sp>
      <p:sp>
        <p:nvSpPr>
          <p:cNvPr id="3" name="Content Placeholder 2">
            <a:extLst>
              <a:ext uri="{FF2B5EF4-FFF2-40B4-BE49-F238E27FC236}">
                <a16:creationId xmlns:a16="http://schemas.microsoft.com/office/drawing/2014/main" id="{6F179287-FE1F-49FC-8858-555DFD7CD2E3}"/>
              </a:ext>
            </a:extLst>
          </p:cNvPr>
          <p:cNvSpPr>
            <a:spLocks noGrp="1"/>
          </p:cNvSpPr>
          <p:nvPr>
            <p:ph idx="1"/>
          </p:nvPr>
        </p:nvSpPr>
        <p:spPr>
          <a:xfrm>
            <a:off x="1141412" y="1637089"/>
            <a:ext cx="9905999" cy="5048937"/>
          </a:xfrm>
        </p:spPr>
        <p:txBody>
          <a:bodyPr>
            <a:normAutofit/>
          </a:bodyPr>
          <a:lstStyle/>
          <a:p>
            <a:r>
              <a:rPr lang="en-US" dirty="0"/>
              <a:t>First, we used the </a:t>
            </a:r>
            <a:r>
              <a:rPr lang="en-US" dirty="0" err="1"/>
              <a:t>readAllBytes</a:t>
            </a:r>
            <a:r>
              <a:rPr lang="en-US" dirty="0"/>
              <a:t> provided by the </a:t>
            </a:r>
            <a:r>
              <a:rPr lang="en-US" dirty="0" err="1"/>
              <a:t>java.nio.file.Files</a:t>
            </a:r>
            <a:r>
              <a:rPr lang="en-US" dirty="0"/>
              <a:t> library to import all the bytes to a byte array.</a:t>
            </a:r>
          </a:p>
          <a:p>
            <a:r>
              <a:rPr lang="en-US" dirty="0"/>
              <a:t>Second, we had to convert 32 bits into integers by using bitwise operators for example the magic number</a:t>
            </a:r>
          </a:p>
          <a:p>
            <a:pPr lvl="1"/>
            <a:r>
              <a:rPr lang="en-US" dirty="0"/>
              <a:t> int </a:t>
            </a:r>
            <a:r>
              <a:rPr lang="en-US" dirty="0" err="1"/>
              <a:t>magicNumber</a:t>
            </a:r>
            <a:r>
              <a:rPr lang="en-US" dirty="0"/>
              <a:t>= (b[0]&lt;&lt;24)&amp;0xff000000|</a:t>
            </a:r>
          </a:p>
          <a:p>
            <a:pPr marL="457200" lvl="1" indent="0">
              <a:buNone/>
            </a:pPr>
            <a:r>
              <a:rPr lang="en-US" dirty="0"/>
              <a:t>          (b[1]&lt;&lt;16)&amp;0x00ff0000|</a:t>
            </a:r>
          </a:p>
          <a:p>
            <a:pPr marL="457200" lvl="1" indent="0">
              <a:buNone/>
            </a:pPr>
            <a:r>
              <a:rPr lang="en-US" dirty="0"/>
              <a:t>          (b[2]&lt;&lt; 8)&amp;0x0000ff00|</a:t>
            </a:r>
          </a:p>
          <a:p>
            <a:pPr marL="457200" lvl="1" indent="0">
              <a:buNone/>
            </a:pPr>
            <a:r>
              <a:rPr lang="en-US" dirty="0"/>
              <a:t>          (b[3]&lt;&lt; 0)&amp;0x000000ff;</a:t>
            </a:r>
          </a:p>
          <a:p>
            <a:pPr marL="0" indent="0">
              <a:buNone/>
            </a:pPr>
            <a:r>
              <a:rPr lang="en-US" dirty="0"/>
              <a:t>Each bit is shifted to the left and then and operation is performed to join them</a:t>
            </a:r>
          </a:p>
        </p:txBody>
      </p:sp>
    </p:spTree>
    <p:extLst>
      <p:ext uri="{BB962C8B-B14F-4D97-AF65-F5344CB8AC3E}">
        <p14:creationId xmlns:p14="http://schemas.microsoft.com/office/powerpoint/2010/main" val="279571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4B0-E1AC-404A-AFC1-8FACBA4DCD25}"/>
              </a:ext>
            </a:extLst>
          </p:cNvPr>
          <p:cNvSpPr>
            <a:spLocks noGrp="1"/>
          </p:cNvSpPr>
          <p:nvPr>
            <p:ph type="title"/>
          </p:nvPr>
        </p:nvSpPr>
        <p:spPr>
          <a:xfrm>
            <a:off x="1141413" y="618518"/>
            <a:ext cx="9905998" cy="1478570"/>
          </a:xfrm>
        </p:spPr>
        <p:txBody>
          <a:bodyPr>
            <a:normAutofit/>
          </a:bodyPr>
          <a:lstStyle/>
          <a:p>
            <a:pPr algn="ctr"/>
            <a:r>
              <a:rPr lang="en-US" dirty="0"/>
              <a:t>Parallelization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009D5-A57A-46B4-B906-2CAC29F0FB45}"/>
                  </a:ext>
                </a:extLst>
              </p:cNvPr>
              <p:cNvSpPr>
                <a:spLocks noGrp="1"/>
              </p:cNvSpPr>
              <p:nvPr>
                <p:ph idx="1"/>
              </p:nvPr>
            </p:nvSpPr>
            <p:spPr>
              <a:xfrm>
                <a:off x="1141412" y="2249487"/>
                <a:ext cx="4844521" cy="3541714"/>
              </a:xfrm>
            </p:spPr>
            <p:txBody>
              <a:bodyPr anchor="ctr">
                <a:normAutofit/>
              </a:bodyPr>
              <a:lstStyle/>
              <a:p>
                <a:pPr marL="457200" lvl="1" indent="0">
                  <a:lnSpc>
                    <a:spcPct val="110000"/>
                  </a:lnSpc>
                  <a:buNone/>
                </a:pPr>
                <a:r>
                  <a:rPr lang="en-US" sz="1600"/>
                  <a:t>To calculate the distance, we chose the  normalized Euclidean function </a:t>
                </a:r>
                <a14:m>
                  <m:oMath xmlns:m="http://schemas.openxmlformats.org/officeDocument/2006/math">
                    <m:r>
                      <a:rPr lang="en-US" sz="1600" b="0" i="1" smtClean="0">
                        <a:latin typeface="Cambria Math" panose="02040503050406030204" pitchFamily="18" charset="0"/>
                      </a:rPr>
                      <m:t>𝑑𝑖𝑠𝑡</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e>
                    </m:d>
                    <m:r>
                      <a:rPr lang="pt-BR" sz="1600" i="1" smtClean="0">
                        <a:latin typeface="Cambria Math" panose="02040503050406030204" pitchFamily="18" charset="0"/>
                      </a:rPr>
                      <m:t>=</m:t>
                    </m:r>
                    <m:rad>
                      <m:radPr>
                        <m:degHide m:val="on"/>
                        <m:ctrlPr>
                          <a:rPr lang="pt-BR" sz="1600" i="1" smtClean="0">
                            <a:latin typeface="Cambria Math" panose="02040503050406030204" pitchFamily="18" charset="0"/>
                          </a:rPr>
                        </m:ctrlPr>
                      </m:radPr>
                      <m:deg/>
                      <m:e>
                        <m:f>
                          <m:fPr>
                            <m:ctrlPr>
                              <a:rPr lang="pt-BR" sz="1600" i="1" smtClean="0">
                                <a:latin typeface="Cambria Math" panose="02040503050406030204" pitchFamily="18" charset="0"/>
                              </a:rPr>
                            </m:ctrlPr>
                          </m:fPr>
                          <m:num>
                            <m:nary>
                              <m:naryPr>
                                <m:chr m:val="∑"/>
                                <m:ctrlPr>
                                  <a:rPr lang="pt-BR" sz="1600" i="1">
                                    <a:latin typeface="Cambria Math" panose="02040503050406030204" pitchFamily="18" charset="0"/>
                                  </a:rPr>
                                </m:ctrlPr>
                              </m:naryPr>
                              <m:sub>
                                <m:r>
                                  <a:rPr lang="en-US" sz="1600" i="1">
                                    <a:latin typeface="Cambria Math" panose="02040503050406030204" pitchFamily="18" charset="0"/>
                                  </a:rPr>
                                  <m:t>𝑖</m:t>
                                </m:r>
                                <m:r>
                                  <a:rPr lang="pt-BR" sz="1600" i="1">
                                    <a:latin typeface="Cambria Math" panose="02040503050406030204" pitchFamily="18" charset="0"/>
                                  </a:rPr>
                                  <m:t>=</m:t>
                                </m:r>
                                <m:r>
                                  <a:rPr lang="en-US" sz="1600" i="1">
                                    <a:latin typeface="Cambria Math" panose="02040503050406030204" pitchFamily="18" charset="0"/>
                                  </a:rPr>
                                  <m:t>1</m:t>
                                </m:r>
                              </m:sub>
                              <m:sup>
                                <m:r>
                                  <a:rPr lang="en-US" sz="1600" i="1">
                                    <a:latin typeface="Cambria Math" panose="02040503050406030204" pitchFamily="18" charset="0"/>
                                  </a:rPr>
                                  <m:t>𝑚</m:t>
                                </m:r>
                              </m:sup>
                              <m:e>
                                <m:r>
                                  <a:rPr lang="en-US" sz="1600" i="1">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nary>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num>
                          <m:den>
                            <m:r>
                              <a:rPr lang="en-US" sz="1600" b="0" i="1" smtClean="0">
                                <a:latin typeface="Cambria Math" panose="02040503050406030204" pitchFamily="18" charset="0"/>
                              </a:rPr>
                              <m:t>𝑚</m:t>
                            </m:r>
                          </m:den>
                        </m:f>
                      </m:e>
                    </m:rad>
                  </m:oMath>
                </a14:m>
                <a:r>
                  <a:rPr lang="en-US" sz="1600"/>
                  <a:t>. Most of the time of the program is spent on calculating the distances between each of the 10,000 test points and the 60,000 training points resulting in 600,000 calculations. The reading of the </a:t>
                </a:r>
                <a:r>
                  <a:rPr lang="en-US" sz="1600" err="1"/>
                  <a:t>mnist</a:t>
                </a:r>
                <a:r>
                  <a:rPr lang="en-US" sz="1600"/>
                  <a:t> files and inputting them into arrays only took around 300 nanoseconds compared to the distance calculations that took around 15 minutes. To deal with this we decided to thread the distance calculations and the predictions.</a:t>
                </a:r>
              </a:p>
            </p:txBody>
          </p:sp>
        </mc:Choice>
        <mc:Fallback xmlns="">
          <p:sp>
            <p:nvSpPr>
              <p:cNvPr id="3" name="Content Placeholder 2">
                <a:extLst>
                  <a:ext uri="{FF2B5EF4-FFF2-40B4-BE49-F238E27FC236}">
                    <a16:creationId xmlns:a16="http://schemas.microsoft.com/office/drawing/2014/main" id="{8BB009D5-A57A-46B4-B906-2CAC29F0FB45}"/>
                  </a:ext>
                </a:extLst>
              </p:cNvPr>
              <p:cNvSpPr>
                <a:spLocks noGrp="1" noRot="1" noChangeAspect="1" noMove="1" noResize="1" noEditPoints="1" noAdjustHandles="1" noChangeArrowheads="1" noChangeShapeType="1" noTextEdit="1"/>
              </p:cNvSpPr>
              <p:nvPr>
                <p:ph idx="1"/>
              </p:nvPr>
            </p:nvSpPr>
            <p:spPr>
              <a:xfrm>
                <a:off x="1141412" y="2249487"/>
                <a:ext cx="4844521" cy="3541714"/>
              </a:xfrm>
              <a:blipFill>
                <a:blip r:embed="rId3"/>
                <a:stretch>
                  <a:fillRect r="-1258"/>
                </a:stretch>
              </a:blipFill>
            </p:spPr>
            <p:txBody>
              <a:bodyPr/>
              <a:lstStyle/>
              <a:p>
                <a:r>
                  <a:rPr lang="en-US">
                    <a:noFill/>
                  </a:rPr>
                  <a:t> </a:t>
                </a:r>
              </a:p>
            </p:txBody>
          </p:sp>
        </mc:Fallback>
      </mc:AlternateContent>
      <p:pic>
        <p:nvPicPr>
          <p:cNvPr id="5" name="Picture 4" descr="A picture containing sign&#10;&#10;Description automatically generated">
            <a:extLst>
              <a:ext uri="{FF2B5EF4-FFF2-40B4-BE49-F238E27FC236}">
                <a16:creationId xmlns:a16="http://schemas.microsoft.com/office/drawing/2014/main" id="{5EDE68DA-2F03-431B-A4AF-17ADDB922904}"/>
              </a:ext>
            </a:extLst>
          </p:cNvPr>
          <p:cNvPicPr>
            <a:picLocks noChangeAspect="1"/>
          </p:cNvPicPr>
          <p:nvPr/>
        </p:nvPicPr>
        <p:blipFill rotWithShape="1">
          <a:blip r:embed="rId4">
            <a:extLst>
              <a:ext uri="{28A0092B-C50C-407E-A947-70E740481C1C}">
                <a14:useLocalDpi xmlns:a14="http://schemas.microsoft.com/office/drawing/2010/main" val="0"/>
              </a:ext>
            </a:extLst>
          </a:blip>
          <a:srcRect l="9543" r="7990"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4638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7F9039A-1ADE-430B-81EC-CBCBBF62F5B4}"/>
              </a:ext>
            </a:extLst>
          </p:cNvPr>
          <p:cNvSpPr>
            <a:spLocks noGrp="1"/>
          </p:cNvSpPr>
          <p:nvPr>
            <p:ph type="title"/>
          </p:nvPr>
        </p:nvSpPr>
        <p:spPr>
          <a:xfrm>
            <a:off x="1141413" y="618518"/>
            <a:ext cx="4459286" cy="1478570"/>
          </a:xfrm>
        </p:spPr>
        <p:txBody>
          <a:bodyPr>
            <a:normAutofit/>
          </a:bodyPr>
          <a:lstStyle/>
          <a:p>
            <a:r>
              <a:rPr lang="en-US" sz="3200"/>
              <a:t>Threading In Java</a:t>
            </a:r>
          </a:p>
        </p:txBody>
      </p:sp>
      <p:sp>
        <p:nvSpPr>
          <p:cNvPr id="3" name="Content Placeholder 2">
            <a:extLst>
              <a:ext uri="{FF2B5EF4-FFF2-40B4-BE49-F238E27FC236}">
                <a16:creationId xmlns:a16="http://schemas.microsoft.com/office/drawing/2014/main" id="{DC85BF36-87A8-4991-A6A0-468BEBA2176C}"/>
              </a:ext>
            </a:extLst>
          </p:cNvPr>
          <p:cNvSpPr>
            <a:spLocks noGrp="1"/>
          </p:cNvSpPr>
          <p:nvPr>
            <p:ph idx="1"/>
          </p:nvPr>
        </p:nvSpPr>
        <p:spPr>
          <a:xfrm>
            <a:off x="1141412" y="2249487"/>
            <a:ext cx="4459287" cy="3965046"/>
          </a:xfrm>
        </p:spPr>
        <p:txBody>
          <a:bodyPr>
            <a:normAutofit/>
          </a:bodyPr>
          <a:lstStyle/>
          <a:p>
            <a:pPr marL="0" indent="0">
              <a:buNone/>
            </a:pPr>
            <a:r>
              <a:rPr lang="en-US" sz="2000" dirty="0"/>
              <a:t>	Threading in C++ was much easier to do than threading in Java. In C++ you just have to pass it a function with the correct parameters while in Java your class must either implement Runnable or extends Thread. We decided to go with implementing runnable for the reasons showed in the following slide. Threading dropped the time from around 13-15 minutes down to 3-4 minutes.</a:t>
            </a:r>
          </a:p>
        </p:txBody>
      </p:sp>
      <p:pic>
        <p:nvPicPr>
          <p:cNvPr id="102" name="Picture 101">
            <a:extLst>
              <a:ext uri="{FF2B5EF4-FFF2-40B4-BE49-F238E27FC236}">
                <a16:creationId xmlns:a16="http://schemas.microsoft.com/office/drawing/2014/main" id="{431DF329-7448-4839-941B-5CBD8582FD3C}"/>
              </a:ext>
            </a:extLst>
          </p:cNvPr>
          <p:cNvPicPr>
            <a:picLocks noChangeAspect="1"/>
          </p:cNvPicPr>
          <p:nvPr/>
        </p:nvPicPr>
        <p:blipFill>
          <a:blip r:embed="rId4"/>
          <a:stretch>
            <a:fillRect/>
          </a:stretch>
        </p:blipFill>
        <p:spPr>
          <a:xfrm>
            <a:off x="6215027" y="618518"/>
            <a:ext cx="5218224"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2" name="Group 17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22761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TotalTime>
  <Words>1197</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Tw Cen MT</vt:lpstr>
      <vt:lpstr>Circuit</vt:lpstr>
      <vt:lpstr>Implementation of K Nearest Neighbors in Java</vt:lpstr>
      <vt:lpstr>What is K Nearest Neighbors</vt:lpstr>
      <vt:lpstr>What is K Nearest Neighbors</vt:lpstr>
      <vt:lpstr>The Data Set</vt:lpstr>
      <vt:lpstr>Mnist</vt:lpstr>
      <vt:lpstr>Mnist DataSet</vt:lpstr>
      <vt:lpstr>Mnist Dataset</vt:lpstr>
      <vt:lpstr>Parallelization</vt:lpstr>
      <vt:lpstr>Threading In Java</vt:lpstr>
      <vt:lpstr>Extending Thread Vs Implement Runnable</vt:lpstr>
      <vt:lpstr>One of the Issues We encountered between threading in Java and In C++</vt:lpstr>
      <vt:lpstr>How to Choose K</vt:lpstr>
      <vt:lpstr>How we chose K</vt:lpstr>
      <vt:lpstr>Pros/Cons of K Nearest Neighbors</vt:lpstr>
      <vt:lpstr>Success</vt:lpstr>
      <vt:lpstr>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K Nearest Neighbors in Java</dc:title>
  <dc:creator>Anthony Schroeder</dc:creator>
  <cp:lastModifiedBy>Anthony Schroeder</cp:lastModifiedBy>
  <cp:revision>1</cp:revision>
  <dcterms:created xsi:type="dcterms:W3CDTF">2020-05-05T21:53:52Z</dcterms:created>
  <dcterms:modified xsi:type="dcterms:W3CDTF">2020-05-05T21:54:53Z</dcterms:modified>
</cp:coreProperties>
</file>