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6" r:id="rId9"/>
    <p:sldId id="267" r:id="rId10"/>
    <p:sldId id="265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6F1-60D7-46DF-9400-E787AF9AA09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F132-9DDB-4E85-8880-28B1FA12B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10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6F1-60D7-46DF-9400-E787AF9AA09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F132-9DDB-4E85-8880-28B1FA12B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70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6F1-60D7-46DF-9400-E787AF9AA09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F132-9DDB-4E85-8880-28B1FA12B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6063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6F1-60D7-46DF-9400-E787AF9AA09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F132-9DDB-4E85-8880-28B1FA12B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35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6F1-60D7-46DF-9400-E787AF9AA09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F132-9DDB-4E85-8880-28B1FA12B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799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6F1-60D7-46DF-9400-E787AF9AA09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F132-9DDB-4E85-8880-28B1FA12B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53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6F1-60D7-46DF-9400-E787AF9AA09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F132-9DDB-4E85-8880-28B1FA12B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9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6F1-60D7-46DF-9400-E787AF9AA09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F132-9DDB-4E85-8880-28B1FA12B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7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6F1-60D7-46DF-9400-E787AF9AA09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F132-9DDB-4E85-8880-28B1FA12B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7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6F1-60D7-46DF-9400-E787AF9AA09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F132-9DDB-4E85-8880-28B1FA12B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1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6F1-60D7-46DF-9400-E787AF9AA09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F132-9DDB-4E85-8880-28B1FA12B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16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6F1-60D7-46DF-9400-E787AF9AA09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F132-9DDB-4E85-8880-28B1FA12B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0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6F1-60D7-46DF-9400-E787AF9AA09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F132-9DDB-4E85-8880-28B1FA12B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07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6F1-60D7-46DF-9400-E787AF9AA09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F132-9DDB-4E85-8880-28B1FA12B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9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6F1-60D7-46DF-9400-E787AF9AA09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F132-9DDB-4E85-8880-28B1FA12B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1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0F132-9DDB-4E85-8880-28B1FA12B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6F1-60D7-46DF-9400-E787AF9AA09A}" type="datetimeFigureOut">
              <a:rPr lang="zh-CN" altLang="en-US" smtClean="0"/>
              <a:t>2022/7/22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90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D26F1-60D7-46DF-9400-E787AF9AA09A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40F132-9DDB-4E85-8880-28B1FA12BD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83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4.08955v2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E3BD9-B8C1-73F0-E691-31E83A05B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22th July 2022 Presentation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2CEB8-7378-2472-076B-83251A504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Yufeng</a:t>
            </a:r>
            <a:r>
              <a:rPr lang="en-US" altLang="zh-CN" dirty="0"/>
              <a:t> Gao, </a:t>
            </a:r>
            <a:r>
              <a:rPr lang="en-US" altLang="zh-CN" dirty="0" err="1"/>
              <a:t>Juntuo</a:t>
            </a:r>
            <a:r>
              <a:rPr lang="en-US" altLang="zh-CN" dirty="0"/>
              <a:t>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42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48F63-42E1-2D42-C24C-0EB7F4CA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Results of DC-</a:t>
            </a:r>
            <a:r>
              <a:rPr lang="en-US" altLang="zh-CN" sz="4800" b="1" dirty="0" err="1"/>
              <a:t>UNet</a:t>
            </a:r>
            <a:endParaRPr lang="zh-CN" altLang="en-US" sz="4800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EAE1F26-BB56-6224-72CF-D14ED503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" r="2212"/>
          <a:stretch/>
        </p:blipFill>
        <p:spPr>
          <a:xfrm>
            <a:off x="5457824" y="2160589"/>
            <a:ext cx="3781425" cy="3621328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ECEA09D-A5E1-7E17-DD95-31D1A44AB2D6}"/>
              </a:ext>
            </a:extLst>
          </p:cNvPr>
          <p:cNvSpPr txBox="1">
            <a:spLocks/>
          </p:cNvSpPr>
          <p:nvPr/>
        </p:nvSpPr>
        <p:spPr>
          <a:xfrm>
            <a:off x="677333" y="2160589"/>
            <a:ext cx="478049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Performance is very bad, the dice coefficient value is even lower than that of the FPN model, let alone </a:t>
            </a:r>
            <a:r>
              <a:rPr lang="en-US" altLang="zh-CN" dirty="0" err="1"/>
              <a:t>UNet</a:t>
            </a:r>
            <a:r>
              <a:rPr lang="en-US" altLang="zh-CN" dirty="0"/>
              <a:t> the final score is lower than 0.2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 suppose that there may be something wrong with the code and we will try to fix it ASAP.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82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EE6F0-1111-84F5-29F0-EB52FE47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Conclusion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246C7-7C5E-2DCD-3C49-5287D9E4C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199966" cy="3880773"/>
          </a:xfrm>
        </p:spPr>
        <p:txBody>
          <a:bodyPr/>
          <a:lstStyle/>
          <a:p>
            <a:r>
              <a:rPr lang="en-US" altLang="zh-CN" dirty="0"/>
              <a:t>For the backbone part, increasing the complexity will improve the dice coefficient value but decrease the final score of the competition. Hence we suppose that </a:t>
            </a:r>
          </a:p>
          <a:p>
            <a:endParaRPr lang="en-US" altLang="zh-CN" dirty="0"/>
          </a:p>
          <a:p>
            <a:r>
              <a:rPr lang="en-US" altLang="zh-CN" dirty="0"/>
              <a:t>Introducing the attention mechanism in the backbone part backfires. Follow-up work related to attention may focus on the skip connection and the decoder part. </a:t>
            </a:r>
          </a:p>
          <a:p>
            <a:endParaRPr lang="en-US" altLang="zh-CN" dirty="0"/>
          </a:p>
          <a:p>
            <a:r>
              <a:rPr lang="en-US" altLang="zh-CN" dirty="0"/>
              <a:t>DC-</a:t>
            </a:r>
            <a:r>
              <a:rPr lang="en-US" altLang="zh-CN" dirty="0" err="1"/>
              <a:t>Unet’s</a:t>
            </a:r>
            <a:r>
              <a:rPr lang="en-US" altLang="zh-CN" dirty="0"/>
              <a:t> performance may be even worse than that of the </a:t>
            </a:r>
            <a:r>
              <a:rPr lang="en-US" altLang="zh-CN" dirty="0" err="1"/>
              <a:t>Unet</a:t>
            </a:r>
            <a:r>
              <a:rPr lang="en-US" altLang="zh-CN" dirty="0"/>
              <a:t>, but we will validate its viability later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413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FC607-7674-F5C7-F336-0105CE44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Future Plan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CB43F-BF4A-D126-DB12-E81661E77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Trying to write our own code for training and data reading so that we can run any model we want on top of it.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Validate the viability of dual connection in the U-</a:t>
            </a:r>
            <a:r>
              <a:rPr lang="en-US" altLang="zh-CN" dirty="0" err="1"/>
              <a:t>NeXt</a:t>
            </a:r>
            <a:r>
              <a:rPr lang="en-US" altLang="zh-CN" dirty="0"/>
              <a:t> structure.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Try some new models like VIT which is not based on the </a:t>
            </a:r>
            <a:r>
              <a:rPr lang="en-US" altLang="zh-CN" dirty="0" err="1"/>
              <a:t>Unet</a:t>
            </a:r>
            <a:r>
              <a:rPr lang="en-US" altLang="zh-CN" dirty="0"/>
              <a:t> structure.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00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08E1C-605E-E8D7-1F04-8E2F81F3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Overview</a:t>
            </a:r>
            <a:endParaRPr lang="zh-CN" altLang="en-US" sz="4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AD10D-7D17-38C7-C80C-FD18FA7D5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Deeper backbone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Using attention layer in the model through </a:t>
            </a:r>
            <a:r>
              <a:rPr lang="en-US" altLang="zh-CN" dirty="0" err="1"/>
              <a:t>ResNeSt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DC-</a:t>
            </a:r>
            <a:r>
              <a:rPr lang="en-US" altLang="zh-CN" dirty="0" err="1"/>
              <a:t>Unet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85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D96BC-D827-B392-8DFA-9CC9FDF6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Deeper Backbones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7AC14-C04D-7B49-6D4D-5185F21C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51891" cy="388077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At the end of the last presentation, we suggested that deepening the number of layers in the backbone might have a beneficial effect on the overall performance of the model.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Hence we tried the deeper backbones (compared to SE-ResNet50 and ResNet50) which are SE-ResNet101 and ResNet101</a:t>
            </a:r>
          </a:p>
          <a:p>
            <a:endParaRPr lang="en-US" altLang="zh-CN" dirty="0"/>
          </a:p>
          <a:p>
            <a:r>
              <a:rPr lang="en-US" altLang="zh-CN" dirty="0"/>
              <a:t>The dice coefficient value has been improved from 83% to 85%. </a:t>
            </a:r>
            <a:r>
              <a:rPr lang="en-US" altLang="zh-CN" b="1" dirty="0"/>
              <a:t>However, the overall score of the competition (on the inference notebook) is reduced from 0.68 to 0.34.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AA8346-2F02-B1FD-7C87-529B267EC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" t="-3693" r="17529"/>
          <a:stretch/>
        </p:blipFill>
        <p:spPr>
          <a:xfrm>
            <a:off x="5229225" y="2647950"/>
            <a:ext cx="4732865" cy="140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5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E668C-59B7-72A4-5D50-2D3EFC53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Applying the attention-related model for the first time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EEC60-4021-7C72-E2D3-0E4FF7EA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Before this week’s attempt , the attention-related model has never been used in our segmentation task. </a:t>
            </a:r>
          </a:p>
          <a:p>
            <a:endParaRPr lang="en-US" altLang="zh-CN" dirty="0"/>
          </a:p>
          <a:p>
            <a:r>
              <a:rPr lang="en-US" altLang="zh-CN" dirty="0"/>
              <a:t>The overall structure of </a:t>
            </a:r>
            <a:r>
              <a:rPr lang="en-US" altLang="zh-CN" dirty="0" err="1"/>
              <a:t>UNeXt</a:t>
            </a:r>
            <a:r>
              <a:rPr lang="en-US" altLang="zh-CN" dirty="0"/>
              <a:t> has been very mature now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Hence it seems to be a good idea to apply the attention-related in the backbone part and the skip connection part.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54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0EE58-725B-0634-5A82-710E55C0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err="1"/>
              <a:t>ResNeSt</a:t>
            </a:r>
            <a:r>
              <a:rPr lang="en-US" altLang="zh-CN" sz="4000" b="1" dirty="0"/>
              <a:t> Model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5AA55-4655-44FF-E6F0-392C619D5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004"/>
            <a:ext cx="8228541" cy="3786021"/>
          </a:xfrm>
        </p:spPr>
        <p:txBody>
          <a:bodyPr>
            <a:normAutofit/>
          </a:bodyPr>
          <a:lstStyle/>
          <a:p>
            <a:r>
              <a:rPr lang="en-US" altLang="zh-CN" dirty="0"/>
              <a:t>The full name of the </a:t>
            </a:r>
            <a:r>
              <a:rPr lang="en-US" altLang="zh-CN" dirty="0" err="1"/>
              <a:t>ResNeSt</a:t>
            </a:r>
            <a:r>
              <a:rPr lang="en-US" altLang="zh-CN" dirty="0"/>
              <a:t> Model is </a:t>
            </a:r>
            <a:r>
              <a:rPr lang="en-US" altLang="zh-CN" b="1" dirty="0"/>
              <a:t>Split attention networks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It successfully improved the segmentation performance of the DeepLabV3 (improve the </a:t>
            </a:r>
            <a:r>
              <a:rPr lang="en-US" altLang="zh-CN" dirty="0" err="1"/>
              <a:t>mIoU</a:t>
            </a:r>
            <a:r>
              <a:rPr lang="en-US" altLang="zh-CN" dirty="0"/>
              <a:t> value from about 42% to about 45%) and achieved the high accuracy of 81% on the ImageNet.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structure can be summarized as a combination of </a:t>
            </a:r>
            <a:r>
              <a:rPr lang="en-US" altLang="zh-CN" dirty="0" err="1"/>
              <a:t>ResNet</a:t>
            </a:r>
            <a:r>
              <a:rPr lang="en-US" altLang="zh-CN" dirty="0"/>
              <a:t> and split attention mechanism. Its can be accessed in </a:t>
            </a:r>
            <a:r>
              <a:rPr lang="en-US" altLang="zh-CN" dirty="0">
                <a:hlinkClick r:id="rId2"/>
              </a:rPr>
              <a:t>2004.08955v2.pdf (arxiv.org)</a:t>
            </a:r>
            <a:endParaRPr lang="en-US" altLang="zh-CN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5864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0EE58-725B-0634-5A82-710E55C0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ResNeSt</a:t>
            </a:r>
            <a:r>
              <a:rPr lang="en-US" altLang="zh-CN" b="1" dirty="0"/>
              <a:t> Model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5AA55-4655-44FF-E6F0-392C619D5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205"/>
            <a:ext cx="7696700" cy="2788407"/>
          </a:xfrm>
        </p:spPr>
        <p:txBody>
          <a:bodyPr/>
          <a:lstStyle/>
          <a:p>
            <a:r>
              <a:rPr lang="en-US" altLang="zh-CN" dirty="0"/>
              <a:t>The full name of the </a:t>
            </a:r>
            <a:r>
              <a:rPr lang="en-US" altLang="zh-CN" dirty="0" err="1"/>
              <a:t>ResNeSt</a:t>
            </a:r>
            <a:r>
              <a:rPr lang="en-US" altLang="zh-CN" dirty="0"/>
              <a:t> Model is </a:t>
            </a:r>
            <a:r>
              <a:rPr lang="en-US" altLang="zh-CN" b="1" dirty="0"/>
              <a:t>Split attention networks</a:t>
            </a:r>
          </a:p>
          <a:p>
            <a:endParaRPr lang="zh-CN" altLang="en-US" b="1" dirty="0"/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832CD081-2988-D965-CD8B-FE4660842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379" y="1930400"/>
            <a:ext cx="2241312" cy="34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3D77765-E079-9832-2849-CAF5B5DA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930400"/>
            <a:ext cx="6355356" cy="449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8C153-6FBB-31FB-7ABA-270C3F1A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Results-</a:t>
            </a:r>
            <a:r>
              <a:rPr lang="en-US" altLang="zh-CN" b="1" dirty="0" err="1"/>
              <a:t>ResNeSt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541D2-10C2-FC1E-BA51-B8D4BCCC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altLang="zh-CN" dirty="0"/>
              <a:t>The Dice coefficient value has been improved from 83% (ResNet50 as the backbone) to 84.8%(</a:t>
            </a:r>
            <a:r>
              <a:rPr lang="en-US" altLang="zh-CN" dirty="0" err="1"/>
              <a:t>ResNeSt</a:t>
            </a:r>
            <a:r>
              <a:rPr lang="en-US" altLang="zh-CN" dirty="0"/>
              <a:t> as the backbone), this value is especially high when we freeze the model in the process of training. </a:t>
            </a:r>
            <a:r>
              <a:rPr lang="en-US" altLang="zh-CN" b="1" dirty="0"/>
              <a:t>However, the score of the competition decreased from 0.68 to 0.34.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33C792-70CF-AE5E-0421-A8843301F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49" y="3540812"/>
            <a:ext cx="8276037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71B84-78E5-B87C-E51A-ED6ED31B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DC-</a:t>
            </a:r>
            <a:r>
              <a:rPr lang="en-US" altLang="zh-CN" sz="4800" b="1" dirty="0" err="1"/>
              <a:t>Unet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3ECED-5356-D785-9C4B-BD2C65BE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3904190" cy="3880773"/>
          </a:xfrm>
        </p:spPr>
        <p:txBody>
          <a:bodyPr/>
          <a:lstStyle/>
          <a:p>
            <a:r>
              <a:rPr lang="en-US" altLang="zh-CN" dirty="0"/>
              <a:t>The overall structure of the DC-</a:t>
            </a:r>
            <a:r>
              <a:rPr lang="en-US" altLang="zh-CN" dirty="0" err="1"/>
              <a:t>Unet</a:t>
            </a:r>
            <a:r>
              <a:rPr lang="en-US" altLang="zh-CN" dirty="0"/>
              <a:t> is very similar to that of the </a:t>
            </a:r>
            <a:r>
              <a:rPr lang="en-US" altLang="zh-CN" dirty="0" err="1"/>
              <a:t>UNet</a:t>
            </a:r>
            <a:r>
              <a:rPr lang="en-US" altLang="zh-CN" dirty="0"/>
              <a:t>. The differences lie in that the </a:t>
            </a:r>
            <a:r>
              <a:rPr lang="en-US" altLang="zh-CN" dirty="0" err="1"/>
              <a:t>ResPath</a:t>
            </a:r>
            <a:r>
              <a:rPr lang="en-US" altLang="zh-CN" dirty="0"/>
              <a:t> substitute the original skip connection and that the </a:t>
            </a:r>
          </a:p>
          <a:p>
            <a:endParaRPr lang="en-US" altLang="zh-CN" dirty="0"/>
          </a:p>
          <a:p>
            <a:r>
              <a:rPr lang="en-US" altLang="zh-CN" dirty="0" err="1"/>
              <a:t>ResPath</a:t>
            </a:r>
            <a:r>
              <a:rPr lang="en-US" altLang="zh-CN" dirty="0"/>
              <a:t> has been shown in the figure on the right side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92F938-A3E3-5541-6B49-1EF37B8F3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" t="6054" r="1315" b="3896"/>
          <a:stretch/>
        </p:blipFill>
        <p:spPr>
          <a:xfrm>
            <a:off x="4581525" y="2026162"/>
            <a:ext cx="4953000" cy="1724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C265CB6-267D-10DD-3509-90508A61BA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3" r="182" b="23389"/>
          <a:stretch/>
        </p:blipFill>
        <p:spPr>
          <a:xfrm>
            <a:off x="4581525" y="3865282"/>
            <a:ext cx="4772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8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71B84-78E5-B87C-E51A-ED6ED31B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DC-</a:t>
            </a:r>
            <a:r>
              <a:rPr lang="en-US" altLang="zh-CN" sz="4000" b="1" dirty="0" err="1"/>
              <a:t>Unet</a:t>
            </a:r>
            <a:r>
              <a:rPr lang="en-US" altLang="zh-CN" sz="4000" b="1" dirty="0"/>
              <a:t> (detailed structures)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3ECED-5356-D785-9C4B-BD2C65BE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713815" cy="3880773"/>
          </a:xfrm>
        </p:spPr>
        <p:txBody>
          <a:bodyPr/>
          <a:lstStyle/>
          <a:p>
            <a:r>
              <a:rPr lang="en-US" altLang="zh-CN" dirty="0"/>
              <a:t>The figure on the right side demonstrate the structure of the Dual-Channel block.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91B593-1F20-DA10-A0F0-593602BC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452" y="2160588"/>
            <a:ext cx="3534956" cy="342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694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460</TotalTime>
  <Words>545</Words>
  <Application>Microsoft Office PowerPoint</Application>
  <PresentationFormat>宽屏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平面</vt:lpstr>
      <vt:lpstr>22th July 2022 Presentation</vt:lpstr>
      <vt:lpstr>Overview</vt:lpstr>
      <vt:lpstr>Deeper Backbones</vt:lpstr>
      <vt:lpstr>Applying the attention-related model for the first time</vt:lpstr>
      <vt:lpstr>ResNeSt Model</vt:lpstr>
      <vt:lpstr>ResNeSt Model</vt:lpstr>
      <vt:lpstr>Results-ResNeSt</vt:lpstr>
      <vt:lpstr>DC-Unet</vt:lpstr>
      <vt:lpstr>DC-Unet (detailed structures)</vt:lpstr>
      <vt:lpstr>Results of DC-UNet</vt:lpstr>
      <vt:lpstr>Conclusion</vt:lpstr>
      <vt:lpstr>Future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22th July 2022 Presentation</dc:title>
  <dc:creator>高 方法</dc:creator>
  <cp:lastModifiedBy>高 方法</cp:lastModifiedBy>
  <cp:revision>8</cp:revision>
  <dcterms:created xsi:type="dcterms:W3CDTF">2022-07-21T14:08:10Z</dcterms:created>
  <dcterms:modified xsi:type="dcterms:W3CDTF">2022-07-22T06:55:09Z</dcterms:modified>
</cp:coreProperties>
</file>