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8" r:id="rId8"/>
    <p:sldId id="263" r:id="rId9"/>
    <p:sldId id="269" r:id="rId10"/>
    <p:sldId id="264" r:id="rId11"/>
    <p:sldId id="265" r:id="rId12"/>
    <p:sldId id="261" r:id="rId13"/>
    <p:sldId id="266" r:id="rId14"/>
    <p:sldId id="267" r:id="rId15"/>
  </p:sldIdLst>
  <p:sldSz cx="11874500" cy="7219950"/>
  <p:notesSz cx="11874500" cy="72199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989"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91063" y="2238184"/>
            <a:ext cx="10098723" cy="151618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782127" y="4043172"/>
            <a:ext cx="8316595" cy="18049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300" b="1" i="0">
                <a:solidFill>
                  <a:srgbClr val="000044"/>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5300" b="1" i="0">
                <a:solidFill>
                  <a:srgbClr val="000044"/>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300" b="1" i="0">
                <a:solidFill>
                  <a:srgbClr val="000044"/>
                </a:solidFill>
                <a:latin typeface="Carlito"/>
                <a:cs typeface="Carlito"/>
              </a:defRPr>
            </a:lvl1pPr>
          </a:lstStyle>
          <a:p>
            <a:endParaRPr/>
          </a:p>
        </p:txBody>
      </p:sp>
      <p:sp>
        <p:nvSpPr>
          <p:cNvPr id="3" name="Holder 3"/>
          <p:cNvSpPr>
            <a:spLocks noGrp="1"/>
          </p:cNvSpPr>
          <p:nvPr>
            <p:ph sz="half" idx="2"/>
          </p:nvPr>
        </p:nvSpPr>
        <p:spPr>
          <a:xfrm>
            <a:off x="594042" y="1660588"/>
            <a:ext cx="5168170" cy="476516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118637" y="1660588"/>
            <a:ext cx="5168170" cy="476516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1879580" cy="7217409"/>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0" y="2651759"/>
            <a:ext cx="11879580" cy="1100455"/>
          </a:xfrm>
          <a:custGeom>
            <a:avLst/>
            <a:gdLst/>
            <a:ahLst/>
            <a:cxnLst/>
            <a:rect l="l" t="t" r="r" b="b"/>
            <a:pathLst>
              <a:path w="11879580" h="1100454">
                <a:moveTo>
                  <a:pt x="11879580" y="1100327"/>
                </a:moveTo>
                <a:lnTo>
                  <a:pt x="0" y="1100327"/>
                </a:lnTo>
                <a:lnTo>
                  <a:pt x="0" y="0"/>
                </a:lnTo>
                <a:lnTo>
                  <a:pt x="11879580" y="0"/>
                </a:lnTo>
                <a:lnTo>
                  <a:pt x="11879580" y="1100327"/>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300" b="1" i="0">
                <a:solidFill>
                  <a:srgbClr val="000044"/>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740140" y="0"/>
            <a:ext cx="1882140" cy="7004303"/>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0" y="6974293"/>
            <a:ext cx="11879580" cy="243116"/>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1848485" y="1265554"/>
            <a:ext cx="8183879" cy="1642110"/>
          </a:xfrm>
          <a:prstGeom prst="rect">
            <a:avLst/>
          </a:prstGeom>
        </p:spPr>
        <p:txBody>
          <a:bodyPr wrap="square" lIns="0" tIns="0" rIns="0" bIns="0">
            <a:spAutoFit/>
          </a:bodyPr>
          <a:lstStyle>
            <a:lvl1pPr>
              <a:defRPr sz="5300" b="1" i="0">
                <a:solidFill>
                  <a:srgbClr val="000044"/>
                </a:solidFill>
                <a:latin typeface="Carlito"/>
                <a:cs typeface="Carlito"/>
              </a:defRPr>
            </a:lvl1pPr>
          </a:lstStyle>
          <a:p>
            <a:endParaRPr/>
          </a:p>
        </p:txBody>
      </p:sp>
      <p:sp>
        <p:nvSpPr>
          <p:cNvPr id="3" name="Holder 3"/>
          <p:cNvSpPr>
            <a:spLocks noGrp="1"/>
          </p:cNvSpPr>
          <p:nvPr>
            <p:ph type="body" idx="1"/>
          </p:nvPr>
        </p:nvSpPr>
        <p:spPr>
          <a:xfrm>
            <a:off x="1848485" y="1265554"/>
            <a:ext cx="8183879" cy="1642110"/>
          </a:xfrm>
          <a:prstGeom prst="rect">
            <a:avLst/>
          </a:prstGeom>
        </p:spPr>
        <p:txBody>
          <a:bodyPr wrap="square" lIns="0" tIns="0" rIns="0" bIns="0">
            <a:spAutoFit/>
          </a:bodyPr>
          <a:lstStyle>
            <a:lvl1pPr>
              <a:defRPr sz="5300" b="1" i="0">
                <a:solidFill>
                  <a:srgbClr val="000044"/>
                </a:solidFill>
                <a:latin typeface="Carlito"/>
                <a:cs typeface="Carlito"/>
              </a:defRPr>
            </a:lvl1pPr>
          </a:lstStyle>
          <a:p>
            <a:endParaRPr/>
          </a:p>
        </p:txBody>
      </p:sp>
      <p:sp>
        <p:nvSpPr>
          <p:cNvPr id="4" name="Holder 4"/>
          <p:cNvSpPr>
            <a:spLocks noGrp="1"/>
          </p:cNvSpPr>
          <p:nvPr>
            <p:ph type="ftr" sz="quarter" idx="5"/>
          </p:nvPr>
        </p:nvSpPr>
        <p:spPr>
          <a:xfrm>
            <a:off x="4039489" y="6714553"/>
            <a:ext cx="3801872" cy="36099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94042" y="6714553"/>
            <a:ext cx="2732595" cy="36099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7/8/2022</a:t>
            </a:fld>
            <a:endParaRPr lang="en-US"/>
          </a:p>
        </p:txBody>
      </p:sp>
      <p:sp>
        <p:nvSpPr>
          <p:cNvPr id="6" name="Holder 6"/>
          <p:cNvSpPr>
            <a:spLocks noGrp="1"/>
          </p:cNvSpPr>
          <p:nvPr>
            <p:ph type="sldNum" sz="quarter" idx="7"/>
          </p:nvPr>
        </p:nvSpPr>
        <p:spPr>
          <a:xfrm>
            <a:off x="8554212" y="6714553"/>
            <a:ext cx="2732595" cy="36099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2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hyperlink" Target="http://www.kaggle.com/stainsby/fast-" TargetMode="External"/><Relationship Id="rId5" Type="http://schemas.openxmlformats.org/officeDocument/2006/relationships/hyperlink" Target="http://www.kaggle.com/paulorzp/run-" TargetMode="External"/><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1879580" cy="7217409"/>
            <a:chOff x="0" y="0"/>
            <a:chExt cx="11879580" cy="7217409"/>
          </a:xfrm>
        </p:grpSpPr>
        <p:sp>
          <p:nvSpPr>
            <p:cNvPr id="3" name="object 3"/>
            <p:cNvSpPr/>
            <p:nvPr/>
          </p:nvSpPr>
          <p:spPr>
            <a:xfrm>
              <a:off x="8752331" y="0"/>
              <a:ext cx="1882139" cy="706831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6954608"/>
              <a:ext cx="11879580" cy="262801"/>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body" idx="1"/>
          </p:nvPr>
        </p:nvSpPr>
        <p:spPr>
          <a:prstGeom prst="rect">
            <a:avLst/>
          </a:prstGeom>
        </p:spPr>
        <p:txBody>
          <a:bodyPr vert="horz" wrap="square" lIns="0" tIns="13335" rIns="0" bIns="0" rtlCol="0">
            <a:spAutoFit/>
          </a:bodyPr>
          <a:lstStyle/>
          <a:p>
            <a:pPr marL="474980" marR="5080" indent="-457834">
              <a:lnSpc>
                <a:spcPct val="100000"/>
              </a:lnSpc>
              <a:spcBef>
                <a:spcPts val="105"/>
              </a:spcBef>
              <a:tabLst>
                <a:tab pos="2654300" algn="l"/>
              </a:tabLst>
            </a:pPr>
            <a:r>
              <a:rPr spc="-5" dirty="0"/>
              <a:t>HuBMAP </a:t>
            </a:r>
            <a:r>
              <a:rPr dirty="0"/>
              <a:t>+ </a:t>
            </a:r>
            <a:r>
              <a:rPr spc="-5" dirty="0"/>
              <a:t>HPA </a:t>
            </a:r>
            <a:r>
              <a:rPr dirty="0"/>
              <a:t>- </a:t>
            </a:r>
            <a:r>
              <a:rPr spc="-5" dirty="0"/>
              <a:t>Hacking the  Human	Body</a:t>
            </a:r>
            <a:r>
              <a:rPr spc="-20" dirty="0"/>
              <a:t> </a:t>
            </a:r>
            <a:r>
              <a:rPr spc="-5" dirty="0"/>
              <a:t>Competition</a:t>
            </a:r>
          </a:p>
        </p:txBody>
      </p:sp>
      <p:sp>
        <p:nvSpPr>
          <p:cNvPr id="6" name="object 6"/>
          <p:cNvSpPr/>
          <p:nvPr/>
        </p:nvSpPr>
        <p:spPr>
          <a:xfrm>
            <a:off x="4274221" y="5527405"/>
            <a:ext cx="3202324" cy="602225"/>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3880484" y="3350145"/>
            <a:ext cx="4418966" cy="1761251"/>
          </a:xfrm>
          <a:prstGeom prst="rect">
            <a:avLst/>
          </a:prstGeom>
        </p:spPr>
        <p:txBody>
          <a:bodyPr vert="horz" wrap="square" lIns="0" tIns="12700" rIns="0" bIns="0" rtlCol="0">
            <a:spAutoFit/>
          </a:bodyPr>
          <a:lstStyle/>
          <a:p>
            <a:pPr marL="1811655" marR="560705" indent="-1482090">
              <a:lnSpc>
                <a:spcPct val="105600"/>
              </a:lnSpc>
              <a:spcBef>
                <a:spcPts val="100"/>
              </a:spcBef>
            </a:pPr>
            <a:r>
              <a:rPr sz="2600" spc="-5" dirty="0">
                <a:solidFill>
                  <a:srgbClr val="000044"/>
                </a:solidFill>
                <a:latin typeface="Carlito"/>
                <a:cs typeface="Carlito"/>
              </a:rPr>
              <a:t>Presentation of </a:t>
            </a:r>
            <a:r>
              <a:rPr sz="2600" dirty="0">
                <a:solidFill>
                  <a:srgbClr val="000044"/>
                </a:solidFill>
                <a:latin typeface="Carlito"/>
                <a:cs typeface="Carlito"/>
              </a:rPr>
              <a:t>a </a:t>
            </a:r>
            <a:r>
              <a:rPr sz="2600" spc="-5" dirty="0">
                <a:solidFill>
                  <a:srgbClr val="000044"/>
                </a:solidFill>
                <a:latin typeface="Carlito"/>
                <a:cs typeface="Carlito"/>
              </a:rPr>
              <a:t>Report  </a:t>
            </a:r>
            <a:r>
              <a:rPr sz="2600" dirty="0">
                <a:solidFill>
                  <a:srgbClr val="000044"/>
                </a:solidFill>
                <a:latin typeface="Carlito"/>
                <a:cs typeface="Carlito"/>
              </a:rPr>
              <a:t>By</a:t>
            </a:r>
            <a:endParaRPr sz="2600" dirty="0">
              <a:latin typeface="Carlito"/>
              <a:cs typeface="Carlito"/>
            </a:endParaRPr>
          </a:p>
          <a:p>
            <a:pPr>
              <a:lnSpc>
                <a:spcPct val="100000"/>
              </a:lnSpc>
              <a:spcBef>
                <a:spcPts val="45"/>
              </a:spcBef>
            </a:pPr>
            <a:endParaRPr sz="2650" dirty="0">
              <a:latin typeface="Carlito"/>
              <a:cs typeface="Carlito"/>
            </a:endParaRPr>
          </a:p>
          <a:p>
            <a:pPr marL="12700">
              <a:lnSpc>
                <a:spcPct val="100000"/>
              </a:lnSpc>
            </a:pPr>
            <a:r>
              <a:rPr sz="3200" b="1" spc="-5" dirty="0">
                <a:solidFill>
                  <a:srgbClr val="000044"/>
                </a:solidFill>
                <a:latin typeface="Carlito"/>
                <a:cs typeface="Carlito"/>
              </a:rPr>
              <a:t>Juntuo Wang, </a:t>
            </a:r>
            <a:r>
              <a:rPr sz="3200" b="1" spc="-5" dirty="0" err="1">
                <a:solidFill>
                  <a:srgbClr val="000044"/>
                </a:solidFill>
                <a:latin typeface="Carlito"/>
                <a:cs typeface="Carlito"/>
              </a:rPr>
              <a:t>Yufen</a:t>
            </a:r>
            <a:r>
              <a:rPr lang="en-US" sz="3200" b="1" spc="-5" dirty="0" err="1">
                <a:solidFill>
                  <a:srgbClr val="000044"/>
                </a:solidFill>
                <a:latin typeface="Carlito"/>
                <a:cs typeface="Carlito"/>
              </a:rPr>
              <a:t>g</a:t>
            </a:r>
            <a:r>
              <a:rPr sz="3200" b="1" spc="-30" dirty="0">
                <a:solidFill>
                  <a:srgbClr val="000044"/>
                </a:solidFill>
                <a:latin typeface="Carlito"/>
                <a:cs typeface="Carlito"/>
              </a:rPr>
              <a:t> </a:t>
            </a:r>
            <a:r>
              <a:rPr sz="3200" b="1" spc="-5" dirty="0">
                <a:solidFill>
                  <a:srgbClr val="000044"/>
                </a:solidFill>
                <a:latin typeface="Carlito"/>
                <a:cs typeface="Carlito"/>
              </a:rPr>
              <a:t>Gao</a:t>
            </a:r>
            <a:endParaRPr sz="3200" dirty="0">
              <a:latin typeface="Carlito"/>
              <a:cs typeface="Carl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6511" y="827531"/>
            <a:ext cx="8834628" cy="8229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61327" y="262267"/>
            <a:ext cx="8210550" cy="482600"/>
          </a:xfrm>
          <a:prstGeom prst="rect">
            <a:avLst/>
          </a:prstGeom>
        </p:spPr>
        <p:txBody>
          <a:bodyPr vert="horz" wrap="square" lIns="0" tIns="12700" rIns="0" bIns="0" rtlCol="0">
            <a:spAutoFit/>
          </a:bodyPr>
          <a:lstStyle/>
          <a:p>
            <a:pPr marL="12700">
              <a:lnSpc>
                <a:spcPct val="100000"/>
              </a:lnSpc>
              <a:spcBef>
                <a:spcPts val="100"/>
              </a:spcBef>
            </a:pPr>
            <a:r>
              <a:rPr sz="3000" spc="-5" dirty="0"/>
              <a:t>Part </a:t>
            </a:r>
            <a:r>
              <a:rPr sz="3000" spc="400" dirty="0"/>
              <a:t>2</a:t>
            </a:r>
            <a:r>
              <a:rPr lang="en-US" sz="3000" b="0" spc="400" dirty="0">
                <a:latin typeface="Bandal"/>
                <a:cs typeface="Bandal"/>
              </a:rPr>
              <a:t>: </a:t>
            </a:r>
            <a:r>
              <a:rPr sz="3000" spc="-5" dirty="0">
                <a:solidFill>
                  <a:srgbClr val="444476"/>
                </a:solidFill>
                <a:latin typeface="Arial"/>
                <a:cs typeface="Arial"/>
              </a:rPr>
              <a:t>Plan </a:t>
            </a:r>
            <a:r>
              <a:rPr sz="3000" dirty="0">
                <a:solidFill>
                  <a:srgbClr val="444476"/>
                </a:solidFill>
                <a:latin typeface="Arial"/>
                <a:cs typeface="Arial"/>
              </a:rPr>
              <a:t>of </a:t>
            </a:r>
            <a:r>
              <a:rPr sz="3000" spc="-5" dirty="0">
                <a:solidFill>
                  <a:srgbClr val="444476"/>
                </a:solidFill>
                <a:latin typeface="Arial"/>
                <a:cs typeface="Arial"/>
              </a:rPr>
              <a:t>Hacking </a:t>
            </a:r>
            <a:r>
              <a:rPr sz="3000" dirty="0">
                <a:solidFill>
                  <a:srgbClr val="444476"/>
                </a:solidFill>
                <a:latin typeface="Arial"/>
                <a:cs typeface="Arial"/>
              </a:rPr>
              <a:t>This</a:t>
            </a:r>
            <a:r>
              <a:rPr sz="3000" spc="-385" dirty="0">
                <a:solidFill>
                  <a:srgbClr val="444476"/>
                </a:solidFill>
                <a:latin typeface="Arial"/>
                <a:cs typeface="Arial"/>
              </a:rPr>
              <a:t> </a:t>
            </a:r>
            <a:r>
              <a:rPr sz="3000" spc="-5" dirty="0">
                <a:solidFill>
                  <a:srgbClr val="444476"/>
                </a:solidFill>
                <a:latin typeface="Arial"/>
                <a:cs typeface="Arial"/>
              </a:rPr>
              <a:t>Competition</a:t>
            </a:r>
            <a:endParaRPr sz="3000" dirty="0">
              <a:latin typeface="Arial"/>
              <a:cs typeface="Arial"/>
            </a:endParaRPr>
          </a:p>
        </p:txBody>
      </p:sp>
      <p:sp>
        <p:nvSpPr>
          <p:cNvPr id="4" name="object 4"/>
          <p:cNvSpPr txBox="1"/>
          <p:nvPr/>
        </p:nvSpPr>
        <p:spPr>
          <a:xfrm>
            <a:off x="318770" y="1107439"/>
            <a:ext cx="8114030" cy="3875404"/>
          </a:xfrm>
          <a:prstGeom prst="rect">
            <a:avLst/>
          </a:prstGeom>
        </p:spPr>
        <p:txBody>
          <a:bodyPr vert="horz" wrap="square" lIns="0" tIns="12700" rIns="0" bIns="0" rtlCol="0">
            <a:spAutoFit/>
          </a:bodyPr>
          <a:lstStyle/>
          <a:p>
            <a:pPr marL="469900" indent="-457200">
              <a:lnSpc>
                <a:spcPct val="100000"/>
              </a:lnSpc>
              <a:spcBef>
                <a:spcPts val="100"/>
              </a:spcBef>
              <a:buClr>
                <a:srgbClr val="B9549F"/>
              </a:buClr>
              <a:buSzPct val="55000"/>
              <a:buFont typeface="Wingdings"/>
              <a:buChar char=""/>
              <a:tabLst>
                <a:tab pos="469265" algn="l"/>
                <a:tab pos="469900" algn="l"/>
              </a:tabLst>
            </a:pPr>
            <a:r>
              <a:rPr sz="3000" b="1" spc="-5" dirty="0">
                <a:solidFill>
                  <a:srgbClr val="444476"/>
                </a:solidFill>
                <a:latin typeface="Carlito"/>
                <a:cs typeface="Carlito"/>
              </a:rPr>
              <a:t>Patch </a:t>
            </a:r>
            <a:r>
              <a:rPr sz="3000" b="1" dirty="0">
                <a:solidFill>
                  <a:srgbClr val="444476"/>
                </a:solidFill>
                <a:latin typeface="Carlito"/>
                <a:cs typeface="Carlito"/>
              </a:rPr>
              <a:t>the </a:t>
            </a:r>
            <a:r>
              <a:rPr sz="3000" b="1" spc="-5" dirty="0">
                <a:solidFill>
                  <a:srgbClr val="444476"/>
                </a:solidFill>
                <a:latin typeface="Carlito"/>
                <a:cs typeface="Carlito"/>
              </a:rPr>
              <a:t>Image (Something could </a:t>
            </a:r>
            <a:r>
              <a:rPr sz="3000" b="1" dirty="0">
                <a:solidFill>
                  <a:srgbClr val="444476"/>
                </a:solidFill>
                <a:latin typeface="Carlito"/>
                <a:cs typeface="Carlito"/>
              </a:rPr>
              <a:t>be</a:t>
            </a:r>
            <a:r>
              <a:rPr sz="3000" b="1" spc="10" dirty="0">
                <a:solidFill>
                  <a:srgbClr val="444476"/>
                </a:solidFill>
                <a:latin typeface="Carlito"/>
                <a:cs typeface="Carlito"/>
              </a:rPr>
              <a:t> </a:t>
            </a:r>
            <a:r>
              <a:rPr sz="3000" b="1" spc="-5" dirty="0">
                <a:solidFill>
                  <a:srgbClr val="444476"/>
                </a:solidFill>
                <a:latin typeface="Carlito"/>
                <a:cs typeface="Carlito"/>
              </a:rPr>
              <a:t>improved)</a:t>
            </a:r>
            <a:endParaRPr sz="3000">
              <a:latin typeface="Carlito"/>
              <a:cs typeface="Carlito"/>
            </a:endParaRPr>
          </a:p>
          <a:p>
            <a:pPr>
              <a:lnSpc>
                <a:spcPct val="100000"/>
              </a:lnSpc>
              <a:spcBef>
                <a:spcPts val="20"/>
              </a:spcBef>
              <a:buClr>
                <a:srgbClr val="B9549F"/>
              </a:buClr>
              <a:buFont typeface="Wingdings"/>
              <a:buChar char=""/>
            </a:pPr>
            <a:endParaRPr sz="2200">
              <a:latin typeface="Carlito"/>
              <a:cs typeface="Carlito"/>
            </a:endParaRPr>
          </a:p>
          <a:p>
            <a:pPr marL="424180" marR="2449830" lvl="1" indent="-342900">
              <a:lnSpc>
                <a:spcPct val="100000"/>
              </a:lnSpc>
              <a:spcBef>
                <a:spcPts val="5"/>
              </a:spcBef>
              <a:buFont typeface="Arial"/>
              <a:buChar char="•"/>
              <a:tabLst>
                <a:tab pos="423545" algn="l"/>
                <a:tab pos="424180" algn="l"/>
              </a:tabLst>
            </a:pPr>
            <a:r>
              <a:rPr sz="2000" spc="-5" dirty="0">
                <a:latin typeface="Carlito"/>
                <a:cs typeface="Carlito"/>
              </a:rPr>
              <a:t>When splitting the image into different patches, as  shown in Figure, </a:t>
            </a:r>
            <a:r>
              <a:rPr sz="2000" dirty="0">
                <a:latin typeface="Carlito"/>
                <a:cs typeface="Carlito"/>
              </a:rPr>
              <a:t>we </a:t>
            </a:r>
            <a:r>
              <a:rPr sz="2000" spc="-5" dirty="0">
                <a:latin typeface="Carlito"/>
                <a:cs typeface="Carlito"/>
              </a:rPr>
              <a:t>can make the two adjacent  patches have some overlap between them, the  purpose of doing this is to better segment the  information in the boundary</a:t>
            </a:r>
            <a:r>
              <a:rPr sz="2000" spc="-20" dirty="0">
                <a:latin typeface="Carlito"/>
                <a:cs typeface="Carlito"/>
              </a:rPr>
              <a:t> </a:t>
            </a:r>
            <a:r>
              <a:rPr sz="2000" spc="-5" dirty="0">
                <a:latin typeface="Carlito"/>
                <a:cs typeface="Carlito"/>
              </a:rPr>
              <a:t>area.</a:t>
            </a:r>
            <a:endParaRPr sz="2000">
              <a:latin typeface="Carlito"/>
              <a:cs typeface="Carlito"/>
            </a:endParaRPr>
          </a:p>
          <a:p>
            <a:pPr lvl="1">
              <a:lnSpc>
                <a:spcPct val="100000"/>
              </a:lnSpc>
              <a:spcBef>
                <a:spcPts val="15"/>
              </a:spcBef>
              <a:buFont typeface="Arial"/>
              <a:buChar char="•"/>
            </a:pPr>
            <a:endParaRPr sz="1950">
              <a:latin typeface="Carlito"/>
              <a:cs typeface="Carlito"/>
            </a:endParaRPr>
          </a:p>
          <a:p>
            <a:pPr marL="424180" marR="2217420" lvl="1" indent="-342900">
              <a:lnSpc>
                <a:spcPct val="100000"/>
              </a:lnSpc>
              <a:spcBef>
                <a:spcPts val="5"/>
              </a:spcBef>
              <a:buFont typeface="Arial"/>
              <a:buChar char="•"/>
              <a:tabLst>
                <a:tab pos="423545" algn="l"/>
                <a:tab pos="424180" algn="l"/>
              </a:tabLst>
            </a:pPr>
            <a:r>
              <a:rPr sz="2000" spc="-5" dirty="0">
                <a:latin typeface="Carlito"/>
                <a:cs typeface="Carlito"/>
              </a:rPr>
              <a:t>If </a:t>
            </a:r>
            <a:r>
              <a:rPr sz="2000" dirty="0">
                <a:latin typeface="Carlito"/>
                <a:cs typeface="Carlito"/>
              </a:rPr>
              <a:t>we </a:t>
            </a:r>
            <a:r>
              <a:rPr sz="2000" spc="-5" dirty="0">
                <a:latin typeface="Carlito"/>
                <a:cs typeface="Carlito"/>
              </a:rPr>
              <a:t>don't use this method, then for the edge region  of one patches, it doesn't utilize the image  information </a:t>
            </a:r>
            <a:r>
              <a:rPr sz="2000" dirty="0">
                <a:latin typeface="Carlito"/>
                <a:cs typeface="Carlito"/>
              </a:rPr>
              <a:t>on </a:t>
            </a:r>
            <a:r>
              <a:rPr sz="2000" spc="-5" dirty="0">
                <a:latin typeface="Carlito"/>
                <a:cs typeface="Carlito"/>
              </a:rPr>
              <a:t>the other side, which may result in  inaccurate</a:t>
            </a:r>
            <a:r>
              <a:rPr sz="2000" spc="-10" dirty="0">
                <a:latin typeface="Carlito"/>
                <a:cs typeface="Carlito"/>
              </a:rPr>
              <a:t> </a:t>
            </a:r>
            <a:r>
              <a:rPr sz="2000" spc="-5" dirty="0">
                <a:latin typeface="Carlito"/>
                <a:cs typeface="Carlito"/>
              </a:rPr>
              <a:t>results</a:t>
            </a:r>
            <a:endParaRPr sz="2000">
              <a:latin typeface="Carlito"/>
              <a:cs typeface="Carlito"/>
            </a:endParaRPr>
          </a:p>
        </p:txBody>
      </p:sp>
      <p:sp>
        <p:nvSpPr>
          <p:cNvPr id="5" name="object 5"/>
          <p:cNvSpPr/>
          <p:nvPr/>
        </p:nvSpPr>
        <p:spPr>
          <a:xfrm>
            <a:off x="6728459" y="1889759"/>
            <a:ext cx="3415284" cy="316839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6511" y="827531"/>
            <a:ext cx="8834628" cy="8229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61327" y="262267"/>
            <a:ext cx="8210550" cy="1327785"/>
          </a:xfrm>
          <a:prstGeom prst="rect">
            <a:avLst/>
          </a:prstGeom>
        </p:spPr>
        <p:txBody>
          <a:bodyPr vert="horz" wrap="square" lIns="0" tIns="12700" rIns="0" bIns="0" rtlCol="0">
            <a:spAutoFit/>
          </a:bodyPr>
          <a:lstStyle/>
          <a:p>
            <a:pPr marL="12700">
              <a:lnSpc>
                <a:spcPct val="100000"/>
              </a:lnSpc>
              <a:spcBef>
                <a:spcPts val="100"/>
              </a:spcBef>
            </a:pPr>
            <a:r>
              <a:rPr sz="3000" b="1" spc="-5" dirty="0">
                <a:solidFill>
                  <a:srgbClr val="000044"/>
                </a:solidFill>
                <a:latin typeface="Carlito"/>
                <a:cs typeface="Carlito"/>
              </a:rPr>
              <a:t>Part </a:t>
            </a:r>
            <a:r>
              <a:rPr sz="3000" b="1" spc="400" dirty="0">
                <a:solidFill>
                  <a:srgbClr val="000044"/>
                </a:solidFill>
                <a:latin typeface="Carlito"/>
                <a:cs typeface="Carlito"/>
              </a:rPr>
              <a:t>2</a:t>
            </a:r>
            <a:r>
              <a:rPr lang="en-US" sz="3000" b="0" spc="400" dirty="0">
                <a:solidFill>
                  <a:srgbClr val="000044"/>
                </a:solidFill>
                <a:latin typeface="Bandal"/>
                <a:cs typeface="Bandal"/>
              </a:rPr>
              <a:t>: </a:t>
            </a:r>
            <a:r>
              <a:rPr sz="3000" b="1" spc="-5" dirty="0">
                <a:solidFill>
                  <a:srgbClr val="444476"/>
                </a:solidFill>
                <a:latin typeface="Arial"/>
                <a:cs typeface="Arial"/>
              </a:rPr>
              <a:t>Plan </a:t>
            </a:r>
            <a:r>
              <a:rPr sz="3000" b="1" dirty="0">
                <a:solidFill>
                  <a:srgbClr val="444476"/>
                </a:solidFill>
                <a:latin typeface="Arial"/>
                <a:cs typeface="Arial"/>
              </a:rPr>
              <a:t>of </a:t>
            </a:r>
            <a:r>
              <a:rPr sz="3000" b="1" spc="-5" dirty="0">
                <a:solidFill>
                  <a:srgbClr val="444476"/>
                </a:solidFill>
                <a:latin typeface="Arial"/>
                <a:cs typeface="Arial"/>
              </a:rPr>
              <a:t>Hacking </a:t>
            </a:r>
            <a:r>
              <a:rPr sz="3000" b="1" dirty="0">
                <a:solidFill>
                  <a:srgbClr val="444476"/>
                </a:solidFill>
                <a:latin typeface="Arial"/>
                <a:cs typeface="Arial"/>
              </a:rPr>
              <a:t>This</a:t>
            </a:r>
            <a:r>
              <a:rPr sz="3000" b="1" spc="-385" dirty="0">
                <a:solidFill>
                  <a:srgbClr val="444476"/>
                </a:solidFill>
                <a:latin typeface="Arial"/>
                <a:cs typeface="Arial"/>
              </a:rPr>
              <a:t> </a:t>
            </a:r>
            <a:r>
              <a:rPr sz="3000" b="1" spc="-5" dirty="0">
                <a:solidFill>
                  <a:srgbClr val="444476"/>
                </a:solidFill>
                <a:latin typeface="Arial"/>
                <a:cs typeface="Arial"/>
              </a:rPr>
              <a:t>Competition</a:t>
            </a:r>
            <a:endParaRPr sz="3000" dirty="0">
              <a:latin typeface="Arial"/>
              <a:cs typeface="Arial"/>
            </a:endParaRPr>
          </a:p>
          <a:p>
            <a:pPr marL="527050" indent="-457834">
              <a:lnSpc>
                <a:spcPct val="100000"/>
              </a:lnSpc>
              <a:spcBef>
                <a:spcPts val="3055"/>
              </a:spcBef>
              <a:buClr>
                <a:srgbClr val="B9549F"/>
              </a:buClr>
              <a:buSzPct val="55000"/>
              <a:buFont typeface="Wingdings"/>
              <a:buChar char=""/>
              <a:tabLst>
                <a:tab pos="527050" algn="l"/>
                <a:tab pos="527685" algn="l"/>
              </a:tabLst>
            </a:pPr>
            <a:r>
              <a:rPr sz="3000" b="1" spc="-5" dirty="0">
                <a:solidFill>
                  <a:srgbClr val="444476"/>
                </a:solidFill>
                <a:latin typeface="Carlito"/>
                <a:cs typeface="Carlito"/>
              </a:rPr>
              <a:t>Data Augmentation (Used in</a:t>
            </a:r>
            <a:r>
              <a:rPr sz="3000" b="1" spc="10" dirty="0">
                <a:solidFill>
                  <a:srgbClr val="444476"/>
                </a:solidFill>
                <a:latin typeface="Carlito"/>
                <a:cs typeface="Carlito"/>
              </a:rPr>
              <a:t> </a:t>
            </a:r>
            <a:r>
              <a:rPr sz="3000" b="1" spc="-5" dirty="0">
                <a:solidFill>
                  <a:srgbClr val="444476"/>
                </a:solidFill>
                <a:latin typeface="Carlito"/>
                <a:cs typeface="Carlito"/>
              </a:rPr>
              <a:t>Baseline)</a:t>
            </a:r>
            <a:endParaRPr sz="3000" dirty="0">
              <a:latin typeface="Carlito"/>
              <a:cs typeface="Carlito"/>
            </a:endParaRPr>
          </a:p>
        </p:txBody>
      </p:sp>
      <p:sp>
        <p:nvSpPr>
          <p:cNvPr id="4" name="object 4"/>
          <p:cNvSpPr/>
          <p:nvPr/>
        </p:nvSpPr>
        <p:spPr>
          <a:xfrm>
            <a:off x="693418" y="1886711"/>
            <a:ext cx="9206231" cy="2021968"/>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527050" y="4205338"/>
            <a:ext cx="6045200" cy="948978"/>
          </a:xfrm>
          <a:prstGeom prst="rect">
            <a:avLst/>
          </a:prstGeom>
        </p:spPr>
        <p:txBody>
          <a:bodyPr vert="horz" wrap="square" lIns="0" tIns="12700" rIns="0" bIns="0" rtlCol="0">
            <a:spAutoFit/>
          </a:bodyPr>
          <a:lstStyle/>
          <a:p>
            <a:pPr marL="469900" indent="-457200">
              <a:lnSpc>
                <a:spcPct val="100000"/>
              </a:lnSpc>
              <a:spcBef>
                <a:spcPts val="100"/>
              </a:spcBef>
              <a:buClr>
                <a:srgbClr val="B9549F"/>
              </a:buClr>
              <a:buSzPct val="55000"/>
              <a:buFont typeface="Wingdings"/>
              <a:buChar char=""/>
              <a:tabLst>
                <a:tab pos="469265" algn="l"/>
                <a:tab pos="469900" algn="l"/>
              </a:tabLst>
            </a:pPr>
            <a:r>
              <a:rPr lang="en-US" sz="3000" b="1" spc="-5" dirty="0">
                <a:solidFill>
                  <a:srgbClr val="444476"/>
                </a:solidFill>
                <a:latin typeface="Carlito"/>
                <a:cs typeface="Carlito"/>
              </a:rPr>
              <a:t>Candidate methods</a:t>
            </a:r>
          </a:p>
          <a:p>
            <a:pPr marL="469900" indent="-457200">
              <a:lnSpc>
                <a:spcPct val="100000"/>
              </a:lnSpc>
              <a:spcBef>
                <a:spcPts val="100"/>
              </a:spcBef>
              <a:buClr>
                <a:srgbClr val="B9549F"/>
              </a:buClr>
              <a:buSzPct val="55000"/>
              <a:buFont typeface="Wingdings"/>
              <a:buChar char=""/>
              <a:tabLst>
                <a:tab pos="469265" algn="l"/>
                <a:tab pos="469900" algn="l"/>
              </a:tabLst>
            </a:pPr>
            <a:endParaRPr sz="3000" dirty="0">
              <a:latin typeface="Carlito"/>
              <a:cs typeface="Carlito"/>
            </a:endParaRPr>
          </a:p>
        </p:txBody>
      </p:sp>
      <p:sp>
        <p:nvSpPr>
          <p:cNvPr id="6" name="文本框 5">
            <a:extLst>
              <a:ext uri="{FF2B5EF4-FFF2-40B4-BE49-F238E27FC236}">
                <a16:creationId xmlns:a16="http://schemas.microsoft.com/office/drawing/2014/main" id="{CF20AD37-886C-617C-192A-AFBA8DD66162}"/>
              </a:ext>
            </a:extLst>
          </p:cNvPr>
          <p:cNvSpPr txBox="1"/>
          <p:nvPr/>
        </p:nvSpPr>
        <p:spPr>
          <a:xfrm>
            <a:off x="3498850" y="3762375"/>
            <a:ext cx="184731" cy="369332"/>
          </a:xfrm>
          <a:prstGeom prst="rect">
            <a:avLst/>
          </a:prstGeom>
          <a:noFill/>
        </p:spPr>
        <p:txBody>
          <a:bodyPr wrap="none" rtlCol="0">
            <a:spAutoFit/>
          </a:bodyPr>
          <a:lstStyle/>
          <a:p>
            <a:endParaRPr lang="zh-CN" altLang="en-US" dirty="0"/>
          </a:p>
        </p:txBody>
      </p:sp>
      <p:sp>
        <p:nvSpPr>
          <p:cNvPr id="7" name="文本框 6">
            <a:extLst>
              <a:ext uri="{FF2B5EF4-FFF2-40B4-BE49-F238E27FC236}">
                <a16:creationId xmlns:a16="http://schemas.microsoft.com/office/drawing/2014/main" id="{28C3C1EA-CD6D-19B1-5026-EE0F980986F2}"/>
              </a:ext>
            </a:extLst>
          </p:cNvPr>
          <p:cNvSpPr txBox="1"/>
          <p:nvPr/>
        </p:nvSpPr>
        <p:spPr>
          <a:xfrm>
            <a:off x="908050" y="4676775"/>
            <a:ext cx="9296400" cy="2308324"/>
          </a:xfrm>
          <a:prstGeom prst="rect">
            <a:avLst/>
          </a:prstGeom>
          <a:noFill/>
        </p:spPr>
        <p:txBody>
          <a:bodyPr wrap="square" rtlCol="0">
            <a:spAutoFit/>
          </a:bodyPr>
          <a:lstStyle/>
          <a:p>
            <a:r>
              <a:rPr lang="en-US" altLang="zh-CN" b="1" dirty="0"/>
              <a:t>Horizontal flip</a:t>
            </a:r>
            <a:r>
              <a:rPr lang="en-US" altLang="zh-CN" dirty="0"/>
              <a:t>: Horizontal mirror images help to increase directional invariance (e.g. pedestrians can appear in different directions).</a:t>
            </a:r>
          </a:p>
          <a:p>
            <a:r>
              <a:rPr lang="en-US" altLang="zh-CN" b="1" dirty="0"/>
              <a:t>Panning</a:t>
            </a:r>
            <a:r>
              <a:rPr lang="en-US" altLang="zh-CN" dirty="0"/>
              <a:t>: moving the image will prevent the CNN from always seeing the same position of the training image.</a:t>
            </a:r>
          </a:p>
          <a:p>
            <a:r>
              <a:rPr lang="en-US" altLang="zh-CN" b="1" dirty="0"/>
              <a:t>Random cropping and scaling</a:t>
            </a:r>
            <a:r>
              <a:rPr lang="en-US" altLang="zh-CN" dirty="0"/>
              <a:t>: Random image resizing helps the model see different proportions of each object and improves the network's invariance to different image resolutions</a:t>
            </a:r>
          </a:p>
          <a:p>
            <a:endParaRPr lang="en-US" altLang="zh-CN" dirty="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1879580" cy="7217409"/>
            <a:chOff x="0" y="0"/>
            <a:chExt cx="11879580" cy="7217409"/>
          </a:xfrm>
        </p:grpSpPr>
        <p:sp>
          <p:nvSpPr>
            <p:cNvPr id="3" name="object 3"/>
            <p:cNvSpPr/>
            <p:nvPr/>
          </p:nvSpPr>
          <p:spPr>
            <a:xfrm>
              <a:off x="286511" y="833627"/>
              <a:ext cx="8365236" cy="762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853828" y="3955356"/>
              <a:ext cx="1541583" cy="611906"/>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261327" y="262267"/>
            <a:ext cx="6742723" cy="505267"/>
          </a:xfrm>
          <a:prstGeom prst="rect">
            <a:avLst/>
          </a:prstGeom>
        </p:spPr>
        <p:txBody>
          <a:bodyPr vert="horz" wrap="square" lIns="0" tIns="12700" rIns="0" bIns="0" rtlCol="0">
            <a:spAutoFit/>
          </a:bodyPr>
          <a:lstStyle/>
          <a:p>
            <a:pPr marL="12700">
              <a:lnSpc>
                <a:spcPct val="100000"/>
              </a:lnSpc>
              <a:spcBef>
                <a:spcPts val="100"/>
              </a:spcBef>
            </a:pPr>
            <a:r>
              <a:rPr sz="3200" spc="-5" dirty="0"/>
              <a:t>Part </a:t>
            </a:r>
            <a:r>
              <a:rPr lang="en-US" sz="3200" spc="670" dirty="0"/>
              <a:t>2: </a:t>
            </a:r>
            <a:r>
              <a:rPr lang="en-US" altLang="zh-CN" sz="3200" b="1" spc="-5" dirty="0">
                <a:solidFill>
                  <a:srgbClr val="444476"/>
                </a:solidFill>
                <a:latin typeface="Carlito"/>
                <a:cs typeface="Carlito"/>
              </a:rPr>
              <a:t>Evaluation</a:t>
            </a:r>
            <a:endParaRPr sz="3200" dirty="0">
              <a:latin typeface="Bandal"/>
              <a:cs typeface="Bandal"/>
            </a:endParaRPr>
          </a:p>
        </p:txBody>
      </p:sp>
      <p:sp>
        <p:nvSpPr>
          <p:cNvPr id="6" name="object 6"/>
          <p:cNvSpPr txBox="1"/>
          <p:nvPr/>
        </p:nvSpPr>
        <p:spPr>
          <a:xfrm>
            <a:off x="318770" y="1018539"/>
            <a:ext cx="8223250" cy="2519045"/>
          </a:xfrm>
          <a:prstGeom prst="rect">
            <a:avLst/>
          </a:prstGeom>
        </p:spPr>
        <p:txBody>
          <a:bodyPr vert="horz" wrap="square" lIns="0" tIns="101600" rIns="0" bIns="0" rtlCol="0">
            <a:spAutoFit/>
          </a:bodyPr>
          <a:lstStyle/>
          <a:p>
            <a:pPr marL="469900" indent="-457200">
              <a:lnSpc>
                <a:spcPct val="100000"/>
              </a:lnSpc>
              <a:spcBef>
                <a:spcPts val="800"/>
              </a:spcBef>
              <a:buClr>
                <a:srgbClr val="B9549F"/>
              </a:buClr>
              <a:buSzPct val="55000"/>
              <a:buFont typeface="Wingdings"/>
              <a:buChar char=""/>
              <a:tabLst>
                <a:tab pos="469265" algn="l"/>
                <a:tab pos="469900" algn="l"/>
              </a:tabLst>
            </a:pPr>
            <a:r>
              <a:rPr sz="3000" b="1" spc="-5" dirty="0">
                <a:solidFill>
                  <a:srgbClr val="444476"/>
                </a:solidFill>
                <a:latin typeface="Carlito"/>
                <a:cs typeface="Carlito"/>
              </a:rPr>
              <a:t>Evaluation:</a:t>
            </a:r>
            <a:endParaRPr sz="3000" dirty="0">
              <a:latin typeface="Carlito"/>
              <a:cs typeface="Carlito"/>
            </a:endParaRPr>
          </a:p>
          <a:p>
            <a:pPr marL="469900" indent="-457200">
              <a:lnSpc>
                <a:spcPct val="100000"/>
              </a:lnSpc>
              <a:spcBef>
                <a:spcPts val="700"/>
              </a:spcBef>
              <a:buClr>
                <a:srgbClr val="B9549F"/>
              </a:buClr>
              <a:buSzPct val="55000"/>
              <a:buFont typeface="Wingdings"/>
              <a:buChar char=""/>
              <a:tabLst>
                <a:tab pos="469265" algn="l"/>
                <a:tab pos="469900" algn="l"/>
              </a:tabLst>
            </a:pPr>
            <a:r>
              <a:rPr sz="3000" b="1" spc="-5" dirty="0">
                <a:solidFill>
                  <a:srgbClr val="444476"/>
                </a:solidFill>
                <a:latin typeface="Carlito"/>
                <a:cs typeface="Carlito"/>
              </a:rPr>
              <a:t>Dice Coefficient</a:t>
            </a:r>
            <a:endParaRPr sz="3000" dirty="0">
              <a:latin typeface="Carlito"/>
              <a:cs typeface="Carlito"/>
            </a:endParaRPr>
          </a:p>
          <a:p>
            <a:pPr marL="469900" marR="5080" indent="-457200">
              <a:lnSpc>
                <a:spcPct val="100000"/>
              </a:lnSpc>
              <a:spcBef>
                <a:spcPts val="1430"/>
              </a:spcBef>
              <a:buFont typeface="Arial"/>
              <a:buChar char="•"/>
              <a:tabLst>
                <a:tab pos="469265" algn="l"/>
                <a:tab pos="469900" algn="l"/>
              </a:tabLst>
            </a:pPr>
            <a:r>
              <a:rPr sz="2000" spc="-5" dirty="0">
                <a:latin typeface="Carlito"/>
                <a:cs typeface="Carlito"/>
              </a:rPr>
              <a:t>This competition is evaluated </a:t>
            </a:r>
            <a:r>
              <a:rPr sz="2000" dirty="0">
                <a:latin typeface="Carlito"/>
                <a:cs typeface="Carlito"/>
              </a:rPr>
              <a:t>on </a:t>
            </a:r>
            <a:r>
              <a:rPr sz="2000" spc="-5" dirty="0">
                <a:latin typeface="Carlito"/>
                <a:cs typeface="Carlito"/>
              </a:rPr>
              <a:t>the mean Dice coefficient. The Dice  coefficient can </a:t>
            </a:r>
            <a:r>
              <a:rPr sz="2000" dirty="0">
                <a:latin typeface="Carlito"/>
                <a:cs typeface="Carlito"/>
              </a:rPr>
              <a:t>be </a:t>
            </a:r>
            <a:r>
              <a:rPr sz="2000" spc="-5" dirty="0">
                <a:latin typeface="Carlito"/>
                <a:cs typeface="Carlito"/>
              </a:rPr>
              <a:t>used to compare the pixel-wise agreement between </a:t>
            </a:r>
            <a:r>
              <a:rPr sz="2000" dirty="0">
                <a:latin typeface="Carlito"/>
                <a:cs typeface="Carlito"/>
              </a:rPr>
              <a:t>a  </a:t>
            </a:r>
            <a:r>
              <a:rPr sz="2000" spc="-5" dirty="0">
                <a:latin typeface="Carlito"/>
                <a:cs typeface="Carlito"/>
              </a:rPr>
              <a:t>predicted segmentation and its corresponding ground truth. The formula is  given</a:t>
            </a:r>
            <a:r>
              <a:rPr sz="2000" spc="-15" dirty="0">
                <a:latin typeface="Carlito"/>
                <a:cs typeface="Carlito"/>
              </a:rPr>
              <a:t> </a:t>
            </a:r>
            <a:r>
              <a:rPr sz="2000" spc="-5" dirty="0">
                <a:latin typeface="Carlito"/>
                <a:cs typeface="Carlito"/>
              </a:rPr>
              <a:t>by:</a:t>
            </a:r>
            <a:endParaRPr sz="2000" dirty="0">
              <a:latin typeface="Carlito"/>
              <a:cs typeface="Carlito"/>
            </a:endParaRPr>
          </a:p>
        </p:txBody>
      </p:sp>
      <p:sp>
        <p:nvSpPr>
          <p:cNvPr id="7" name="object 7"/>
          <p:cNvSpPr txBox="1"/>
          <p:nvPr/>
        </p:nvSpPr>
        <p:spPr>
          <a:xfrm>
            <a:off x="318770" y="4780914"/>
            <a:ext cx="8346440" cy="941069"/>
          </a:xfrm>
          <a:prstGeom prst="rect">
            <a:avLst/>
          </a:prstGeom>
        </p:spPr>
        <p:txBody>
          <a:bodyPr vert="horz" wrap="square" lIns="0" tIns="13335" rIns="0" bIns="0" rtlCol="0">
            <a:spAutoFit/>
          </a:bodyPr>
          <a:lstStyle/>
          <a:p>
            <a:pPr marL="469900" marR="5080" indent="-457200">
              <a:lnSpc>
                <a:spcPct val="100000"/>
              </a:lnSpc>
              <a:spcBef>
                <a:spcPts val="105"/>
              </a:spcBef>
              <a:buFont typeface="Arial"/>
              <a:buChar char="•"/>
              <a:tabLst>
                <a:tab pos="469265" algn="l"/>
                <a:tab pos="469900" algn="l"/>
              </a:tabLst>
            </a:pPr>
            <a:r>
              <a:rPr sz="2000" spc="-5" dirty="0">
                <a:latin typeface="Carlito"/>
                <a:cs typeface="Carlito"/>
              </a:rPr>
              <a:t>Where </a:t>
            </a:r>
            <a:r>
              <a:rPr sz="2000" dirty="0">
                <a:latin typeface="Carlito"/>
                <a:cs typeface="Carlito"/>
              </a:rPr>
              <a:t>X </a:t>
            </a:r>
            <a:r>
              <a:rPr sz="2000" spc="-5" dirty="0">
                <a:latin typeface="Carlito"/>
                <a:cs typeface="Carlito"/>
              </a:rPr>
              <a:t>is the predicted set of pixels and </a:t>
            </a:r>
            <a:r>
              <a:rPr sz="2000" dirty="0">
                <a:latin typeface="Carlito"/>
                <a:cs typeface="Carlito"/>
              </a:rPr>
              <a:t>Y </a:t>
            </a:r>
            <a:r>
              <a:rPr sz="2000" spc="-5" dirty="0">
                <a:latin typeface="Carlito"/>
                <a:cs typeface="Carlito"/>
              </a:rPr>
              <a:t>is the ground truth. The Dice  coefficient is defined to </a:t>
            </a:r>
            <a:r>
              <a:rPr sz="2000" dirty="0">
                <a:latin typeface="Carlito"/>
                <a:cs typeface="Carlito"/>
              </a:rPr>
              <a:t>be 1 </a:t>
            </a:r>
            <a:r>
              <a:rPr sz="2000" spc="-5" dirty="0">
                <a:latin typeface="Carlito"/>
                <a:cs typeface="Carlito"/>
              </a:rPr>
              <a:t>when both </a:t>
            </a:r>
            <a:r>
              <a:rPr sz="2000" dirty="0">
                <a:latin typeface="Carlito"/>
                <a:cs typeface="Carlito"/>
              </a:rPr>
              <a:t>X </a:t>
            </a:r>
            <a:r>
              <a:rPr sz="2000" spc="-5" dirty="0">
                <a:latin typeface="Carlito"/>
                <a:cs typeface="Carlito"/>
              </a:rPr>
              <a:t>and </a:t>
            </a:r>
            <a:r>
              <a:rPr sz="2000" dirty="0">
                <a:latin typeface="Carlito"/>
                <a:cs typeface="Carlito"/>
              </a:rPr>
              <a:t>Y </a:t>
            </a:r>
            <a:r>
              <a:rPr sz="2000" spc="-5" dirty="0">
                <a:latin typeface="Carlito"/>
                <a:cs typeface="Carlito"/>
              </a:rPr>
              <a:t>are empty. The leaderboard  score is the mean of the Dice coefficients for each image in the test</a:t>
            </a:r>
            <a:r>
              <a:rPr sz="2000" spc="25" dirty="0">
                <a:latin typeface="Carlito"/>
                <a:cs typeface="Carlito"/>
              </a:rPr>
              <a:t> </a:t>
            </a:r>
            <a:r>
              <a:rPr sz="2000" spc="-5" dirty="0">
                <a:latin typeface="Carlito"/>
                <a:cs typeface="Carlito"/>
              </a:rPr>
              <a:t>set.</a:t>
            </a:r>
            <a:endParaRPr sz="2000">
              <a:latin typeface="Carlito"/>
              <a:cs typeface="Carl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6511" y="827531"/>
            <a:ext cx="8834628" cy="8229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61327" y="262267"/>
            <a:ext cx="8210550" cy="2805896"/>
          </a:xfrm>
          <a:prstGeom prst="rect">
            <a:avLst/>
          </a:prstGeom>
        </p:spPr>
        <p:txBody>
          <a:bodyPr vert="horz" wrap="square" lIns="0" tIns="12700" rIns="0" bIns="0" rtlCol="0">
            <a:spAutoFit/>
          </a:bodyPr>
          <a:lstStyle/>
          <a:p>
            <a:pPr marL="12700">
              <a:lnSpc>
                <a:spcPct val="100000"/>
              </a:lnSpc>
              <a:spcBef>
                <a:spcPts val="100"/>
              </a:spcBef>
            </a:pPr>
            <a:r>
              <a:rPr sz="3000" b="1" spc="-5" dirty="0">
                <a:solidFill>
                  <a:srgbClr val="000044"/>
                </a:solidFill>
                <a:latin typeface="Carlito"/>
                <a:cs typeface="Carlito"/>
              </a:rPr>
              <a:t>Part </a:t>
            </a:r>
            <a:r>
              <a:rPr lang="en-US" sz="3000" b="1" spc="400" dirty="0">
                <a:solidFill>
                  <a:srgbClr val="000044"/>
                </a:solidFill>
                <a:latin typeface="Carlito"/>
                <a:cs typeface="Carlito"/>
              </a:rPr>
              <a:t>3</a:t>
            </a:r>
            <a:r>
              <a:rPr lang="en-US" sz="3200" b="1" spc="400" dirty="0">
                <a:solidFill>
                  <a:srgbClr val="000044"/>
                </a:solidFill>
                <a:latin typeface="Carlito"/>
                <a:cs typeface="Carlito"/>
              </a:rPr>
              <a:t>: </a:t>
            </a:r>
            <a:r>
              <a:rPr lang="en-US" altLang="zh-CN" sz="3200" b="1" spc="-5" dirty="0">
                <a:solidFill>
                  <a:srgbClr val="444476"/>
                </a:solidFill>
                <a:latin typeface="Arial"/>
                <a:cs typeface="Arial"/>
              </a:rPr>
              <a:t>Analysis of results</a:t>
            </a:r>
            <a:endParaRPr sz="3000" dirty="0">
              <a:latin typeface="Arial"/>
              <a:cs typeface="Arial"/>
            </a:endParaRPr>
          </a:p>
          <a:p>
            <a:pPr marL="527050" indent="-457834">
              <a:lnSpc>
                <a:spcPct val="100000"/>
              </a:lnSpc>
              <a:spcBef>
                <a:spcPts val="3055"/>
              </a:spcBef>
              <a:buClr>
                <a:srgbClr val="B9549F"/>
              </a:buClr>
              <a:buSzPct val="55000"/>
              <a:buFont typeface="Wingdings"/>
              <a:buChar char=""/>
              <a:tabLst>
                <a:tab pos="527050" algn="l"/>
                <a:tab pos="527685" algn="l"/>
              </a:tabLst>
            </a:pPr>
            <a:r>
              <a:rPr sz="2400" b="1" spc="-5" dirty="0">
                <a:solidFill>
                  <a:srgbClr val="444476"/>
                </a:solidFill>
                <a:latin typeface="Carlito"/>
                <a:cs typeface="Carlito"/>
              </a:rPr>
              <a:t>Some Possible</a:t>
            </a:r>
            <a:r>
              <a:rPr sz="2400" b="1" dirty="0">
                <a:solidFill>
                  <a:srgbClr val="444476"/>
                </a:solidFill>
                <a:latin typeface="Carlito"/>
                <a:cs typeface="Carlito"/>
              </a:rPr>
              <a:t> </a:t>
            </a:r>
            <a:r>
              <a:rPr sz="2400" b="1" spc="-5" dirty="0">
                <a:solidFill>
                  <a:srgbClr val="444476"/>
                </a:solidFill>
                <a:latin typeface="Carlito"/>
                <a:cs typeface="Carlito"/>
              </a:rPr>
              <a:t>Baselines</a:t>
            </a:r>
            <a:endParaRPr lang="en-US" sz="2400" b="1" spc="-5" dirty="0">
              <a:solidFill>
                <a:srgbClr val="444476"/>
              </a:solidFill>
              <a:latin typeface="Carlito"/>
              <a:cs typeface="Carlito"/>
            </a:endParaRPr>
          </a:p>
          <a:p>
            <a:pPr marL="527050" indent="-457834">
              <a:spcBef>
                <a:spcPts val="3055"/>
              </a:spcBef>
              <a:buClr>
                <a:srgbClr val="B9549F"/>
              </a:buClr>
              <a:buSzPct val="55000"/>
              <a:buFont typeface="Wingdings"/>
              <a:buChar char=""/>
              <a:tabLst>
                <a:tab pos="527050" algn="l"/>
                <a:tab pos="527685" algn="l"/>
              </a:tabLst>
            </a:pPr>
            <a:r>
              <a:rPr lang="en-US" sz="2400" b="1" spc="-5" dirty="0">
                <a:solidFill>
                  <a:srgbClr val="444476"/>
                </a:solidFill>
                <a:latin typeface="Carlito"/>
              </a:rPr>
              <a:t>FPN (</a:t>
            </a:r>
            <a:r>
              <a:rPr lang="en-US" altLang="zh-CN" sz="2400" b="1" spc="-5" dirty="0">
                <a:solidFill>
                  <a:srgbClr val="444476"/>
                </a:solidFill>
                <a:latin typeface="Carlito"/>
              </a:rPr>
              <a:t>Feature Pyramid Networks</a:t>
            </a:r>
            <a:r>
              <a:rPr lang="en-US" sz="2400" b="1" spc="-5" dirty="0">
                <a:solidFill>
                  <a:srgbClr val="444476"/>
                </a:solidFill>
                <a:latin typeface="Carlito"/>
              </a:rPr>
              <a:t>)</a:t>
            </a:r>
            <a:endParaRPr sz="2400" b="1" spc="-5" dirty="0">
              <a:solidFill>
                <a:srgbClr val="444476"/>
              </a:solidFill>
              <a:latin typeface="Carlito"/>
            </a:endParaRPr>
          </a:p>
          <a:p>
            <a:pPr marL="527050" indent="-457834">
              <a:spcBef>
                <a:spcPts val="3055"/>
              </a:spcBef>
              <a:buClr>
                <a:srgbClr val="B9549F"/>
              </a:buClr>
              <a:buSzPct val="55000"/>
              <a:buFont typeface="Wingdings"/>
              <a:buChar char=""/>
              <a:tabLst>
                <a:tab pos="527050" algn="l"/>
                <a:tab pos="527685" algn="l"/>
              </a:tabLst>
            </a:pPr>
            <a:r>
              <a:rPr sz="2400" b="1" spc="-5" dirty="0">
                <a:solidFill>
                  <a:srgbClr val="444476"/>
                </a:solidFill>
                <a:latin typeface="Carlito"/>
              </a:rPr>
              <a:t>UNet</a:t>
            </a:r>
          </a:p>
        </p:txBody>
      </p:sp>
      <p:sp>
        <p:nvSpPr>
          <p:cNvPr id="4" name="object 4"/>
          <p:cNvSpPr txBox="1"/>
          <p:nvPr/>
        </p:nvSpPr>
        <p:spPr>
          <a:xfrm>
            <a:off x="297751" y="4399800"/>
            <a:ext cx="1685925" cy="382156"/>
          </a:xfrm>
          <a:prstGeom prst="rect">
            <a:avLst/>
          </a:prstGeom>
        </p:spPr>
        <p:txBody>
          <a:bodyPr vert="horz" wrap="square" lIns="0" tIns="12700" rIns="0" bIns="0" rtlCol="0">
            <a:spAutoFit/>
          </a:bodyPr>
          <a:lstStyle/>
          <a:p>
            <a:pPr marL="469900" indent="-457200">
              <a:lnSpc>
                <a:spcPct val="100000"/>
              </a:lnSpc>
              <a:spcBef>
                <a:spcPts val="100"/>
              </a:spcBef>
              <a:buClr>
                <a:srgbClr val="B9549F"/>
              </a:buClr>
              <a:buSzPct val="55000"/>
              <a:buFont typeface="Wingdings"/>
              <a:buChar char=""/>
              <a:tabLst>
                <a:tab pos="469265" algn="l"/>
                <a:tab pos="469900" algn="l"/>
              </a:tabLst>
            </a:pPr>
            <a:r>
              <a:rPr sz="2400" b="1" dirty="0">
                <a:solidFill>
                  <a:srgbClr val="444476"/>
                </a:solidFill>
                <a:latin typeface="Carlito"/>
                <a:cs typeface="Carlito"/>
              </a:rPr>
              <a:t>U</a:t>
            </a:r>
            <a:r>
              <a:rPr sz="2400" b="1" spc="-5" dirty="0">
                <a:solidFill>
                  <a:srgbClr val="444476"/>
                </a:solidFill>
                <a:latin typeface="Carlito"/>
                <a:cs typeface="Carlito"/>
              </a:rPr>
              <a:t>Ne</a:t>
            </a:r>
            <a:r>
              <a:rPr sz="2400" b="1" dirty="0">
                <a:solidFill>
                  <a:srgbClr val="444476"/>
                </a:solidFill>
                <a:latin typeface="Carlito"/>
                <a:cs typeface="Carlito"/>
              </a:rPr>
              <a:t>t++</a:t>
            </a:r>
            <a:endParaRPr sz="2400" dirty="0">
              <a:latin typeface="Carlito"/>
              <a:cs typeface="Carlito"/>
            </a:endParaRPr>
          </a:p>
        </p:txBody>
      </p:sp>
      <p:grpSp>
        <p:nvGrpSpPr>
          <p:cNvPr id="5" name="object 5"/>
          <p:cNvGrpSpPr/>
          <p:nvPr/>
        </p:nvGrpSpPr>
        <p:grpSpPr>
          <a:xfrm>
            <a:off x="278004" y="1289976"/>
            <a:ext cx="11596496" cy="5565648"/>
            <a:chOff x="278004" y="1264919"/>
            <a:chExt cx="11596496" cy="5565648"/>
          </a:xfrm>
        </p:grpSpPr>
        <p:sp>
          <p:nvSpPr>
            <p:cNvPr id="6" name="object 6"/>
            <p:cNvSpPr/>
            <p:nvPr/>
          </p:nvSpPr>
          <p:spPr>
            <a:xfrm>
              <a:off x="7573772" y="1264919"/>
              <a:ext cx="4300728" cy="274624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543138" y="4011167"/>
              <a:ext cx="4300728" cy="2819400"/>
            </a:xfrm>
            <a:prstGeom prst="rect">
              <a:avLst/>
            </a:prstGeom>
            <a:blipFill>
              <a:blip r:embed="rId4" cstate="print"/>
              <a:stretch>
                <a:fillRect/>
              </a:stretch>
            </a:blipFill>
          </p:spPr>
          <p:txBody>
            <a:bodyPr wrap="square" lIns="0" tIns="0" rIns="0" bIns="0" rtlCol="0"/>
            <a:lstStyle/>
            <a:p>
              <a:endParaRPr dirty="0"/>
            </a:p>
          </p:txBody>
        </p:sp>
        <p:sp>
          <p:nvSpPr>
            <p:cNvPr id="8" name="object 8"/>
            <p:cNvSpPr/>
            <p:nvPr/>
          </p:nvSpPr>
          <p:spPr>
            <a:xfrm>
              <a:off x="297751" y="4882400"/>
              <a:ext cx="7392098" cy="1116844"/>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278004" y="3153747"/>
              <a:ext cx="7411845" cy="954542"/>
            </a:xfrm>
            <a:prstGeom prst="rect">
              <a:avLst/>
            </a:prstGeom>
            <a:blipFill>
              <a:blip r:embed="rId6" cstate="print"/>
              <a:stretch>
                <a:fillRect/>
              </a:stretch>
            </a:blipFill>
          </p:spPr>
          <p:txBody>
            <a:bodyPr wrap="square" lIns="0" tIns="0" rIns="0" bIns="0" rtlCol="0"/>
            <a:lstStyle/>
            <a:p>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1046" y="2741929"/>
            <a:ext cx="3875404" cy="848360"/>
          </a:xfrm>
          <a:prstGeom prst="rect">
            <a:avLst/>
          </a:prstGeom>
        </p:spPr>
        <p:txBody>
          <a:bodyPr vert="horz" wrap="square" lIns="0" tIns="12700" rIns="0" bIns="0" rtlCol="0">
            <a:spAutoFit/>
          </a:bodyPr>
          <a:lstStyle/>
          <a:p>
            <a:pPr marL="12700">
              <a:lnSpc>
                <a:spcPct val="100000"/>
              </a:lnSpc>
              <a:spcBef>
                <a:spcPts val="100"/>
              </a:spcBef>
            </a:pPr>
            <a:r>
              <a:rPr sz="5400" i="1" dirty="0">
                <a:latin typeface="Arial"/>
                <a:cs typeface="Arial"/>
              </a:rPr>
              <a:t>Thank you</a:t>
            </a:r>
            <a:r>
              <a:rPr sz="5400" i="1" spc="-100" dirty="0">
                <a:latin typeface="Arial"/>
                <a:cs typeface="Arial"/>
              </a:rPr>
              <a:t> </a:t>
            </a:r>
            <a:r>
              <a:rPr sz="5400" i="1" dirty="0">
                <a:latin typeface="Arial"/>
                <a:cs typeface="Arial"/>
              </a:rPr>
              <a:t>!</a:t>
            </a:r>
            <a:endParaRPr sz="54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0082" y="398868"/>
            <a:ext cx="2284095" cy="634365"/>
          </a:xfrm>
          <a:prstGeom prst="rect">
            <a:avLst/>
          </a:prstGeom>
        </p:spPr>
        <p:txBody>
          <a:bodyPr vert="horz" wrap="square" lIns="0" tIns="12065" rIns="0" bIns="0" rtlCol="0">
            <a:spAutoFit/>
          </a:bodyPr>
          <a:lstStyle/>
          <a:p>
            <a:pPr marL="12700">
              <a:lnSpc>
                <a:spcPct val="100000"/>
              </a:lnSpc>
              <a:spcBef>
                <a:spcPts val="95"/>
              </a:spcBef>
            </a:pPr>
            <a:r>
              <a:rPr sz="4000" spc="-5" dirty="0">
                <a:latin typeface="Arial"/>
                <a:cs typeface="Arial"/>
              </a:rPr>
              <a:t>Overview</a:t>
            </a:r>
            <a:endParaRPr sz="4000" dirty="0">
              <a:latin typeface="Arial"/>
              <a:cs typeface="Arial"/>
            </a:endParaRPr>
          </a:p>
        </p:txBody>
      </p:sp>
      <p:sp>
        <p:nvSpPr>
          <p:cNvPr id="4" name="object 4"/>
          <p:cNvSpPr/>
          <p:nvPr/>
        </p:nvSpPr>
        <p:spPr>
          <a:xfrm>
            <a:off x="0" y="6971042"/>
            <a:ext cx="11879580" cy="246367"/>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512942" y="1552575"/>
            <a:ext cx="8396108" cy="3449662"/>
          </a:xfrm>
          <a:prstGeom prst="rect">
            <a:avLst/>
          </a:prstGeom>
        </p:spPr>
        <p:txBody>
          <a:bodyPr vert="horz" wrap="square" lIns="0" tIns="12700" rIns="0" bIns="0" rtlCol="0">
            <a:spAutoFit/>
          </a:bodyPr>
          <a:lstStyle/>
          <a:p>
            <a:pPr marL="355600" indent="-342900">
              <a:lnSpc>
                <a:spcPct val="100000"/>
              </a:lnSpc>
              <a:spcBef>
                <a:spcPts val="100"/>
              </a:spcBef>
              <a:buClr>
                <a:srgbClr val="B9549F"/>
              </a:buClr>
              <a:buSzPct val="60416"/>
              <a:buFont typeface="Wingdings"/>
              <a:buChar char=""/>
              <a:tabLst>
                <a:tab pos="354965" algn="l"/>
                <a:tab pos="355600" algn="l"/>
              </a:tabLst>
            </a:pPr>
            <a:r>
              <a:rPr sz="2400" b="1" dirty="0">
                <a:solidFill>
                  <a:srgbClr val="444476"/>
                </a:solidFill>
                <a:latin typeface="Arial"/>
                <a:cs typeface="Arial"/>
              </a:rPr>
              <a:t>A </a:t>
            </a:r>
            <a:r>
              <a:rPr sz="2400" b="1" spc="-5" dirty="0">
                <a:solidFill>
                  <a:srgbClr val="444476"/>
                </a:solidFill>
                <a:latin typeface="Arial"/>
                <a:cs typeface="Arial"/>
              </a:rPr>
              <a:t>Introduction of</a:t>
            </a:r>
            <a:r>
              <a:rPr sz="2400" b="1" spc="-10" dirty="0">
                <a:solidFill>
                  <a:srgbClr val="444476"/>
                </a:solidFill>
                <a:latin typeface="Arial"/>
                <a:cs typeface="Arial"/>
              </a:rPr>
              <a:t> </a:t>
            </a:r>
            <a:r>
              <a:rPr sz="2400" b="1" spc="-5" dirty="0">
                <a:solidFill>
                  <a:srgbClr val="444476"/>
                </a:solidFill>
                <a:latin typeface="Arial"/>
                <a:cs typeface="Arial"/>
              </a:rPr>
              <a:t>Competition:</a:t>
            </a:r>
            <a:endParaRPr sz="2400" dirty="0">
              <a:latin typeface="Arial"/>
              <a:cs typeface="Arial"/>
            </a:endParaRPr>
          </a:p>
          <a:p>
            <a:pPr marL="377825" lvl="1">
              <a:lnSpc>
                <a:spcPct val="100000"/>
              </a:lnSpc>
              <a:spcBef>
                <a:spcPts val="10"/>
              </a:spcBef>
              <a:tabLst>
                <a:tab pos="628650" algn="l"/>
              </a:tabLst>
            </a:pPr>
            <a:r>
              <a:rPr sz="2000" spc="-5" dirty="0">
                <a:latin typeface="Carlito"/>
                <a:cs typeface="Carlito"/>
              </a:rPr>
              <a:t>Some information of this competition: The Dataset, etc.</a:t>
            </a:r>
            <a:endParaRPr sz="2000" dirty="0">
              <a:latin typeface="Carlito"/>
              <a:cs typeface="Carlito"/>
            </a:endParaRPr>
          </a:p>
          <a:p>
            <a:pPr lvl="1">
              <a:lnSpc>
                <a:spcPct val="100000"/>
              </a:lnSpc>
              <a:buFont typeface="Carlito"/>
              <a:buAutoNum type="arabicPeriod"/>
            </a:pPr>
            <a:endParaRPr sz="2000" dirty="0">
              <a:latin typeface="Carlito"/>
              <a:cs typeface="Carlito"/>
            </a:endParaRPr>
          </a:p>
          <a:p>
            <a:pPr lvl="1">
              <a:lnSpc>
                <a:spcPct val="100000"/>
              </a:lnSpc>
              <a:spcBef>
                <a:spcPts val="25"/>
              </a:spcBef>
              <a:buFont typeface="Carlito"/>
              <a:buAutoNum type="arabicPeriod"/>
            </a:pPr>
            <a:endParaRPr sz="1900" dirty="0">
              <a:latin typeface="Carlito"/>
              <a:cs typeface="Carlito"/>
            </a:endParaRPr>
          </a:p>
          <a:p>
            <a:pPr marL="355600" indent="-342900">
              <a:lnSpc>
                <a:spcPct val="100000"/>
              </a:lnSpc>
              <a:spcBef>
                <a:spcPts val="5"/>
              </a:spcBef>
              <a:buClr>
                <a:srgbClr val="B9549F"/>
              </a:buClr>
              <a:buSzPct val="60416"/>
              <a:buFont typeface="Wingdings"/>
              <a:buChar char=""/>
              <a:tabLst>
                <a:tab pos="354965" algn="l"/>
                <a:tab pos="355600" algn="l"/>
              </a:tabLst>
            </a:pPr>
            <a:r>
              <a:rPr sz="2400" b="1" spc="-5" dirty="0">
                <a:solidFill>
                  <a:srgbClr val="444476"/>
                </a:solidFill>
                <a:latin typeface="Arial"/>
                <a:cs typeface="Arial"/>
              </a:rPr>
              <a:t>The Plan of Hacking This</a:t>
            </a:r>
            <a:r>
              <a:rPr sz="2400" b="1" spc="-10" dirty="0">
                <a:solidFill>
                  <a:srgbClr val="444476"/>
                </a:solidFill>
                <a:latin typeface="Arial"/>
                <a:cs typeface="Arial"/>
              </a:rPr>
              <a:t> </a:t>
            </a:r>
            <a:r>
              <a:rPr sz="2400" b="1" spc="-5" dirty="0">
                <a:solidFill>
                  <a:srgbClr val="444476"/>
                </a:solidFill>
                <a:latin typeface="Arial"/>
                <a:cs typeface="Arial"/>
              </a:rPr>
              <a:t>Competition:</a:t>
            </a:r>
            <a:endParaRPr sz="2400" dirty="0">
              <a:latin typeface="Arial"/>
              <a:cs typeface="Arial"/>
            </a:endParaRPr>
          </a:p>
          <a:p>
            <a:pPr marL="355600" lvl="1">
              <a:lnSpc>
                <a:spcPct val="100000"/>
              </a:lnSpc>
              <a:spcBef>
                <a:spcPts val="10"/>
              </a:spcBef>
              <a:tabLst>
                <a:tab pos="605790" algn="l"/>
              </a:tabLst>
            </a:pPr>
            <a:r>
              <a:rPr sz="2000" spc="-5" dirty="0">
                <a:latin typeface="Carlito"/>
                <a:cs typeface="Carlito"/>
              </a:rPr>
              <a:t>Some Possible Baselines, Data Augmentation, Future</a:t>
            </a:r>
            <a:r>
              <a:rPr sz="2000" spc="10" dirty="0">
                <a:latin typeface="Carlito"/>
                <a:cs typeface="Carlito"/>
              </a:rPr>
              <a:t> </a:t>
            </a:r>
            <a:r>
              <a:rPr sz="2000" spc="-5" dirty="0">
                <a:latin typeface="Carlito"/>
                <a:cs typeface="Carlito"/>
              </a:rPr>
              <a:t>Plan</a:t>
            </a:r>
            <a:endParaRPr sz="2000" dirty="0">
              <a:latin typeface="Carlito"/>
              <a:cs typeface="Carlito"/>
            </a:endParaRPr>
          </a:p>
          <a:p>
            <a:pPr lvl="1">
              <a:lnSpc>
                <a:spcPct val="100000"/>
              </a:lnSpc>
              <a:buFont typeface="Carlito"/>
              <a:buAutoNum type="arabicPeriod"/>
            </a:pPr>
            <a:endParaRPr sz="2000" dirty="0">
              <a:latin typeface="Carlito"/>
              <a:cs typeface="Carlito"/>
            </a:endParaRPr>
          </a:p>
          <a:p>
            <a:pPr lvl="1">
              <a:lnSpc>
                <a:spcPct val="100000"/>
              </a:lnSpc>
              <a:spcBef>
                <a:spcPts val="25"/>
              </a:spcBef>
              <a:buFont typeface="Carlito"/>
              <a:buAutoNum type="arabicPeriod"/>
            </a:pPr>
            <a:endParaRPr sz="1900" dirty="0">
              <a:latin typeface="Carlito"/>
              <a:cs typeface="Carlito"/>
            </a:endParaRPr>
          </a:p>
          <a:p>
            <a:pPr marL="355600" indent="-342900">
              <a:lnSpc>
                <a:spcPct val="100000"/>
              </a:lnSpc>
              <a:buClr>
                <a:srgbClr val="B9549F"/>
              </a:buClr>
              <a:buSzPct val="60416"/>
              <a:buFont typeface="Wingdings"/>
              <a:buChar char=""/>
              <a:tabLst>
                <a:tab pos="354965" algn="l"/>
                <a:tab pos="355600" algn="l"/>
              </a:tabLst>
            </a:pPr>
            <a:r>
              <a:rPr sz="2400" b="1" spc="-5" dirty="0">
                <a:solidFill>
                  <a:srgbClr val="444476"/>
                </a:solidFill>
                <a:latin typeface="Arial"/>
                <a:cs typeface="Arial"/>
              </a:rPr>
              <a:t>Analysis of</a:t>
            </a:r>
            <a:r>
              <a:rPr sz="2400" b="1" spc="-10" dirty="0">
                <a:solidFill>
                  <a:srgbClr val="444476"/>
                </a:solidFill>
                <a:latin typeface="Arial"/>
                <a:cs typeface="Arial"/>
              </a:rPr>
              <a:t> </a:t>
            </a:r>
            <a:r>
              <a:rPr sz="2400" b="1" spc="-5" dirty="0">
                <a:solidFill>
                  <a:srgbClr val="444476"/>
                </a:solidFill>
                <a:latin typeface="Arial"/>
                <a:cs typeface="Arial"/>
              </a:rPr>
              <a:t>results:</a:t>
            </a:r>
            <a:endParaRPr sz="2400" dirty="0">
              <a:latin typeface="Arial"/>
              <a:cs typeface="Arial"/>
            </a:endParaRPr>
          </a:p>
          <a:p>
            <a:pPr marL="321945" marR="5080" lvl="1">
              <a:lnSpc>
                <a:spcPct val="100000"/>
              </a:lnSpc>
              <a:spcBef>
                <a:spcPts val="1610"/>
              </a:spcBef>
              <a:tabLst>
                <a:tab pos="629920" algn="l"/>
              </a:tabLst>
            </a:pPr>
            <a:r>
              <a:rPr sz="2000" spc="-5" dirty="0">
                <a:latin typeface="Carlito"/>
                <a:cs typeface="Carlito"/>
              </a:rPr>
              <a:t>Comparison analysis between different baselines (</a:t>
            </a:r>
            <a:r>
              <a:rPr lang="en-US" sz="2000" spc="-5" dirty="0">
                <a:latin typeface="Carlito"/>
                <a:cs typeface="Carlito"/>
              </a:rPr>
              <a:t>FPN, </a:t>
            </a:r>
            <a:r>
              <a:rPr sz="2000" spc="-5" dirty="0" err="1">
                <a:latin typeface="Carlito"/>
                <a:cs typeface="Carlito"/>
              </a:rPr>
              <a:t>UNet</a:t>
            </a:r>
            <a:r>
              <a:rPr sz="2000" spc="-5" dirty="0">
                <a:latin typeface="Carlito"/>
                <a:cs typeface="Carlito"/>
              </a:rPr>
              <a:t> and  UNet++</a:t>
            </a:r>
            <a:r>
              <a:rPr sz="2000" spc="-5" dirty="0">
                <a:latin typeface="IPAexGothic"/>
                <a:cs typeface="IPAexGothic"/>
              </a:rPr>
              <a:t>）</a:t>
            </a:r>
            <a:endParaRPr sz="2000" dirty="0">
              <a:latin typeface="IPAexGothic"/>
              <a:cs typeface="IPAex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1327" y="908682"/>
            <a:ext cx="8747760" cy="762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61327" y="262267"/>
            <a:ext cx="8952523" cy="505267"/>
          </a:xfrm>
          <a:prstGeom prst="rect">
            <a:avLst/>
          </a:prstGeom>
        </p:spPr>
        <p:txBody>
          <a:bodyPr vert="horz" wrap="square" lIns="0" tIns="12700" rIns="0" bIns="0" rtlCol="0">
            <a:spAutoFit/>
          </a:bodyPr>
          <a:lstStyle/>
          <a:p>
            <a:pPr marL="12700">
              <a:lnSpc>
                <a:spcPct val="100000"/>
              </a:lnSpc>
              <a:spcBef>
                <a:spcPts val="100"/>
              </a:spcBef>
            </a:pPr>
            <a:r>
              <a:rPr sz="3200" spc="-5" dirty="0"/>
              <a:t>Part </a:t>
            </a:r>
            <a:r>
              <a:rPr sz="3200" spc="670" dirty="0"/>
              <a:t>1</a:t>
            </a:r>
            <a:r>
              <a:rPr lang="en-US" sz="3200" b="0" spc="670" dirty="0">
                <a:latin typeface="Bandal"/>
                <a:cs typeface="Bandal"/>
              </a:rPr>
              <a:t>: </a:t>
            </a:r>
            <a:r>
              <a:rPr sz="3200" spc="-5" dirty="0"/>
              <a:t>Introduction </a:t>
            </a:r>
            <a:r>
              <a:rPr sz="3200" dirty="0"/>
              <a:t>of </a:t>
            </a:r>
            <a:r>
              <a:rPr sz="3200" spc="-5" dirty="0"/>
              <a:t>Competition</a:t>
            </a:r>
            <a:endParaRPr sz="3200" dirty="0">
              <a:latin typeface="Bandal"/>
              <a:cs typeface="Bandal"/>
            </a:endParaRPr>
          </a:p>
        </p:txBody>
      </p:sp>
      <p:sp>
        <p:nvSpPr>
          <p:cNvPr id="4" name="object 4"/>
          <p:cNvSpPr txBox="1"/>
          <p:nvPr/>
        </p:nvSpPr>
        <p:spPr>
          <a:xfrm>
            <a:off x="261620" y="963970"/>
            <a:ext cx="9707880" cy="3654425"/>
          </a:xfrm>
          <a:prstGeom prst="rect">
            <a:avLst/>
          </a:prstGeom>
        </p:spPr>
        <p:txBody>
          <a:bodyPr vert="horz" wrap="square" lIns="0" tIns="156210" rIns="0" bIns="0" rtlCol="0">
            <a:spAutoFit/>
          </a:bodyPr>
          <a:lstStyle/>
          <a:p>
            <a:pPr marL="527050" indent="-457200">
              <a:lnSpc>
                <a:spcPct val="100000"/>
              </a:lnSpc>
              <a:spcBef>
                <a:spcPts val="1230"/>
              </a:spcBef>
              <a:buClr>
                <a:srgbClr val="B9549F"/>
              </a:buClr>
              <a:buSzPct val="55000"/>
              <a:buFont typeface="Wingdings"/>
              <a:buChar char=""/>
              <a:tabLst>
                <a:tab pos="526415" algn="l"/>
                <a:tab pos="527050" algn="l"/>
              </a:tabLst>
            </a:pPr>
            <a:r>
              <a:rPr sz="3000" b="1" spc="-5" dirty="0">
                <a:solidFill>
                  <a:srgbClr val="444476"/>
                </a:solidFill>
                <a:latin typeface="Carlito"/>
                <a:cs typeface="Carlito"/>
              </a:rPr>
              <a:t>The Goal </a:t>
            </a:r>
            <a:r>
              <a:rPr sz="3000" b="1" dirty="0">
                <a:solidFill>
                  <a:srgbClr val="444476"/>
                </a:solidFill>
                <a:latin typeface="Carlito"/>
                <a:cs typeface="Carlito"/>
              </a:rPr>
              <a:t>of </a:t>
            </a:r>
            <a:r>
              <a:rPr sz="3000" b="1" spc="-5" dirty="0">
                <a:solidFill>
                  <a:srgbClr val="444476"/>
                </a:solidFill>
                <a:latin typeface="Carlito"/>
                <a:cs typeface="Carlito"/>
              </a:rPr>
              <a:t>The</a:t>
            </a:r>
            <a:r>
              <a:rPr sz="3000" b="1" spc="5" dirty="0">
                <a:solidFill>
                  <a:srgbClr val="444476"/>
                </a:solidFill>
                <a:latin typeface="Carlito"/>
                <a:cs typeface="Carlito"/>
              </a:rPr>
              <a:t> </a:t>
            </a:r>
            <a:r>
              <a:rPr sz="3000" b="1" spc="-5" dirty="0">
                <a:solidFill>
                  <a:srgbClr val="444476"/>
                </a:solidFill>
                <a:latin typeface="Carlito"/>
                <a:cs typeface="Carlito"/>
              </a:rPr>
              <a:t>Competition:</a:t>
            </a:r>
            <a:endParaRPr sz="3000" dirty="0">
              <a:latin typeface="Carlito"/>
              <a:cs typeface="Carlito"/>
            </a:endParaRPr>
          </a:p>
          <a:p>
            <a:pPr marL="527050" marR="1640205" indent="-457200">
              <a:lnSpc>
                <a:spcPct val="100000"/>
              </a:lnSpc>
              <a:spcBef>
                <a:spcPts val="760"/>
              </a:spcBef>
              <a:buFont typeface="Arial"/>
              <a:buChar char="•"/>
              <a:tabLst>
                <a:tab pos="526415" algn="l"/>
                <a:tab pos="527050" algn="l"/>
              </a:tabLst>
            </a:pPr>
            <a:r>
              <a:rPr sz="2000" spc="-5" dirty="0">
                <a:latin typeface="Carlito"/>
                <a:cs typeface="Carlito"/>
              </a:rPr>
              <a:t>The goal of this competition is to identify the locations of each functional  tissue unit (FTU) in biopsy slides from several different</a:t>
            </a:r>
            <a:r>
              <a:rPr sz="2000" dirty="0">
                <a:latin typeface="Carlito"/>
                <a:cs typeface="Carlito"/>
              </a:rPr>
              <a:t> </a:t>
            </a:r>
            <a:r>
              <a:rPr sz="2000" spc="-5" dirty="0">
                <a:latin typeface="Carlito"/>
                <a:cs typeface="Carlito"/>
              </a:rPr>
              <a:t>organs.</a:t>
            </a:r>
            <a:endParaRPr sz="2000" dirty="0">
              <a:latin typeface="Carlito"/>
              <a:cs typeface="Carlito"/>
            </a:endParaRPr>
          </a:p>
          <a:p>
            <a:pPr>
              <a:lnSpc>
                <a:spcPct val="100000"/>
              </a:lnSpc>
              <a:spcBef>
                <a:spcPts val="15"/>
              </a:spcBef>
            </a:pPr>
            <a:endParaRPr sz="2950" dirty="0">
              <a:latin typeface="Carlito"/>
              <a:cs typeface="Carlito"/>
            </a:endParaRPr>
          </a:p>
          <a:p>
            <a:pPr marL="471170" indent="-458470">
              <a:lnSpc>
                <a:spcPct val="100000"/>
              </a:lnSpc>
              <a:buClr>
                <a:srgbClr val="B9549F"/>
              </a:buClr>
              <a:buSzPct val="55000"/>
              <a:buFont typeface="Wingdings"/>
              <a:buChar char=""/>
              <a:tabLst>
                <a:tab pos="470534" algn="l"/>
                <a:tab pos="471170" algn="l"/>
              </a:tabLst>
            </a:pPr>
            <a:r>
              <a:rPr sz="3000" b="1" spc="-5" dirty="0">
                <a:solidFill>
                  <a:srgbClr val="444476"/>
                </a:solidFill>
                <a:latin typeface="Carlito"/>
                <a:cs typeface="Carlito"/>
              </a:rPr>
              <a:t>Dataset:</a:t>
            </a:r>
            <a:endParaRPr sz="3000" dirty="0">
              <a:latin typeface="Carlito"/>
              <a:cs typeface="Carlito"/>
            </a:endParaRPr>
          </a:p>
          <a:p>
            <a:pPr marL="469900" marR="5080" indent="-457200">
              <a:lnSpc>
                <a:spcPct val="100000"/>
              </a:lnSpc>
              <a:spcBef>
                <a:spcPts val="760"/>
              </a:spcBef>
              <a:buFont typeface="Arial"/>
              <a:buChar char="•"/>
              <a:tabLst>
                <a:tab pos="469265" algn="l"/>
                <a:tab pos="469900" algn="l"/>
              </a:tabLst>
            </a:pPr>
            <a:r>
              <a:rPr sz="2000" spc="-5" dirty="0">
                <a:latin typeface="Carlito"/>
                <a:cs typeface="Carlito"/>
              </a:rPr>
              <a:t>Data Source: This competition uses data from two different consortia, the Human Protein  Atlas (HPA) and Human BioMolecular Atlas Program</a:t>
            </a:r>
            <a:r>
              <a:rPr sz="2000" spc="-30" dirty="0">
                <a:latin typeface="Carlito"/>
                <a:cs typeface="Carlito"/>
              </a:rPr>
              <a:t> </a:t>
            </a:r>
            <a:r>
              <a:rPr sz="2000" spc="-5" dirty="0">
                <a:latin typeface="Carlito"/>
                <a:cs typeface="Carlito"/>
              </a:rPr>
              <a:t>(HuBMAP).</a:t>
            </a:r>
            <a:endParaRPr sz="2000" dirty="0">
              <a:latin typeface="Carlito"/>
              <a:cs typeface="Carlito"/>
            </a:endParaRPr>
          </a:p>
          <a:p>
            <a:pPr marL="469900" marR="13970" indent="-457200">
              <a:lnSpc>
                <a:spcPct val="100000"/>
              </a:lnSpc>
              <a:spcBef>
                <a:spcPts val="700"/>
              </a:spcBef>
              <a:buFont typeface="Arial"/>
              <a:buChar char="•"/>
              <a:tabLst>
                <a:tab pos="469265" algn="l"/>
                <a:tab pos="469900" algn="l"/>
              </a:tabLst>
            </a:pPr>
            <a:r>
              <a:rPr sz="2000" spc="-5" dirty="0">
                <a:latin typeface="Carlito"/>
                <a:cs typeface="Carlito"/>
              </a:rPr>
              <a:t>Challenge: When encountering data prepared using different protocols, how to adapt the  model to function properly will </a:t>
            </a:r>
            <a:r>
              <a:rPr sz="2000" dirty="0">
                <a:latin typeface="Carlito"/>
                <a:cs typeface="Carlito"/>
              </a:rPr>
              <a:t>be </a:t>
            </a:r>
            <a:r>
              <a:rPr sz="2000" spc="-5" dirty="0">
                <a:latin typeface="Carlito"/>
                <a:cs typeface="Carlito"/>
              </a:rPr>
              <a:t>one of the core challenges of this</a:t>
            </a:r>
            <a:r>
              <a:rPr sz="2000" spc="25" dirty="0">
                <a:latin typeface="Carlito"/>
                <a:cs typeface="Carlito"/>
              </a:rPr>
              <a:t> </a:t>
            </a:r>
            <a:r>
              <a:rPr sz="2000" spc="-5" dirty="0">
                <a:latin typeface="Carlito"/>
                <a:cs typeface="Carlito"/>
              </a:rPr>
              <a:t>competition.</a:t>
            </a:r>
            <a:endParaRPr sz="2000" dirty="0">
              <a:latin typeface="Carlito"/>
              <a:cs typeface="Carlito"/>
            </a:endParaRPr>
          </a:p>
        </p:txBody>
      </p:sp>
      <p:sp>
        <p:nvSpPr>
          <p:cNvPr id="5" name="object 5"/>
          <p:cNvSpPr/>
          <p:nvPr/>
        </p:nvSpPr>
        <p:spPr>
          <a:xfrm>
            <a:off x="679450" y="4683858"/>
            <a:ext cx="2611882" cy="230491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61327" y="940180"/>
            <a:ext cx="11248805" cy="5746014"/>
            <a:chOff x="261327" y="940180"/>
            <a:chExt cx="11248805" cy="5746014"/>
          </a:xfrm>
        </p:grpSpPr>
        <p:sp>
          <p:nvSpPr>
            <p:cNvPr id="3" name="object 3"/>
            <p:cNvSpPr/>
            <p:nvPr/>
          </p:nvSpPr>
          <p:spPr>
            <a:xfrm>
              <a:off x="261327" y="940180"/>
              <a:ext cx="8365236" cy="762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843132" y="940180"/>
              <a:ext cx="2667000" cy="235153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75603" y="2695575"/>
              <a:ext cx="8365235" cy="3990619"/>
            </a:xfrm>
            <a:prstGeom prst="rect">
              <a:avLst/>
            </a:prstGeom>
            <a:blipFill>
              <a:blip r:embed="rId4"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261327" y="262267"/>
            <a:ext cx="7276123" cy="566822"/>
          </a:xfrm>
          <a:prstGeom prst="rect">
            <a:avLst/>
          </a:prstGeom>
        </p:spPr>
        <p:txBody>
          <a:bodyPr vert="horz" wrap="square" lIns="0" tIns="12700" rIns="0" bIns="0" rtlCol="0">
            <a:spAutoFit/>
          </a:bodyPr>
          <a:lstStyle/>
          <a:p>
            <a:pPr marL="12700">
              <a:lnSpc>
                <a:spcPct val="100000"/>
              </a:lnSpc>
              <a:spcBef>
                <a:spcPts val="100"/>
              </a:spcBef>
            </a:pPr>
            <a:r>
              <a:rPr sz="3600" spc="-5" dirty="0"/>
              <a:t>Part </a:t>
            </a:r>
            <a:r>
              <a:rPr sz="3600" spc="670" dirty="0"/>
              <a:t>1</a:t>
            </a:r>
            <a:r>
              <a:rPr lang="en-US" sz="3600" b="0" spc="670" dirty="0">
                <a:latin typeface="Bandal"/>
              </a:rPr>
              <a:t>: </a:t>
            </a:r>
            <a:r>
              <a:rPr sz="3600" spc="-5" dirty="0"/>
              <a:t>Introduction </a:t>
            </a:r>
            <a:r>
              <a:rPr sz="3600" dirty="0"/>
              <a:t>of </a:t>
            </a:r>
            <a:r>
              <a:rPr sz="3600" spc="-5" dirty="0"/>
              <a:t>Comepetition</a:t>
            </a:r>
            <a:endParaRPr sz="3600" dirty="0">
              <a:latin typeface="Bandal"/>
              <a:cs typeface="Bandal"/>
            </a:endParaRPr>
          </a:p>
        </p:txBody>
      </p:sp>
      <p:sp>
        <p:nvSpPr>
          <p:cNvPr id="7" name="object 7"/>
          <p:cNvSpPr txBox="1"/>
          <p:nvPr/>
        </p:nvSpPr>
        <p:spPr>
          <a:xfrm>
            <a:off x="318770" y="963970"/>
            <a:ext cx="3169920" cy="1421765"/>
          </a:xfrm>
          <a:prstGeom prst="rect">
            <a:avLst/>
          </a:prstGeom>
        </p:spPr>
        <p:txBody>
          <a:bodyPr vert="horz" wrap="square" lIns="0" tIns="156210" rIns="0" bIns="0" rtlCol="0">
            <a:spAutoFit/>
          </a:bodyPr>
          <a:lstStyle/>
          <a:p>
            <a:pPr marL="469900" indent="-457200">
              <a:lnSpc>
                <a:spcPct val="100000"/>
              </a:lnSpc>
              <a:spcBef>
                <a:spcPts val="1230"/>
              </a:spcBef>
              <a:buClr>
                <a:srgbClr val="B9549F"/>
              </a:buClr>
              <a:buSzPct val="55000"/>
              <a:buFont typeface="Wingdings"/>
              <a:buChar char=""/>
              <a:tabLst>
                <a:tab pos="469265" algn="l"/>
                <a:tab pos="469900" algn="l"/>
              </a:tabLst>
            </a:pPr>
            <a:r>
              <a:rPr sz="3000" b="1" spc="-5" dirty="0">
                <a:solidFill>
                  <a:srgbClr val="444476"/>
                </a:solidFill>
                <a:latin typeface="Carlito"/>
                <a:cs typeface="Carlito"/>
              </a:rPr>
              <a:t>Dataset</a:t>
            </a:r>
            <a:r>
              <a:rPr sz="3000" b="1" spc="-50" dirty="0">
                <a:solidFill>
                  <a:srgbClr val="444476"/>
                </a:solidFill>
                <a:latin typeface="Carlito"/>
                <a:cs typeface="Carlito"/>
              </a:rPr>
              <a:t> </a:t>
            </a:r>
            <a:r>
              <a:rPr sz="3000" b="1" spc="-5" dirty="0">
                <a:solidFill>
                  <a:srgbClr val="444476"/>
                </a:solidFill>
                <a:latin typeface="Carlito"/>
                <a:cs typeface="Carlito"/>
              </a:rPr>
              <a:t>Content:</a:t>
            </a:r>
            <a:endParaRPr sz="3000" dirty="0">
              <a:latin typeface="Carlito"/>
              <a:cs typeface="Carlito"/>
            </a:endParaRPr>
          </a:p>
          <a:p>
            <a:pPr marL="469900" indent="-457200">
              <a:lnSpc>
                <a:spcPct val="100000"/>
              </a:lnSpc>
              <a:spcBef>
                <a:spcPts val="760"/>
              </a:spcBef>
              <a:buFont typeface="Arial"/>
              <a:buChar char="•"/>
              <a:tabLst>
                <a:tab pos="469265" algn="l"/>
                <a:tab pos="469900" algn="l"/>
              </a:tabLst>
            </a:pPr>
            <a:r>
              <a:rPr sz="2000" spc="-5" dirty="0">
                <a:latin typeface="Carlito"/>
                <a:cs typeface="Carlito"/>
              </a:rPr>
              <a:t>One test</a:t>
            </a:r>
            <a:r>
              <a:rPr sz="2000" spc="-15" dirty="0">
                <a:latin typeface="Carlito"/>
                <a:cs typeface="Carlito"/>
              </a:rPr>
              <a:t> </a:t>
            </a:r>
            <a:r>
              <a:rPr sz="2000" spc="-5" dirty="0">
                <a:latin typeface="Carlito"/>
                <a:cs typeface="Carlito"/>
              </a:rPr>
              <a:t>image</a:t>
            </a:r>
            <a:endParaRPr sz="2000" dirty="0">
              <a:latin typeface="Carlito"/>
              <a:cs typeface="Carlito"/>
            </a:endParaRPr>
          </a:p>
          <a:p>
            <a:pPr marL="469900" indent="-457200">
              <a:lnSpc>
                <a:spcPct val="100000"/>
              </a:lnSpc>
              <a:spcBef>
                <a:spcPts val="700"/>
              </a:spcBef>
              <a:buFont typeface="Arial"/>
              <a:buChar char="•"/>
              <a:tabLst>
                <a:tab pos="469265" algn="l"/>
                <a:tab pos="469900" algn="l"/>
              </a:tabLst>
            </a:pPr>
            <a:r>
              <a:rPr sz="2000" spc="-5" dirty="0">
                <a:latin typeface="Carlito"/>
                <a:cs typeface="Carlito"/>
              </a:rPr>
              <a:t>351 train</a:t>
            </a:r>
            <a:r>
              <a:rPr sz="2000" spc="-20" dirty="0">
                <a:latin typeface="Carlito"/>
                <a:cs typeface="Carlito"/>
              </a:rPr>
              <a:t> </a:t>
            </a:r>
            <a:r>
              <a:rPr sz="2000" spc="-5" dirty="0">
                <a:latin typeface="Carlito"/>
                <a:cs typeface="Carlito"/>
              </a:rPr>
              <a:t>images</a:t>
            </a:r>
            <a:endParaRPr sz="2000" dirty="0">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1879580" cy="7217409"/>
            <a:chOff x="0" y="0"/>
            <a:chExt cx="11879580" cy="7217409"/>
          </a:xfrm>
        </p:grpSpPr>
        <p:sp>
          <p:nvSpPr>
            <p:cNvPr id="3" name="object 3"/>
            <p:cNvSpPr/>
            <p:nvPr/>
          </p:nvSpPr>
          <p:spPr>
            <a:xfrm>
              <a:off x="286511" y="833627"/>
              <a:ext cx="8365236" cy="762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886443" y="833627"/>
              <a:ext cx="2667000" cy="2351532"/>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261327" y="262267"/>
            <a:ext cx="7047523" cy="505267"/>
          </a:xfrm>
          <a:prstGeom prst="rect">
            <a:avLst/>
          </a:prstGeom>
        </p:spPr>
        <p:txBody>
          <a:bodyPr vert="horz" wrap="square" lIns="0" tIns="12700" rIns="0" bIns="0" rtlCol="0">
            <a:spAutoFit/>
          </a:bodyPr>
          <a:lstStyle/>
          <a:p>
            <a:pPr marL="12700">
              <a:lnSpc>
                <a:spcPct val="100000"/>
              </a:lnSpc>
              <a:spcBef>
                <a:spcPts val="100"/>
              </a:spcBef>
            </a:pPr>
            <a:r>
              <a:rPr sz="3200" spc="-5" dirty="0"/>
              <a:t>Part </a:t>
            </a:r>
            <a:r>
              <a:rPr sz="3200" spc="670" dirty="0"/>
              <a:t>1</a:t>
            </a:r>
            <a:r>
              <a:rPr lang="en-US" sz="3200" b="0" spc="670" dirty="0">
                <a:latin typeface="Bandal"/>
              </a:rPr>
              <a:t>: </a:t>
            </a:r>
            <a:r>
              <a:rPr sz="3200" spc="-5" dirty="0"/>
              <a:t>Introduction </a:t>
            </a:r>
            <a:r>
              <a:rPr sz="3200" dirty="0"/>
              <a:t>of </a:t>
            </a:r>
            <a:r>
              <a:rPr sz="3200" spc="-5" dirty="0"/>
              <a:t>Comepetition</a:t>
            </a:r>
            <a:endParaRPr sz="3200" dirty="0">
              <a:latin typeface="Bandal"/>
              <a:cs typeface="Bandal"/>
            </a:endParaRPr>
          </a:p>
        </p:txBody>
      </p:sp>
      <p:sp>
        <p:nvSpPr>
          <p:cNvPr id="6" name="object 6"/>
          <p:cNvSpPr txBox="1"/>
          <p:nvPr/>
        </p:nvSpPr>
        <p:spPr>
          <a:xfrm>
            <a:off x="318770" y="1018539"/>
            <a:ext cx="8349615" cy="4770537"/>
          </a:xfrm>
          <a:prstGeom prst="rect">
            <a:avLst/>
          </a:prstGeom>
        </p:spPr>
        <p:txBody>
          <a:bodyPr vert="horz" wrap="square" lIns="0" tIns="101600" rIns="0" bIns="0" rtlCol="0">
            <a:spAutoFit/>
          </a:bodyPr>
          <a:lstStyle/>
          <a:p>
            <a:pPr marL="469900" indent="-457200">
              <a:lnSpc>
                <a:spcPct val="100000"/>
              </a:lnSpc>
              <a:spcBef>
                <a:spcPts val="800"/>
              </a:spcBef>
              <a:buClr>
                <a:srgbClr val="B9549F"/>
              </a:buClr>
              <a:buSzPct val="55000"/>
              <a:buFont typeface="Wingdings"/>
              <a:buChar char=""/>
              <a:tabLst>
                <a:tab pos="469265" algn="l"/>
                <a:tab pos="469900" algn="l"/>
              </a:tabLst>
            </a:pPr>
            <a:r>
              <a:rPr sz="3000" b="1" spc="-5" dirty="0">
                <a:solidFill>
                  <a:srgbClr val="444476"/>
                </a:solidFill>
                <a:latin typeface="Carlito"/>
                <a:cs typeface="Carlito"/>
              </a:rPr>
              <a:t>Train Image</a:t>
            </a:r>
            <a:r>
              <a:rPr sz="3000" b="1" dirty="0">
                <a:solidFill>
                  <a:srgbClr val="444476"/>
                </a:solidFill>
                <a:latin typeface="Carlito"/>
                <a:cs typeface="Carlito"/>
              </a:rPr>
              <a:t> </a:t>
            </a:r>
            <a:r>
              <a:rPr sz="3000" b="1" spc="-5" dirty="0">
                <a:solidFill>
                  <a:srgbClr val="444476"/>
                </a:solidFill>
                <a:latin typeface="Carlito"/>
                <a:cs typeface="Carlito"/>
              </a:rPr>
              <a:t>Annotation:</a:t>
            </a:r>
            <a:endParaRPr sz="3000" dirty="0">
              <a:latin typeface="Carlito"/>
              <a:cs typeface="Carlito"/>
            </a:endParaRPr>
          </a:p>
          <a:p>
            <a:pPr marL="469900" marR="645795" indent="-457200">
              <a:lnSpc>
                <a:spcPct val="100000"/>
              </a:lnSpc>
              <a:spcBef>
                <a:spcPts val="700"/>
              </a:spcBef>
              <a:buClr>
                <a:srgbClr val="B9549F"/>
              </a:buClr>
              <a:buSzPct val="55000"/>
              <a:buFont typeface="Wingdings"/>
              <a:buChar char=""/>
              <a:tabLst>
                <a:tab pos="469265" algn="l"/>
                <a:tab pos="469900" algn="l"/>
              </a:tabLst>
            </a:pPr>
            <a:r>
              <a:rPr sz="3000" b="1" dirty="0">
                <a:solidFill>
                  <a:srgbClr val="444476"/>
                </a:solidFill>
                <a:latin typeface="Carlito"/>
                <a:cs typeface="Carlito"/>
              </a:rPr>
              <a:t>A </a:t>
            </a:r>
            <a:r>
              <a:rPr sz="3000" b="1" spc="-5" dirty="0">
                <a:solidFill>
                  <a:srgbClr val="444476"/>
                </a:solidFill>
                <a:latin typeface="Carlito"/>
                <a:cs typeface="Carlito"/>
              </a:rPr>
              <a:t>run length encoded mask </a:t>
            </a:r>
            <a:r>
              <a:rPr sz="3000" b="1" dirty="0">
                <a:solidFill>
                  <a:srgbClr val="444476"/>
                </a:solidFill>
                <a:latin typeface="Carlito"/>
                <a:cs typeface="Carlito"/>
              </a:rPr>
              <a:t>of the </a:t>
            </a:r>
            <a:r>
              <a:rPr sz="3000" b="1" spc="-5" dirty="0">
                <a:solidFill>
                  <a:srgbClr val="444476"/>
                </a:solidFill>
                <a:latin typeface="Carlito"/>
                <a:cs typeface="Carlito"/>
              </a:rPr>
              <a:t>FTUS in </a:t>
            </a:r>
            <a:r>
              <a:rPr sz="3000" b="1" dirty="0">
                <a:solidFill>
                  <a:srgbClr val="444476"/>
                </a:solidFill>
                <a:latin typeface="Carlito"/>
                <a:cs typeface="Carlito"/>
              </a:rPr>
              <a:t>the  </a:t>
            </a:r>
            <a:r>
              <a:rPr sz="3000" b="1" spc="-5" dirty="0">
                <a:solidFill>
                  <a:srgbClr val="444476"/>
                </a:solidFill>
                <a:latin typeface="Carlito"/>
                <a:cs typeface="Carlito"/>
              </a:rPr>
              <a:t>image</a:t>
            </a:r>
            <a:endParaRPr sz="3000" dirty="0">
              <a:latin typeface="Carlito"/>
              <a:cs typeface="Carlito"/>
            </a:endParaRPr>
          </a:p>
          <a:p>
            <a:pPr marL="469900" marR="214629" indent="-457200">
              <a:lnSpc>
                <a:spcPct val="100000"/>
              </a:lnSpc>
              <a:spcBef>
                <a:spcPts val="2615"/>
              </a:spcBef>
              <a:buFont typeface="Arial"/>
              <a:buChar char="•"/>
              <a:tabLst>
                <a:tab pos="469265" algn="l"/>
                <a:tab pos="469900" algn="l"/>
              </a:tabLst>
            </a:pPr>
            <a:r>
              <a:rPr sz="2000" spc="-5" dirty="0">
                <a:latin typeface="Carlito"/>
                <a:cs typeface="Carlito"/>
              </a:rPr>
              <a:t>Instead of using </a:t>
            </a:r>
            <a:r>
              <a:rPr sz="2000" dirty="0">
                <a:latin typeface="Carlito"/>
                <a:cs typeface="Carlito"/>
              </a:rPr>
              <a:t>an </a:t>
            </a:r>
            <a:r>
              <a:rPr sz="2000" spc="-5" dirty="0">
                <a:latin typeface="Carlito"/>
                <a:cs typeface="Carlito"/>
              </a:rPr>
              <a:t>exhaustive list of indices for the Image annotation, this  competition ueses pairs of values that contain </a:t>
            </a:r>
            <a:r>
              <a:rPr sz="2000" dirty="0">
                <a:latin typeface="Carlito"/>
                <a:cs typeface="Carlito"/>
              </a:rPr>
              <a:t>a </a:t>
            </a:r>
            <a:r>
              <a:rPr sz="2000" spc="-5" dirty="0">
                <a:latin typeface="Carlito"/>
                <a:cs typeface="Carlito"/>
              </a:rPr>
              <a:t>start position and </a:t>
            </a:r>
            <a:r>
              <a:rPr sz="2000" dirty="0">
                <a:latin typeface="Carlito"/>
                <a:cs typeface="Carlito"/>
              </a:rPr>
              <a:t>a </a:t>
            </a:r>
            <a:r>
              <a:rPr sz="2000" spc="-5" dirty="0">
                <a:latin typeface="Carlito"/>
                <a:cs typeface="Carlito"/>
              </a:rPr>
              <a:t>run  length. E.g. '1 3' implies starting at pixel </a:t>
            </a:r>
            <a:r>
              <a:rPr sz="2000" dirty="0">
                <a:latin typeface="Carlito"/>
                <a:cs typeface="Carlito"/>
              </a:rPr>
              <a:t>1 </a:t>
            </a:r>
            <a:r>
              <a:rPr sz="2000" spc="-5" dirty="0">
                <a:latin typeface="Carlito"/>
                <a:cs typeface="Carlito"/>
              </a:rPr>
              <a:t>and running </a:t>
            </a:r>
            <a:r>
              <a:rPr sz="2000" dirty="0">
                <a:latin typeface="Carlito"/>
                <a:cs typeface="Carlito"/>
              </a:rPr>
              <a:t>a </a:t>
            </a:r>
            <a:r>
              <a:rPr sz="2000" spc="-5" dirty="0">
                <a:latin typeface="Carlito"/>
                <a:cs typeface="Carlito"/>
              </a:rPr>
              <a:t>total of </a:t>
            </a:r>
            <a:r>
              <a:rPr sz="2000" dirty="0">
                <a:latin typeface="Carlito"/>
                <a:cs typeface="Carlito"/>
              </a:rPr>
              <a:t>3 </a:t>
            </a:r>
            <a:r>
              <a:rPr sz="2000" spc="-5" dirty="0">
                <a:latin typeface="Carlito"/>
                <a:cs typeface="Carlito"/>
              </a:rPr>
              <a:t>pixels  </a:t>
            </a:r>
            <a:r>
              <a:rPr lang="en-US" sz="2000" spc="-5" dirty="0">
                <a:latin typeface="Carlito"/>
                <a:cs typeface="Carlito"/>
              </a:rPr>
              <a:t>1,</a:t>
            </a:r>
            <a:r>
              <a:rPr lang="zh-CN" altLang="en-US" sz="2000" spc="-5" dirty="0">
                <a:latin typeface="Carlito"/>
                <a:cs typeface="Carlito"/>
              </a:rPr>
              <a:t> </a:t>
            </a:r>
            <a:r>
              <a:rPr lang="en-US" altLang="zh-CN" sz="2000" spc="-5" dirty="0">
                <a:latin typeface="Carlito"/>
                <a:cs typeface="Carlito"/>
              </a:rPr>
              <a:t>2,</a:t>
            </a:r>
            <a:r>
              <a:rPr lang="zh-CN" altLang="en-US" sz="2000" spc="-5" dirty="0">
                <a:latin typeface="Carlito"/>
                <a:cs typeface="Carlito"/>
              </a:rPr>
              <a:t> </a:t>
            </a:r>
            <a:r>
              <a:rPr lang="en-US" altLang="zh-CN" sz="2000" spc="-5" dirty="0">
                <a:latin typeface="Carlito"/>
                <a:cs typeface="Carlito"/>
              </a:rPr>
              <a:t>3</a:t>
            </a:r>
            <a:endParaRPr sz="2000" dirty="0">
              <a:latin typeface="Carlito"/>
              <a:cs typeface="Carlito"/>
            </a:endParaRPr>
          </a:p>
          <a:p>
            <a:pPr marL="469900" marR="5080" indent="-457200">
              <a:lnSpc>
                <a:spcPct val="100000"/>
              </a:lnSpc>
              <a:spcBef>
                <a:spcPts val="700"/>
              </a:spcBef>
              <a:buFont typeface="Arial"/>
              <a:buChar char="•"/>
              <a:tabLst>
                <a:tab pos="469265" algn="l"/>
                <a:tab pos="469900" algn="l"/>
              </a:tabLst>
            </a:pPr>
            <a:r>
              <a:rPr sz="2000" spc="-5" dirty="0">
                <a:latin typeface="Carlito"/>
                <a:cs typeface="Carlito"/>
              </a:rPr>
              <a:t>In addition, the competition format requires </a:t>
            </a:r>
            <a:r>
              <a:rPr sz="2000" dirty="0">
                <a:latin typeface="Carlito"/>
                <a:cs typeface="Carlito"/>
              </a:rPr>
              <a:t>a </a:t>
            </a:r>
            <a:r>
              <a:rPr sz="2000" spc="-5" dirty="0">
                <a:latin typeface="Carlito"/>
                <a:cs typeface="Carlito"/>
              </a:rPr>
              <a:t>space delimited list of pairs.  For example, '1 </a:t>
            </a:r>
            <a:r>
              <a:rPr sz="2000" dirty="0">
                <a:latin typeface="Carlito"/>
                <a:cs typeface="Carlito"/>
              </a:rPr>
              <a:t>3 10 </a:t>
            </a:r>
            <a:r>
              <a:rPr sz="2000" spc="-5" dirty="0">
                <a:latin typeface="Carlito"/>
                <a:cs typeface="Carlito"/>
              </a:rPr>
              <a:t>5' implies pixels 1,2,3,10,11,12,13,14 are to </a:t>
            </a:r>
            <a:r>
              <a:rPr sz="2000" dirty="0">
                <a:latin typeface="Carlito"/>
                <a:cs typeface="Carlito"/>
              </a:rPr>
              <a:t>be </a:t>
            </a:r>
            <a:r>
              <a:rPr sz="2000" spc="-5" dirty="0">
                <a:latin typeface="Carlito"/>
                <a:cs typeface="Carlito"/>
              </a:rPr>
              <a:t>included  in the mask. The metric checks that the pairs are sorted, positive, and the  decoded pixel values are not duplicated. The pixels are numbered from top  to bottom, then left to right: </a:t>
            </a:r>
            <a:r>
              <a:rPr sz="2000" dirty="0">
                <a:latin typeface="Carlito"/>
                <a:cs typeface="Carlito"/>
              </a:rPr>
              <a:t>1 </a:t>
            </a:r>
            <a:r>
              <a:rPr sz="2000" spc="-5" dirty="0">
                <a:latin typeface="Carlito"/>
                <a:cs typeface="Carlito"/>
              </a:rPr>
              <a:t>is pixel (1,1), </a:t>
            </a:r>
            <a:r>
              <a:rPr sz="2000" dirty="0">
                <a:latin typeface="Carlito"/>
                <a:cs typeface="Carlito"/>
              </a:rPr>
              <a:t>2 </a:t>
            </a:r>
            <a:r>
              <a:rPr sz="2000" spc="-5" dirty="0">
                <a:latin typeface="Carlito"/>
                <a:cs typeface="Carlito"/>
              </a:rPr>
              <a:t>is pixel (2,1), etc.</a:t>
            </a:r>
            <a:endParaRPr sz="2000" dirty="0">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1879580" cy="7217409"/>
            <a:chOff x="0" y="0"/>
            <a:chExt cx="11879580" cy="7217409"/>
          </a:xfrm>
        </p:grpSpPr>
        <p:sp>
          <p:nvSpPr>
            <p:cNvPr id="3" name="object 3"/>
            <p:cNvSpPr/>
            <p:nvPr/>
          </p:nvSpPr>
          <p:spPr>
            <a:xfrm>
              <a:off x="286511" y="827531"/>
              <a:ext cx="8834628" cy="8229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47472" y="1731263"/>
              <a:ext cx="6161532" cy="249631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47472" y="4591811"/>
              <a:ext cx="6161532" cy="2005583"/>
            </a:xfrm>
            <a:prstGeom prst="rect">
              <a:avLst/>
            </a:prstGeom>
            <a:blipFill>
              <a:blip r:embed="rId4"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261327" y="262267"/>
            <a:ext cx="8210550" cy="482600"/>
          </a:xfrm>
          <a:prstGeom prst="rect">
            <a:avLst/>
          </a:prstGeom>
        </p:spPr>
        <p:txBody>
          <a:bodyPr vert="horz" wrap="square" lIns="0" tIns="12700" rIns="0" bIns="0" rtlCol="0">
            <a:spAutoFit/>
          </a:bodyPr>
          <a:lstStyle/>
          <a:p>
            <a:pPr marL="12700">
              <a:lnSpc>
                <a:spcPct val="100000"/>
              </a:lnSpc>
              <a:spcBef>
                <a:spcPts val="100"/>
              </a:spcBef>
            </a:pPr>
            <a:r>
              <a:rPr sz="3000" spc="-5" dirty="0"/>
              <a:t>Part </a:t>
            </a:r>
            <a:r>
              <a:rPr sz="3000" spc="400" dirty="0"/>
              <a:t>2</a:t>
            </a:r>
            <a:r>
              <a:rPr lang="en-US" sz="3000" b="0" spc="400" dirty="0">
                <a:latin typeface="Bandal"/>
                <a:cs typeface="Bandal"/>
              </a:rPr>
              <a:t>: </a:t>
            </a:r>
            <a:r>
              <a:rPr sz="3000" spc="-5" dirty="0">
                <a:solidFill>
                  <a:srgbClr val="444476"/>
                </a:solidFill>
                <a:latin typeface="Arial"/>
                <a:cs typeface="Arial"/>
              </a:rPr>
              <a:t>Plan </a:t>
            </a:r>
            <a:r>
              <a:rPr sz="3000" dirty="0">
                <a:solidFill>
                  <a:srgbClr val="444476"/>
                </a:solidFill>
                <a:latin typeface="Arial"/>
                <a:cs typeface="Arial"/>
              </a:rPr>
              <a:t>of </a:t>
            </a:r>
            <a:r>
              <a:rPr sz="3000" spc="-5" dirty="0">
                <a:solidFill>
                  <a:srgbClr val="444476"/>
                </a:solidFill>
                <a:latin typeface="Arial"/>
                <a:cs typeface="Arial"/>
              </a:rPr>
              <a:t>Hacking </a:t>
            </a:r>
            <a:r>
              <a:rPr sz="3000" dirty="0">
                <a:solidFill>
                  <a:srgbClr val="444476"/>
                </a:solidFill>
                <a:latin typeface="Arial"/>
                <a:cs typeface="Arial"/>
              </a:rPr>
              <a:t>This</a:t>
            </a:r>
            <a:r>
              <a:rPr sz="3000" spc="-385" dirty="0">
                <a:solidFill>
                  <a:srgbClr val="444476"/>
                </a:solidFill>
                <a:latin typeface="Arial"/>
                <a:cs typeface="Arial"/>
              </a:rPr>
              <a:t> </a:t>
            </a:r>
            <a:r>
              <a:rPr sz="3000" spc="-5" dirty="0">
                <a:solidFill>
                  <a:srgbClr val="444476"/>
                </a:solidFill>
                <a:latin typeface="Arial"/>
                <a:cs typeface="Arial"/>
              </a:rPr>
              <a:t>Competition</a:t>
            </a:r>
            <a:endParaRPr sz="3000" dirty="0">
              <a:latin typeface="Arial"/>
              <a:cs typeface="Arial"/>
            </a:endParaRPr>
          </a:p>
        </p:txBody>
      </p:sp>
      <p:sp>
        <p:nvSpPr>
          <p:cNvPr id="7" name="object 7"/>
          <p:cNvSpPr txBox="1"/>
          <p:nvPr/>
        </p:nvSpPr>
        <p:spPr>
          <a:xfrm>
            <a:off x="318770" y="1107439"/>
            <a:ext cx="3004185" cy="482600"/>
          </a:xfrm>
          <a:prstGeom prst="rect">
            <a:avLst/>
          </a:prstGeom>
        </p:spPr>
        <p:txBody>
          <a:bodyPr vert="horz" wrap="square" lIns="0" tIns="12700" rIns="0" bIns="0" rtlCol="0">
            <a:spAutoFit/>
          </a:bodyPr>
          <a:lstStyle/>
          <a:p>
            <a:pPr marL="469900" indent="-457200">
              <a:lnSpc>
                <a:spcPct val="100000"/>
              </a:lnSpc>
              <a:spcBef>
                <a:spcPts val="100"/>
              </a:spcBef>
              <a:buClr>
                <a:srgbClr val="B9549F"/>
              </a:buClr>
              <a:buSzPct val="55000"/>
              <a:buFont typeface="Wingdings"/>
              <a:buChar char=""/>
              <a:tabLst>
                <a:tab pos="469265" algn="l"/>
                <a:tab pos="469900" algn="l"/>
              </a:tabLst>
            </a:pPr>
            <a:r>
              <a:rPr sz="3000" b="1" spc="-5" dirty="0">
                <a:solidFill>
                  <a:srgbClr val="444476"/>
                </a:solidFill>
                <a:latin typeface="Carlito"/>
                <a:cs typeface="Carlito"/>
              </a:rPr>
              <a:t>Helper</a:t>
            </a:r>
            <a:r>
              <a:rPr sz="3000" b="1" spc="-55" dirty="0">
                <a:solidFill>
                  <a:srgbClr val="444476"/>
                </a:solidFill>
                <a:latin typeface="Carlito"/>
                <a:cs typeface="Carlito"/>
              </a:rPr>
              <a:t> </a:t>
            </a:r>
            <a:r>
              <a:rPr sz="3000" b="1" spc="-5" dirty="0">
                <a:solidFill>
                  <a:srgbClr val="444476"/>
                </a:solidFill>
                <a:latin typeface="Carlito"/>
                <a:cs typeface="Carlito"/>
              </a:rPr>
              <a:t>Function</a:t>
            </a:r>
            <a:endParaRPr sz="3000">
              <a:latin typeface="Carlito"/>
              <a:cs typeface="Carlito"/>
            </a:endParaRPr>
          </a:p>
        </p:txBody>
      </p:sp>
      <p:sp>
        <p:nvSpPr>
          <p:cNvPr id="8" name="object 8"/>
          <p:cNvSpPr txBox="1"/>
          <p:nvPr/>
        </p:nvSpPr>
        <p:spPr>
          <a:xfrm>
            <a:off x="7081519" y="963970"/>
            <a:ext cx="4135120" cy="1637664"/>
          </a:xfrm>
          <a:prstGeom prst="rect">
            <a:avLst/>
          </a:prstGeom>
        </p:spPr>
        <p:txBody>
          <a:bodyPr vert="horz" wrap="square" lIns="0" tIns="156210" rIns="0" bIns="0" rtlCol="0">
            <a:spAutoFit/>
          </a:bodyPr>
          <a:lstStyle/>
          <a:p>
            <a:pPr marL="469900" indent="-457200">
              <a:lnSpc>
                <a:spcPct val="100000"/>
              </a:lnSpc>
              <a:spcBef>
                <a:spcPts val="1230"/>
              </a:spcBef>
              <a:buClr>
                <a:srgbClr val="B9549F"/>
              </a:buClr>
              <a:buSzPct val="55000"/>
              <a:buFont typeface="Wingdings"/>
              <a:buChar char=""/>
              <a:tabLst>
                <a:tab pos="469265" algn="l"/>
                <a:tab pos="469900" algn="l"/>
              </a:tabLst>
            </a:pPr>
            <a:r>
              <a:rPr sz="3000" b="1" spc="-5" dirty="0">
                <a:solidFill>
                  <a:srgbClr val="444476"/>
                </a:solidFill>
                <a:latin typeface="Carlito"/>
                <a:cs typeface="Carlito"/>
              </a:rPr>
              <a:t>Reference</a:t>
            </a:r>
            <a:endParaRPr sz="3000" dirty="0">
              <a:latin typeface="Carlito"/>
              <a:cs typeface="Carlito"/>
            </a:endParaRPr>
          </a:p>
          <a:p>
            <a:pPr marL="12700" marR="5080">
              <a:lnSpc>
                <a:spcPct val="100000"/>
              </a:lnSpc>
              <a:spcBef>
                <a:spcPts val="760"/>
              </a:spcBef>
            </a:pPr>
            <a:r>
              <a:rPr sz="2000" dirty="0">
                <a:latin typeface="Carlito"/>
                <a:cs typeface="Carlito"/>
              </a:rPr>
              <a:t># </a:t>
            </a:r>
            <a:r>
              <a:rPr sz="2000" spc="-5" dirty="0">
                <a:latin typeface="Carlito"/>
                <a:cs typeface="Carlito"/>
              </a:rPr>
              <a:t>ref:  https://</a:t>
            </a:r>
            <a:r>
              <a:rPr sz="2000" spc="-5" dirty="0">
                <a:latin typeface="Carlito"/>
                <a:cs typeface="Carlito"/>
                <a:hlinkClick r:id="rId5"/>
              </a:rPr>
              <a:t>www.kaggle.com/paulorzp/run- </a:t>
            </a:r>
            <a:r>
              <a:rPr sz="2000" spc="-5" dirty="0">
                <a:latin typeface="Carlito"/>
                <a:cs typeface="Carlito"/>
              </a:rPr>
              <a:t> length-encode-and-decode</a:t>
            </a:r>
            <a:endParaRPr sz="2000" dirty="0">
              <a:latin typeface="Carlito"/>
              <a:cs typeface="Carlito"/>
            </a:endParaRPr>
          </a:p>
        </p:txBody>
      </p:sp>
      <p:sp>
        <p:nvSpPr>
          <p:cNvPr id="9" name="object 9"/>
          <p:cNvSpPr txBox="1"/>
          <p:nvPr/>
        </p:nvSpPr>
        <p:spPr>
          <a:xfrm>
            <a:off x="7081519" y="4632325"/>
            <a:ext cx="4105910" cy="941069"/>
          </a:xfrm>
          <a:prstGeom prst="rect">
            <a:avLst/>
          </a:prstGeom>
        </p:spPr>
        <p:txBody>
          <a:bodyPr vert="horz" wrap="square" lIns="0" tIns="13335" rIns="0" bIns="0" rtlCol="0">
            <a:spAutoFit/>
          </a:bodyPr>
          <a:lstStyle/>
          <a:p>
            <a:pPr marL="12700" marR="5080">
              <a:lnSpc>
                <a:spcPct val="100000"/>
              </a:lnSpc>
              <a:spcBef>
                <a:spcPts val="105"/>
              </a:spcBef>
            </a:pPr>
            <a:r>
              <a:rPr sz="2000" dirty="0">
                <a:latin typeface="Carlito"/>
                <a:cs typeface="Carlito"/>
              </a:rPr>
              <a:t># </a:t>
            </a:r>
            <a:r>
              <a:rPr sz="2000" spc="-5" dirty="0">
                <a:latin typeface="Carlito"/>
                <a:cs typeface="Carlito"/>
              </a:rPr>
              <a:t>ref.:  https://</a:t>
            </a:r>
            <a:r>
              <a:rPr sz="2000" spc="-5" dirty="0">
                <a:latin typeface="Carlito"/>
                <a:cs typeface="Carlito"/>
                <a:hlinkClick r:id="rId6"/>
              </a:rPr>
              <a:t>www.kaggle.com/stainsby/fast- </a:t>
            </a:r>
            <a:r>
              <a:rPr sz="2000" spc="-5" dirty="0">
                <a:latin typeface="Carlito"/>
                <a:cs typeface="Carlito"/>
              </a:rPr>
              <a:t> tested-rle</a:t>
            </a:r>
            <a:endParaRPr sz="2000">
              <a:latin typeface="Carlito"/>
              <a:cs typeface="Carl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55808B-EB19-2B47-577A-AAE09F3CB387}"/>
              </a:ext>
            </a:extLst>
          </p:cNvPr>
          <p:cNvSpPr>
            <a:spLocks noGrp="1"/>
          </p:cNvSpPr>
          <p:nvPr>
            <p:ph type="title"/>
          </p:nvPr>
        </p:nvSpPr>
        <p:spPr>
          <a:xfrm>
            <a:off x="1845309" y="2695575"/>
            <a:ext cx="8183879" cy="1642110"/>
          </a:xfrm>
        </p:spPr>
        <p:txBody>
          <a:bodyPr/>
          <a:lstStyle/>
          <a:p>
            <a:endParaRPr lang="zh-CN" altLang="en-US" dirty="0"/>
          </a:p>
        </p:txBody>
      </p:sp>
      <p:sp>
        <p:nvSpPr>
          <p:cNvPr id="3" name="文本占位符 2">
            <a:extLst>
              <a:ext uri="{FF2B5EF4-FFF2-40B4-BE49-F238E27FC236}">
                <a16:creationId xmlns:a16="http://schemas.microsoft.com/office/drawing/2014/main" id="{F521503E-8E59-9F1C-F28A-16CBE76B98AE}"/>
              </a:ext>
            </a:extLst>
          </p:cNvPr>
          <p:cNvSpPr>
            <a:spLocks noGrp="1"/>
          </p:cNvSpPr>
          <p:nvPr>
            <p:ph type="body" idx="1"/>
          </p:nvPr>
        </p:nvSpPr>
        <p:spPr>
          <a:xfrm>
            <a:off x="1845309" y="2478402"/>
            <a:ext cx="205740" cy="1131572"/>
          </a:xfrm>
        </p:spPr>
        <p:txBody>
          <a:bodyPr/>
          <a:lstStyle/>
          <a:p>
            <a:endParaRPr lang="zh-CN" altLang="en-US" dirty="0"/>
          </a:p>
        </p:txBody>
      </p:sp>
      <p:pic>
        <p:nvPicPr>
          <p:cNvPr id="6" name="图片 5">
            <a:extLst>
              <a:ext uri="{FF2B5EF4-FFF2-40B4-BE49-F238E27FC236}">
                <a16:creationId xmlns:a16="http://schemas.microsoft.com/office/drawing/2014/main" id="{12DA758E-84DA-5407-F013-F9CDA1DDE4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546" y="278130"/>
            <a:ext cx="11153404" cy="6477000"/>
          </a:xfrm>
          <a:prstGeom prst="rect">
            <a:avLst/>
          </a:prstGeom>
        </p:spPr>
      </p:pic>
    </p:spTree>
    <p:extLst>
      <p:ext uri="{BB962C8B-B14F-4D97-AF65-F5344CB8AC3E}">
        <p14:creationId xmlns:p14="http://schemas.microsoft.com/office/powerpoint/2010/main" val="4215703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1879580" cy="7217409"/>
            <a:chOff x="0" y="0"/>
            <a:chExt cx="11879580" cy="7217409"/>
          </a:xfrm>
        </p:grpSpPr>
        <p:sp>
          <p:nvSpPr>
            <p:cNvPr id="3" name="object 3"/>
            <p:cNvSpPr/>
            <p:nvPr/>
          </p:nvSpPr>
          <p:spPr>
            <a:xfrm>
              <a:off x="286511" y="827531"/>
              <a:ext cx="8834628" cy="8229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86511" y="1679447"/>
              <a:ext cx="7426452" cy="515874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903464" y="1679447"/>
              <a:ext cx="3814572" cy="3829812"/>
            </a:xfrm>
            <a:prstGeom prst="rect">
              <a:avLst/>
            </a:prstGeom>
            <a:blipFill>
              <a:blip r:embed="rId4"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261327" y="262267"/>
            <a:ext cx="8210550" cy="482600"/>
          </a:xfrm>
          <a:prstGeom prst="rect">
            <a:avLst/>
          </a:prstGeom>
        </p:spPr>
        <p:txBody>
          <a:bodyPr vert="horz" wrap="square" lIns="0" tIns="12700" rIns="0" bIns="0" rtlCol="0">
            <a:spAutoFit/>
          </a:bodyPr>
          <a:lstStyle/>
          <a:p>
            <a:pPr marL="12700">
              <a:lnSpc>
                <a:spcPct val="100000"/>
              </a:lnSpc>
              <a:spcBef>
                <a:spcPts val="100"/>
              </a:spcBef>
            </a:pPr>
            <a:r>
              <a:rPr sz="3000" spc="-5" dirty="0"/>
              <a:t>Part </a:t>
            </a:r>
            <a:r>
              <a:rPr sz="3000" spc="400" dirty="0"/>
              <a:t>2</a:t>
            </a:r>
            <a:r>
              <a:rPr lang="en-US" sz="3000" b="0" spc="400" dirty="0">
                <a:latin typeface="Bandal"/>
              </a:rPr>
              <a:t>: </a:t>
            </a:r>
            <a:r>
              <a:rPr sz="3000" spc="-5" dirty="0">
                <a:solidFill>
                  <a:srgbClr val="444476"/>
                </a:solidFill>
                <a:latin typeface="Arial"/>
                <a:cs typeface="Arial"/>
              </a:rPr>
              <a:t>Plan </a:t>
            </a:r>
            <a:r>
              <a:rPr sz="3000" dirty="0">
                <a:solidFill>
                  <a:srgbClr val="444476"/>
                </a:solidFill>
                <a:latin typeface="Arial"/>
                <a:cs typeface="Arial"/>
              </a:rPr>
              <a:t>of </a:t>
            </a:r>
            <a:r>
              <a:rPr sz="3000" spc="-5" dirty="0">
                <a:solidFill>
                  <a:srgbClr val="444476"/>
                </a:solidFill>
                <a:latin typeface="Arial"/>
                <a:cs typeface="Arial"/>
              </a:rPr>
              <a:t>Hacking </a:t>
            </a:r>
            <a:r>
              <a:rPr sz="3000" dirty="0">
                <a:solidFill>
                  <a:srgbClr val="444476"/>
                </a:solidFill>
                <a:latin typeface="Arial"/>
                <a:cs typeface="Arial"/>
              </a:rPr>
              <a:t>This</a:t>
            </a:r>
            <a:r>
              <a:rPr sz="3000" spc="-385" dirty="0">
                <a:solidFill>
                  <a:srgbClr val="444476"/>
                </a:solidFill>
                <a:latin typeface="Arial"/>
                <a:cs typeface="Arial"/>
              </a:rPr>
              <a:t> </a:t>
            </a:r>
            <a:r>
              <a:rPr sz="3000" spc="-5" dirty="0">
                <a:solidFill>
                  <a:srgbClr val="444476"/>
                </a:solidFill>
                <a:latin typeface="Arial"/>
                <a:cs typeface="Arial"/>
              </a:rPr>
              <a:t>Competition</a:t>
            </a:r>
            <a:endParaRPr sz="3000" dirty="0">
              <a:latin typeface="Arial"/>
              <a:cs typeface="Arial"/>
            </a:endParaRPr>
          </a:p>
        </p:txBody>
      </p:sp>
      <p:sp>
        <p:nvSpPr>
          <p:cNvPr id="7" name="object 7"/>
          <p:cNvSpPr txBox="1"/>
          <p:nvPr/>
        </p:nvSpPr>
        <p:spPr>
          <a:xfrm>
            <a:off x="318770" y="1107439"/>
            <a:ext cx="3042285" cy="482600"/>
          </a:xfrm>
          <a:prstGeom prst="rect">
            <a:avLst/>
          </a:prstGeom>
        </p:spPr>
        <p:txBody>
          <a:bodyPr vert="horz" wrap="square" lIns="0" tIns="12700" rIns="0" bIns="0" rtlCol="0">
            <a:spAutoFit/>
          </a:bodyPr>
          <a:lstStyle/>
          <a:p>
            <a:pPr marL="469900" indent="-457200">
              <a:lnSpc>
                <a:spcPct val="100000"/>
              </a:lnSpc>
              <a:spcBef>
                <a:spcPts val="100"/>
              </a:spcBef>
              <a:buClr>
                <a:srgbClr val="B9549F"/>
              </a:buClr>
              <a:buSzPct val="55000"/>
              <a:buFont typeface="Wingdings"/>
              <a:buChar char=""/>
              <a:tabLst>
                <a:tab pos="469265" algn="l"/>
                <a:tab pos="469900" algn="l"/>
              </a:tabLst>
            </a:pPr>
            <a:r>
              <a:rPr sz="3000" b="1" spc="-5" dirty="0">
                <a:solidFill>
                  <a:srgbClr val="444476"/>
                </a:solidFill>
                <a:latin typeface="Carlito"/>
                <a:cs typeface="Carlito"/>
              </a:rPr>
              <a:t>Patch </a:t>
            </a:r>
            <a:r>
              <a:rPr sz="3000" b="1" dirty="0">
                <a:solidFill>
                  <a:srgbClr val="444476"/>
                </a:solidFill>
                <a:latin typeface="Carlito"/>
                <a:cs typeface="Carlito"/>
              </a:rPr>
              <a:t>the</a:t>
            </a:r>
            <a:r>
              <a:rPr sz="3000" b="1" spc="-70" dirty="0">
                <a:solidFill>
                  <a:srgbClr val="444476"/>
                </a:solidFill>
                <a:latin typeface="Carlito"/>
                <a:cs typeface="Carlito"/>
              </a:rPr>
              <a:t> </a:t>
            </a:r>
            <a:r>
              <a:rPr sz="3000" b="1" spc="-5" dirty="0">
                <a:solidFill>
                  <a:srgbClr val="444476"/>
                </a:solidFill>
                <a:latin typeface="Carlito"/>
                <a:cs typeface="Carlito"/>
              </a:rPr>
              <a:t>Image</a:t>
            </a:r>
            <a:endParaRPr sz="3000">
              <a:latin typeface="Carlito"/>
              <a:cs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4E13302-ADB1-451E-A7D6-FF7B17C9810C}"/>
              </a:ext>
            </a:extLst>
          </p:cNvPr>
          <p:cNvPicPr>
            <a:picLocks noChangeAspect="1"/>
          </p:cNvPicPr>
          <p:nvPr/>
        </p:nvPicPr>
        <p:blipFill>
          <a:blip r:embed="rId2"/>
          <a:stretch>
            <a:fillRect/>
          </a:stretch>
        </p:blipFill>
        <p:spPr>
          <a:xfrm>
            <a:off x="0" y="49332"/>
            <a:ext cx="11874500" cy="7121285"/>
          </a:xfrm>
          <a:prstGeom prst="rect">
            <a:avLst/>
          </a:prstGeom>
        </p:spPr>
      </p:pic>
    </p:spTree>
    <p:extLst>
      <p:ext uri="{BB962C8B-B14F-4D97-AF65-F5344CB8AC3E}">
        <p14:creationId xmlns:p14="http://schemas.microsoft.com/office/powerpoint/2010/main" val="494828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427</TotalTime>
  <Words>681</Words>
  <Application>Microsoft Office PowerPoint</Application>
  <PresentationFormat>自定义</PresentationFormat>
  <Paragraphs>61</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Bandal</vt:lpstr>
      <vt:lpstr>Carlito</vt:lpstr>
      <vt:lpstr>IPAexGothic</vt:lpstr>
      <vt:lpstr>Arial</vt:lpstr>
      <vt:lpstr>Calibri</vt:lpstr>
      <vt:lpstr>Wingdings</vt:lpstr>
      <vt:lpstr>Office Theme</vt:lpstr>
      <vt:lpstr>PowerPoint 演示文稿</vt:lpstr>
      <vt:lpstr>Overview</vt:lpstr>
      <vt:lpstr>Part 1: Introduction of Competition</vt:lpstr>
      <vt:lpstr>Part 1: Introduction of Comepetition</vt:lpstr>
      <vt:lpstr>Part 1: Introduction of Comepetition</vt:lpstr>
      <vt:lpstr>Part 2: Plan of Hacking This Competition</vt:lpstr>
      <vt:lpstr>PowerPoint 演示文稿</vt:lpstr>
      <vt:lpstr>Part 2: Plan of Hacking This Competition</vt:lpstr>
      <vt:lpstr>PowerPoint 演示文稿</vt:lpstr>
      <vt:lpstr>Part 2: Plan of Hacking This Competition</vt:lpstr>
      <vt:lpstr>PowerPoint 演示文稿</vt:lpstr>
      <vt:lpstr>Part 2: Evaluation</vt:lpstr>
      <vt:lpstr>PowerPoint 演示文稿</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高 方法</cp:lastModifiedBy>
  <cp:revision>16</cp:revision>
  <dcterms:created xsi:type="dcterms:W3CDTF">2022-07-07T11:42:27Z</dcterms:created>
  <dcterms:modified xsi:type="dcterms:W3CDTF">2022-07-08T07:59:51Z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2022-07-07T00:00:00Z</vt:filetime>
  </property>
  <property fmtid="{D5CDD505-2E9C-101B-9397-08002B2CF9AE}" pid="3" name="Creator">
    <vt:lpwstr>WPS 演示</vt:lpwstr>
  </property>
  <property fmtid="{D5CDD505-2E9C-101B-9397-08002B2CF9AE}" pid="4" name="LastSaved">
    <vt:filetime>2022-07-07T00:00:00Z</vt:filetime>
  </property>
</Properties>
</file>