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4" r:id="rId5"/>
    <p:sldId id="271" r:id="rId6"/>
    <p:sldId id="260" r:id="rId7"/>
    <p:sldId id="273" r:id="rId8"/>
    <p:sldId id="272" r:id="rId9"/>
    <p:sldId id="259" r:id="rId10"/>
    <p:sldId id="261" r:id="rId11"/>
    <p:sldId id="262" r:id="rId12"/>
    <p:sldId id="269" r:id="rId13"/>
    <p:sldId id="263" r:id="rId14"/>
    <p:sldId id="265" r:id="rId15"/>
    <p:sldId id="270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0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86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2403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263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9245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148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346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38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8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04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2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2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7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9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28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69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D114-FA28-4382-8758-25B455C6B499}" type="datetimeFigureOut">
              <a:rPr lang="zh-CN" altLang="en-US" smtClean="0"/>
              <a:t>2022/8/2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28376B-2E17-4B00-B264-F1AA8F7DCF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5.11946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74567-BFA9-365D-007E-FDF9F60E7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0" y="2404534"/>
            <a:ext cx="8111953" cy="1646302"/>
          </a:xfrm>
        </p:spPr>
        <p:txBody>
          <a:bodyPr/>
          <a:lstStyle/>
          <a:p>
            <a:r>
              <a:rPr lang="en-US" altLang="zh-CN" b="1" dirty="0"/>
              <a:t>Presentation 2th Aug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AD690-876B-F332-4A2C-AA433E5C0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dirty="0"/>
              <a:t>Group A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3496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8E293-AC9E-AB42-3F32-99F936B8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Part2: Summary of previous work</a:t>
            </a:r>
            <a:br>
              <a:rPr lang="en-US" altLang="zh-CN" b="1" dirty="0"/>
            </a:br>
            <a:r>
              <a:rPr lang="en-US" altLang="zh-CN" b="1" dirty="0"/>
              <a:t>(Stain Normalization)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333C4-EB61-FD90-CA0D-A7D651FF5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970992" cy="3880773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The aim of the stain normalization: Solving the problem of the imbalance of the hue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Four different kinds of stain Normalization: Stain-Net, Stain-GAN, </a:t>
            </a:r>
            <a:r>
              <a:rPr lang="en-US" altLang="zh-CN" dirty="0" err="1"/>
              <a:t>Vahadane</a:t>
            </a:r>
            <a:r>
              <a:rPr lang="en-US" altLang="zh-CN" dirty="0"/>
              <a:t> and </a:t>
            </a:r>
            <a:r>
              <a:rPr lang="en-US" altLang="zh-CN" dirty="0" err="1"/>
              <a:t>Macenko</a:t>
            </a:r>
            <a:r>
              <a:rPr lang="en-US" altLang="zh-CN" dirty="0"/>
              <a:t> methods.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7585A14-F423-98F0-B3C9-2F2AD3919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100488"/>
              </p:ext>
            </p:extLst>
          </p:nvPr>
        </p:nvGraphicFramePr>
        <p:xfrm>
          <a:off x="6096000" y="2647952"/>
          <a:ext cx="2943225" cy="1463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124">
                  <a:extLst>
                    <a:ext uri="{9D8B030D-6E8A-4147-A177-3AD203B41FA5}">
                      <a16:colId xmlns:a16="http://schemas.microsoft.com/office/drawing/2014/main" val="2122782455"/>
                    </a:ext>
                  </a:extLst>
                </a:gridCol>
                <a:gridCol w="1770101">
                  <a:extLst>
                    <a:ext uri="{9D8B030D-6E8A-4147-A177-3AD203B41FA5}">
                      <a16:colId xmlns:a16="http://schemas.microsoft.com/office/drawing/2014/main" val="2451746018"/>
                    </a:ext>
                  </a:extLst>
                </a:gridCol>
              </a:tblGrid>
              <a:tr h="633897">
                <a:tc>
                  <a:txBody>
                    <a:bodyPr/>
                    <a:lstStyle/>
                    <a:p>
                      <a:r>
                        <a:rPr lang="en-US" altLang="zh-CN" dirty="0"/>
                        <a:t>Methods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Score (without stain is 0.56)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80844"/>
                  </a:ext>
                </a:extLst>
              </a:tr>
              <a:tr h="41171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Vahadane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33513"/>
                  </a:ext>
                </a:extLst>
              </a:tr>
              <a:tr h="41171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Macenko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86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10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F59B8-F558-A791-2E51-022E2AB9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Part2: Summary of previous work</a:t>
            </a:r>
            <a:br>
              <a:rPr lang="en-US" altLang="zh-CN" b="1" dirty="0"/>
            </a:br>
            <a:r>
              <a:rPr lang="en-US" altLang="zh-CN" b="1" dirty="0"/>
              <a:t>(Using the </a:t>
            </a:r>
            <a:r>
              <a:rPr lang="en-US" altLang="zh-CN" b="1" dirty="0" err="1"/>
              <a:t>EfficientNet</a:t>
            </a:r>
            <a:r>
              <a:rPr lang="en-US" altLang="zh-CN" b="1" dirty="0"/>
              <a:t> as backbone)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33C49-6678-8E4C-AAD5-14A66F05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799541" cy="3880773"/>
          </a:xfrm>
        </p:spPr>
        <p:txBody>
          <a:bodyPr/>
          <a:lstStyle/>
          <a:p>
            <a:r>
              <a:rPr lang="en-US" altLang="zh-CN" dirty="0"/>
              <a:t>The efficient-net has many versions:B0, B1, B2, B3, B4, B5, B6 and B7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More details of the Efficient-Net can be accessed at </a:t>
            </a:r>
            <a:r>
              <a:rPr lang="en-US" altLang="zh-CN" dirty="0" err="1">
                <a:hlinkClick r:id="rId2"/>
              </a:rPr>
              <a:t>EfficientNet</a:t>
            </a:r>
            <a:r>
              <a:rPr lang="en-US" altLang="zh-CN" dirty="0">
                <a:hlinkClick r:id="rId2"/>
              </a:rPr>
              <a:t>: Rethinking Model Scaling for Convolutional Neural Networks (arxiv.org)</a:t>
            </a:r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F9EA3BA-0C81-13A5-8C83-86E169FE7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434273"/>
              </p:ext>
            </p:extLst>
          </p:nvPr>
        </p:nvGraphicFramePr>
        <p:xfrm>
          <a:off x="5715000" y="2781300"/>
          <a:ext cx="3429000" cy="1654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3864240349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60903145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r>
                        <a:rPr lang="en-US" altLang="zh-CN" dirty="0"/>
                        <a:t>Backbone model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1117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altLang="zh-CN" dirty="0"/>
                        <a:t>Efficient-Net B5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42968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r>
                        <a:rPr lang="en-US" altLang="zh-CN" dirty="0"/>
                        <a:t>Efficient-Net B7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16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343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F59B8-F558-A791-2E51-022E2AB9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Part2: Summary of previous work</a:t>
            </a:r>
            <a:br>
              <a:rPr lang="en-US" altLang="zh-CN" b="1" dirty="0"/>
            </a:br>
            <a:r>
              <a:rPr lang="en-US" altLang="zh-CN" b="1" dirty="0"/>
              <a:t>(Ensemble learning)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33C49-6678-8E4C-AAD5-14A66F055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114242" cy="3880773"/>
          </a:xfrm>
        </p:spPr>
        <p:txBody>
          <a:bodyPr/>
          <a:lstStyle/>
          <a:p>
            <a:r>
              <a:rPr lang="en-US" altLang="zh-CN" dirty="0"/>
              <a:t>We combine different kinds of models together to calculate the average score of each pixel and get the value according to their output.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Combination </a:t>
            </a:r>
            <a:r>
              <a:rPr lang="en-US" altLang="zh-CN"/>
              <a:t>of Base </a:t>
            </a:r>
            <a:r>
              <a:rPr lang="en-US" altLang="zh-CN" dirty="0"/>
              <a:t>(score 0.56) and </a:t>
            </a:r>
            <a:r>
              <a:rPr lang="en-US" altLang="zh-CN" dirty="0" err="1"/>
              <a:t>Effcient</a:t>
            </a:r>
            <a:r>
              <a:rPr lang="en-US" altLang="zh-CN" dirty="0"/>
              <a:t>-Net B5 (score 0.66) is better than both of them and get a score of 0.69.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185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618D-35C9-1BCB-B061-E4BFB3FF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384" y="370496"/>
            <a:ext cx="8596668" cy="1320800"/>
          </a:xfrm>
        </p:spPr>
        <p:txBody>
          <a:bodyPr/>
          <a:lstStyle/>
          <a:p>
            <a:r>
              <a:rPr lang="en-US" altLang="zh-CN" b="1" dirty="0"/>
              <a:t>Part2: Summary of previous work</a:t>
            </a:r>
            <a:br>
              <a:rPr lang="en-US" altLang="zh-CN" b="1" dirty="0"/>
            </a:br>
            <a:r>
              <a:rPr lang="en-US" altLang="zh-CN" b="1" dirty="0"/>
              <a:t>          </a:t>
            </a:r>
            <a:r>
              <a:rPr lang="en-US" altLang="zh-CN" sz="3200" b="1" dirty="0"/>
              <a:t>(List of Results)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37EC8C8-5FD6-C775-4491-8806EEA2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08193"/>
              </p:ext>
            </p:extLst>
          </p:nvPr>
        </p:nvGraphicFramePr>
        <p:xfrm>
          <a:off x="990599" y="1691296"/>
          <a:ext cx="6753226" cy="49515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4846">
                  <a:extLst>
                    <a:ext uri="{9D8B030D-6E8A-4147-A177-3AD203B41FA5}">
                      <a16:colId xmlns:a16="http://schemas.microsoft.com/office/drawing/2014/main" val="196215803"/>
                    </a:ext>
                  </a:extLst>
                </a:gridCol>
                <a:gridCol w="1838380">
                  <a:extLst>
                    <a:ext uri="{9D8B030D-6E8A-4147-A177-3AD203B41FA5}">
                      <a16:colId xmlns:a16="http://schemas.microsoft.com/office/drawing/2014/main" val="3491506723"/>
                    </a:ext>
                  </a:extLst>
                </a:gridCol>
              </a:tblGrid>
              <a:tr h="3756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Trick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Score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39510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0.56-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2582067021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Balance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0.58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521055468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pretrain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0.61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102325029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expansion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0.61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1388825992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normalization(m)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0.61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3590327499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augmentation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0.61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1349488784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normalization(v)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0.64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2196904638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</a:t>
                      </a:r>
                      <a:r>
                        <a:rPr lang="en-US" sz="1200" b="0" u="none" strike="noStrike" dirty="0" err="1">
                          <a:effectLst/>
                        </a:rPr>
                        <a:t>R</a:t>
                      </a:r>
                      <a:r>
                        <a:rPr lang="en-US" altLang="zh-CN" sz="1200" b="0" u="none" strike="noStrike" dirty="0" err="1">
                          <a:effectLst/>
                        </a:rPr>
                        <a:t>esPath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0.64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3136992189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Efficient-net(b5)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0.67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4252138095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Efficient-net(b7)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0.68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1524811379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Ensemble (b5+50)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0.69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887782149"/>
                  </a:ext>
                </a:extLst>
              </a:tr>
              <a:tr h="2292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-------------------------------------------------------------</a:t>
                      </a: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----------------------</a:t>
                      </a: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3165099818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expansion + augmentation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0.63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294930943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pertain + expansion + augmentation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0.66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3606528604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Base + petrain + expansion + augmentation + norm(v)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0.67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1489720400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Base + petrain + expansion + augmentation + balance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0.67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3880888763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Base + norm(v) + balance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0.64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1104939050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u="none" strike="noStrike" dirty="0">
                          <a:effectLst/>
                        </a:rPr>
                        <a:t>Efficient-net(b7) + expansion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0.7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↑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581306998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</a:t>
                      </a:r>
                      <a:r>
                        <a:rPr lang="fr-FR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(b7) + expansion + balance</a:t>
                      </a: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0.7-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1748203214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u="none" strike="noStrike" dirty="0">
                          <a:effectLst/>
                        </a:rPr>
                        <a:t>Efficient</a:t>
                      </a:r>
                      <a:r>
                        <a:rPr lang="fr-FR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200" b="0" u="none" strike="noStrike" dirty="0">
                          <a:effectLst/>
                        </a:rPr>
                        <a:t>(b7) + expansion + norm(m)</a:t>
                      </a:r>
                      <a:endParaRPr lang="fr-FR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u="none" strike="noStrike" dirty="0">
                          <a:effectLst/>
                        </a:rPr>
                        <a:t>0.67</a:t>
                      </a:r>
                      <a:r>
                        <a:rPr lang="zh-CN" altLang="en-US" sz="1200" b="0" u="none" strike="noStrike" dirty="0">
                          <a:effectLst/>
                        </a:rPr>
                        <a:t>↓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923574869"/>
                  </a:ext>
                </a:extLst>
              </a:tr>
              <a:tr h="268621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r-FR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 (b7) + expansion + norm(v)</a:t>
                      </a: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3929035470"/>
                  </a:ext>
                </a:extLst>
              </a:tr>
              <a:tr h="203900"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fr-FR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ffcient-B5 + </a:t>
                      </a:r>
                      <a:r>
                        <a:rPr lang="en-US" altLang="zh-CN" sz="12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Respath</a:t>
                      </a:r>
                      <a:endParaRPr lang="fr-FR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" marR="7032" marT="7032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altLang="zh-CN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r>
                        <a:rPr lang="zh-CN" altLang="en-US" sz="12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zh-CN" sz="12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32" marR="7032" marT="7032" marB="0" anchor="ctr"/>
                </a:tc>
                <a:extLst>
                  <a:ext uri="{0D108BD9-81ED-4DB2-BD59-A6C34878D82A}">
                    <a16:rowId xmlns:a16="http://schemas.microsoft.com/office/drawing/2014/main" val="3906087281"/>
                  </a:ext>
                </a:extLst>
              </a:tr>
            </a:tbl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F23CE6-1A09-A760-490C-63775B021DC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9515473" y="6041361"/>
            <a:ext cx="257176" cy="1213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8340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618D-35C9-1BCB-B061-E4BFB3FF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Part3: Future Plan</a:t>
            </a:r>
            <a:br>
              <a:rPr lang="en-US" altLang="zh-CN" b="1" dirty="0"/>
            </a:br>
            <a:r>
              <a:rPr lang="en-US" altLang="zh-CN" b="1" dirty="0"/>
              <a:t>Data preprocessing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6FC60-A6D3-8557-B4A3-F35CA0D9A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596668" cy="3880773"/>
          </a:xfrm>
        </p:spPr>
        <p:txBody>
          <a:bodyPr/>
          <a:lstStyle/>
          <a:p>
            <a:r>
              <a:rPr lang="en-US" altLang="zh-CN" dirty="0"/>
              <a:t>We divide the whole dataset into two parts: the ones with color normalization and the ones without normalization.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 augmentation strategies: We should design proper data augmentation strategies which are suitable for the data after stain normalization.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Changing the strategies of data augmentation.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739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F6A4-6EA5-94A1-1B2B-7356C8EB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Part3 Future Plan</a:t>
            </a:r>
            <a:br>
              <a:rPr lang="en-US" altLang="zh-CN" b="1" dirty="0"/>
            </a:br>
            <a:r>
              <a:rPr lang="en-US" altLang="zh-CN" b="1" dirty="0"/>
              <a:t>Improving decoders of the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9909A-A2E3-075D-E908-4C7DBFC2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3" y="2160589"/>
            <a:ext cx="8858251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Most </a:t>
            </a:r>
            <a:r>
              <a:rPr lang="en-US" altLang="zh-CN" dirty="0" err="1"/>
              <a:t>UNet</a:t>
            </a:r>
            <a:r>
              <a:rPr lang="en-US" altLang="zh-CN" dirty="0"/>
              <a:t> variants (including </a:t>
            </a:r>
            <a:r>
              <a:rPr lang="en-US" altLang="zh-CN" dirty="0" err="1"/>
              <a:t>UNet</a:t>
            </a:r>
            <a:r>
              <a:rPr lang="en-US" altLang="zh-CN" dirty="0"/>
              <a:t> itself) have the same decoder block and encoder block, and they are also modified on the skip connection part.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Since the encoder part is fixed to a certain model (like </a:t>
            </a:r>
            <a:r>
              <a:rPr lang="en-US" altLang="zh-CN" dirty="0" err="1"/>
              <a:t>ResNet</a:t>
            </a:r>
            <a:r>
              <a:rPr lang="en-US" altLang="zh-CN" dirty="0"/>
              <a:t>), so we can work on finding the proper decoder block and skip connections to achieve a higher mark.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5586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4DCE2-BCF5-9E4E-4D2D-A0765B8E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Part3: Future Plan</a:t>
            </a:r>
            <a:br>
              <a:rPr lang="en-US" altLang="zh-CN" b="1" dirty="0"/>
            </a:br>
            <a:r>
              <a:rPr lang="en-US" altLang="zh-CN" b="1" dirty="0"/>
              <a:t>Improving decoders of the model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2DAB0D-5D1A-B9B3-FC7D-F6269C40B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99541" cy="3880773"/>
          </a:xfrm>
        </p:spPr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DC-Block’s full name is Dual Channel Block. It has two channels for feature extraction.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  <a:ea typeface="华文新魏" panose="02010800040101010101" pitchFamily="2" charset="-122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Overcoming the problem of feature insufficiency.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More details can be accessed at </a:t>
            </a:r>
            <a:r>
              <a:rPr kumimoji="0" lang="en-US" altLang="zh-CN" sz="1800" b="0" i="0" u="sng" strike="noStrike" kern="1200" cap="none" spc="0" normalizeH="0" baseline="0" noProof="0" dirty="0">
                <a:ln>
                  <a:noFill/>
                </a:ln>
                <a:solidFill>
                  <a:srgbClr val="5FCBEF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华文新魏" panose="02010800040101010101" pitchFamily="2" charset="-122"/>
                <a:cs typeface="+mn-cs"/>
              </a:rPr>
              <a:t>https://arxiv.org/ftp/arxiv/papers/2006/2006.00414.pdf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5097E5-3181-B4A8-07F7-3C089FE80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1" t="4354"/>
          <a:stretch/>
        </p:blipFill>
        <p:spPr>
          <a:xfrm>
            <a:off x="5597352" y="1930400"/>
            <a:ext cx="3676650" cy="355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885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C618D-35C9-1BCB-B061-E4BFB3FF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54" y="2895599"/>
            <a:ext cx="9295341" cy="1724025"/>
          </a:xfrm>
        </p:spPr>
        <p:txBody>
          <a:bodyPr>
            <a:normAutofit/>
          </a:bodyPr>
          <a:lstStyle/>
          <a:p>
            <a:r>
              <a:rPr lang="en-US" altLang="zh-CN" sz="7200" b="1" dirty="0"/>
              <a:t>Thank you!</a:t>
            </a:r>
            <a:endParaRPr lang="zh-CN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12591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CDF01-1DB7-9FD8-B7EA-2EB253E8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Overview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DEAC5-9675-C964-5F51-A1A2E3C16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Part1: New idea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Part2: Summary of our previous work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Part3: Future Plan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6443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F6A4-6EA5-94A1-1B2B-7356C8EB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Part1 New idea: Skip connections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9909A-A2E3-075D-E908-4C7DBFC2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332816" cy="3880773"/>
          </a:xfrm>
        </p:spPr>
        <p:txBody>
          <a:bodyPr/>
          <a:lstStyle/>
          <a:p>
            <a:r>
              <a:rPr lang="en-US" altLang="zh-CN" b="1" dirty="0"/>
              <a:t>Using </a:t>
            </a:r>
            <a:r>
              <a:rPr lang="en-US" altLang="zh-CN" b="1" dirty="0" err="1"/>
              <a:t>Respath</a:t>
            </a:r>
            <a:r>
              <a:rPr lang="en-US" altLang="zh-CN" b="1" dirty="0"/>
              <a:t> </a:t>
            </a:r>
            <a:r>
              <a:rPr lang="en-US" altLang="zh-CN" dirty="0"/>
              <a:t>as skip connection instead of identity. </a:t>
            </a:r>
          </a:p>
          <a:p>
            <a:endParaRPr lang="en-US" altLang="zh-CN" dirty="0"/>
          </a:p>
          <a:p>
            <a:r>
              <a:rPr lang="en-US" altLang="zh-CN" dirty="0"/>
              <a:t>In the </a:t>
            </a:r>
            <a:r>
              <a:rPr lang="en-US" altLang="zh-CN" dirty="0" err="1"/>
              <a:t>ResPath</a:t>
            </a:r>
            <a:r>
              <a:rPr lang="en-US" altLang="zh-CN" dirty="0"/>
              <a:t> the original features will be sent to two different convolutional layers.</a:t>
            </a:r>
          </a:p>
          <a:p>
            <a:endParaRPr lang="en-US" altLang="zh-CN" dirty="0"/>
          </a:p>
          <a:p>
            <a:r>
              <a:rPr lang="en-US" altLang="zh-CN" dirty="0"/>
              <a:t>More details can be accessed at </a:t>
            </a:r>
            <a:r>
              <a:rPr lang="en-US" altLang="zh-CN" u="sng" dirty="0">
                <a:solidFill>
                  <a:schemeClr val="accent1">
                    <a:lumMod val="75000"/>
                  </a:schemeClr>
                </a:solidFill>
              </a:rPr>
              <a:t>https://arxiv.org/ftp/arxiv/papers/2006/2006.00414.pdf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9B1E49-F439-F207-41CC-5C546D914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420595"/>
            <a:ext cx="4577907" cy="168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9EF6A4-6EA5-94A1-1B2B-7356C8EB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Part1 New idea: Skip connections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9909A-A2E3-075D-E908-4C7DBFC2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2160589"/>
            <a:ext cx="5314950" cy="3880773"/>
          </a:xfrm>
        </p:spPr>
        <p:txBody>
          <a:bodyPr/>
          <a:lstStyle/>
          <a:p>
            <a:r>
              <a:rPr lang="en-US" altLang="zh-CN" dirty="0"/>
              <a:t>The side effect of the </a:t>
            </a:r>
            <a:r>
              <a:rPr lang="en-US" altLang="zh-CN" dirty="0" err="1"/>
              <a:t>ResPath</a:t>
            </a:r>
            <a:r>
              <a:rPr lang="en-US" altLang="zh-CN" dirty="0"/>
              <a:t>: leading to the loss of the original data,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features may be </a:t>
            </a:r>
            <a:r>
              <a:rPr lang="en-US" altLang="zh-CN" dirty="0" err="1"/>
              <a:t>overextracted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Our solution: </a:t>
            </a:r>
          </a:p>
          <a:p>
            <a:pPr marL="0" indent="0">
              <a:buNone/>
            </a:pPr>
            <a:r>
              <a:rPr lang="en-US" altLang="zh-CN" dirty="0"/>
              <a:t>     1. Adding the output to the original input</a:t>
            </a:r>
          </a:p>
          <a:p>
            <a:pPr marL="0" indent="0">
              <a:buNone/>
            </a:pPr>
            <a:r>
              <a:rPr lang="en-US" altLang="zh-CN" dirty="0"/>
              <a:t>     2. Applying the </a:t>
            </a:r>
            <a:r>
              <a:rPr lang="en-US" altLang="zh-CN" dirty="0" err="1"/>
              <a:t>the</a:t>
            </a:r>
            <a:r>
              <a:rPr lang="en-US" altLang="zh-CN" dirty="0"/>
              <a:t> </a:t>
            </a:r>
            <a:r>
              <a:rPr lang="en-US" altLang="zh-CN" dirty="0" err="1"/>
              <a:t>ResPath</a:t>
            </a:r>
            <a:r>
              <a:rPr lang="en-US" altLang="zh-CN" dirty="0"/>
              <a:t> at decoder 2,3,4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BEDA74C-96F1-A2A7-2A2B-41500F424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3" t="2786" r="4170" b="4286"/>
          <a:stretch/>
        </p:blipFill>
        <p:spPr>
          <a:xfrm>
            <a:off x="5438775" y="2160589"/>
            <a:ext cx="4171950" cy="21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7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40634-3631-2A55-3253-919B9D96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Part1: New idea:</a:t>
            </a:r>
            <a:br>
              <a:rPr lang="en-US" altLang="zh-CN" b="1" dirty="0"/>
            </a:br>
            <a:r>
              <a:rPr lang="en-US" altLang="zh-CN" b="1" dirty="0"/>
              <a:t>Effect of </a:t>
            </a:r>
            <a:r>
              <a:rPr lang="en-US" altLang="zh-CN" b="1" dirty="0" err="1"/>
              <a:t>Vahadane</a:t>
            </a:r>
            <a:r>
              <a:rPr lang="en-US" altLang="zh-CN" b="1" dirty="0"/>
              <a:t> stain Norm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74004-2C70-378C-0523-8C0B7D5C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339118" cy="3880773"/>
          </a:xfrm>
        </p:spPr>
        <p:txBody>
          <a:bodyPr/>
          <a:lstStyle/>
          <a:p>
            <a:r>
              <a:rPr lang="en-US" altLang="zh-CN" dirty="0"/>
              <a:t>The stain Normalization is designed to solve the problem of the imbalance of color in the picture </a:t>
            </a:r>
          </a:p>
          <a:p>
            <a:r>
              <a:rPr lang="en-US" altLang="zh-CN" dirty="0"/>
              <a:t>The final score is improved from 0.56 to 0.64</a:t>
            </a:r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4599EB1-9895-2190-79A6-7E70CCEC0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613" y="2896625"/>
            <a:ext cx="3257550" cy="962025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7A27ED3F-C6A6-2885-425F-52B1E358983A}"/>
              </a:ext>
            </a:extLst>
          </p:cNvPr>
          <p:cNvGrpSpPr/>
          <p:nvPr/>
        </p:nvGrpSpPr>
        <p:grpSpPr>
          <a:xfrm>
            <a:off x="6108613" y="4306325"/>
            <a:ext cx="3330662" cy="1256275"/>
            <a:chOff x="6016452" y="4171950"/>
            <a:chExt cx="3222538" cy="110059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C93FCB1-6E11-50EA-A39C-411BCDB33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9065" y="4320049"/>
              <a:ext cx="3209925" cy="952500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22713D9-5FFA-498D-2ECA-0312E08D9933}"/>
                </a:ext>
              </a:extLst>
            </p:cNvPr>
            <p:cNvSpPr/>
            <p:nvPr/>
          </p:nvSpPr>
          <p:spPr>
            <a:xfrm>
              <a:off x="6016452" y="4171950"/>
              <a:ext cx="3184698" cy="75565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A2D86D-F80E-A6AD-6CE8-959EC46E81FD}"/>
              </a:ext>
            </a:extLst>
          </p:cNvPr>
          <p:cNvCxnSpPr/>
          <p:nvPr/>
        </p:nvCxnSpPr>
        <p:spPr>
          <a:xfrm>
            <a:off x="7543800" y="3724275"/>
            <a:ext cx="0" cy="504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0F1A5704-FF36-1DAA-5646-6D130DD2DB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373" r="63261"/>
          <a:stretch/>
        </p:blipFill>
        <p:spPr>
          <a:xfrm>
            <a:off x="1916952" y="3595735"/>
            <a:ext cx="2859882" cy="28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1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889FD-95C0-E939-CBBB-20CB0B9E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Part2: Summary of previous work</a:t>
            </a:r>
            <a:br>
              <a:rPr lang="en-US" altLang="zh-CN" b="1" dirty="0"/>
            </a:br>
            <a:r>
              <a:rPr lang="en-US" altLang="zh-CN" b="1" dirty="0"/>
              <a:t>(Overview)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4B2CE-2E29-D8EC-A4B6-A4A6A91DF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825"/>
            <a:ext cx="8445327" cy="4895850"/>
          </a:xfrm>
        </p:spPr>
        <p:txBody>
          <a:bodyPr>
            <a:normAutofit fontScale="92500" lnSpcReduction="20000"/>
          </a:bodyPr>
          <a:lstStyle/>
          <a:p>
            <a:endParaRPr lang="en-US" altLang="zh-CN" b="1" dirty="0"/>
          </a:p>
          <a:p>
            <a:r>
              <a:rPr lang="en-US" altLang="zh-CN" b="1" dirty="0"/>
              <a:t>Data Augmentation</a:t>
            </a:r>
          </a:p>
          <a:p>
            <a:endParaRPr lang="en-US" altLang="zh-CN" b="1" dirty="0"/>
          </a:p>
          <a:p>
            <a:r>
              <a:rPr lang="en-US" altLang="zh-CN" b="1" dirty="0"/>
              <a:t>Expansion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Loading the pretrained models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Using </a:t>
            </a:r>
            <a:r>
              <a:rPr lang="en-US" altLang="zh-CN" b="1" dirty="0" err="1"/>
              <a:t>EfficientNet</a:t>
            </a:r>
            <a:r>
              <a:rPr lang="en-US" altLang="zh-CN" b="1" dirty="0"/>
              <a:t> as the backbone of the model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Two different kinds of stain normalization</a:t>
            </a:r>
          </a:p>
          <a:p>
            <a:endParaRPr lang="en-US" altLang="zh-CN" b="1" dirty="0"/>
          </a:p>
          <a:p>
            <a:r>
              <a:rPr lang="en-US" altLang="zh-CN" b="1" dirty="0"/>
              <a:t>Ensemble learning</a:t>
            </a:r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Balance of the dataset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021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A4A0B-1FD9-0667-224F-2AFEC794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Part2: Summary of the precious work</a:t>
            </a:r>
            <a:br>
              <a:rPr lang="en-US" altLang="zh-CN" b="1" dirty="0"/>
            </a:br>
            <a:r>
              <a:rPr lang="en-US" altLang="zh-CN" b="1" dirty="0"/>
              <a:t>Data augmentation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A0895F-8149-3D1B-D00B-3DDB6242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2160589"/>
            <a:ext cx="4028016" cy="388077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Using data augmentation in the training process can significantly alleviate the problem of lack of data</a:t>
            </a:r>
          </a:p>
          <a:p>
            <a:endParaRPr lang="en-US" altLang="zh-CN" dirty="0"/>
          </a:p>
          <a:p>
            <a:r>
              <a:rPr lang="en-US" altLang="zh-CN" dirty="0"/>
              <a:t>After several tests, we have come up with a combination of data augmentation that </a:t>
            </a:r>
            <a:r>
              <a:rPr lang="en-US" altLang="zh-CN" dirty="0" err="1"/>
              <a:t>maximise</a:t>
            </a:r>
            <a:r>
              <a:rPr lang="en-US" altLang="zh-CN" dirty="0"/>
              <a:t> the score.</a:t>
            </a:r>
          </a:p>
          <a:p>
            <a:endParaRPr lang="en-US" altLang="zh-CN" dirty="0"/>
          </a:p>
          <a:p>
            <a:r>
              <a:rPr lang="en-US" altLang="zh-CN" dirty="0"/>
              <a:t>The final score has been improved to 0.61 from 0.56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613B15-3791-F747-FB91-1ADBF0D74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60589"/>
            <a:ext cx="4548542" cy="310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5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4806A-E9C0-649B-2D68-4F31EB76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Part2: Summary of the previous work</a:t>
            </a:r>
            <a:br>
              <a:rPr lang="en-US" altLang="zh-CN" b="1" dirty="0"/>
            </a:br>
            <a:r>
              <a:rPr lang="en-US" altLang="zh-CN" b="1" dirty="0"/>
              <a:t>Expansion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A01B4-98E4-5FB3-5B73-F02EBAE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5304367" cy="3880773"/>
          </a:xfrm>
        </p:spPr>
        <p:txBody>
          <a:bodyPr/>
          <a:lstStyle/>
          <a:p>
            <a:r>
              <a:rPr lang="en-US" altLang="zh-CN" dirty="0"/>
              <a:t>The idea is to eliminate the edge effect of the prediction.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Process: Enlarge the tiles from four directions (the whole block), but only the </a:t>
            </a:r>
            <a:r>
              <a:rPr lang="en-US" altLang="zh-CN" dirty="0" err="1"/>
              <a:t>centre</a:t>
            </a:r>
            <a:r>
              <a:rPr lang="en-US" altLang="zh-CN" dirty="0"/>
              <a:t> region (green region) will be sent to the model for prediction. </a:t>
            </a:r>
          </a:p>
          <a:p>
            <a:endParaRPr lang="en-US" altLang="zh-CN" dirty="0"/>
          </a:p>
          <a:p>
            <a:r>
              <a:rPr lang="en-US" altLang="zh-CN" dirty="0"/>
              <a:t>The score is improved from 0.56 to 0.61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9DFE5-6933-C90D-E619-1728CBB5A9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" t="3609"/>
          <a:stretch/>
        </p:blipFill>
        <p:spPr>
          <a:xfrm>
            <a:off x="5981701" y="2160590"/>
            <a:ext cx="3226740" cy="2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6D417-FB96-F59E-04CE-EC2DB029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Part2: Summary of previous work</a:t>
            </a:r>
            <a:br>
              <a:rPr lang="en-US" altLang="zh-CN" b="1" dirty="0"/>
            </a:br>
            <a:r>
              <a:rPr lang="en-US" altLang="zh-CN" b="1" dirty="0"/>
              <a:t>(Loading the pretrained model)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A43CE6-361C-9751-C21F-2AE390F04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618941" cy="3880773"/>
          </a:xfrm>
        </p:spPr>
        <p:txBody>
          <a:bodyPr/>
          <a:lstStyle/>
          <a:p>
            <a:r>
              <a:rPr lang="en-US" altLang="zh-CN" dirty="0"/>
              <a:t>Loading the parameters of the same model on a similar dataset allows the model to learn similar features on the dataset.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loaded the model which is trained on the </a:t>
            </a:r>
            <a:r>
              <a:rPr lang="en-US" altLang="zh-CN" dirty="0" err="1"/>
              <a:t>HuBMap</a:t>
            </a:r>
            <a:r>
              <a:rPr lang="en-US" altLang="zh-CN" dirty="0"/>
              <a:t> kidney dataset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score was improved from 0.56 to 0.61(without other methods)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26211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919</TotalTime>
  <Words>916</Words>
  <Application>Microsoft Office PowerPoint</Application>
  <PresentationFormat>宽屏</PresentationFormat>
  <Paragraphs>158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Arial</vt:lpstr>
      <vt:lpstr>Trebuchet MS</vt:lpstr>
      <vt:lpstr>Wingdings 3</vt:lpstr>
      <vt:lpstr>平面</vt:lpstr>
      <vt:lpstr>Presentation 2th Aug</vt:lpstr>
      <vt:lpstr>Overview</vt:lpstr>
      <vt:lpstr>Part1 New idea: Skip connections</vt:lpstr>
      <vt:lpstr>Part1 New idea: Skip connections</vt:lpstr>
      <vt:lpstr>Part1: New idea: Effect of Vahadane stain Norm</vt:lpstr>
      <vt:lpstr>Part2: Summary of previous work (Overview)</vt:lpstr>
      <vt:lpstr>Part2: Summary of the precious work Data augmentation</vt:lpstr>
      <vt:lpstr>Part2: Summary of the previous work Expansion</vt:lpstr>
      <vt:lpstr>Part2: Summary of previous work (Loading the pretrained model)</vt:lpstr>
      <vt:lpstr>Part2: Summary of previous work (Stain Normalization)</vt:lpstr>
      <vt:lpstr>Part2: Summary of previous work (Using the EfficientNet as backbone)</vt:lpstr>
      <vt:lpstr>Part2: Summary of previous work (Ensemble learning)</vt:lpstr>
      <vt:lpstr>Part2: Summary of previous work           (List of Results)</vt:lpstr>
      <vt:lpstr>Part3: Future Plan Data preprocessing</vt:lpstr>
      <vt:lpstr>Part3 Future Plan Improving decoders of the model</vt:lpstr>
      <vt:lpstr>Part3: Future Plan Improving decoders of the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31th Sep</dc:title>
  <dc:creator>高 方法</dc:creator>
  <cp:lastModifiedBy>高 方法</cp:lastModifiedBy>
  <cp:revision>23</cp:revision>
  <dcterms:created xsi:type="dcterms:W3CDTF">2022-07-31T10:54:27Z</dcterms:created>
  <dcterms:modified xsi:type="dcterms:W3CDTF">2022-08-02T06:47:42Z</dcterms:modified>
</cp:coreProperties>
</file>