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3" r:id="rId3"/>
    <p:sldId id="264" r:id="rId4"/>
    <p:sldId id="350" r:id="rId5"/>
    <p:sldId id="353" r:id="rId6"/>
    <p:sldId id="345" r:id="rId7"/>
    <p:sldId id="310" r:id="rId8"/>
    <p:sldId id="355" r:id="rId9"/>
    <p:sldId id="356" r:id="rId10"/>
    <p:sldId id="358" r:id="rId11"/>
    <p:sldId id="359" r:id="rId12"/>
    <p:sldId id="360" r:id="rId13"/>
    <p:sldId id="32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hyperlink" Target="https://www.kaggle.com/competitions/hubmap-organ-segment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rxiv.org/abs/1608.03983&#13;" TargetMode="Externa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blog.csdn.net/xiaotuzigaga/article/details/8788051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blog.csdn.net/xiaotuzigaga/article/details/87880512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09955" y="3105150"/>
            <a:ext cx="6471920" cy="647065"/>
          </a:xfrm>
        </p:spPr>
        <p:txBody>
          <a:bodyPr>
            <a:noAutofit/>
          </a:bodyPr>
          <a:lstStyle/>
          <a:p>
            <a:r>
              <a:rPr lang="en-US" altLang="zh-CN" sz="4400" dirty="0" err="1">
                <a:solidFill>
                  <a:srgbClr val="2E75B6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HuBMAP</a:t>
            </a:r>
            <a:r>
              <a:rPr lang="en-US" altLang="zh-CN" sz="4400" dirty="0">
                <a:solidFill>
                  <a:srgbClr val="2E75B6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 + HPA – </a:t>
            </a:r>
            <a:br>
              <a:rPr lang="en-US" altLang="zh-CN" sz="4400" dirty="0">
                <a:solidFill>
                  <a:srgbClr val="2E75B6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altLang="zh-CN" sz="4400" dirty="0">
                <a:solidFill>
                  <a:srgbClr val="2E75B6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Hacking the Human Body</a:t>
            </a:r>
            <a:endParaRPr lang="en-US" altLang="zh-CN" sz="4400" b="1" i="0" dirty="0">
              <a:solidFill>
                <a:srgbClr val="2E75B6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kumimoji="1" lang="en-US" altLang="zh-CN" sz="4400" b="1" i="0" dirty="0" smtClean="0">
              <a:solidFill>
                <a:srgbClr val="2E75B6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09922" y="4573585"/>
            <a:ext cx="5772586" cy="277402"/>
          </a:xfrm>
        </p:spPr>
        <p:txBody>
          <a:bodyPr>
            <a:noAutofit/>
          </a:bodyPr>
          <a:lstStyle/>
          <a:p>
            <a:r>
              <a:rPr lang="en-US" altLang="zh-CN" sz="1700">
                <a:sym typeface="+mn-ea"/>
              </a:rPr>
              <a:t>Progress Meeting 5 Group A</a:t>
            </a:r>
            <a:endParaRPr kumimoji="1" lang="en-US" altLang="zh-CN" sz="1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6449060"/>
            <a:ext cx="37668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hlinkClick r:id="rId1" action="ppaction://hlinkfile"/>
              </a:rPr>
              <a:t>https://www.kaggle.com/competitions/hubmap-organ-segmentation</a:t>
            </a:r>
            <a:endParaRPr lang="zh-CN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699135"/>
            <a:ext cx="6149340" cy="192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85" y="3751033"/>
            <a:ext cx="10503440" cy="10351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" y="2074630"/>
            <a:ext cx="10522491" cy="990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STRATEGY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6385" y="841416"/>
            <a:ext cx="4779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</a:rPr>
              <a:t>SCORE IMPROVEMENT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385" y="1504122"/>
            <a:ext cx="612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Using pre-trained model and</a:t>
            </a:r>
            <a:r>
              <a:rPr lang="zh-CN" altLang="en-US" dirty="0"/>
              <a:t> </a:t>
            </a:r>
            <a:r>
              <a:rPr lang="en-US" altLang="zh-CN" dirty="0"/>
              <a:t>new data augmentation strategy.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91670" y="2074630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91670" y="3751033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62730" y="2554355"/>
            <a:ext cx="0" cy="1129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STRATEGY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6385" y="841416"/>
            <a:ext cx="4779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</a:rPr>
              <a:t>FUTURE WORK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385" y="1504122"/>
            <a:ext cx="11836467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When the tile resizes from 512x512 to 256x256, a lot of pixel information will be lost. Fix the CUDA out of memory and train a new model by 512x512 size tiles.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Change the backbone of the network.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Deepen the network layers.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</a:bodyPr>
          <a:lstStyle/>
          <a:p>
            <a:endParaRPr kumimoji="1" lang="zh-CN" altLang="en-US" dirty="0"/>
          </a:p>
        </p:txBody>
      </p:sp>
      <p:sp>
        <p:nvSpPr>
          <p:cNvPr id="7" name="文本占位符 6"/>
          <p:cNvSpPr/>
          <p:nvPr>
            <p:ph type="body" sz="quarter" idx="10"/>
          </p:nvPr>
        </p:nvSpPr>
        <p:spPr>
          <a:xfrm>
            <a:off x="3129280" y="2747010"/>
            <a:ext cx="5932805" cy="9804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295" y="1972310"/>
            <a:ext cx="4852670" cy="54102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sym typeface="+mn-ea"/>
              </a:rPr>
              <a:t>Learning rate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82544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005569"/>
            <a:ext cx="3819097" cy="362708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sym typeface="+mn-ea"/>
              </a:rPr>
              <a:t>Larger tile+Resize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770042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295" y="3957320"/>
            <a:ext cx="4723130" cy="362585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Further improvements</a:t>
            </a:r>
            <a:endParaRPr kumimoji="1"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3713946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98535" y="2233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859386" y="113748"/>
            <a:ext cx="3819097" cy="3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Learning rate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134608" y="54866"/>
            <a:ext cx="724778" cy="480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720" y="1228725"/>
            <a:ext cx="7528560" cy="2979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0650" y="4361180"/>
            <a:ext cx="6871335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Learning rate is a trade-off between convergence and </a:t>
            </a:r>
            <a:r>
              <a:rPr lang="en-US" altLang="zh-CN"/>
              <a:t>divergence</a:t>
            </a:r>
            <a:r>
              <a:rPr lang="zh-CN" altLang="en-US"/>
              <a:t>.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If the learning rate is too small, the convergence is slow.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If the learning rate is too large, the loss will oscillate and even become larger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859386" y="113748"/>
            <a:ext cx="3819097" cy="3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Learning rate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134608" y="54866"/>
            <a:ext cx="724778" cy="480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9155" y="8267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b="1"/>
              <a:t>L</a:t>
            </a:r>
            <a:r>
              <a:rPr lang="zh-CN" altLang="en-US" sz="2000" b="1"/>
              <a:t>earning rate annealing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586230" y="4408805"/>
            <a:ext cx="3586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First gradually increase the learning rate, and then gradually reduce the learning rate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 descr="d2eb3a9dec0b225cd02f1bf56512844"/>
          <p:cNvPicPr>
            <a:picLocks noChangeAspect="1"/>
          </p:cNvPicPr>
          <p:nvPr/>
        </p:nvPicPr>
        <p:blipFill>
          <a:blip r:embed="rId1"/>
          <a:srcRect l="4735" t="19787" r="3291" b="53889"/>
          <a:stretch>
            <a:fillRect/>
          </a:stretch>
        </p:blipFill>
        <p:spPr>
          <a:xfrm>
            <a:off x="1450975" y="1835785"/>
            <a:ext cx="3857625" cy="2392680"/>
          </a:xfrm>
          <a:prstGeom prst="rect">
            <a:avLst/>
          </a:prstGeom>
        </p:spPr>
      </p:pic>
      <p:pic>
        <p:nvPicPr>
          <p:cNvPr id="8" name="图片 7" descr="d2eb3a9dec0b225cd02f1bf56512844"/>
          <p:cNvPicPr>
            <a:picLocks noChangeAspect="1"/>
          </p:cNvPicPr>
          <p:nvPr/>
        </p:nvPicPr>
        <p:blipFill>
          <a:blip r:embed="rId1"/>
          <a:srcRect l="4635" t="52269" r="3692" b="20519"/>
          <a:stretch>
            <a:fillRect/>
          </a:stretch>
        </p:blipFill>
        <p:spPr>
          <a:xfrm>
            <a:off x="6642735" y="1835785"/>
            <a:ext cx="3718560" cy="23920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1470" y="6429375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hlinkClick r:id="rId2" tooltip="" action="ppaction://hlinkfile"/>
              </a:rPr>
              <a:t>https://arxiv.org/abs/1608.03983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859386" y="113748"/>
            <a:ext cx="3819097" cy="3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Learning rate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134608" y="54866"/>
            <a:ext cx="724778" cy="480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109345"/>
            <a:ext cx="4587240" cy="1188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569" r="5937"/>
          <a:stretch>
            <a:fillRect/>
          </a:stretch>
        </p:blipFill>
        <p:spPr>
          <a:xfrm>
            <a:off x="1283970" y="2654300"/>
            <a:ext cx="3985895" cy="2628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0" y="5584190"/>
            <a:ext cx="3124200" cy="213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65" y="1055370"/>
            <a:ext cx="3979545" cy="1581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65" y="2861310"/>
            <a:ext cx="4030980" cy="15582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65" y="4644390"/>
            <a:ext cx="4045585" cy="16262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560050" y="5225415"/>
            <a:ext cx="982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LR =1e-3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560050" y="3766185"/>
            <a:ext cx="115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LR =0.5e-2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560050" y="1661795"/>
            <a:ext cx="115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LR =0.5e-3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01955" y="741045"/>
            <a:ext cx="835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Stage1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401955" y="639318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hlinkClick r:id="rId7" action="ppaction://hlinkfile"/>
              </a:rPr>
              <a:t>https://blog.csdn.net/xiaotuzigaga/article/details/87880512</a:t>
            </a:r>
            <a:r>
              <a:rPr lang="en-US" altLang="zh-CN" sz="1000">
                <a:hlinkClick r:id="rId7" action="ppaction://hlinkfile"/>
              </a:rPr>
              <a:t>    </a:t>
            </a:r>
            <a:endParaRPr lang="en-US" altLang="zh-CN" sz="1000">
              <a:hlinkClick r:id="rId7" action="ppaction://hlinkfile"/>
            </a:endParaRPr>
          </a:p>
          <a:p>
            <a:r>
              <a:rPr lang="en-US" altLang="zh-CN" sz="1000">
                <a:hlinkClick r:id="rId7" action="ppaction://hlinkfile"/>
              </a:rPr>
              <a:t>https://arxiv.org/abs/1506.01186</a:t>
            </a:r>
            <a:endParaRPr lang="en-US" altLang="zh-CN" sz="1000">
              <a:hlinkClick r:id="rId7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859386" y="113748"/>
            <a:ext cx="3819097" cy="3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Learning rate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134608" y="54866"/>
            <a:ext cx="724778" cy="480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1456690"/>
            <a:ext cx="4126230" cy="2654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729" t="22671"/>
          <a:stretch>
            <a:fillRect/>
          </a:stretch>
        </p:blipFill>
        <p:spPr>
          <a:xfrm>
            <a:off x="965835" y="4402455"/>
            <a:ext cx="3802380" cy="1581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1955" y="741045"/>
            <a:ext cx="817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Stage2</a:t>
            </a:r>
            <a:endParaRPr lang="en-US" altLang="zh-CN" b="1"/>
          </a:p>
        </p:txBody>
      </p:sp>
      <p:sp>
        <p:nvSpPr>
          <p:cNvPr id="15" name="椭圆 14"/>
          <p:cNvSpPr/>
          <p:nvPr/>
        </p:nvSpPr>
        <p:spPr>
          <a:xfrm>
            <a:off x="3836035" y="4347210"/>
            <a:ext cx="842645" cy="2679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36925" y="5288280"/>
            <a:ext cx="1528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slice(left,right)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57675" y="4670425"/>
            <a:ext cx="0" cy="6089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36260" y="1456690"/>
            <a:ext cx="6080760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How to find left value: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	Look for the point of rise, then divide by 10</a:t>
            </a:r>
            <a:endParaRPr lang="en-US" altLang="zh-CN"/>
          </a:p>
          <a:p>
            <a:pPr algn="l">
              <a:lnSpc>
                <a:spcPct val="130000"/>
              </a:lnSpc>
            </a:pPr>
            <a:endParaRPr lang="en-US" altLang="zh-CN"/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How to find the right value: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	Reduce the value of the first stage by five to ten times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1955" y="639318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hlinkClick r:id="rId3" action="ppaction://hlinkfile"/>
              </a:rPr>
              <a:t>https://blog.csdn.net/xiaotuzigaga/article/details/87880512</a:t>
            </a:r>
            <a:r>
              <a:rPr lang="en-US" altLang="zh-CN" sz="1000">
                <a:hlinkClick r:id="rId3" action="ppaction://hlinkfile"/>
              </a:rPr>
              <a:t>    </a:t>
            </a:r>
            <a:endParaRPr lang="en-US" altLang="zh-CN" sz="1000">
              <a:hlinkClick r:id="rId3" action="ppaction://hlinkfile"/>
            </a:endParaRPr>
          </a:p>
          <a:p>
            <a:r>
              <a:rPr lang="en-US" altLang="zh-CN" sz="1000">
                <a:hlinkClick r:id="rId3" action="ppaction://hlinkfile"/>
              </a:rPr>
              <a:t>https://arxiv.org/abs/1506.01186</a:t>
            </a:r>
            <a:endParaRPr lang="en-US" altLang="zh-CN" sz="10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STRATEGY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6385" y="841416"/>
            <a:ext cx="4779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</a:rPr>
              <a:t>QUICK REVIEW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385" y="3187455"/>
            <a:ext cx="791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 we mentioned in last presentation, small size tiles make the model confused.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11" y="2302402"/>
            <a:ext cx="749339" cy="76203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224" y="1553063"/>
            <a:ext cx="666784" cy="635033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025900" y="2256507"/>
            <a:ext cx="634980" cy="717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336419" y="1630401"/>
            <a:ext cx="666784" cy="6350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7" y="1502735"/>
            <a:ext cx="1454225" cy="15494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62" y="1553063"/>
            <a:ext cx="1454225" cy="149867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57400" y="1549511"/>
            <a:ext cx="977900" cy="1452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03950" y="1614481"/>
            <a:ext cx="1320800" cy="13871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2529417" y="2943165"/>
            <a:ext cx="164676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2946400" y="2302402"/>
            <a:ext cx="164676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7054850" y="1657838"/>
            <a:ext cx="155575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489825" y="2180690"/>
            <a:ext cx="147002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85" y="4031152"/>
            <a:ext cx="11735403" cy="4254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16385" y="4624230"/>
            <a:ext cx="687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However, large size tiles cause another problem: CUDA out of memory.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6385" y="5370253"/>
            <a:ext cx="989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Therefore:</a:t>
            </a:r>
            <a:endParaRPr lang="en-US" altLang="zh-CN" dirty="0"/>
          </a:p>
          <a:p>
            <a:r>
              <a:rPr lang="en-US" altLang="zh-CN" dirty="0"/>
              <a:t>Divide the whole images into tiles with 512x512 size, then resize the 512x512 size tiles to 256x256 size.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STRATEGY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6385" y="841416"/>
            <a:ext cx="4779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</a:rPr>
              <a:t>SCORE IMPROVEMENT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385" y="1504122"/>
            <a:ext cx="43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Resize the tile size from 512x512 to 256x256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85" y="2081256"/>
            <a:ext cx="10490739" cy="946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1" y="3757659"/>
            <a:ext cx="10497089" cy="10097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91670" y="2074630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91670" y="3751033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62730" y="2554355"/>
            <a:ext cx="0" cy="1129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85" y="3751033"/>
            <a:ext cx="10522491" cy="990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589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STRATEGY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6385" y="841416"/>
            <a:ext cx="4779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</a:rPr>
              <a:t>SCORE IMPROVEMENT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385" y="1504122"/>
            <a:ext cx="8509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 mentioned by Group C in last presentation, we adopt the  edge effect removal strategy.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1" y="2074630"/>
            <a:ext cx="10497089" cy="10097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91670" y="2074630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91670" y="3751033"/>
            <a:ext cx="715617" cy="3836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62730" y="2554355"/>
            <a:ext cx="0" cy="1129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JiNTQ2OTU5MTI5MDRjN2ViZDNkOGFmMmRhNjE2ODcifQ=="/>
  <p:tag name="KSO_WPP_MARK_KEY" val="9ca981ec-57b2-42d4-b79a-d9da0023b4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WPS 演示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Wingdings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会意 海棠观无亭</cp:lastModifiedBy>
  <cp:revision>40</cp:revision>
  <dcterms:created xsi:type="dcterms:W3CDTF">2022-06-23T02:32:00Z</dcterms:created>
  <dcterms:modified xsi:type="dcterms:W3CDTF">2022-07-22T06:53:32Z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7552FF47D11F4F1397F57B567CA830DE</vt:lpwstr>
  </property>
  <property fmtid="{D5CDD505-2E9C-101B-9397-08002B2CF9AE}" pid="3" name="KSOProductBuildVer">
    <vt:lpwstr>2052-11.1.0.11875</vt:lpwstr>
  </property>
</Properties>
</file>