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63" r:id="rId2"/>
    <p:sldId id="264" r:id="rId3"/>
    <p:sldId id="310" r:id="rId4"/>
    <p:sldId id="347" r:id="rId5"/>
    <p:sldId id="345" r:id="rId6"/>
    <p:sldId id="348" r:id="rId7"/>
    <p:sldId id="275" r:id="rId8"/>
    <p:sldId id="274" r:id="rId9"/>
    <p:sldId id="276" r:id="rId10"/>
    <p:sldId id="277" r:id="rId11"/>
    <p:sldId id="272" r:id="rId12"/>
    <p:sldId id="273" r:id="rId13"/>
    <p:sldId id="278" r:id="rId14"/>
    <p:sldId id="339" r:id="rId15"/>
    <p:sldId id="349"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7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8" d="100"/>
          <a:sy n="78" d="100"/>
        </p:scale>
        <p:origin x="189"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2022/7/19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2" name="矩形 1"/>
          <p:cNvSpPr/>
          <p:nvPr userDrawn="1"/>
        </p:nvSpPr>
        <p:spPr>
          <a:xfrm>
            <a:off x="7813964" y="0"/>
            <a:ext cx="437803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3"/>
          <p:cNvSpPr>
            <a:spLocks noGrp="1"/>
          </p:cNvSpPr>
          <p:nvPr>
            <p:ph type="body" sz="quarter" idx="10"/>
          </p:nvPr>
        </p:nvSpPr>
        <p:spPr>
          <a:xfrm>
            <a:off x="960723" y="3267182"/>
            <a:ext cx="5772586" cy="647272"/>
          </a:xfrm>
          <a:prstGeom prst="rect">
            <a:avLst/>
          </a:prstGeom>
        </p:spPr>
        <p:txBody>
          <a:bodyPr anchor="t"/>
          <a:lstStyle>
            <a:lvl1pPr marL="0" indent="0">
              <a:buNone/>
              <a:defRPr sz="4000" b="1">
                <a:solidFill>
                  <a:schemeClr val="accent1">
                    <a:lumMod val="75000"/>
                  </a:schemeClr>
                </a:solidFill>
              </a:defRPr>
            </a:lvl1pPr>
          </a:lstStyle>
          <a:p>
            <a:pPr lvl="0"/>
            <a:endParaRPr kumimoji="1" lang="zh-CN" altLang="en-US" dirty="0"/>
          </a:p>
        </p:txBody>
      </p:sp>
      <p:sp>
        <p:nvSpPr>
          <p:cNvPr id="5" name="文本占位符 3"/>
          <p:cNvSpPr>
            <a:spLocks noGrp="1"/>
          </p:cNvSpPr>
          <p:nvPr>
            <p:ph type="body" sz="quarter" idx="11"/>
          </p:nvPr>
        </p:nvSpPr>
        <p:spPr>
          <a:xfrm>
            <a:off x="960722" y="3914455"/>
            <a:ext cx="5772586" cy="277402"/>
          </a:xfrm>
          <a:prstGeom prst="rect">
            <a:avLst/>
          </a:prstGeom>
        </p:spPr>
        <p:txBody>
          <a:bodyPr anchor="t"/>
          <a:lstStyle>
            <a:lvl1pPr marL="0" indent="0">
              <a:buNone/>
              <a:defRPr sz="1800" b="1">
                <a:solidFill>
                  <a:schemeClr val="accent1">
                    <a:lumMod val="75000"/>
                  </a:schemeClr>
                </a:solidFill>
              </a:defRPr>
            </a:lvl1pPr>
          </a:lstStyle>
          <a:p>
            <a:pPr lvl="0"/>
            <a:endParaRPr kumimoji="1" lang="zh-CN" altLang="en-US"/>
          </a:p>
        </p:txBody>
      </p:sp>
      <p:sp>
        <p:nvSpPr>
          <p:cNvPr id="7" name="文本占位符 3"/>
          <p:cNvSpPr>
            <a:spLocks noGrp="1"/>
          </p:cNvSpPr>
          <p:nvPr>
            <p:ph type="body" sz="quarter" idx="12"/>
          </p:nvPr>
        </p:nvSpPr>
        <p:spPr>
          <a:xfrm>
            <a:off x="960722" y="5247526"/>
            <a:ext cx="5772586" cy="277402"/>
          </a:xfrm>
          <a:prstGeom prst="rect">
            <a:avLst/>
          </a:prstGeom>
        </p:spPr>
        <p:txBody>
          <a:bodyPr anchor="t"/>
          <a:lstStyle>
            <a:lvl1pPr marL="0" indent="0">
              <a:buNone/>
              <a:defRPr sz="1400" b="0">
                <a:solidFill>
                  <a:schemeClr val="accent1">
                    <a:lumMod val="75000"/>
                  </a:schemeClr>
                </a:solidFill>
              </a:defRPr>
            </a:lvl1pPr>
          </a:lstStyle>
          <a:p>
            <a:pPr lvl="0"/>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sp>
        <p:nvSpPr>
          <p:cNvPr id="2" name="矩形 1"/>
          <p:cNvSpPr/>
          <p:nvPr userDrawn="1"/>
        </p:nvSpPr>
        <p:spPr>
          <a:xfrm>
            <a:off x="0" y="0"/>
            <a:ext cx="437803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3"/>
          <p:cNvSpPr>
            <a:spLocks noGrp="1"/>
          </p:cNvSpPr>
          <p:nvPr>
            <p:ph type="body" sz="quarter" idx="10"/>
          </p:nvPr>
        </p:nvSpPr>
        <p:spPr>
          <a:xfrm>
            <a:off x="6932030" y="870347"/>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5" name="文本占位符 3"/>
          <p:cNvSpPr>
            <a:spLocks noGrp="1"/>
          </p:cNvSpPr>
          <p:nvPr>
            <p:ph type="body" sz="quarter" idx="11" hasCustomPrompt="1"/>
          </p:nvPr>
        </p:nvSpPr>
        <p:spPr>
          <a:xfrm>
            <a:off x="5800714" y="634820"/>
            <a:ext cx="1131316" cy="833761"/>
          </a:xfrm>
          <a:prstGeom prst="rect">
            <a:avLst/>
          </a:prstGeom>
        </p:spPr>
        <p:txBody>
          <a:bodyPr anchor="t"/>
          <a:lstStyle>
            <a:lvl1pPr marL="0" indent="0">
              <a:buNone/>
              <a:defRPr sz="6000" b="1">
                <a:solidFill>
                  <a:schemeClr val="accent1"/>
                </a:solidFill>
              </a:defRPr>
            </a:lvl1pPr>
          </a:lstStyle>
          <a:p>
            <a:pPr lvl="0"/>
            <a:r>
              <a:rPr kumimoji="1" lang="en-US" altLang="zh-CN"/>
              <a:t>00</a:t>
            </a:r>
            <a:endParaRPr kumimoji="1" lang="zh-CN" altLang="en-US" dirty="0"/>
          </a:p>
        </p:txBody>
      </p:sp>
      <p:sp>
        <p:nvSpPr>
          <p:cNvPr id="6" name="文本占位符 3"/>
          <p:cNvSpPr>
            <a:spLocks noGrp="1"/>
          </p:cNvSpPr>
          <p:nvPr>
            <p:ph type="body" sz="quarter" idx="12"/>
          </p:nvPr>
        </p:nvSpPr>
        <p:spPr>
          <a:xfrm>
            <a:off x="6932030" y="1814944"/>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7" name="文本占位符 3"/>
          <p:cNvSpPr>
            <a:spLocks noGrp="1"/>
          </p:cNvSpPr>
          <p:nvPr>
            <p:ph type="body" sz="quarter" idx="13" hasCustomPrompt="1"/>
          </p:nvPr>
        </p:nvSpPr>
        <p:spPr>
          <a:xfrm>
            <a:off x="5800714" y="1579417"/>
            <a:ext cx="1131316" cy="833761"/>
          </a:xfrm>
          <a:prstGeom prst="rect">
            <a:avLst/>
          </a:prstGeom>
        </p:spPr>
        <p:txBody>
          <a:bodyPr anchor="t"/>
          <a:lstStyle>
            <a:lvl1pPr marL="0" indent="0">
              <a:buNone/>
              <a:defRPr sz="6000" b="1">
                <a:solidFill>
                  <a:schemeClr val="accent1"/>
                </a:solidFill>
              </a:defRPr>
            </a:lvl1pPr>
          </a:lstStyle>
          <a:p>
            <a:pPr lvl="0"/>
            <a:r>
              <a:rPr kumimoji="1" lang="en-US" altLang="zh-CN"/>
              <a:t>00</a:t>
            </a:r>
            <a:endParaRPr kumimoji="1" lang="zh-CN" altLang="en-US" dirty="0"/>
          </a:p>
        </p:txBody>
      </p:sp>
      <p:sp>
        <p:nvSpPr>
          <p:cNvPr id="15" name="文本占位符 3"/>
          <p:cNvSpPr>
            <a:spLocks noGrp="1"/>
          </p:cNvSpPr>
          <p:nvPr>
            <p:ph type="body" sz="quarter" idx="17"/>
          </p:nvPr>
        </p:nvSpPr>
        <p:spPr>
          <a:xfrm>
            <a:off x="6932030" y="2766468"/>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16" name="文本占位符 3"/>
          <p:cNvSpPr>
            <a:spLocks noGrp="1"/>
          </p:cNvSpPr>
          <p:nvPr>
            <p:ph type="body" sz="quarter" idx="18" hasCustomPrompt="1"/>
          </p:nvPr>
        </p:nvSpPr>
        <p:spPr>
          <a:xfrm>
            <a:off x="5800714" y="2530941"/>
            <a:ext cx="1131316" cy="833761"/>
          </a:xfrm>
          <a:prstGeom prst="rect">
            <a:avLst/>
          </a:prstGeom>
        </p:spPr>
        <p:txBody>
          <a:bodyPr anchor="t"/>
          <a:lstStyle>
            <a:lvl1pPr marL="0" indent="0">
              <a:buNone/>
              <a:defRPr sz="6000" b="1">
                <a:solidFill>
                  <a:schemeClr val="accent1"/>
                </a:solidFill>
              </a:defRPr>
            </a:lvl1pPr>
          </a:lstStyle>
          <a:p>
            <a:pPr lvl="0"/>
            <a:r>
              <a:rPr kumimoji="1" lang="en-US" altLang="zh-CN"/>
              <a:t>00</a:t>
            </a:r>
            <a:endParaRPr kumimoji="1" lang="zh-CN" altLang="en-US" dirty="0"/>
          </a:p>
        </p:txBody>
      </p:sp>
      <p:sp>
        <p:nvSpPr>
          <p:cNvPr id="17" name="文本占位符 3"/>
          <p:cNvSpPr>
            <a:spLocks noGrp="1"/>
          </p:cNvSpPr>
          <p:nvPr>
            <p:ph type="body" sz="quarter" idx="19"/>
          </p:nvPr>
        </p:nvSpPr>
        <p:spPr>
          <a:xfrm>
            <a:off x="6932030" y="3711065"/>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18" name="文本占位符 3"/>
          <p:cNvSpPr>
            <a:spLocks noGrp="1"/>
          </p:cNvSpPr>
          <p:nvPr>
            <p:ph type="body" sz="quarter" idx="20" hasCustomPrompt="1"/>
          </p:nvPr>
        </p:nvSpPr>
        <p:spPr>
          <a:xfrm>
            <a:off x="5800714" y="3475538"/>
            <a:ext cx="1131316" cy="833761"/>
          </a:xfrm>
          <a:prstGeom prst="rect">
            <a:avLst/>
          </a:prstGeom>
        </p:spPr>
        <p:txBody>
          <a:bodyPr anchor="t"/>
          <a:lstStyle>
            <a:lvl1pPr marL="0" indent="0">
              <a:buNone/>
              <a:defRPr sz="6000" b="1">
                <a:solidFill>
                  <a:schemeClr val="accent1"/>
                </a:solidFill>
              </a:defRPr>
            </a:lvl1pPr>
          </a:lstStyle>
          <a:p>
            <a:pPr lvl="0"/>
            <a:r>
              <a:rPr kumimoji="1" lang="en-US" altLang="zh-CN"/>
              <a:t>00</a:t>
            </a:r>
            <a:endParaRPr kumimoji="1" lang="zh-CN" altLang="en-US" dirty="0"/>
          </a:p>
        </p:txBody>
      </p:sp>
      <p:sp>
        <p:nvSpPr>
          <p:cNvPr id="19" name="文本占位符 3"/>
          <p:cNvSpPr>
            <a:spLocks noGrp="1"/>
          </p:cNvSpPr>
          <p:nvPr>
            <p:ph type="body" sz="quarter" idx="21"/>
          </p:nvPr>
        </p:nvSpPr>
        <p:spPr>
          <a:xfrm>
            <a:off x="6932030" y="4655662"/>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20" name="文本占位符 3"/>
          <p:cNvSpPr>
            <a:spLocks noGrp="1"/>
          </p:cNvSpPr>
          <p:nvPr>
            <p:ph type="body" sz="quarter" idx="22" hasCustomPrompt="1"/>
          </p:nvPr>
        </p:nvSpPr>
        <p:spPr>
          <a:xfrm>
            <a:off x="5800714" y="4420135"/>
            <a:ext cx="1131316" cy="833761"/>
          </a:xfrm>
          <a:prstGeom prst="rect">
            <a:avLst/>
          </a:prstGeom>
        </p:spPr>
        <p:txBody>
          <a:bodyPr anchor="t"/>
          <a:lstStyle>
            <a:lvl1pPr marL="0" indent="0">
              <a:buNone/>
              <a:defRPr sz="6000" b="1">
                <a:solidFill>
                  <a:schemeClr val="accent1"/>
                </a:solidFill>
              </a:defRPr>
            </a:lvl1pPr>
          </a:lstStyle>
          <a:p>
            <a:pPr lvl="0"/>
            <a:r>
              <a:rPr kumimoji="1" lang="en-US" altLang="zh-CN"/>
              <a:t>00</a:t>
            </a:r>
            <a:endParaRPr kumimoji="1" lang="zh-CN" altLang="en-US" dirty="0"/>
          </a:p>
        </p:txBody>
      </p:sp>
      <p:sp>
        <p:nvSpPr>
          <p:cNvPr id="21" name="文本占位符 3"/>
          <p:cNvSpPr>
            <a:spLocks noGrp="1"/>
          </p:cNvSpPr>
          <p:nvPr>
            <p:ph type="body" sz="quarter" idx="23"/>
          </p:nvPr>
        </p:nvSpPr>
        <p:spPr>
          <a:xfrm>
            <a:off x="6932030" y="5600259"/>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22" name="文本占位符 3"/>
          <p:cNvSpPr>
            <a:spLocks noGrp="1"/>
          </p:cNvSpPr>
          <p:nvPr>
            <p:ph type="body" sz="quarter" idx="24" hasCustomPrompt="1"/>
          </p:nvPr>
        </p:nvSpPr>
        <p:spPr>
          <a:xfrm>
            <a:off x="5800714" y="5364732"/>
            <a:ext cx="1131316" cy="833761"/>
          </a:xfrm>
          <a:prstGeom prst="rect">
            <a:avLst/>
          </a:prstGeom>
        </p:spPr>
        <p:txBody>
          <a:bodyPr anchor="t"/>
          <a:lstStyle>
            <a:lvl1pPr marL="0" indent="0">
              <a:buNone/>
              <a:defRPr sz="6000" b="1">
                <a:solidFill>
                  <a:schemeClr val="accent1"/>
                </a:solidFill>
              </a:defRPr>
            </a:lvl1pPr>
          </a:lstStyle>
          <a:p>
            <a:pPr lvl="0"/>
            <a:r>
              <a:rPr kumimoji="1" lang="en-US" altLang="zh-CN"/>
              <a:t>00</a:t>
            </a:r>
            <a:endParaRPr kumimoji="1" lang="zh-CN" altLang="en-US" dirty="0"/>
          </a:p>
        </p:txBody>
      </p:sp>
      <p:sp>
        <p:nvSpPr>
          <p:cNvPr id="23" name="文本占位符 3"/>
          <p:cNvSpPr>
            <a:spLocks noGrp="1"/>
          </p:cNvSpPr>
          <p:nvPr>
            <p:ph type="body" sz="quarter" idx="16" hasCustomPrompt="1"/>
          </p:nvPr>
        </p:nvSpPr>
        <p:spPr>
          <a:xfrm>
            <a:off x="882142" y="2863450"/>
            <a:ext cx="2613752" cy="565550"/>
          </a:xfrm>
          <a:prstGeom prst="rect">
            <a:avLst/>
          </a:prstGeom>
          <a:ln>
            <a:solidFill>
              <a:schemeClr val="bg1"/>
            </a:solidFill>
          </a:ln>
        </p:spPr>
        <p:txBody>
          <a:bodyPr anchor="ctr"/>
          <a:lstStyle>
            <a:lvl1pPr marL="0" indent="0" algn="ctr">
              <a:buNone/>
              <a:defRPr sz="3600" b="1">
                <a:solidFill>
                  <a:schemeClr val="bg1"/>
                </a:solidFill>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矩形 3"/>
          <p:cNvSpPr/>
          <p:nvPr userDrawn="1"/>
        </p:nvSpPr>
        <p:spPr>
          <a:xfrm>
            <a:off x="0" y="1"/>
            <a:ext cx="12192000" cy="65116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占位符 3"/>
          <p:cNvSpPr>
            <a:spLocks noGrp="1"/>
          </p:cNvSpPr>
          <p:nvPr>
            <p:ph type="body" sz="quarter" idx="10"/>
          </p:nvPr>
        </p:nvSpPr>
        <p:spPr>
          <a:xfrm>
            <a:off x="886691" y="144228"/>
            <a:ext cx="3819097" cy="362708"/>
          </a:xfrm>
          <a:prstGeom prst="rect">
            <a:avLst/>
          </a:prstGeom>
        </p:spPr>
        <p:txBody>
          <a:bodyPr anchor="t"/>
          <a:lstStyle>
            <a:lvl1pPr marL="0" indent="0">
              <a:buNone/>
              <a:defRPr sz="1800" b="1">
                <a:solidFill>
                  <a:schemeClr val="bg1"/>
                </a:solidFill>
              </a:defRPr>
            </a:lvl1pPr>
          </a:lstStyle>
          <a:p>
            <a:pPr lvl="0"/>
            <a:endParaRPr kumimoji="1" lang="zh-CN" altLang="en-US" dirty="0"/>
          </a:p>
        </p:txBody>
      </p:sp>
      <p:sp>
        <p:nvSpPr>
          <p:cNvPr id="6" name="文本占位符 3"/>
          <p:cNvSpPr>
            <a:spLocks noGrp="1"/>
          </p:cNvSpPr>
          <p:nvPr>
            <p:ph type="body" sz="quarter" idx="11" hasCustomPrompt="1"/>
          </p:nvPr>
        </p:nvSpPr>
        <p:spPr>
          <a:xfrm>
            <a:off x="161913" y="85346"/>
            <a:ext cx="724778" cy="480471"/>
          </a:xfrm>
          <a:prstGeom prst="rect">
            <a:avLst/>
          </a:prstGeom>
        </p:spPr>
        <p:txBody>
          <a:bodyPr anchor="ctr"/>
          <a:lstStyle>
            <a:lvl1pPr marL="0" indent="0">
              <a:buNone/>
              <a:defRPr sz="3600" b="1">
                <a:solidFill>
                  <a:schemeClr val="bg1"/>
                </a:solidFill>
              </a:defRPr>
            </a:lvl1pPr>
          </a:lstStyle>
          <a:p>
            <a:pPr lvl="0"/>
            <a:r>
              <a:rPr kumimoji="1" lang="en-US" altLang="zh-CN"/>
              <a:t>00</a:t>
            </a:r>
            <a:endParaRPr kumimoji="1"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2022/7/19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2022/7/19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2022/7/19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2022/7/19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competitions/hubmap-organ-segmentation"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blog.csdn.net/qq_45723511/article/details/108174785" TargetMode="External"/><Relationship Id="rId2" Type="http://schemas.openxmlformats.org/officeDocument/2006/relationships/hyperlink" Target="https://blog.csdn.net/clearch/article/details/80231127?utm_term=finetune%E7%9A%84%E5%A5%BD%E5%A4%84&amp;utm_medium=distribute.pc_aggpage_search_result.none-task-blog-2~all~sobaiduweb~default-0-80231127-null-null&amp;spm=3001.4430"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09955" y="3105150"/>
            <a:ext cx="6471920" cy="647065"/>
          </a:xfrm>
        </p:spPr>
        <p:txBody>
          <a:bodyPr>
            <a:noAutofit/>
          </a:bodyPr>
          <a:lstStyle/>
          <a:p>
            <a:r>
              <a:rPr lang="en-US" altLang="zh-CN" sz="4400" dirty="0" err="1">
                <a:solidFill>
                  <a:srgbClr val="2E75B6"/>
                </a:solidFill>
                <a:effectLst/>
                <a:latin typeface="Calibri" panose="020F0502020204030204" charset="0"/>
                <a:cs typeface="Calibri" panose="020F0502020204030204" charset="0"/>
                <a:sym typeface="+mn-ea"/>
              </a:rPr>
              <a:t>HuBMAP</a:t>
            </a:r>
            <a:r>
              <a:rPr lang="en-US" altLang="zh-CN" sz="4400" dirty="0">
                <a:solidFill>
                  <a:srgbClr val="2E75B6"/>
                </a:solidFill>
                <a:effectLst/>
                <a:latin typeface="Calibri" panose="020F0502020204030204" charset="0"/>
                <a:cs typeface="Calibri" panose="020F0502020204030204" charset="0"/>
                <a:sym typeface="+mn-ea"/>
              </a:rPr>
              <a:t> + HPA – </a:t>
            </a:r>
            <a:br>
              <a:rPr lang="en-US" altLang="zh-CN" sz="4400" dirty="0">
                <a:solidFill>
                  <a:srgbClr val="2E75B6"/>
                </a:solidFill>
                <a:effectLst/>
                <a:latin typeface="Calibri" panose="020F0502020204030204" charset="0"/>
                <a:cs typeface="Calibri" panose="020F0502020204030204" charset="0"/>
                <a:sym typeface="+mn-ea"/>
              </a:rPr>
            </a:br>
            <a:r>
              <a:rPr lang="en-US" altLang="zh-CN" sz="4400" dirty="0">
                <a:solidFill>
                  <a:srgbClr val="2E75B6"/>
                </a:solidFill>
                <a:effectLst/>
                <a:latin typeface="Calibri" panose="020F0502020204030204" charset="0"/>
                <a:cs typeface="Calibri" panose="020F0502020204030204" charset="0"/>
                <a:sym typeface="+mn-ea"/>
              </a:rPr>
              <a:t>Hacking the Human Body</a:t>
            </a:r>
            <a:endParaRPr lang="en-US" altLang="zh-CN" sz="4400" b="1" i="0" dirty="0">
              <a:solidFill>
                <a:srgbClr val="2E75B6"/>
              </a:solidFill>
              <a:effectLst/>
              <a:latin typeface="Calibri" panose="020F0502020204030204" charset="0"/>
              <a:cs typeface="Calibri" panose="020F0502020204030204" charset="0"/>
            </a:endParaRPr>
          </a:p>
          <a:p>
            <a:endParaRPr kumimoji="1" lang="en-US" altLang="zh-CN" sz="4400" b="1" i="0" dirty="0">
              <a:solidFill>
                <a:srgbClr val="2E75B6"/>
              </a:solidFill>
              <a:effectLst/>
              <a:latin typeface="Calibri" panose="020F0502020204030204" charset="0"/>
              <a:cs typeface="Calibri" panose="020F0502020204030204" charset="0"/>
            </a:endParaRPr>
          </a:p>
        </p:txBody>
      </p:sp>
      <p:sp>
        <p:nvSpPr>
          <p:cNvPr id="3" name="文本占位符 2"/>
          <p:cNvSpPr>
            <a:spLocks noGrp="1"/>
          </p:cNvSpPr>
          <p:nvPr>
            <p:ph type="body" sz="quarter" idx="11"/>
          </p:nvPr>
        </p:nvSpPr>
        <p:spPr>
          <a:xfrm>
            <a:off x="909922" y="4573585"/>
            <a:ext cx="5772586" cy="277402"/>
          </a:xfrm>
        </p:spPr>
        <p:txBody>
          <a:bodyPr>
            <a:noAutofit/>
          </a:bodyPr>
          <a:lstStyle/>
          <a:p>
            <a:r>
              <a:rPr lang="en-US" altLang="zh-CN" sz="1700" dirty="0">
                <a:sym typeface="+mn-ea"/>
              </a:rPr>
              <a:t>Progress Meeting 4 Group A</a:t>
            </a:r>
            <a:endParaRPr kumimoji="1" lang="en-US" altLang="zh-CN" sz="1000" dirty="0">
              <a:sym typeface="+mn-ea"/>
            </a:endParaRPr>
          </a:p>
        </p:txBody>
      </p:sp>
      <p:sp>
        <p:nvSpPr>
          <p:cNvPr id="7" name="文本框 6"/>
          <p:cNvSpPr txBox="1"/>
          <p:nvPr/>
        </p:nvSpPr>
        <p:spPr>
          <a:xfrm>
            <a:off x="137795" y="6449060"/>
            <a:ext cx="3766820" cy="245110"/>
          </a:xfrm>
          <a:prstGeom prst="rect">
            <a:avLst/>
          </a:prstGeom>
          <a:noFill/>
        </p:spPr>
        <p:txBody>
          <a:bodyPr wrap="none" rtlCol="0">
            <a:spAutoFit/>
          </a:bodyPr>
          <a:lstStyle/>
          <a:p>
            <a:pPr algn="l"/>
            <a:r>
              <a:rPr lang="zh-CN" altLang="en-US" sz="1000">
                <a:solidFill>
                  <a:schemeClr val="bg1">
                    <a:lumMod val="65000"/>
                  </a:schemeClr>
                </a:solidFill>
                <a:hlinkClick r:id="rId2" action="ppaction://hlinkfile"/>
              </a:rPr>
              <a:t>https://www.kaggle.com/competitions/hubmap-organ-segmentation</a:t>
            </a:r>
            <a:endParaRPr lang="zh-CN" altLang="en-US" sz="1000">
              <a:solidFill>
                <a:schemeClr val="bg1">
                  <a:lumMod val="65000"/>
                </a:schemeClr>
              </a:solidFill>
            </a:endParaRPr>
          </a:p>
        </p:txBody>
      </p:sp>
      <p:pic>
        <p:nvPicPr>
          <p:cNvPr id="8" name="图片 7"/>
          <p:cNvPicPr>
            <a:picLocks noChangeAspect="1"/>
          </p:cNvPicPr>
          <p:nvPr/>
        </p:nvPicPr>
        <p:blipFill>
          <a:blip r:embed="rId3"/>
          <a:stretch>
            <a:fillRect/>
          </a:stretch>
        </p:blipFill>
        <p:spPr>
          <a:xfrm>
            <a:off x="909955" y="699135"/>
            <a:ext cx="6149340" cy="19278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5897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t>STRATEGY</a:t>
            </a:r>
          </a:p>
        </p:txBody>
      </p:sp>
      <p:sp>
        <p:nvSpPr>
          <p:cNvPr id="9" name="文本框 8"/>
          <p:cNvSpPr txBox="1"/>
          <p:nvPr/>
        </p:nvSpPr>
        <p:spPr>
          <a:xfrm>
            <a:off x="216385" y="841416"/>
            <a:ext cx="4779686" cy="553998"/>
          </a:xfrm>
          <a:prstGeom prst="rect">
            <a:avLst/>
          </a:prstGeom>
          <a:noFill/>
        </p:spPr>
        <p:txBody>
          <a:bodyPr wrap="square" rtlCol="0">
            <a:spAutoFit/>
          </a:bodyPr>
          <a:lstStyle/>
          <a:p>
            <a:r>
              <a:rPr lang="en-US" altLang="zh-CN" sz="3000" b="1" dirty="0">
                <a:solidFill>
                  <a:schemeClr val="accent1"/>
                </a:solidFill>
              </a:rPr>
              <a:t>OBSERVATION ON  DATA</a:t>
            </a:r>
          </a:p>
        </p:txBody>
      </p:sp>
      <p:sp>
        <p:nvSpPr>
          <p:cNvPr id="10" name="文本框 9">
            <a:extLst>
              <a:ext uri="{FF2B5EF4-FFF2-40B4-BE49-F238E27FC236}">
                <a16:creationId xmlns:a16="http://schemas.microsoft.com/office/drawing/2014/main" id="{473C8A43-CEC9-AC3E-4FC2-8BE645872382}"/>
              </a:ext>
            </a:extLst>
          </p:cNvPr>
          <p:cNvSpPr txBox="1"/>
          <p:nvPr/>
        </p:nvSpPr>
        <p:spPr>
          <a:xfrm>
            <a:off x="216385" y="3962160"/>
            <a:ext cx="11338360" cy="369332"/>
          </a:xfrm>
          <a:prstGeom prst="rect">
            <a:avLst/>
          </a:prstGeom>
          <a:noFill/>
        </p:spPr>
        <p:txBody>
          <a:bodyPr wrap="none" rtlCol="0">
            <a:spAutoFit/>
          </a:bodyPr>
          <a:lstStyle/>
          <a:p>
            <a:r>
              <a:rPr lang="en-US" altLang="zh-CN" dirty="0"/>
              <a:t>In order to distinguish between red boxes and green boxes, tiles should combine more information and use larger tiles</a:t>
            </a:r>
            <a:endParaRPr lang="zh-CN" altLang="en-US" dirty="0"/>
          </a:p>
        </p:txBody>
      </p:sp>
      <p:pic>
        <p:nvPicPr>
          <p:cNvPr id="26" name="图片 25">
            <a:extLst>
              <a:ext uri="{FF2B5EF4-FFF2-40B4-BE49-F238E27FC236}">
                <a16:creationId xmlns:a16="http://schemas.microsoft.com/office/drawing/2014/main" id="{57143A49-D56C-D0B3-B676-5C88B6025D6A}"/>
              </a:ext>
            </a:extLst>
          </p:cNvPr>
          <p:cNvPicPr>
            <a:picLocks noChangeAspect="1"/>
          </p:cNvPicPr>
          <p:nvPr/>
        </p:nvPicPr>
        <p:blipFill>
          <a:blip r:embed="rId2"/>
          <a:stretch>
            <a:fillRect/>
          </a:stretch>
        </p:blipFill>
        <p:spPr>
          <a:xfrm>
            <a:off x="4121111" y="2801373"/>
            <a:ext cx="749339" cy="762039"/>
          </a:xfrm>
          <a:prstGeom prst="rect">
            <a:avLst/>
          </a:prstGeom>
        </p:spPr>
      </p:pic>
      <p:pic>
        <p:nvPicPr>
          <p:cNvPr id="28" name="图片 27">
            <a:extLst>
              <a:ext uri="{FF2B5EF4-FFF2-40B4-BE49-F238E27FC236}">
                <a16:creationId xmlns:a16="http://schemas.microsoft.com/office/drawing/2014/main" id="{B3ED1820-BC9F-E79B-47C2-9AA53BCEF01E}"/>
              </a:ext>
            </a:extLst>
          </p:cNvPr>
          <p:cNvPicPr>
            <a:picLocks noChangeAspect="1"/>
          </p:cNvPicPr>
          <p:nvPr/>
        </p:nvPicPr>
        <p:blipFill>
          <a:blip r:embed="rId3"/>
          <a:stretch>
            <a:fillRect/>
          </a:stretch>
        </p:blipFill>
        <p:spPr>
          <a:xfrm>
            <a:off x="8368224" y="2052034"/>
            <a:ext cx="666784" cy="635033"/>
          </a:xfrm>
          <a:prstGeom prst="rect">
            <a:avLst/>
          </a:prstGeom>
        </p:spPr>
      </p:pic>
      <p:sp>
        <p:nvSpPr>
          <p:cNvPr id="29" name="矩形 28">
            <a:extLst>
              <a:ext uri="{FF2B5EF4-FFF2-40B4-BE49-F238E27FC236}">
                <a16:creationId xmlns:a16="http://schemas.microsoft.com/office/drawing/2014/main" id="{5AD7D51A-738E-2B21-6625-03EDBF0E9596}"/>
              </a:ext>
            </a:extLst>
          </p:cNvPr>
          <p:cNvSpPr/>
          <p:nvPr/>
        </p:nvSpPr>
        <p:spPr>
          <a:xfrm>
            <a:off x="4025900" y="2755478"/>
            <a:ext cx="634980" cy="717950"/>
          </a:xfrm>
          <a:prstGeom prst="rect">
            <a:avLst/>
          </a:prstGeom>
          <a:noFill/>
          <a:ln w="28575">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05728AB0-50B7-0E8C-253B-AD173C3745DF}"/>
              </a:ext>
            </a:extLst>
          </p:cNvPr>
          <p:cNvSpPr/>
          <p:nvPr/>
        </p:nvSpPr>
        <p:spPr>
          <a:xfrm>
            <a:off x="8336419" y="2129372"/>
            <a:ext cx="666784" cy="635033"/>
          </a:xfrm>
          <a:prstGeom prst="rect">
            <a:avLst/>
          </a:prstGeom>
          <a:noFill/>
          <a:ln w="28575">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D1F6189F-6731-1281-0CB3-8257113ABE8A}"/>
              </a:ext>
            </a:extLst>
          </p:cNvPr>
          <p:cNvPicPr>
            <a:picLocks noChangeAspect="1"/>
          </p:cNvPicPr>
          <p:nvPr/>
        </p:nvPicPr>
        <p:blipFill>
          <a:blip r:embed="rId4"/>
          <a:stretch>
            <a:fillRect/>
          </a:stretch>
        </p:blipFill>
        <p:spPr>
          <a:xfrm>
            <a:off x="2003367" y="2001706"/>
            <a:ext cx="1454225" cy="1549480"/>
          </a:xfrm>
          <a:prstGeom prst="rect">
            <a:avLst/>
          </a:prstGeom>
        </p:spPr>
      </p:pic>
      <p:pic>
        <p:nvPicPr>
          <p:cNvPr id="31" name="图片 30">
            <a:extLst>
              <a:ext uri="{FF2B5EF4-FFF2-40B4-BE49-F238E27FC236}">
                <a16:creationId xmlns:a16="http://schemas.microsoft.com/office/drawing/2014/main" id="{45CD2190-0929-976C-F62A-413AD16F968F}"/>
              </a:ext>
            </a:extLst>
          </p:cNvPr>
          <p:cNvPicPr>
            <a:picLocks noChangeAspect="1"/>
          </p:cNvPicPr>
          <p:nvPr/>
        </p:nvPicPr>
        <p:blipFill>
          <a:blip r:embed="rId5"/>
          <a:stretch>
            <a:fillRect/>
          </a:stretch>
        </p:blipFill>
        <p:spPr>
          <a:xfrm>
            <a:off x="6134062" y="2052034"/>
            <a:ext cx="1454225" cy="1498677"/>
          </a:xfrm>
          <a:prstGeom prst="rect">
            <a:avLst/>
          </a:prstGeom>
        </p:spPr>
      </p:pic>
      <p:sp>
        <p:nvSpPr>
          <p:cNvPr id="32" name="矩形 31">
            <a:extLst>
              <a:ext uri="{FF2B5EF4-FFF2-40B4-BE49-F238E27FC236}">
                <a16:creationId xmlns:a16="http://schemas.microsoft.com/office/drawing/2014/main" id="{02AD2D77-F668-006D-B2EA-38E22E4AEE86}"/>
              </a:ext>
            </a:extLst>
          </p:cNvPr>
          <p:cNvSpPr/>
          <p:nvPr/>
        </p:nvSpPr>
        <p:spPr>
          <a:xfrm>
            <a:off x="2057400" y="2048482"/>
            <a:ext cx="977900" cy="1452556"/>
          </a:xfrm>
          <a:prstGeom prst="rect">
            <a:avLst/>
          </a:prstGeom>
          <a:noFill/>
          <a:ln w="28575">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71011B71-C56B-F41C-21B7-5BDD3FB2BAD4}"/>
              </a:ext>
            </a:extLst>
          </p:cNvPr>
          <p:cNvSpPr/>
          <p:nvPr/>
        </p:nvSpPr>
        <p:spPr>
          <a:xfrm>
            <a:off x="6203950" y="2113452"/>
            <a:ext cx="1320800" cy="1387111"/>
          </a:xfrm>
          <a:prstGeom prst="rect">
            <a:avLst/>
          </a:prstGeom>
          <a:noFill/>
          <a:ln w="28575">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37" name="直接连接符 36">
            <a:extLst>
              <a:ext uri="{FF2B5EF4-FFF2-40B4-BE49-F238E27FC236}">
                <a16:creationId xmlns:a16="http://schemas.microsoft.com/office/drawing/2014/main" id="{F442C97E-316F-5374-D3EF-616401C68D64}"/>
              </a:ext>
            </a:extLst>
          </p:cNvPr>
          <p:cNvCxnSpPr/>
          <p:nvPr/>
        </p:nvCxnSpPr>
        <p:spPr>
          <a:xfrm flipH="1">
            <a:off x="2529417" y="3442136"/>
            <a:ext cx="1646766" cy="0"/>
          </a:xfrm>
          <a:prstGeom prst="line">
            <a:avLst/>
          </a:prstGeom>
          <a:ln w="19050">
            <a:solidFill>
              <a:srgbClr val="FF0000"/>
            </a:solidFill>
            <a:prstDash val="sysDash"/>
          </a:ln>
        </p:spPr>
        <p:style>
          <a:lnRef idx="1">
            <a:schemeClr val="dk1"/>
          </a:lnRef>
          <a:fillRef idx="0">
            <a:schemeClr val="dk1"/>
          </a:fillRef>
          <a:effectRef idx="0">
            <a:schemeClr val="dk1"/>
          </a:effectRef>
          <a:fontRef idx="minor">
            <a:schemeClr val="tx1"/>
          </a:fontRef>
        </p:style>
      </p:cxnSp>
      <p:cxnSp>
        <p:nvCxnSpPr>
          <p:cNvPr id="38" name="直接连接符 37">
            <a:extLst>
              <a:ext uri="{FF2B5EF4-FFF2-40B4-BE49-F238E27FC236}">
                <a16:creationId xmlns:a16="http://schemas.microsoft.com/office/drawing/2014/main" id="{519356E7-D470-C478-A5DE-A06BD4E01F22}"/>
              </a:ext>
            </a:extLst>
          </p:cNvPr>
          <p:cNvCxnSpPr/>
          <p:nvPr/>
        </p:nvCxnSpPr>
        <p:spPr>
          <a:xfrm flipH="1">
            <a:off x="2946400" y="2801373"/>
            <a:ext cx="1646766" cy="0"/>
          </a:xfrm>
          <a:prstGeom prst="line">
            <a:avLst/>
          </a:prstGeom>
          <a:ln w="19050">
            <a:solidFill>
              <a:srgbClr val="FF0000"/>
            </a:solidFill>
            <a:prstDash val="sysDash"/>
          </a:ln>
        </p:spPr>
        <p:style>
          <a:lnRef idx="1">
            <a:schemeClr val="dk1"/>
          </a:lnRef>
          <a:fillRef idx="0">
            <a:schemeClr val="dk1"/>
          </a:fillRef>
          <a:effectRef idx="0">
            <a:schemeClr val="dk1"/>
          </a:effectRef>
          <a:fontRef idx="minor">
            <a:schemeClr val="tx1"/>
          </a:fontRef>
        </p:style>
      </p:cxnSp>
      <p:cxnSp>
        <p:nvCxnSpPr>
          <p:cNvPr id="39" name="直接连接符 38">
            <a:extLst>
              <a:ext uri="{FF2B5EF4-FFF2-40B4-BE49-F238E27FC236}">
                <a16:creationId xmlns:a16="http://schemas.microsoft.com/office/drawing/2014/main" id="{E3ABF515-C6AA-ED9C-1DB9-820363642985}"/>
              </a:ext>
            </a:extLst>
          </p:cNvPr>
          <p:cNvCxnSpPr>
            <a:cxnSpLocks/>
          </p:cNvCxnSpPr>
          <p:nvPr/>
        </p:nvCxnSpPr>
        <p:spPr>
          <a:xfrm flipH="1">
            <a:off x="7054850" y="2156809"/>
            <a:ext cx="1555750" cy="0"/>
          </a:xfrm>
          <a:prstGeom prst="line">
            <a:avLst/>
          </a:prstGeom>
          <a:ln w="19050">
            <a:solidFill>
              <a:srgbClr val="00B050"/>
            </a:solidFill>
            <a:prstDash val="sysDash"/>
          </a:ln>
        </p:spPr>
        <p:style>
          <a:lnRef idx="1">
            <a:schemeClr val="dk1"/>
          </a:lnRef>
          <a:fillRef idx="0">
            <a:schemeClr val="dk1"/>
          </a:fillRef>
          <a:effectRef idx="0">
            <a:schemeClr val="dk1"/>
          </a:effectRef>
          <a:fontRef idx="minor">
            <a:schemeClr val="tx1"/>
          </a:fontRef>
        </p:style>
      </p:cxnSp>
      <p:cxnSp>
        <p:nvCxnSpPr>
          <p:cNvPr id="41" name="直接连接符 40">
            <a:extLst>
              <a:ext uri="{FF2B5EF4-FFF2-40B4-BE49-F238E27FC236}">
                <a16:creationId xmlns:a16="http://schemas.microsoft.com/office/drawing/2014/main" id="{D19DC6E5-2074-0647-6674-829A5C7315A5}"/>
              </a:ext>
            </a:extLst>
          </p:cNvPr>
          <p:cNvCxnSpPr>
            <a:cxnSpLocks/>
          </p:cNvCxnSpPr>
          <p:nvPr/>
        </p:nvCxnSpPr>
        <p:spPr>
          <a:xfrm flipH="1">
            <a:off x="7489825" y="2679661"/>
            <a:ext cx="1470025" cy="0"/>
          </a:xfrm>
          <a:prstGeom prst="line">
            <a:avLst/>
          </a:prstGeom>
          <a:ln w="19050">
            <a:solidFill>
              <a:srgbClr val="00B050"/>
            </a:solidFill>
            <a:prstDash val="sys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14376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5897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t>STRATEGY</a:t>
            </a:r>
          </a:p>
        </p:txBody>
      </p:sp>
      <p:sp>
        <p:nvSpPr>
          <p:cNvPr id="9" name="文本框 8"/>
          <p:cNvSpPr txBox="1"/>
          <p:nvPr/>
        </p:nvSpPr>
        <p:spPr>
          <a:xfrm>
            <a:off x="216385" y="841416"/>
            <a:ext cx="4779686" cy="553085"/>
          </a:xfrm>
          <a:prstGeom prst="rect">
            <a:avLst/>
          </a:prstGeom>
          <a:noFill/>
        </p:spPr>
        <p:txBody>
          <a:bodyPr wrap="square" rtlCol="0">
            <a:spAutoFit/>
          </a:bodyPr>
          <a:lstStyle/>
          <a:p>
            <a:r>
              <a:rPr lang="en-US" altLang="zh-CN" sz="3000" b="1" dirty="0">
                <a:solidFill>
                  <a:schemeClr val="accent1"/>
                </a:solidFill>
              </a:rPr>
              <a:t>IMAGE SIZE</a:t>
            </a:r>
          </a:p>
        </p:txBody>
      </p:sp>
      <p:sp>
        <p:nvSpPr>
          <p:cNvPr id="3" name="文本框 2"/>
          <p:cNvSpPr txBox="1"/>
          <p:nvPr/>
        </p:nvSpPr>
        <p:spPr>
          <a:xfrm>
            <a:off x="216386" y="1509119"/>
            <a:ext cx="11571424" cy="368300"/>
          </a:xfrm>
          <a:prstGeom prst="rect">
            <a:avLst/>
          </a:prstGeom>
          <a:noFill/>
        </p:spPr>
        <p:txBody>
          <a:bodyPr wrap="square" rtlCol="0">
            <a:spAutoFit/>
          </a:bodyPr>
          <a:lstStyle/>
          <a:p>
            <a:r>
              <a:rPr lang="en-US" altLang="zh-CN" dirty="0"/>
              <a:t>In the step of inference, the test images are divided into many tiles and tiles are reduced by 4 times. </a:t>
            </a:r>
          </a:p>
        </p:txBody>
      </p:sp>
      <p:pic>
        <p:nvPicPr>
          <p:cNvPr id="4" name="图片 3"/>
          <p:cNvPicPr>
            <a:picLocks noChangeAspect="1"/>
          </p:cNvPicPr>
          <p:nvPr/>
        </p:nvPicPr>
        <p:blipFill>
          <a:blip r:embed="rId2"/>
          <a:stretch>
            <a:fillRect/>
          </a:stretch>
        </p:blipFill>
        <p:spPr>
          <a:xfrm>
            <a:off x="620451" y="2030095"/>
            <a:ext cx="6756400" cy="1873250"/>
          </a:xfrm>
          <a:prstGeom prst="rect">
            <a:avLst/>
          </a:prstGeom>
        </p:spPr>
      </p:pic>
      <p:sp>
        <p:nvSpPr>
          <p:cNvPr id="5" name="矩形 4">
            <a:extLst>
              <a:ext uri="{FF2B5EF4-FFF2-40B4-BE49-F238E27FC236}">
                <a16:creationId xmlns:a16="http://schemas.microsoft.com/office/drawing/2014/main" id="{03CEC07A-521E-8006-65AA-F2192D7014A9}"/>
              </a:ext>
            </a:extLst>
          </p:cNvPr>
          <p:cNvSpPr/>
          <p:nvPr/>
        </p:nvSpPr>
        <p:spPr>
          <a:xfrm>
            <a:off x="620451" y="2272748"/>
            <a:ext cx="4129349" cy="463826"/>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CF15EAD2-5A61-3F6C-90DC-F412471595AE}"/>
              </a:ext>
            </a:extLst>
          </p:cNvPr>
          <p:cNvSpPr txBox="1"/>
          <p:nvPr/>
        </p:nvSpPr>
        <p:spPr>
          <a:xfrm>
            <a:off x="216386" y="4118430"/>
            <a:ext cx="11571424" cy="1200329"/>
          </a:xfrm>
          <a:prstGeom prst="rect">
            <a:avLst/>
          </a:prstGeom>
          <a:noFill/>
        </p:spPr>
        <p:txBody>
          <a:bodyPr wrap="square" rtlCol="0">
            <a:spAutoFit/>
          </a:bodyPr>
          <a:lstStyle/>
          <a:p>
            <a:r>
              <a:rPr lang="en-US" altLang="zh-CN" dirty="0"/>
              <a:t>The operation of reducing the images by four times will inevitably lead to the loss of information of the images. </a:t>
            </a:r>
          </a:p>
          <a:p>
            <a:endParaRPr lang="en-US" altLang="zh-CN" dirty="0"/>
          </a:p>
          <a:p>
            <a:r>
              <a:rPr lang="en-US" altLang="zh-CN" dirty="0"/>
              <a:t>However, the model parameters are trained by 256x256 size images, and such models have poor prediction results for 512x512 size images, which is mentioned in paper ‘YOLOv3: An Incremental Improvement.’</a:t>
            </a:r>
          </a:p>
        </p:txBody>
      </p:sp>
      <p:sp>
        <p:nvSpPr>
          <p:cNvPr id="10" name="文本框 9">
            <a:extLst>
              <a:ext uri="{FF2B5EF4-FFF2-40B4-BE49-F238E27FC236}">
                <a16:creationId xmlns:a16="http://schemas.microsoft.com/office/drawing/2014/main" id="{5A77C5AB-E4D0-CD8F-9D14-03554E7F8104}"/>
              </a:ext>
            </a:extLst>
          </p:cNvPr>
          <p:cNvSpPr txBox="1"/>
          <p:nvPr/>
        </p:nvSpPr>
        <p:spPr>
          <a:xfrm>
            <a:off x="216384" y="6110878"/>
            <a:ext cx="10705616" cy="338554"/>
          </a:xfrm>
          <a:prstGeom prst="rect">
            <a:avLst/>
          </a:prstGeom>
          <a:noFill/>
        </p:spPr>
        <p:txBody>
          <a:bodyPr wrap="square">
            <a:spAutoFit/>
          </a:bodyPr>
          <a:lstStyle/>
          <a:p>
            <a:r>
              <a:rPr lang="en-US" altLang="zh-CN" sz="1600" dirty="0"/>
              <a:t>YOLOv3: An Incremental Improvement: </a:t>
            </a:r>
            <a:r>
              <a:rPr lang="zh-CN" altLang="en-US" sz="1600" dirty="0"/>
              <a:t>https://pjreddie.com/media/files/papers/YOLOv3.pdf</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5897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t>STRATEGY</a:t>
            </a:r>
          </a:p>
        </p:txBody>
      </p:sp>
      <p:sp>
        <p:nvSpPr>
          <p:cNvPr id="9" name="文本框 8"/>
          <p:cNvSpPr txBox="1"/>
          <p:nvPr/>
        </p:nvSpPr>
        <p:spPr>
          <a:xfrm>
            <a:off x="216385" y="841416"/>
            <a:ext cx="4779686" cy="553085"/>
          </a:xfrm>
          <a:prstGeom prst="rect">
            <a:avLst/>
          </a:prstGeom>
          <a:noFill/>
        </p:spPr>
        <p:txBody>
          <a:bodyPr wrap="square" rtlCol="0">
            <a:spAutoFit/>
          </a:bodyPr>
          <a:lstStyle/>
          <a:p>
            <a:r>
              <a:rPr lang="en-US" altLang="zh-CN" sz="3000" b="1" dirty="0">
                <a:solidFill>
                  <a:schemeClr val="accent1"/>
                </a:solidFill>
              </a:rPr>
              <a:t>STRATEGY</a:t>
            </a:r>
          </a:p>
        </p:txBody>
      </p:sp>
      <p:sp>
        <p:nvSpPr>
          <p:cNvPr id="3" name="文本框 2"/>
          <p:cNvSpPr txBox="1"/>
          <p:nvPr/>
        </p:nvSpPr>
        <p:spPr>
          <a:xfrm>
            <a:off x="216386" y="1509119"/>
            <a:ext cx="11571424" cy="1200329"/>
          </a:xfrm>
          <a:prstGeom prst="rect">
            <a:avLst/>
          </a:prstGeom>
          <a:noFill/>
        </p:spPr>
        <p:txBody>
          <a:bodyPr wrap="square" rtlCol="0">
            <a:spAutoFit/>
          </a:bodyPr>
          <a:lstStyle/>
          <a:p>
            <a:r>
              <a:rPr lang="en-US" altLang="zh-CN" dirty="0"/>
              <a:t>Strategy:</a:t>
            </a:r>
          </a:p>
          <a:p>
            <a:r>
              <a:rPr lang="en-US" altLang="zh-CN" dirty="0"/>
              <a:t>Because the size of the images in the dataset are too large, which will lead to CUDA out of memory, we should cut each images in the dataset into many tiles, but combined with the previous ppts, the size of the tiles should not be too small, so we are going to adjust the size of the tiles from 256x256 to 512x512.</a:t>
            </a:r>
          </a:p>
        </p:txBody>
      </p:sp>
      <p:pic>
        <p:nvPicPr>
          <p:cNvPr id="32" name="图片 31">
            <a:extLst>
              <a:ext uri="{FF2B5EF4-FFF2-40B4-BE49-F238E27FC236}">
                <a16:creationId xmlns:a16="http://schemas.microsoft.com/office/drawing/2014/main" id="{730AACE0-6D75-C3DD-DFE4-A75FF7580ED1}"/>
              </a:ext>
            </a:extLst>
          </p:cNvPr>
          <p:cNvPicPr>
            <a:picLocks noChangeAspect="1"/>
          </p:cNvPicPr>
          <p:nvPr/>
        </p:nvPicPr>
        <p:blipFill>
          <a:blip r:embed="rId2"/>
          <a:stretch>
            <a:fillRect/>
          </a:stretch>
        </p:blipFill>
        <p:spPr>
          <a:xfrm>
            <a:off x="1228725" y="3056497"/>
            <a:ext cx="3841947" cy="1111307"/>
          </a:xfrm>
          <a:prstGeom prst="rect">
            <a:avLst/>
          </a:prstGeom>
        </p:spPr>
      </p:pic>
      <p:pic>
        <p:nvPicPr>
          <p:cNvPr id="35" name="图片 34">
            <a:extLst>
              <a:ext uri="{FF2B5EF4-FFF2-40B4-BE49-F238E27FC236}">
                <a16:creationId xmlns:a16="http://schemas.microsoft.com/office/drawing/2014/main" id="{74F1D333-1110-E71D-DCDE-5B9528696BEB}"/>
              </a:ext>
            </a:extLst>
          </p:cNvPr>
          <p:cNvPicPr>
            <a:picLocks noChangeAspect="1"/>
          </p:cNvPicPr>
          <p:nvPr/>
        </p:nvPicPr>
        <p:blipFill>
          <a:blip r:embed="rId3"/>
          <a:stretch>
            <a:fillRect/>
          </a:stretch>
        </p:blipFill>
        <p:spPr>
          <a:xfrm>
            <a:off x="6886492" y="2970768"/>
            <a:ext cx="3219615" cy="1282766"/>
          </a:xfrm>
          <a:prstGeom prst="rect">
            <a:avLst/>
          </a:prstGeom>
        </p:spPr>
      </p:pic>
      <p:sp>
        <p:nvSpPr>
          <p:cNvPr id="36" name="文本框 35">
            <a:extLst>
              <a:ext uri="{FF2B5EF4-FFF2-40B4-BE49-F238E27FC236}">
                <a16:creationId xmlns:a16="http://schemas.microsoft.com/office/drawing/2014/main" id="{0960839F-18D8-C5BB-13C5-A85C4E370002}"/>
              </a:ext>
            </a:extLst>
          </p:cNvPr>
          <p:cNvSpPr txBox="1"/>
          <p:nvPr/>
        </p:nvSpPr>
        <p:spPr>
          <a:xfrm>
            <a:off x="216385" y="5105400"/>
            <a:ext cx="6364243" cy="369332"/>
          </a:xfrm>
          <a:prstGeom prst="rect">
            <a:avLst/>
          </a:prstGeom>
          <a:noFill/>
        </p:spPr>
        <p:txBody>
          <a:bodyPr wrap="none" rtlCol="0">
            <a:spAutoFit/>
          </a:bodyPr>
          <a:lstStyle/>
          <a:p>
            <a:r>
              <a:rPr lang="en-US" altLang="zh-CN" dirty="0"/>
              <a:t>From above two figures, 512x512 size tiles got better dice result.</a:t>
            </a:r>
            <a:endParaRPr lang="zh-CN" altLang="en-US" dirty="0"/>
          </a:p>
        </p:txBody>
      </p:sp>
      <p:sp>
        <p:nvSpPr>
          <p:cNvPr id="37" name="文本框 36">
            <a:extLst>
              <a:ext uri="{FF2B5EF4-FFF2-40B4-BE49-F238E27FC236}">
                <a16:creationId xmlns:a16="http://schemas.microsoft.com/office/drawing/2014/main" id="{1F9F0818-B4A4-1F39-B2C9-4F08CFB5A56D}"/>
              </a:ext>
            </a:extLst>
          </p:cNvPr>
          <p:cNvSpPr txBox="1"/>
          <p:nvPr/>
        </p:nvSpPr>
        <p:spPr>
          <a:xfrm>
            <a:off x="2234543" y="4353000"/>
            <a:ext cx="1830309" cy="369332"/>
          </a:xfrm>
          <a:prstGeom prst="rect">
            <a:avLst/>
          </a:prstGeom>
          <a:noFill/>
        </p:spPr>
        <p:txBody>
          <a:bodyPr wrap="none" rtlCol="0">
            <a:spAutoFit/>
          </a:bodyPr>
          <a:lstStyle/>
          <a:p>
            <a:r>
              <a:rPr lang="en-US" altLang="zh-CN" dirty="0"/>
              <a:t>256x256 size tiles</a:t>
            </a:r>
            <a:endParaRPr lang="zh-CN" altLang="en-US" dirty="0"/>
          </a:p>
        </p:txBody>
      </p:sp>
      <p:sp>
        <p:nvSpPr>
          <p:cNvPr id="38" name="文本框 37">
            <a:extLst>
              <a:ext uri="{FF2B5EF4-FFF2-40B4-BE49-F238E27FC236}">
                <a16:creationId xmlns:a16="http://schemas.microsoft.com/office/drawing/2014/main" id="{E1B8F7E3-B32E-F3EC-A671-CED9A4EA3A36}"/>
              </a:ext>
            </a:extLst>
          </p:cNvPr>
          <p:cNvSpPr txBox="1"/>
          <p:nvPr/>
        </p:nvSpPr>
        <p:spPr>
          <a:xfrm>
            <a:off x="7581144" y="4353000"/>
            <a:ext cx="1808508" cy="369332"/>
          </a:xfrm>
          <a:prstGeom prst="rect">
            <a:avLst/>
          </a:prstGeom>
          <a:noFill/>
        </p:spPr>
        <p:txBody>
          <a:bodyPr wrap="none" rtlCol="0">
            <a:spAutoFit/>
          </a:bodyPr>
          <a:lstStyle/>
          <a:p>
            <a:r>
              <a:rPr lang="en-US" altLang="zh-CN" dirty="0"/>
              <a:t>512x512 size tiles</a:t>
            </a:r>
            <a:endParaRPr lang="zh-CN" altLang="en-US" dirty="0"/>
          </a:p>
        </p:txBody>
      </p:sp>
    </p:spTree>
    <p:extLst>
      <p:ext uri="{BB962C8B-B14F-4D97-AF65-F5344CB8AC3E}">
        <p14:creationId xmlns:p14="http://schemas.microsoft.com/office/powerpoint/2010/main" val="2103966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5897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t>STRATEGY</a:t>
            </a:r>
          </a:p>
        </p:txBody>
      </p:sp>
      <p:sp>
        <p:nvSpPr>
          <p:cNvPr id="9" name="文本框 8"/>
          <p:cNvSpPr txBox="1"/>
          <p:nvPr/>
        </p:nvSpPr>
        <p:spPr>
          <a:xfrm>
            <a:off x="216385" y="841416"/>
            <a:ext cx="4779686" cy="553085"/>
          </a:xfrm>
          <a:prstGeom prst="rect">
            <a:avLst/>
          </a:prstGeom>
          <a:noFill/>
        </p:spPr>
        <p:txBody>
          <a:bodyPr wrap="square" rtlCol="0">
            <a:spAutoFit/>
          </a:bodyPr>
          <a:lstStyle/>
          <a:p>
            <a:r>
              <a:rPr lang="en-US" altLang="zh-CN" sz="3000" b="1" dirty="0">
                <a:solidFill>
                  <a:schemeClr val="accent1"/>
                </a:solidFill>
              </a:rPr>
              <a:t>STRATEGY</a:t>
            </a:r>
          </a:p>
        </p:txBody>
      </p:sp>
      <p:sp>
        <p:nvSpPr>
          <p:cNvPr id="3" name="文本框 2"/>
          <p:cNvSpPr txBox="1"/>
          <p:nvPr/>
        </p:nvSpPr>
        <p:spPr>
          <a:xfrm>
            <a:off x="216386" y="1509119"/>
            <a:ext cx="11571424" cy="369332"/>
          </a:xfrm>
          <a:prstGeom prst="rect">
            <a:avLst/>
          </a:prstGeom>
          <a:noFill/>
        </p:spPr>
        <p:txBody>
          <a:bodyPr wrap="square" rtlCol="0">
            <a:spAutoFit/>
          </a:bodyPr>
          <a:lstStyle/>
          <a:p>
            <a:r>
              <a:rPr lang="en-US" altLang="zh-CN" dirty="0"/>
              <a:t>However, using 512x512 tiles leads to CUDA out of memory.</a:t>
            </a:r>
          </a:p>
        </p:txBody>
      </p:sp>
      <p:pic>
        <p:nvPicPr>
          <p:cNvPr id="5" name="图片 4">
            <a:extLst>
              <a:ext uri="{FF2B5EF4-FFF2-40B4-BE49-F238E27FC236}">
                <a16:creationId xmlns:a16="http://schemas.microsoft.com/office/drawing/2014/main" id="{212777A7-4B36-B8F6-EADB-7F0DE52FD290}"/>
              </a:ext>
            </a:extLst>
          </p:cNvPr>
          <p:cNvPicPr>
            <a:picLocks noChangeAspect="1"/>
          </p:cNvPicPr>
          <p:nvPr/>
        </p:nvPicPr>
        <p:blipFill>
          <a:blip r:embed="rId2"/>
          <a:stretch>
            <a:fillRect/>
          </a:stretch>
        </p:blipFill>
        <p:spPr>
          <a:xfrm>
            <a:off x="216385" y="1993069"/>
            <a:ext cx="11735403" cy="425472"/>
          </a:xfrm>
          <a:prstGeom prst="rect">
            <a:avLst/>
          </a:prstGeom>
        </p:spPr>
      </p:pic>
      <p:sp>
        <p:nvSpPr>
          <p:cNvPr id="12" name="文本框 11">
            <a:extLst>
              <a:ext uri="{FF2B5EF4-FFF2-40B4-BE49-F238E27FC236}">
                <a16:creationId xmlns:a16="http://schemas.microsoft.com/office/drawing/2014/main" id="{FF6B9816-9D53-5347-2E98-EC88D07842F7}"/>
              </a:ext>
            </a:extLst>
          </p:cNvPr>
          <p:cNvSpPr txBox="1"/>
          <p:nvPr/>
        </p:nvSpPr>
        <p:spPr>
          <a:xfrm>
            <a:off x="216386" y="2647777"/>
            <a:ext cx="11571424" cy="646331"/>
          </a:xfrm>
          <a:prstGeom prst="rect">
            <a:avLst/>
          </a:prstGeom>
          <a:noFill/>
        </p:spPr>
        <p:txBody>
          <a:bodyPr wrap="square" rtlCol="0">
            <a:spAutoFit/>
          </a:bodyPr>
          <a:lstStyle/>
          <a:p>
            <a:r>
              <a:rPr lang="en-US" altLang="zh-CN" dirty="0"/>
              <a:t>To avoid CUDA out of memory, we reduce the batch size from 64 to 30. Although the problem of CUDA out of memory is solved, there is another problem.</a:t>
            </a:r>
          </a:p>
        </p:txBody>
      </p:sp>
      <p:pic>
        <p:nvPicPr>
          <p:cNvPr id="7" name="图片 6">
            <a:extLst>
              <a:ext uri="{FF2B5EF4-FFF2-40B4-BE49-F238E27FC236}">
                <a16:creationId xmlns:a16="http://schemas.microsoft.com/office/drawing/2014/main" id="{AAB5A8A4-8CF7-C276-052B-F71B16FB76EA}"/>
              </a:ext>
            </a:extLst>
          </p:cNvPr>
          <p:cNvPicPr>
            <a:picLocks noChangeAspect="1"/>
          </p:cNvPicPr>
          <p:nvPr/>
        </p:nvPicPr>
        <p:blipFill>
          <a:blip r:embed="rId3"/>
          <a:stretch>
            <a:fillRect/>
          </a:stretch>
        </p:blipFill>
        <p:spPr>
          <a:xfrm>
            <a:off x="3963077" y="3523344"/>
            <a:ext cx="4242018" cy="1638384"/>
          </a:xfrm>
          <a:prstGeom prst="rect">
            <a:avLst/>
          </a:prstGeom>
        </p:spPr>
      </p:pic>
      <p:sp>
        <p:nvSpPr>
          <p:cNvPr id="15" name="文本框 14">
            <a:extLst>
              <a:ext uri="{FF2B5EF4-FFF2-40B4-BE49-F238E27FC236}">
                <a16:creationId xmlns:a16="http://schemas.microsoft.com/office/drawing/2014/main" id="{4A457CF3-803D-C340-74BB-8FC4158FB32A}"/>
              </a:ext>
            </a:extLst>
          </p:cNvPr>
          <p:cNvSpPr txBox="1"/>
          <p:nvPr/>
        </p:nvSpPr>
        <p:spPr>
          <a:xfrm>
            <a:off x="216386" y="5409841"/>
            <a:ext cx="11571424" cy="1200329"/>
          </a:xfrm>
          <a:prstGeom prst="rect">
            <a:avLst/>
          </a:prstGeom>
          <a:noFill/>
        </p:spPr>
        <p:txBody>
          <a:bodyPr wrap="square" rtlCol="0">
            <a:spAutoFit/>
          </a:bodyPr>
          <a:lstStyle/>
          <a:p>
            <a:r>
              <a:rPr lang="en-US" altLang="zh-CN" dirty="0"/>
              <a:t>Loss and dice all became nan or 0.0.</a:t>
            </a:r>
          </a:p>
          <a:p>
            <a:endParaRPr lang="en-US" altLang="zh-CN" dirty="0"/>
          </a:p>
          <a:p>
            <a:r>
              <a:rPr lang="en-US" altLang="zh-CN" dirty="0"/>
              <a:t>We haven‘t fixed this problem yet. We guess the dice value in a batch is Nan,  thus when the dice of epoch is finally calculated, the dice of the whole epoch is Nan.</a:t>
            </a:r>
          </a:p>
        </p:txBody>
      </p:sp>
    </p:spTree>
    <p:extLst>
      <p:ext uri="{BB962C8B-B14F-4D97-AF65-F5344CB8AC3E}">
        <p14:creationId xmlns:p14="http://schemas.microsoft.com/office/powerpoint/2010/main" val="3875167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a:sym typeface="+mn-ea"/>
              </a:rPr>
              <a:t>Further improvement</a:t>
            </a:r>
            <a:endParaRPr kumimoji="1" lang="zh-CN" altLang="en-US" dirty="0"/>
          </a:p>
        </p:txBody>
      </p:sp>
      <p:sp>
        <p:nvSpPr>
          <p:cNvPr id="3" name="文本占位符 2"/>
          <p:cNvSpPr>
            <a:spLocks noGrp="1"/>
          </p:cNvSpPr>
          <p:nvPr>
            <p:ph type="body" sz="quarter" idx="11"/>
          </p:nvPr>
        </p:nvSpPr>
        <p:spPr/>
        <p:txBody>
          <a:bodyPr>
            <a:normAutofit fontScale="92500" lnSpcReduction="20000"/>
          </a:bodyPr>
          <a:lstStyle/>
          <a:p>
            <a:r>
              <a:rPr kumimoji="1" lang="en-US" altLang="zh-CN" dirty="0"/>
              <a:t>03</a:t>
            </a:r>
            <a:endParaRPr kumimoji="1" lang="zh-CN" altLang="en-US" dirty="0"/>
          </a:p>
        </p:txBody>
      </p:sp>
      <p:sp>
        <p:nvSpPr>
          <p:cNvPr id="4" name="文本框 3"/>
          <p:cNvSpPr txBox="1"/>
          <p:nvPr/>
        </p:nvSpPr>
        <p:spPr>
          <a:xfrm>
            <a:off x="1223990" y="2011676"/>
            <a:ext cx="5937331" cy="1631216"/>
          </a:xfrm>
          <a:prstGeom prst="rect">
            <a:avLst/>
          </a:prstGeom>
          <a:noFill/>
        </p:spPr>
        <p:txBody>
          <a:bodyPr wrap="none" rtlCol="0">
            <a:spAutoFit/>
          </a:bodyPr>
          <a:lstStyle/>
          <a:p>
            <a:pPr marL="457200" indent="-457200" algn="l">
              <a:lnSpc>
                <a:spcPct val="200000"/>
              </a:lnSpc>
              <a:buAutoNum type="arabicPeriod"/>
            </a:pPr>
            <a:r>
              <a:rPr lang="en-US" altLang="zh-CN" sz="2000" b="1" dirty="0"/>
              <a:t>Fix the problem that loss and dice are Nan or 0</a:t>
            </a:r>
          </a:p>
          <a:p>
            <a:pPr marL="457200" indent="-457200" algn="l">
              <a:lnSpc>
                <a:spcPct val="200000"/>
              </a:lnSpc>
              <a:buAutoNum type="arabicPeriod"/>
            </a:pPr>
            <a:r>
              <a:rPr lang="en-US" altLang="zh-CN" sz="2000" b="1" dirty="0"/>
              <a:t>Train a model that suitable for 512x512 size data</a:t>
            </a:r>
          </a:p>
          <a:p>
            <a:pPr algn="l"/>
            <a:endParaRPr lang="en-US" altLang="zh-CN" sz="20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99CA944-C492-482A-DF26-787144BFB0A9}"/>
              </a:ext>
            </a:extLst>
          </p:cNvPr>
          <p:cNvSpPr txBox="1"/>
          <p:nvPr/>
        </p:nvSpPr>
        <p:spPr>
          <a:xfrm>
            <a:off x="4130143" y="3117552"/>
            <a:ext cx="2902759" cy="769441"/>
          </a:xfrm>
          <a:prstGeom prst="rect">
            <a:avLst/>
          </a:prstGeom>
          <a:noFill/>
        </p:spPr>
        <p:txBody>
          <a:bodyPr wrap="square" rtlCol="0">
            <a:spAutoFit/>
          </a:bodyPr>
          <a:lstStyle/>
          <a:p>
            <a:r>
              <a:rPr lang="en-US" altLang="zh-CN" sz="4400" dirty="0"/>
              <a:t>Thank You!</a:t>
            </a:r>
            <a:endParaRPr lang="zh-CN" altLang="en-US" sz="4400" dirty="0"/>
          </a:p>
        </p:txBody>
      </p:sp>
    </p:spTree>
    <p:extLst>
      <p:ext uri="{BB962C8B-B14F-4D97-AF65-F5344CB8AC3E}">
        <p14:creationId xmlns:p14="http://schemas.microsoft.com/office/powerpoint/2010/main" val="534866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932295" y="1972310"/>
            <a:ext cx="4852670" cy="541020"/>
          </a:xfrm>
        </p:spPr>
        <p:txBody>
          <a:bodyPr>
            <a:noAutofit/>
          </a:bodyPr>
          <a:lstStyle/>
          <a:p>
            <a:pPr>
              <a:lnSpc>
                <a:spcPct val="140000"/>
              </a:lnSpc>
            </a:pPr>
            <a:r>
              <a:rPr kumimoji="1" lang="en-US" altLang="zh-CN" dirty="0">
                <a:sym typeface="+mn-ea"/>
              </a:rPr>
              <a:t>Finetune</a:t>
            </a:r>
          </a:p>
        </p:txBody>
      </p:sp>
      <p:sp>
        <p:nvSpPr>
          <p:cNvPr id="3" name="文本占位符 2"/>
          <p:cNvSpPr>
            <a:spLocks noGrp="1"/>
          </p:cNvSpPr>
          <p:nvPr>
            <p:ph type="body" sz="quarter" idx="11"/>
          </p:nvPr>
        </p:nvSpPr>
        <p:spPr>
          <a:xfrm>
            <a:off x="5800714" y="1825445"/>
            <a:ext cx="1131316" cy="833761"/>
          </a:xfrm>
        </p:spPr>
        <p:txBody>
          <a:bodyPr>
            <a:normAutofit fontScale="92500" lnSpcReduction="10000"/>
          </a:bodyPr>
          <a:lstStyle/>
          <a:p>
            <a:r>
              <a:rPr kumimoji="1" lang="en-US" altLang="zh-CN" dirty="0"/>
              <a:t>01</a:t>
            </a:r>
            <a:endParaRPr kumimoji="1" lang="zh-CN" altLang="en-US" dirty="0"/>
          </a:p>
        </p:txBody>
      </p:sp>
      <p:sp>
        <p:nvSpPr>
          <p:cNvPr id="4" name="文本占位符 3"/>
          <p:cNvSpPr>
            <a:spLocks noGrp="1"/>
          </p:cNvSpPr>
          <p:nvPr>
            <p:ph type="body" sz="quarter" idx="12"/>
          </p:nvPr>
        </p:nvSpPr>
        <p:spPr>
          <a:xfrm>
            <a:off x="6932030" y="3005569"/>
            <a:ext cx="3819097" cy="362708"/>
          </a:xfrm>
        </p:spPr>
        <p:txBody>
          <a:bodyPr>
            <a:noAutofit/>
          </a:bodyPr>
          <a:lstStyle/>
          <a:p>
            <a:r>
              <a:rPr kumimoji="1" lang="en-US" altLang="zh-CN" dirty="0">
                <a:sym typeface="+mn-ea"/>
              </a:rPr>
              <a:t>Data preprocessing</a:t>
            </a:r>
          </a:p>
        </p:txBody>
      </p:sp>
      <p:sp>
        <p:nvSpPr>
          <p:cNvPr id="5" name="文本占位符 4"/>
          <p:cNvSpPr>
            <a:spLocks noGrp="1"/>
          </p:cNvSpPr>
          <p:nvPr>
            <p:ph type="body" sz="quarter" idx="13"/>
          </p:nvPr>
        </p:nvSpPr>
        <p:spPr>
          <a:xfrm>
            <a:off x="5800714" y="2770042"/>
            <a:ext cx="1131316" cy="833761"/>
          </a:xfrm>
        </p:spPr>
        <p:txBody>
          <a:bodyPr>
            <a:normAutofit fontScale="92500" lnSpcReduction="10000"/>
          </a:bodyPr>
          <a:lstStyle/>
          <a:p>
            <a:r>
              <a:rPr kumimoji="1" lang="en-US" altLang="zh-CN" dirty="0"/>
              <a:t>02</a:t>
            </a:r>
            <a:endParaRPr kumimoji="1" lang="zh-CN" altLang="en-US" dirty="0"/>
          </a:p>
        </p:txBody>
      </p:sp>
      <p:sp>
        <p:nvSpPr>
          <p:cNvPr id="6" name="文本占位符 5"/>
          <p:cNvSpPr>
            <a:spLocks noGrp="1"/>
          </p:cNvSpPr>
          <p:nvPr>
            <p:ph type="body" sz="quarter" idx="17"/>
          </p:nvPr>
        </p:nvSpPr>
        <p:spPr>
          <a:xfrm>
            <a:off x="6932295" y="3957320"/>
            <a:ext cx="4723130" cy="362585"/>
          </a:xfrm>
        </p:spPr>
        <p:txBody>
          <a:bodyPr>
            <a:noAutofit/>
          </a:bodyPr>
          <a:lstStyle/>
          <a:p>
            <a:r>
              <a:rPr kumimoji="1" lang="en-US" altLang="zh-CN" dirty="0"/>
              <a:t>Further improvements</a:t>
            </a:r>
          </a:p>
        </p:txBody>
      </p:sp>
      <p:sp>
        <p:nvSpPr>
          <p:cNvPr id="7" name="文本占位符 6"/>
          <p:cNvSpPr>
            <a:spLocks noGrp="1"/>
          </p:cNvSpPr>
          <p:nvPr>
            <p:ph type="body" sz="quarter" idx="18"/>
          </p:nvPr>
        </p:nvSpPr>
        <p:spPr>
          <a:xfrm>
            <a:off x="5800714" y="3713946"/>
            <a:ext cx="1131316" cy="833761"/>
          </a:xfrm>
        </p:spPr>
        <p:txBody>
          <a:bodyPr>
            <a:normAutofit fontScale="92500" lnSpcReduction="10000"/>
          </a:bodyPr>
          <a:lstStyle/>
          <a:p>
            <a:r>
              <a:rPr kumimoji="1" lang="en-US" altLang="zh-CN" dirty="0"/>
              <a:t>03</a:t>
            </a:r>
            <a:endParaRPr kumimoji="1" lang="zh-CN" altLang="en-US" dirty="0"/>
          </a:p>
        </p:txBody>
      </p:sp>
      <p:sp>
        <p:nvSpPr>
          <p:cNvPr id="14" name="文本占位符 13"/>
          <p:cNvSpPr>
            <a:spLocks noGrp="1"/>
          </p:cNvSpPr>
          <p:nvPr>
            <p:ph type="body" sz="quarter" idx="16"/>
          </p:nvPr>
        </p:nvSpPr>
        <p:spPr/>
        <p:txBody>
          <a:bodyPr>
            <a:normAutofit lnSpcReduction="10000"/>
          </a:bodyPr>
          <a:lstStyle/>
          <a:p>
            <a:r>
              <a:rPr kumimoji="1" lang="en-US" altLang="zh-CN" dirty="0"/>
              <a:t>CONTENTS</a:t>
            </a:r>
            <a:endParaRPr kumimoji="1" lang="zh-CN" altLang="en-US" dirty="0"/>
          </a:p>
        </p:txBody>
      </p:sp>
      <p:sp>
        <p:nvSpPr>
          <p:cNvPr id="17" name="文本框 16"/>
          <p:cNvSpPr txBox="1"/>
          <p:nvPr/>
        </p:nvSpPr>
        <p:spPr>
          <a:xfrm>
            <a:off x="8598535" y="2233295"/>
            <a:ext cx="309880" cy="368300"/>
          </a:xfrm>
          <a:prstGeom prst="rect">
            <a:avLst/>
          </a:prstGeom>
          <a:noFill/>
        </p:spPr>
        <p:txBody>
          <a:bodyPr wrap="none" rtlCol="0">
            <a:sp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9095"/>
            <a:ext cx="12192000" cy="5897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t>1. </a:t>
            </a:r>
            <a:r>
              <a:rPr lang="en-US" altLang="zh-CN" b="1" dirty="0">
                <a:sym typeface="+mn-ea"/>
              </a:rPr>
              <a:t>Finetune</a:t>
            </a:r>
            <a:endParaRPr lang="en-US" altLang="zh-CN" b="1" dirty="0"/>
          </a:p>
        </p:txBody>
      </p:sp>
      <p:sp>
        <p:nvSpPr>
          <p:cNvPr id="4" name="文本框 3"/>
          <p:cNvSpPr txBox="1"/>
          <p:nvPr/>
        </p:nvSpPr>
        <p:spPr>
          <a:xfrm>
            <a:off x="688324" y="3702246"/>
            <a:ext cx="9730105" cy="1863715"/>
          </a:xfrm>
          <a:prstGeom prst="rect">
            <a:avLst/>
          </a:prstGeom>
          <a:noFill/>
        </p:spPr>
        <p:txBody>
          <a:bodyPr wrap="square" rtlCol="0">
            <a:spAutoFit/>
          </a:bodyPr>
          <a:lstStyle/>
          <a:p>
            <a:pPr marL="285750" indent="-285750" algn="l">
              <a:lnSpc>
                <a:spcPct val="130000"/>
              </a:lnSpc>
              <a:buFont typeface="Wingdings" panose="05000000000000000000" charset="0"/>
              <a:buChar char="n"/>
            </a:pPr>
            <a:r>
              <a:rPr lang="en-US" altLang="zh-CN" b="1" dirty="0"/>
              <a:t>The aim of finetune:</a:t>
            </a:r>
          </a:p>
          <a:p>
            <a:pPr>
              <a:lnSpc>
                <a:spcPct val="130000"/>
              </a:lnSpc>
            </a:pPr>
            <a:r>
              <a:rPr lang="en-US" altLang="zh-CN" b="0" i="0" dirty="0">
                <a:solidFill>
                  <a:srgbClr val="4D4D4D"/>
                </a:solidFill>
                <a:effectLst/>
                <a:latin typeface="-apple-system"/>
              </a:rPr>
              <a:t>Without completely retraining the model, we can directly obtain the underlying parameters that we find difficult or impossible to train, thus improving efficiency. While new training models tend to start from very low levels of accuracy and work their way up, Fine Tune allowed us to get better results with fewer iterations.</a:t>
            </a:r>
            <a:endParaRPr lang="en-US" altLang="zh-CN" dirty="0"/>
          </a:p>
        </p:txBody>
      </p:sp>
      <p:sp>
        <p:nvSpPr>
          <p:cNvPr id="3" name="文本框 2">
            <a:extLst>
              <a:ext uri="{FF2B5EF4-FFF2-40B4-BE49-F238E27FC236}">
                <a16:creationId xmlns:a16="http://schemas.microsoft.com/office/drawing/2014/main" id="{17872CF7-FC71-63A5-C074-F208DDA34B4F}"/>
              </a:ext>
            </a:extLst>
          </p:cNvPr>
          <p:cNvSpPr txBox="1"/>
          <p:nvPr/>
        </p:nvSpPr>
        <p:spPr>
          <a:xfrm>
            <a:off x="758174" y="1555578"/>
            <a:ext cx="10500258" cy="1754326"/>
          </a:xfrm>
          <a:prstGeom prst="rect">
            <a:avLst/>
          </a:prstGeom>
          <a:noFill/>
        </p:spPr>
        <p:txBody>
          <a:bodyPr wrap="square" rtlCol="0">
            <a:spAutoFit/>
          </a:bodyPr>
          <a:lstStyle/>
          <a:p>
            <a:pPr algn="l"/>
            <a:r>
              <a:rPr lang="en-US" altLang="zh-CN" dirty="0">
                <a:solidFill>
                  <a:srgbClr val="4D4D4D"/>
                </a:solidFill>
                <a:latin typeface="-apple-system"/>
              </a:rPr>
              <a:t>B</a:t>
            </a:r>
            <a:r>
              <a:rPr lang="en-US" altLang="zh-CN" b="0" i="0" dirty="0">
                <a:solidFill>
                  <a:srgbClr val="4D4D4D"/>
                </a:solidFill>
                <a:effectLst/>
                <a:latin typeface="-apple-system"/>
              </a:rPr>
              <a:t>riefly introduction </a:t>
            </a:r>
            <a:r>
              <a:rPr lang="en-US" altLang="zh-CN" dirty="0">
                <a:solidFill>
                  <a:srgbClr val="4D4D4D"/>
                </a:solidFill>
                <a:latin typeface="-apple-system"/>
              </a:rPr>
              <a:t>:</a:t>
            </a:r>
          </a:p>
          <a:p>
            <a:pPr algn="l"/>
            <a:endParaRPr lang="en-US" altLang="zh-CN" b="0" i="0" dirty="0">
              <a:solidFill>
                <a:srgbClr val="4D4D4D"/>
              </a:solidFill>
              <a:effectLst/>
              <a:latin typeface="-apple-system"/>
            </a:endParaRPr>
          </a:p>
          <a:p>
            <a:pPr algn="l"/>
            <a:r>
              <a:rPr lang="en-US" altLang="zh-CN" b="0" i="0" dirty="0">
                <a:solidFill>
                  <a:srgbClr val="4D4D4D"/>
                </a:solidFill>
                <a:effectLst/>
                <a:latin typeface="-apple-system"/>
              </a:rPr>
              <a:t>“Finetune” means using models trained by others on our own data</a:t>
            </a:r>
            <a:r>
              <a:rPr lang="en-US" altLang="zh-CN" dirty="0">
                <a:solidFill>
                  <a:srgbClr val="4D4D4D"/>
                </a:solidFill>
                <a:latin typeface="-apple-system"/>
              </a:rPr>
              <a:t> </a:t>
            </a:r>
            <a:r>
              <a:rPr lang="en-US" altLang="zh-CN" b="0" i="0" dirty="0">
                <a:solidFill>
                  <a:srgbClr val="4D4D4D"/>
                </a:solidFill>
                <a:effectLst/>
                <a:latin typeface="-apple-system"/>
              </a:rPr>
              <a:t>to train new models/Copy parameters directly from someone else's already trained network and train new models against our own data </a:t>
            </a:r>
            <a:br>
              <a:rPr lang="zh-CN" altLang="en-US" b="0" i="0" dirty="0">
                <a:solidFill>
                  <a:srgbClr val="4D4D4D"/>
                </a:solidFill>
                <a:effectLst/>
                <a:latin typeface="SimHei" panose="02010609060101010101" pitchFamily="49" charset="-122"/>
                <a:ea typeface="SimHei" panose="02010609060101010101" pitchFamily="49" charset="-122"/>
              </a:rPr>
            </a:br>
            <a:endParaRPr lang="zh-CN" altLang="en-US" b="0" i="0" dirty="0">
              <a:solidFill>
                <a:srgbClr val="4D4D4D"/>
              </a:solidFill>
              <a:effectLst/>
              <a:latin typeface="-apple-system"/>
            </a:endParaRP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9095"/>
            <a:ext cx="12192000" cy="5897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t>1. </a:t>
            </a:r>
            <a:r>
              <a:rPr lang="en-US" altLang="zh-CN" b="1" dirty="0">
                <a:sym typeface="+mn-ea"/>
              </a:rPr>
              <a:t>Finetune</a:t>
            </a:r>
            <a:endParaRPr lang="en-US" altLang="zh-CN" b="1" dirty="0"/>
          </a:p>
        </p:txBody>
      </p:sp>
      <p:sp>
        <p:nvSpPr>
          <p:cNvPr id="4" name="文本框 3"/>
          <p:cNvSpPr txBox="1"/>
          <p:nvPr/>
        </p:nvSpPr>
        <p:spPr>
          <a:xfrm>
            <a:off x="251111" y="728368"/>
            <a:ext cx="2606389" cy="369332"/>
          </a:xfrm>
          <a:prstGeom prst="rect">
            <a:avLst/>
          </a:prstGeom>
          <a:noFill/>
        </p:spPr>
        <p:txBody>
          <a:bodyPr wrap="square" rtlCol="0">
            <a:spAutoFit/>
          </a:bodyPr>
          <a:lstStyle/>
          <a:p>
            <a:r>
              <a:rPr lang="en-US" altLang="zh-CN" dirty="0"/>
              <a:t>Work with group c</a:t>
            </a:r>
          </a:p>
        </p:txBody>
      </p:sp>
      <p:pic>
        <p:nvPicPr>
          <p:cNvPr id="6" name="图片 5">
            <a:extLst>
              <a:ext uri="{FF2B5EF4-FFF2-40B4-BE49-F238E27FC236}">
                <a16:creationId xmlns:a16="http://schemas.microsoft.com/office/drawing/2014/main" id="{65246F59-267D-D924-18D0-5D79A1FC0EF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764"/>
          <a:stretch/>
        </p:blipFill>
        <p:spPr>
          <a:xfrm>
            <a:off x="95634" y="3748760"/>
            <a:ext cx="5768018" cy="2947406"/>
          </a:xfrm>
          <a:prstGeom prst="rect">
            <a:avLst/>
          </a:prstGeom>
        </p:spPr>
      </p:pic>
      <p:pic>
        <p:nvPicPr>
          <p:cNvPr id="8" name="图片 7">
            <a:extLst>
              <a:ext uri="{FF2B5EF4-FFF2-40B4-BE49-F238E27FC236}">
                <a16:creationId xmlns:a16="http://schemas.microsoft.com/office/drawing/2014/main" id="{A18A4794-BC02-72A2-8DE6-F979FC0AF102}"/>
              </a:ext>
            </a:extLst>
          </p:cNvPr>
          <p:cNvPicPr>
            <a:picLocks noChangeAspect="1"/>
          </p:cNvPicPr>
          <p:nvPr/>
        </p:nvPicPr>
        <p:blipFill rotWithShape="1">
          <a:blip r:embed="rId3">
            <a:extLst>
              <a:ext uri="{28A0092B-C50C-407E-A947-70E740481C1C}">
                <a14:useLocalDpi xmlns:a14="http://schemas.microsoft.com/office/drawing/2010/main" val="0"/>
              </a:ext>
            </a:extLst>
          </a:blip>
          <a:srcRect t="14800"/>
          <a:stretch/>
        </p:blipFill>
        <p:spPr>
          <a:xfrm>
            <a:off x="6096000" y="4288164"/>
            <a:ext cx="2771795" cy="2467066"/>
          </a:xfrm>
          <a:prstGeom prst="rect">
            <a:avLst/>
          </a:prstGeom>
        </p:spPr>
      </p:pic>
      <p:sp>
        <p:nvSpPr>
          <p:cNvPr id="9" name="矩形 8">
            <a:extLst>
              <a:ext uri="{FF2B5EF4-FFF2-40B4-BE49-F238E27FC236}">
                <a16:creationId xmlns:a16="http://schemas.microsoft.com/office/drawing/2014/main" id="{220BF2FF-C957-D769-D77A-B9E41849015A}"/>
              </a:ext>
            </a:extLst>
          </p:cNvPr>
          <p:cNvSpPr/>
          <p:nvPr/>
        </p:nvSpPr>
        <p:spPr>
          <a:xfrm>
            <a:off x="467266" y="4863760"/>
            <a:ext cx="4648898" cy="17797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83DA0DAD-EC59-EA05-B2A7-B843F5643A68}"/>
              </a:ext>
            </a:extLst>
          </p:cNvPr>
          <p:cNvSpPr/>
          <p:nvPr/>
        </p:nvSpPr>
        <p:spPr>
          <a:xfrm>
            <a:off x="700726" y="5786544"/>
            <a:ext cx="4557834" cy="17797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矩形 10">
            <a:extLst>
              <a:ext uri="{FF2B5EF4-FFF2-40B4-BE49-F238E27FC236}">
                <a16:creationId xmlns:a16="http://schemas.microsoft.com/office/drawing/2014/main" id="{83DA0DAD-EC59-EA05-B2A7-B843F5643A68}"/>
              </a:ext>
            </a:extLst>
          </p:cNvPr>
          <p:cNvSpPr/>
          <p:nvPr/>
        </p:nvSpPr>
        <p:spPr>
          <a:xfrm>
            <a:off x="6235284" y="4792585"/>
            <a:ext cx="1644692" cy="157366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13" name="图片 12">
            <a:extLst>
              <a:ext uri="{FF2B5EF4-FFF2-40B4-BE49-F238E27FC236}">
                <a16:creationId xmlns:a16="http://schemas.microsoft.com/office/drawing/2014/main" id="{0A2E6AC2-6C4B-6193-B1CA-034E34A0B0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48690"/>
            <a:ext cx="5771493" cy="2529560"/>
          </a:xfrm>
          <a:prstGeom prst="rect">
            <a:avLst/>
          </a:prstGeom>
        </p:spPr>
      </p:pic>
      <p:sp>
        <p:nvSpPr>
          <p:cNvPr id="14" name="文本框 13">
            <a:extLst>
              <a:ext uri="{FF2B5EF4-FFF2-40B4-BE49-F238E27FC236}">
                <a16:creationId xmlns:a16="http://schemas.microsoft.com/office/drawing/2014/main" id="{7F95861B-3302-BA3A-BB0D-FDAE18B68699}"/>
              </a:ext>
            </a:extLst>
          </p:cNvPr>
          <p:cNvSpPr txBox="1"/>
          <p:nvPr/>
        </p:nvSpPr>
        <p:spPr>
          <a:xfrm>
            <a:off x="5863652" y="605262"/>
            <a:ext cx="6283897" cy="3970318"/>
          </a:xfrm>
          <a:prstGeom prst="rect">
            <a:avLst/>
          </a:prstGeom>
          <a:noFill/>
        </p:spPr>
        <p:txBody>
          <a:bodyPr wrap="square" rtlCol="0">
            <a:spAutoFit/>
          </a:bodyPr>
          <a:lstStyle/>
          <a:p>
            <a:r>
              <a:rPr lang="en-US" altLang="zh-CN" b="1" dirty="0"/>
              <a:t>Training model:</a:t>
            </a:r>
          </a:p>
          <a:p>
            <a:pPr marL="285750" indent="-285750">
              <a:buFont typeface="Arial" panose="020B0604020202020204" pitchFamily="34" charset="0"/>
              <a:buChar char="•"/>
            </a:pPr>
            <a:r>
              <a:rPr lang="en-US" altLang="zh-CN" dirty="0"/>
              <a:t>Torch gives all parameters in the model a random initialization</a:t>
            </a:r>
          </a:p>
          <a:p>
            <a:pPr marL="285750" indent="-285750">
              <a:buFont typeface="Arial" panose="020B0604020202020204" pitchFamily="34" charset="0"/>
              <a:buChar char="•"/>
            </a:pPr>
            <a:r>
              <a:rPr lang="en-US" altLang="zh-CN" dirty="0"/>
              <a:t>Use seed to make the initialization the same - to make a fair comparison between the new models that emerge at each training session</a:t>
            </a:r>
          </a:p>
          <a:p>
            <a:pPr marL="285750" indent="-285750">
              <a:buFont typeface="Arial" panose="020B0604020202020204" pitchFamily="34" charset="0"/>
              <a:buChar char="•"/>
            </a:pPr>
            <a:r>
              <a:rPr lang="en-US" altLang="zh-CN" dirty="0"/>
              <a:t>The training process is equivalent to continuously optimizing the parameters in the model</a:t>
            </a:r>
          </a:p>
          <a:p>
            <a:r>
              <a:rPr lang="en-US" altLang="zh-CN" b="1" dirty="0"/>
              <a:t>Finetune:</a:t>
            </a:r>
          </a:p>
          <a:p>
            <a:pPr marL="285750" indent="-285750">
              <a:buFont typeface="Arial" panose="020B0604020202020204" pitchFamily="34" charset="0"/>
              <a:buChar char="•"/>
            </a:pPr>
            <a:r>
              <a:rPr lang="en-US" altLang="zh-CN" dirty="0"/>
              <a:t>The parameters of the model are initialized not by random but by previously trained parameters at the beginning</a:t>
            </a:r>
          </a:p>
          <a:p>
            <a:pPr marL="285750" indent="-285750">
              <a:buFont typeface="Arial" panose="020B0604020202020204" pitchFamily="34" charset="0"/>
              <a:buChar char="•"/>
            </a:pPr>
            <a:r>
              <a:rPr lang="en-US" altLang="zh-CN" dirty="0"/>
              <a:t>On this basis, we use our data set to train the model and make it continue to optimize to adapt to our data set, thus to get better results</a:t>
            </a:r>
          </a:p>
          <a:p>
            <a:endParaRPr lang="zh-CN" altLang="en-US" dirty="0"/>
          </a:p>
        </p:txBody>
      </p:sp>
    </p:spTree>
    <p:extLst>
      <p:ext uri="{BB962C8B-B14F-4D97-AF65-F5344CB8AC3E}">
        <p14:creationId xmlns:p14="http://schemas.microsoft.com/office/powerpoint/2010/main" val="380392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9095"/>
            <a:ext cx="12192000" cy="5897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t>1. </a:t>
            </a:r>
            <a:r>
              <a:rPr lang="en-US" altLang="zh-CN" b="1" dirty="0">
                <a:sym typeface="+mn-ea"/>
              </a:rPr>
              <a:t>Finetune</a:t>
            </a:r>
            <a:endParaRPr lang="en-US" altLang="zh-CN" b="1" dirty="0"/>
          </a:p>
        </p:txBody>
      </p:sp>
      <p:sp>
        <p:nvSpPr>
          <p:cNvPr id="3" name="文本框 2">
            <a:extLst>
              <a:ext uri="{FF2B5EF4-FFF2-40B4-BE49-F238E27FC236}">
                <a16:creationId xmlns:a16="http://schemas.microsoft.com/office/drawing/2014/main" id="{17872CF7-FC71-63A5-C074-F208DDA34B4F}"/>
              </a:ext>
            </a:extLst>
          </p:cNvPr>
          <p:cNvSpPr txBox="1"/>
          <p:nvPr/>
        </p:nvSpPr>
        <p:spPr>
          <a:xfrm>
            <a:off x="685417" y="1722299"/>
            <a:ext cx="10500258" cy="1200329"/>
          </a:xfrm>
          <a:prstGeom prst="rect">
            <a:avLst/>
          </a:prstGeom>
          <a:noFill/>
        </p:spPr>
        <p:txBody>
          <a:bodyPr wrap="square" rtlCol="0">
            <a:spAutoFit/>
          </a:bodyPr>
          <a:lstStyle/>
          <a:p>
            <a:pPr algn="l"/>
            <a:r>
              <a:rPr lang="en-US" altLang="zh-CN" b="1" i="0" dirty="0">
                <a:solidFill>
                  <a:srgbClr val="3D464D"/>
                </a:solidFill>
                <a:effectLst/>
                <a:latin typeface="suxingme"/>
              </a:rPr>
              <a:t>Fine-tune practice tip:</a:t>
            </a:r>
          </a:p>
          <a:p>
            <a:pPr algn="l"/>
            <a:endParaRPr lang="en-US" altLang="zh-CN" b="1" i="0" dirty="0">
              <a:solidFill>
                <a:srgbClr val="3D464D"/>
              </a:solidFill>
              <a:effectLst/>
              <a:latin typeface="suxingme"/>
            </a:endParaRPr>
          </a:p>
          <a:p>
            <a:pPr algn="l"/>
            <a:r>
              <a:rPr lang="en-US" altLang="zh-CN" b="1" i="0" dirty="0">
                <a:solidFill>
                  <a:srgbClr val="3D464D"/>
                </a:solidFill>
                <a:effectLst/>
                <a:latin typeface="suxingme"/>
              </a:rPr>
              <a:t>Change learning rate. Better use a smaller learning rate when retraining. Because the weights of trained network models are smoothed, we do not want to distort them too quickly. </a:t>
            </a:r>
            <a:endParaRPr lang="zh-CN" altLang="en-US" dirty="0"/>
          </a:p>
        </p:txBody>
      </p:sp>
      <p:sp>
        <p:nvSpPr>
          <p:cNvPr id="7" name="文本框 6">
            <a:extLst>
              <a:ext uri="{FF2B5EF4-FFF2-40B4-BE49-F238E27FC236}">
                <a16:creationId xmlns:a16="http://schemas.microsoft.com/office/drawing/2014/main" id="{2B34EADF-6C6E-0D88-6138-C549AF51A113}"/>
              </a:ext>
            </a:extLst>
          </p:cNvPr>
          <p:cNvSpPr txBox="1"/>
          <p:nvPr/>
        </p:nvSpPr>
        <p:spPr>
          <a:xfrm>
            <a:off x="222058" y="5691922"/>
            <a:ext cx="11747883" cy="923330"/>
          </a:xfrm>
          <a:prstGeom prst="rect">
            <a:avLst/>
          </a:prstGeom>
          <a:noFill/>
        </p:spPr>
        <p:txBody>
          <a:bodyPr wrap="square">
            <a:spAutoFit/>
          </a:bodyPr>
          <a:lstStyle/>
          <a:p>
            <a:r>
              <a:rPr lang="zh-CN" altLang="en-US" dirty="0">
                <a:hlinkClick r:id="rId2"/>
              </a:rPr>
              <a:t>https://blog.csdn.net/clearch/article/details/80231127?utm_term=finetune%E7%9A%84%E5%A5%BD%E5%A4%84&amp;utm_medium=distribute.pc_aggpage_search_result.none-task-blog-2~all~sobaiduweb~default-0-80231127-null-null&amp;spm=3001.4430</a:t>
            </a:r>
            <a:endParaRPr lang="zh-CN" altLang="en-US" dirty="0"/>
          </a:p>
        </p:txBody>
      </p:sp>
      <p:sp>
        <p:nvSpPr>
          <p:cNvPr id="11" name="文本框 10">
            <a:hlinkClick r:id="rId3"/>
            <a:extLst>
              <a:ext uri="{FF2B5EF4-FFF2-40B4-BE49-F238E27FC236}">
                <a16:creationId xmlns:a16="http://schemas.microsoft.com/office/drawing/2014/main" id="{71D62297-1703-AA9B-AA9D-2A83FEA0A400}"/>
              </a:ext>
            </a:extLst>
          </p:cNvPr>
          <p:cNvSpPr txBox="1"/>
          <p:nvPr/>
        </p:nvSpPr>
        <p:spPr>
          <a:xfrm>
            <a:off x="222058" y="5238234"/>
            <a:ext cx="6121400" cy="369332"/>
          </a:xfrm>
          <a:prstGeom prst="rect">
            <a:avLst/>
          </a:prstGeom>
          <a:noFill/>
        </p:spPr>
        <p:txBody>
          <a:bodyPr wrap="square">
            <a:spAutoFit/>
          </a:bodyPr>
          <a:lstStyle/>
          <a:p>
            <a:r>
              <a:rPr lang="zh-CN" altLang="en-US" dirty="0">
                <a:hlinkClick r:id="rId3"/>
              </a:rPr>
              <a:t>https://blog.csdn.net/qq_45723511/article/details/108174785</a:t>
            </a:r>
            <a:endParaRPr lang="zh-CN" altLang="en-US" dirty="0"/>
          </a:p>
        </p:txBody>
      </p:sp>
    </p:spTree>
    <p:extLst>
      <p:ext uri="{BB962C8B-B14F-4D97-AF65-F5344CB8AC3E}">
        <p14:creationId xmlns:p14="http://schemas.microsoft.com/office/powerpoint/2010/main" val="548503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98190"/>
            <a:ext cx="12192000" cy="5897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b="1" dirty="0"/>
          </a:p>
        </p:txBody>
      </p:sp>
      <p:pic>
        <p:nvPicPr>
          <p:cNvPr id="8" name="图片 7" descr="52f14a40fd228d54c5994da822a4ebd">
            <a:extLst>
              <a:ext uri="{FF2B5EF4-FFF2-40B4-BE49-F238E27FC236}">
                <a16:creationId xmlns:a16="http://schemas.microsoft.com/office/drawing/2014/main" id="{86628873-8DD6-7EA4-1D3B-3B464BB23893}"/>
              </a:ext>
            </a:extLst>
          </p:cNvPr>
          <p:cNvPicPr>
            <a:picLocks noChangeAspect="1"/>
          </p:cNvPicPr>
          <p:nvPr/>
        </p:nvPicPr>
        <p:blipFill>
          <a:blip r:embed="rId2"/>
          <a:stretch>
            <a:fillRect/>
          </a:stretch>
        </p:blipFill>
        <p:spPr>
          <a:xfrm>
            <a:off x="356481" y="2837013"/>
            <a:ext cx="5978833" cy="3422637"/>
          </a:xfrm>
          <a:prstGeom prst="rect">
            <a:avLst/>
          </a:prstGeom>
        </p:spPr>
      </p:pic>
      <p:pic>
        <p:nvPicPr>
          <p:cNvPr id="9" name="图片 8">
            <a:extLst>
              <a:ext uri="{FF2B5EF4-FFF2-40B4-BE49-F238E27FC236}">
                <a16:creationId xmlns:a16="http://schemas.microsoft.com/office/drawing/2014/main" id="{2F6DCCD7-D7E4-E350-1302-8359D306FB83}"/>
              </a:ext>
            </a:extLst>
          </p:cNvPr>
          <p:cNvPicPr>
            <a:picLocks noChangeAspect="1"/>
          </p:cNvPicPr>
          <p:nvPr/>
        </p:nvPicPr>
        <p:blipFill>
          <a:blip r:embed="rId3"/>
          <a:stretch>
            <a:fillRect/>
          </a:stretch>
        </p:blipFill>
        <p:spPr>
          <a:xfrm>
            <a:off x="404239" y="922374"/>
            <a:ext cx="5935192" cy="1483798"/>
          </a:xfrm>
          <a:prstGeom prst="rect">
            <a:avLst/>
          </a:prstGeom>
        </p:spPr>
      </p:pic>
      <p:sp>
        <p:nvSpPr>
          <p:cNvPr id="10" name="矩形 9">
            <a:extLst>
              <a:ext uri="{FF2B5EF4-FFF2-40B4-BE49-F238E27FC236}">
                <a16:creationId xmlns:a16="http://schemas.microsoft.com/office/drawing/2014/main" id="{83DA0DAD-EC59-EA05-B2A7-B843F5643A68}"/>
              </a:ext>
            </a:extLst>
          </p:cNvPr>
          <p:cNvSpPr/>
          <p:nvPr/>
        </p:nvSpPr>
        <p:spPr>
          <a:xfrm>
            <a:off x="1208972" y="4105595"/>
            <a:ext cx="1644692" cy="4357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BDB0A366-714E-7EA0-AFE5-BE961908FF2E}"/>
              </a:ext>
            </a:extLst>
          </p:cNvPr>
          <p:cNvSpPr txBox="1"/>
          <p:nvPr/>
        </p:nvSpPr>
        <p:spPr>
          <a:xfrm>
            <a:off x="7186325" y="1037138"/>
            <a:ext cx="3731243" cy="646331"/>
          </a:xfrm>
          <a:prstGeom prst="rect">
            <a:avLst/>
          </a:prstGeom>
          <a:noFill/>
        </p:spPr>
        <p:txBody>
          <a:bodyPr wrap="square" rtlCol="0">
            <a:spAutoFit/>
          </a:bodyPr>
          <a:lstStyle/>
          <a:p>
            <a:r>
              <a:rPr lang="en-US" altLang="zh-CN" dirty="0"/>
              <a:t>Use cutout when firstly training the model</a:t>
            </a:r>
            <a:endParaRPr lang="zh-CN" altLang="en-US" dirty="0"/>
          </a:p>
        </p:txBody>
      </p:sp>
      <p:sp>
        <p:nvSpPr>
          <p:cNvPr id="13" name="文本框 12">
            <a:extLst>
              <a:ext uri="{FF2B5EF4-FFF2-40B4-BE49-F238E27FC236}">
                <a16:creationId xmlns:a16="http://schemas.microsoft.com/office/drawing/2014/main" id="{12FA0058-4484-0FC4-C120-8304A85B3241}"/>
              </a:ext>
            </a:extLst>
          </p:cNvPr>
          <p:cNvSpPr txBox="1"/>
          <p:nvPr/>
        </p:nvSpPr>
        <p:spPr>
          <a:xfrm>
            <a:off x="7081997" y="2884349"/>
            <a:ext cx="3731243" cy="923330"/>
          </a:xfrm>
          <a:prstGeom prst="rect">
            <a:avLst/>
          </a:prstGeom>
          <a:noFill/>
        </p:spPr>
        <p:txBody>
          <a:bodyPr wrap="square" rtlCol="0">
            <a:spAutoFit/>
          </a:bodyPr>
          <a:lstStyle/>
          <a:p>
            <a:r>
              <a:rPr lang="en-US" altLang="zh-CN" dirty="0"/>
              <a:t>Add these three data augmentation methods when retraining</a:t>
            </a:r>
          </a:p>
          <a:p>
            <a:r>
              <a:rPr lang="en-US" altLang="zh-CN" dirty="0"/>
              <a:t> the model</a:t>
            </a:r>
            <a:endParaRPr lang="zh-CN" altLang="en-US" dirty="0"/>
          </a:p>
        </p:txBody>
      </p:sp>
      <p:pic>
        <p:nvPicPr>
          <p:cNvPr id="15" name="图片 14">
            <a:extLst>
              <a:ext uri="{FF2B5EF4-FFF2-40B4-BE49-F238E27FC236}">
                <a16:creationId xmlns:a16="http://schemas.microsoft.com/office/drawing/2014/main" id="{127C9284-7531-7E61-15B8-55717BA54BD2}"/>
              </a:ext>
            </a:extLst>
          </p:cNvPr>
          <p:cNvPicPr>
            <a:picLocks noChangeAspect="1"/>
          </p:cNvPicPr>
          <p:nvPr/>
        </p:nvPicPr>
        <p:blipFill rotWithShape="1">
          <a:blip r:embed="rId4">
            <a:extLst>
              <a:ext uri="{28A0092B-C50C-407E-A947-70E740481C1C}">
                <a14:useLocalDpi xmlns:a14="http://schemas.microsoft.com/office/drawing/2010/main" val="0"/>
              </a:ext>
            </a:extLst>
          </a:blip>
          <a:srcRect l="55709" b="54745"/>
          <a:stretch/>
        </p:blipFill>
        <p:spPr>
          <a:xfrm>
            <a:off x="6787561" y="5649908"/>
            <a:ext cx="3788394" cy="495715"/>
          </a:xfrm>
          <a:prstGeom prst="rect">
            <a:avLst/>
          </a:prstGeom>
        </p:spPr>
      </p:pic>
      <p:pic>
        <p:nvPicPr>
          <p:cNvPr id="17" name="图片 16">
            <a:extLst>
              <a:ext uri="{FF2B5EF4-FFF2-40B4-BE49-F238E27FC236}">
                <a16:creationId xmlns:a16="http://schemas.microsoft.com/office/drawing/2014/main" id="{D173BBB0-5285-7FC3-6E00-E7FCDD8DE28F}"/>
              </a:ext>
            </a:extLst>
          </p:cNvPr>
          <p:cNvPicPr>
            <a:picLocks noChangeAspect="1"/>
          </p:cNvPicPr>
          <p:nvPr/>
        </p:nvPicPr>
        <p:blipFill rotWithShape="1">
          <a:blip r:embed="rId5">
            <a:extLst>
              <a:ext uri="{28A0092B-C50C-407E-A947-70E740481C1C}">
                <a14:useLocalDpi xmlns:a14="http://schemas.microsoft.com/office/drawing/2010/main" val="0"/>
              </a:ext>
            </a:extLst>
          </a:blip>
          <a:srcRect l="56763" b="52254"/>
          <a:stretch/>
        </p:blipFill>
        <p:spPr>
          <a:xfrm>
            <a:off x="6914562" y="5066887"/>
            <a:ext cx="3731243" cy="495714"/>
          </a:xfrm>
          <a:prstGeom prst="rect">
            <a:avLst/>
          </a:prstGeom>
        </p:spPr>
      </p:pic>
      <p:sp>
        <p:nvSpPr>
          <p:cNvPr id="18" name="文本框 17">
            <a:extLst>
              <a:ext uri="{FF2B5EF4-FFF2-40B4-BE49-F238E27FC236}">
                <a16:creationId xmlns:a16="http://schemas.microsoft.com/office/drawing/2014/main" id="{910B05E6-5963-1998-9D6E-732AA50B01E6}"/>
              </a:ext>
            </a:extLst>
          </p:cNvPr>
          <p:cNvSpPr txBox="1"/>
          <p:nvPr/>
        </p:nvSpPr>
        <p:spPr>
          <a:xfrm>
            <a:off x="6914562" y="4457700"/>
            <a:ext cx="2292938" cy="369332"/>
          </a:xfrm>
          <a:prstGeom prst="rect">
            <a:avLst/>
          </a:prstGeom>
          <a:noFill/>
        </p:spPr>
        <p:txBody>
          <a:bodyPr wrap="square" rtlCol="0">
            <a:spAutoFit/>
          </a:bodyPr>
          <a:lstStyle/>
          <a:p>
            <a:r>
              <a:rPr lang="en-US" altLang="zh-CN" dirty="0"/>
              <a:t>Results:</a:t>
            </a:r>
            <a:endParaRPr lang="zh-CN" altLang="en-US" dirty="0"/>
          </a:p>
        </p:txBody>
      </p:sp>
      <p:sp>
        <p:nvSpPr>
          <p:cNvPr id="19" name="文本框 18">
            <a:extLst>
              <a:ext uri="{FF2B5EF4-FFF2-40B4-BE49-F238E27FC236}">
                <a16:creationId xmlns:a16="http://schemas.microsoft.com/office/drawing/2014/main" id="{3DEA6695-30A2-F191-3E08-9011AAF85CC7}"/>
              </a:ext>
            </a:extLst>
          </p:cNvPr>
          <p:cNvSpPr txBox="1"/>
          <p:nvPr/>
        </p:nvSpPr>
        <p:spPr>
          <a:xfrm>
            <a:off x="215900" y="27073"/>
            <a:ext cx="2901950" cy="369332"/>
          </a:xfrm>
          <a:prstGeom prst="rect">
            <a:avLst/>
          </a:prstGeom>
          <a:noFill/>
        </p:spPr>
        <p:txBody>
          <a:bodyPr wrap="square" rtlCol="0">
            <a:spAutoFit/>
          </a:bodyPr>
          <a:lstStyle/>
          <a:p>
            <a:r>
              <a:rPr lang="en-US" altLang="zh-CN" dirty="0"/>
              <a:t>Our additional attempt</a:t>
            </a:r>
            <a:endParaRPr lang="zh-CN" altLang="en-US" dirty="0"/>
          </a:p>
        </p:txBody>
      </p:sp>
    </p:spTree>
    <p:extLst>
      <p:ext uri="{BB962C8B-B14F-4D97-AF65-F5344CB8AC3E}">
        <p14:creationId xmlns:p14="http://schemas.microsoft.com/office/powerpoint/2010/main" val="1050970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9096"/>
            <a:ext cx="12192000" cy="5897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t>STRATEGY</a:t>
            </a:r>
          </a:p>
        </p:txBody>
      </p:sp>
      <p:sp>
        <p:nvSpPr>
          <p:cNvPr id="9" name="文本框 8"/>
          <p:cNvSpPr txBox="1"/>
          <p:nvPr/>
        </p:nvSpPr>
        <p:spPr>
          <a:xfrm>
            <a:off x="216385" y="841416"/>
            <a:ext cx="4779686" cy="553998"/>
          </a:xfrm>
          <a:prstGeom prst="rect">
            <a:avLst/>
          </a:prstGeom>
          <a:noFill/>
        </p:spPr>
        <p:txBody>
          <a:bodyPr wrap="square" rtlCol="0">
            <a:spAutoFit/>
          </a:bodyPr>
          <a:lstStyle/>
          <a:p>
            <a:r>
              <a:rPr lang="en-US" altLang="zh-CN" sz="3000" b="1" dirty="0">
                <a:solidFill>
                  <a:schemeClr val="accent1"/>
                </a:solidFill>
              </a:rPr>
              <a:t>OBSERVATION ON  DATA</a:t>
            </a:r>
          </a:p>
        </p:txBody>
      </p:sp>
      <p:pic>
        <p:nvPicPr>
          <p:cNvPr id="5" name="图片 4">
            <a:extLst>
              <a:ext uri="{FF2B5EF4-FFF2-40B4-BE49-F238E27FC236}">
                <a16:creationId xmlns:a16="http://schemas.microsoft.com/office/drawing/2014/main" id="{777E7E71-A2CD-FFEB-AD6E-F51E121B4EF2}"/>
              </a:ext>
            </a:extLst>
          </p:cNvPr>
          <p:cNvPicPr>
            <a:picLocks noChangeAspect="1"/>
          </p:cNvPicPr>
          <p:nvPr/>
        </p:nvPicPr>
        <p:blipFill>
          <a:blip r:embed="rId2"/>
          <a:stretch>
            <a:fillRect/>
          </a:stretch>
        </p:blipFill>
        <p:spPr>
          <a:xfrm>
            <a:off x="4465943" y="1475658"/>
            <a:ext cx="3260114" cy="3248158"/>
          </a:xfrm>
          <a:prstGeom prst="rect">
            <a:avLst/>
          </a:prstGeom>
        </p:spPr>
      </p:pic>
      <p:pic>
        <p:nvPicPr>
          <p:cNvPr id="7" name="图片 6">
            <a:extLst>
              <a:ext uri="{FF2B5EF4-FFF2-40B4-BE49-F238E27FC236}">
                <a16:creationId xmlns:a16="http://schemas.microsoft.com/office/drawing/2014/main" id="{30DDECB9-CCD3-D03A-8CBA-8AA043466A0E}"/>
              </a:ext>
            </a:extLst>
          </p:cNvPr>
          <p:cNvPicPr>
            <a:picLocks noChangeAspect="1"/>
          </p:cNvPicPr>
          <p:nvPr/>
        </p:nvPicPr>
        <p:blipFill>
          <a:blip r:embed="rId3"/>
          <a:stretch>
            <a:fillRect/>
          </a:stretch>
        </p:blipFill>
        <p:spPr>
          <a:xfrm>
            <a:off x="853942" y="1475658"/>
            <a:ext cx="3264140" cy="3248158"/>
          </a:xfrm>
          <a:prstGeom prst="rect">
            <a:avLst/>
          </a:prstGeom>
        </p:spPr>
      </p:pic>
      <p:pic>
        <p:nvPicPr>
          <p:cNvPr id="10" name="图片 9">
            <a:extLst>
              <a:ext uri="{FF2B5EF4-FFF2-40B4-BE49-F238E27FC236}">
                <a16:creationId xmlns:a16="http://schemas.microsoft.com/office/drawing/2014/main" id="{DF017EA9-8194-3FC6-A8E1-FF40C2E5C9A2}"/>
              </a:ext>
            </a:extLst>
          </p:cNvPr>
          <p:cNvPicPr>
            <a:picLocks noChangeAspect="1"/>
          </p:cNvPicPr>
          <p:nvPr/>
        </p:nvPicPr>
        <p:blipFill>
          <a:blip r:embed="rId4"/>
          <a:stretch>
            <a:fillRect/>
          </a:stretch>
        </p:blipFill>
        <p:spPr>
          <a:xfrm>
            <a:off x="8086588" y="1475658"/>
            <a:ext cx="3295634" cy="3248158"/>
          </a:xfrm>
          <a:prstGeom prst="rect">
            <a:avLst/>
          </a:prstGeom>
        </p:spPr>
      </p:pic>
      <p:sp>
        <p:nvSpPr>
          <p:cNvPr id="11" name="文本框 10">
            <a:extLst>
              <a:ext uri="{FF2B5EF4-FFF2-40B4-BE49-F238E27FC236}">
                <a16:creationId xmlns:a16="http://schemas.microsoft.com/office/drawing/2014/main" id="{D8866214-CDF8-3722-8A3D-634B7D637B28}"/>
              </a:ext>
            </a:extLst>
          </p:cNvPr>
          <p:cNvSpPr txBox="1"/>
          <p:nvPr/>
        </p:nvSpPr>
        <p:spPr>
          <a:xfrm>
            <a:off x="2094718" y="4857750"/>
            <a:ext cx="782587" cy="369332"/>
          </a:xfrm>
          <a:prstGeom prst="rect">
            <a:avLst/>
          </a:prstGeom>
          <a:noFill/>
        </p:spPr>
        <p:txBody>
          <a:bodyPr wrap="none" rtlCol="0">
            <a:spAutoFit/>
          </a:bodyPr>
          <a:lstStyle/>
          <a:p>
            <a:r>
              <a:rPr lang="en-US" altLang="zh-CN" dirty="0"/>
              <a:t>Image</a:t>
            </a:r>
            <a:endParaRPr lang="zh-CN" altLang="en-US" dirty="0"/>
          </a:p>
        </p:txBody>
      </p:sp>
      <p:sp>
        <p:nvSpPr>
          <p:cNvPr id="19" name="文本框 18">
            <a:extLst>
              <a:ext uri="{FF2B5EF4-FFF2-40B4-BE49-F238E27FC236}">
                <a16:creationId xmlns:a16="http://schemas.microsoft.com/office/drawing/2014/main" id="{5963C259-B02B-4EC7-AAF3-3519D0F59D1E}"/>
              </a:ext>
            </a:extLst>
          </p:cNvPr>
          <p:cNvSpPr txBox="1"/>
          <p:nvPr/>
        </p:nvSpPr>
        <p:spPr>
          <a:xfrm>
            <a:off x="5741149" y="4857750"/>
            <a:ext cx="710451" cy="369332"/>
          </a:xfrm>
          <a:prstGeom prst="rect">
            <a:avLst/>
          </a:prstGeom>
          <a:noFill/>
        </p:spPr>
        <p:txBody>
          <a:bodyPr wrap="none" rtlCol="0">
            <a:spAutoFit/>
          </a:bodyPr>
          <a:lstStyle/>
          <a:p>
            <a:r>
              <a:rPr lang="en-US" altLang="zh-CN" dirty="0"/>
              <a:t>Label</a:t>
            </a:r>
            <a:endParaRPr lang="zh-CN" altLang="en-US" dirty="0"/>
          </a:p>
        </p:txBody>
      </p:sp>
      <p:sp>
        <p:nvSpPr>
          <p:cNvPr id="21" name="文本框 20">
            <a:extLst>
              <a:ext uri="{FF2B5EF4-FFF2-40B4-BE49-F238E27FC236}">
                <a16:creationId xmlns:a16="http://schemas.microsoft.com/office/drawing/2014/main" id="{E0C51EC8-3C6A-9665-C148-DDCDEC64E778}"/>
              </a:ext>
            </a:extLst>
          </p:cNvPr>
          <p:cNvSpPr txBox="1"/>
          <p:nvPr/>
        </p:nvSpPr>
        <p:spPr>
          <a:xfrm>
            <a:off x="9008886" y="4857750"/>
            <a:ext cx="1451038" cy="369332"/>
          </a:xfrm>
          <a:prstGeom prst="rect">
            <a:avLst/>
          </a:prstGeom>
          <a:noFill/>
        </p:spPr>
        <p:txBody>
          <a:bodyPr wrap="none" rtlCol="0">
            <a:spAutoFit/>
          </a:bodyPr>
          <a:lstStyle/>
          <a:p>
            <a:r>
              <a:rPr lang="en-US" altLang="zh-CN" dirty="0"/>
              <a:t>Predict result</a:t>
            </a:r>
            <a:endParaRPr lang="zh-CN" altLang="en-US" dirty="0"/>
          </a:p>
        </p:txBody>
      </p:sp>
      <p:sp>
        <p:nvSpPr>
          <p:cNvPr id="27" name="文本框 26">
            <a:extLst>
              <a:ext uri="{FF2B5EF4-FFF2-40B4-BE49-F238E27FC236}">
                <a16:creationId xmlns:a16="http://schemas.microsoft.com/office/drawing/2014/main" id="{C97E80AB-B440-E176-FC56-0751D19128CE}"/>
              </a:ext>
            </a:extLst>
          </p:cNvPr>
          <p:cNvSpPr txBox="1"/>
          <p:nvPr/>
        </p:nvSpPr>
        <p:spPr>
          <a:xfrm>
            <a:off x="216385" y="5308600"/>
            <a:ext cx="8894038" cy="923330"/>
          </a:xfrm>
          <a:prstGeom prst="rect">
            <a:avLst/>
          </a:prstGeom>
          <a:noFill/>
        </p:spPr>
        <p:txBody>
          <a:bodyPr wrap="none" rtlCol="0">
            <a:spAutoFit/>
          </a:bodyPr>
          <a:lstStyle/>
          <a:p>
            <a:r>
              <a:rPr lang="en-US" altLang="zh-CN" dirty="0"/>
              <a:t>Predict result is predicted by a model got 0.62 score.</a:t>
            </a:r>
          </a:p>
          <a:p>
            <a:endParaRPr lang="en-US" altLang="zh-CN" dirty="0"/>
          </a:p>
          <a:p>
            <a:r>
              <a:rPr lang="en-US" altLang="zh-CN" dirty="0"/>
              <a:t>As can be seen from above three images, there is a big difference between label and predict. </a:t>
            </a:r>
            <a:endParaRPr lang="zh-CN" altLang="en-US" dirty="0"/>
          </a:p>
        </p:txBody>
      </p:sp>
    </p:spTree>
    <p:extLst>
      <p:ext uri="{BB962C8B-B14F-4D97-AF65-F5344CB8AC3E}">
        <p14:creationId xmlns:p14="http://schemas.microsoft.com/office/powerpoint/2010/main" val="496860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5897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t>STRATEGY</a:t>
            </a:r>
          </a:p>
        </p:txBody>
      </p:sp>
      <p:sp>
        <p:nvSpPr>
          <p:cNvPr id="9" name="文本框 8"/>
          <p:cNvSpPr txBox="1"/>
          <p:nvPr/>
        </p:nvSpPr>
        <p:spPr>
          <a:xfrm>
            <a:off x="216385" y="841416"/>
            <a:ext cx="4779686" cy="553998"/>
          </a:xfrm>
          <a:prstGeom prst="rect">
            <a:avLst/>
          </a:prstGeom>
          <a:noFill/>
        </p:spPr>
        <p:txBody>
          <a:bodyPr wrap="square" rtlCol="0">
            <a:spAutoFit/>
          </a:bodyPr>
          <a:lstStyle/>
          <a:p>
            <a:r>
              <a:rPr lang="en-US" altLang="zh-CN" sz="3000" b="1" dirty="0">
                <a:solidFill>
                  <a:schemeClr val="accent1"/>
                </a:solidFill>
              </a:rPr>
              <a:t>OBSERVATION ON  DATA</a:t>
            </a:r>
          </a:p>
        </p:txBody>
      </p:sp>
      <p:pic>
        <p:nvPicPr>
          <p:cNvPr id="5" name="图片 4">
            <a:extLst>
              <a:ext uri="{FF2B5EF4-FFF2-40B4-BE49-F238E27FC236}">
                <a16:creationId xmlns:a16="http://schemas.microsoft.com/office/drawing/2014/main" id="{777E7E71-A2CD-FFEB-AD6E-F51E121B4EF2}"/>
              </a:ext>
            </a:extLst>
          </p:cNvPr>
          <p:cNvPicPr>
            <a:picLocks noChangeAspect="1"/>
          </p:cNvPicPr>
          <p:nvPr/>
        </p:nvPicPr>
        <p:blipFill>
          <a:blip r:embed="rId2"/>
          <a:stretch>
            <a:fillRect/>
          </a:stretch>
        </p:blipFill>
        <p:spPr>
          <a:xfrm>
            <a:off x="4472278" y="1475658"/>
            <a:ext cx="3260114" cy="3248158"/>
          </a:xfrm>
          <a:prstGeom prst="rect">
            <a:avLst/>
          </a:prstGeom>
        </p:spPr>
      </p:pic>
      <p:pic>
        <p:nvPicPr>
          <p:cNvPr id="7" name="图片 6">
            <a:extLst>
              <a:ext uri="{FF2B5EF4-FFF2-40B4-BE49-F238E27FC236}">
                <a16:creationId xmlns:a16="http://schemas.microsoft.com/office/drawing/2014/main" id="{30DDECB9-CCD3-D03A-8CBA-8AA043466A0E}"/>
              </a:ext>
            </a:extLst>
          </p:cNvPr>
          <p:cNvPicPr>
            <a:picLocks noChangeAspect="1"/>
          </p:cNvPicPr>
          <p:nvPr/>
        </p:nvPicPr>
        <p:blipFill>
          <a:blip r:embed="rId3"/>
          <a:stretch>
            <a:fillRect/>
          </a:stretch>
        </p:blipFill>
        <p:spPr>
          <a:xfrm>
            <a:off x="853942" y="1475658"/>
            <a:ext cx="3264140" cy="3248158"/>
          </a:xfrm>
          <a:prstGeom prst="rect">
            <a:avLst/>
          </a:prstGeom>
        </p:spPr>
      </p:pic>
      <p:pic>
        <p:nvPicPr>
          <p:cNvPr id="10" name="图片 9">
            <a:extLst>
              <a:ext uri="{FF2B5EF4-FFF2-40B4-BE49-F238E27FC236}">
                <a16:creationId xmlns:a16="http://schemas.microsoft.com/office/drawing/2014/main" id="{DF017EA9-8194-3FC6-A8E1-FF40C2E5C9A2}"/>
              </a:ext>
            </a:extLst>
          </p:cNvPr>
          <p:cNvPicPr>
            <a:picLocks noChangeAspect="1"/>
          </p:cNvPicPr>
          <p:nvPr/>
        </p:nvPicPr>
        <p:blipFill>
          <a:blip r:embed="rId4"/>
          <a:stretch>
            <a:fillRect/>
          </a:stretch>
        </p:blipFill>
        <p:spPr>
          <a:xfrm>
            <a:off x="8086588" y="1475658"/>
            <a:ext cx="3295634" cy="3248158"/>
          </a:xfrm>
          <a:prstGeom prst="rect">
            <a:avLst/>
          </a:prstGeom>
        </p:spPr>
      </p:pic>
      <p:sp>
        <p:nvSpPr>
          <p:cNvPr id="11" name="文本框 10">
            <a:extLst>
              <a:ext uri="{FF2B5EF4-FFF2-40B4-BE49-F238E27FC236}">
                <a16:creationId xmlns:a16="http://schemas.microsoft.com/office/drawing/2014/main" id="{D8866214-CDF8-3722-8A3D-634B7D637B28}"/>
              </a:ext>
            </a:extLst>
          </p:cNvPr>
          <p:cNvSpPr txBox="1"/>
          <p:nvPr/>
        </p:nvSpPr>
        <p:spPr>
          <a:xfrm>
            <a:off x="2094718" y="4857750"/>
            <a:ext cx="782587" cy="369332"/>
          </a:xfrm>
          <a:prstGeom prst="rect">
            <a:avLst/>
          </a:prstGeom>
          <a:noFill/>
        </p:spPr>
        <p:txBody>
          <a:bodyPr wrap="none" rtlCol="0">
            <a:spAutoFit/>
          </a:bodyPr>
          <a:lstStyle/>
          <a:p>
            <a:r>
              <a:rPr lang="en-US" altLang="zh-CN" dirty="0"/>
              <a:t>Image</a:t>
            </a:r>
            <a:endParaRPr lang="zh-CN" altLang="en-US" dirty="0"/>
          </a:p>
        </p:txBody>
      </p:sp>
      <p:sp>
        <p:nvSpPr>
          <p:cNvPr id="19" name="文本框 18">
            <a:extLst>
              <a:ext uri="{FF2B5EF4-FFF2-40B4-BE49-F238E27FC236}">
                <a16:creationId xmlns:a16="http://schemas.microsoft.com/office/drawing/2014/main" id="{5963C259-B02B-4EC7-AAF3-3519D0F59D1E}"/>
              </a:ext>
            </a:extLst>
          </p:cNvPr>
          <p:cNvSpPr txBox="1"/>
          <p:nvPr/>
        </p:nvSpPr>
        <p:spPr>
          <a:xfrm>
            <a:off x="5741149" y="4857750"/>
            <a:ext cx="710451" cy="369332"/>
          </a:xfrm>
          <a:prstGeom prst="rect">
            <a:avLst/>
          </a:prstGeom>
          <a:noFill/>
        </p:spPr>
        <p:txBody>
          <a:bodyPr wrap="none" rtlCol="0">
            <a:spAutoFit/>
          </a:bodyPr>
          <a:lstStyle/>
          <a:p>
            <a:r>
              <a:rPr lang="en-US" altLang="zh-CN" dirty="0"/>
              <a:t>Label</a:t>
            </a:r>
            <a:endParaRPr lang="zh-CN" altLang="en-US" dirty="0"/>
          </a:p>
        </p:txBody>
      </p:sp>
      <p:sp>
        <p:nvSpPr>
          <p:cNvPr id="21" name="文本框 20">
            <a:extLst>
              <a:ext uri="{FF2B5EF4-FFF2-40B4-BE49-F238E27FC236}">
                <a16:creationId xmlns:a16="http://schemas.microsoft.com/office/drawing/2014/main" id="{E0C51EC8-3C6A-9665-C148-DDCDEC64E778}"/>
              </a:ext>
            </a:extLst>
          </p:cNvPr>
          <p:cNvSpPr txBox="1"/>
          <p:nvPr/>
        </p:nvSpPr>
        <p:spPr>
          <a:xfrm>
            <a:off x="9301433" y="4857750"/>
            <a:ext cx="865943" cy="369332"/>
          </a:xfrm>
          <a:prstGeom prst="rect">
            <a:avLst/>
          </a:prstGeom>
          <a:noFill/>
        </p:spPr>
        <p:txBody>
          <a:bodyPr wrap="none" rtlCol="0">
            <a:spAutoFit/>
          </a:bodyPr>
          <a:lstStyle/>
          <a:p>
            <a:r>
              <a:rPr lang="en-US" altLang="zh-CN" dirty="0"/>
              <a:t>Predict</a:t>
            </a:r>
            <a:endParaRPr lang="zh-CN" altLang="en-US" dirty="0"/>
          </a:p>
        </p:txBody>
      </p:sp>
      <p:sp>
        <p:nvSpPr>
          <p:cNvPr id="12" name="矩形 11">
            <a:extLst>
              <a:ext uri="{FF2B5EF4-FFF2-40B4-BE49-F238E27FC236}">
                <a16:creationId xmlns:a16="http://schemas.microsoft.com/office/drawing/2014/main" id="{EEF69B38-AD28-8790-0BD4-898845666473}"/>
              </a:ext>
            </a:extLst>
          </p:cNvPr>
          <p:cNvSpPr/>
          <p:nvPr/>
        </p:nvSpPr>
        <p:spPr>
          <a:xfrm>
            <a:off x="1092200" y="2832100"/>
            <a:ext cx="400050" cy="4635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185DCC21-E6EC-85A5-E4C2-75CA1D457800}"/>
              </a:ext>
            </a:extLst>
          </p:cNvPr>
          <p:cNvSpPr/>
          <p:nvPr/>
        </p:nvSpPr>
        <p:spPr>
          <a:xfrm>
            <a:off x="3257550" y="2165350"/>
            <a:ext cx="546100" cy="5715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35A70781-2AF1-D25B-0275-06E5A5BD4FE0}"/>
              </a:ext>
            </a:extLst>
          </p:cNvPr>
          <p:cNvSpPr/>
          <p:nvPr/>
        </p:nvSpPr>
        <p:spPr>
          <a:xfrm>
            <a:off x="4686300" y="2832100"/>
            <a:ext cx="400050" cy="4635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35919C3F-78A7-653E-5F39-A06F5AF39943}"/>
              </a:ext>
            </a:extLst>
          </p:cNvPr>
          <p:cNvSpPr/>
          <p:nvPr/>
        </p:nvSpPr>
        <p:spPr>
          <a:xfrm>
            <a:off x="8280400" y="2832100"/>
            <a:ext cx="400050" cy="4635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30029A13-343B-104A-9EB2-6ACC354CE5E3}"/>
              </a:ext>
            </a:extLst>
          </p:cNvPr>
          <p:cNvSpPr/>
          <p:nvPr/>
        </p:nvSpPr>
        <p:spPr>
          <a:xfrm>
            <a:off x="6896100" y="2165350"/>
            <a:ext cx="546100" cy="5715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EFF4F0BA-C416-AC72-7219-06A87C31DD13}"/>
              </a:ext>
            </a:extLst>
          </p:cNvPr>
          <p:cNvSpPr/>
          <p:nvPr/>
        </p:nvSpPr>
        <p:spPr>
          <a:xfrm>
            <a:off x="10579100" y="2165350"/>
            <a:ext cx="546100" cy="5715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C16406E8-865B-7EC3-F7DC-B69819EDA9A7}"/>
              </a:ext>
            </a:extLst>
          </p:cNvPr>
          <p:cNvSpPr/>
          <p:nvPr/>
        </p:nvSpPr>
        <p:spPr>
          <a:xfrm>
            <a:off x="2806700" y="3321050"/>
            <a:ext cx="888999" cy="9715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49C27CA3-0359-C1EB-B4AB-869BF3609C89}"/>
              </a:ext>
            </a:extLst>
          </p:cNvPr>
          <p:cNvSpPr/>
          <p:nvPr/>
        </p:nvSpPr>
        <p:spPr>
          <a:xfrm>
            <a:off x="6451600" y="3321050"/>
            <a:ext cx="888999" cy="9715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06AAC73D-EAB6-A57C-AD94-242E45D6A4B7}"/>
              </a:ext>
            </a:extLst>
          </p:cNvPr>
          <p:cNvSpPr/>
          <p:nvPr/>
        </p:nvSpPr>
        <p:spPr>
          <a:xfrm>
            <a:off x="10033000" y="3321050"/>
            <a:ext cx="888999" cy="9715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7F5FEB43-CF8F-B132-9057-114041000107}"/>
              </a:ext>
            </a:extLst>
          </p:cNvPr>
          <p:cNvSpPr/>
          <p:nvPr/>
        </p:nvSpPr>
        <p:spPr>
          <a:xfrm>
            <a:off x="3695698" y="2736850"/>
            <a:ext cx="265167" cy="45026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FF2C8B16-F0B3-E29E-3E9E-6A13EBC666DA}"/>
              </a:ext>
            </a:extLst>
          </p:cNvPr>
          <p:cNvSpPr/>
          <p:nvPr/>
        </p:nvSpPr>
        <p:spPr>
          <a:xfrm>
            <a:off x="7313695" y="2736850"/>
            <a:ext cx="265167" cy="45026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D6935ADD-FA2A-9FD2-2E7F-50419208DC69}"/>
              </a:ext>
            </a:extLst>
          </p:cNvPr>
          <p:cNvSpPr/>
          <p:nvPr/>
        </p:nvSpPr>
        <p:spPr>
          <a:xfrm>
            <a:off x="10967216" y="2736850"/>
            <a:ext cx="265167" cy="45026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5D7B2CB7-14CD-C5B5-3D76-16157C9C8498}"/>
              </a:ext>
            </a:extLst>
          </p:cNvPr>
          <p:cNvSpPr/>
          <p:nvPr/>
        </p:nvSpPr>
        <p:spPr>
          <a:xfrm>
            <a:off x="1494472" y="1797050"/>
            <a:ext cx="835978" cy="76315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A68352D5-CD57-13ED-E12C-65B7E947EADF}"/>
              </a:ext>
            </a:extLst>
          </p:cNvPr>
          <p:cNvSpPr/>
          <p:nvPr/>
        </p:nvSpPr>
        <p:spPr>
          <a:xfrm>
            <a:off x="5086350" y="1797050"/>
            <a:ext cx="835978" cy="76315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42298B5C-32EE-AAC9-9E33-FB165C595BFE}"/>
              </a:ext>
            </a:extLst>
          </p:cNvPr>
          <p:cNvSpPr/>
          <p:nvPr/>
        </p:nvSpPr>
        <p:spPr>
          <a:xfrm>
            <a:off x="8706164" y="1797050"/>
            <a:ext cx="835978" cy="76315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25A09F76-22D6-4511-A417-17040CF32F02}"/>
              </a:ext>
            </a:extLst>
          </p:cNvPr>
          <p:cNvSpPr txBox="1"/>
          <p:nvPr/>
        </p:nvSpPr>
        <p:spPr>
          <a:xfrm>
            <a:off x="216385" y="5308600"/>
            <a:ext cx="11600965" cy="923330"/>
          </a:xfrm>
          <a:prstGeom prst="rect">
            <a:avLst/>
          </a:prstGeom>
          <a:noFill/>
        </p:spPr>
        <p:txBody>
          <a:bodyPr wrap="square" rtlCol="0">
            <a:spAutoFit/>
          </a:bodyPr>
          <a:lstStyle/>
          <a:p>
            <a:r>
              <a:rPr lang="en-US" altLang="zh-CN" dirty="0"/>
              <a:t>There are some positions that look like labels, but they are not labels. </a:t>
            </a:r>
          </a:p>
          <a:p>
            <a:endParaRPr lang="en-US" altLang="zh-CN" dirty="0"/>
          </a:p>
          <a:p>
            <a:r>
              <a:rPr lang="en-US" altLang="zh-CN" dirty="0"/>
              <a:t>These positions have been marked with boxes and labeled by the model. </a:t>
            </a:r>
            <a:endParaRPr lang="zh-CN" altLang="en-US" dirty="0"/>
          </a:p>
        </p:txBody>
      </p:sp>
    </p:spTree>
    <p:extLst>
      <p:ext uri="{BB962C8B-B14F-4D97-AF65-F5344CB8AC3E}">
        <p14:creationId xmlns:p14="http://schemas.microsoft.com/office/powerpoint/2010/main" val="1847188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5897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t>STRATEGY</a:t>
            </a:r>
          </a:p>
        </p:txBody>
      </p:sp>
      <p:sp>
        <p:nvSpPr>
          <p:cNvPr id="9" name="文本框 8"/>
          <p:cNvSpPr txBox="1"/>
          <p:nvPr/>
        </p:nvSpPr>
        <p:spPr>
          <a:xfrm>
            <a:off x="216385" y="841416"/>
            <a:ext cx="4779686" cy="553998"/>
          </a:xfrm>
          <a:prstGeom prst="rect">
            <a:avLst/>
          </a:prstGeom>
          <a:noFill/>
        </p:spPr>
        <p:txBody>
          <a:bodyPr wrap="square" rtlCol="0">
            <a:spAutoFit/>
          </a:bodyPr>
          <a:lstStyle/>
          <a:p>
            <a:r>
              <a:rPr lang="en-US" altLang="zh-CN" sz="3000" b="1" dirty="0">
                <a:solidFill>
                  <a:schemeClr val="accent1"/>
                </a:solidFill>
              </a:rPr>
              <a:t>OBSERVATION ON  DATA</a:t>
            </a:r>
          </a:p>
        </p:txBody>
      </p:sp>
      <p:sp>
        <p:nvSpPr>
          <p:cNvPr id="27" name="文本框 26">
            <a:extLst>
              <a:ext uri="{FF2B5EF4-FFF2-40B4-BE49-F238E27FC236}">
                <a16:creationId xmlns:a16="http://schemas.microsoft.com/office/drawing/2014/main" id="{C97E80AB-B440-E176-FC56-0751D19128CE}"/>
              </a:ext>
            </a:extLst>
          </p:cNvPr>
          <p:cNvSpPr txBox="1"/>
          <p:nvPr/>
        </p:nvSpPr>
        <p:spPr>
          <a:xfrm>
            <a:off x="216385" y="2995187"/>
            <a:ext cx="11594615" cy="646331"/>
          </a:xfrm>
          <a:prstGeom prst="rect">
            <a:avLst/>
          </a:prstGeom>
          <a:noFill/>
        </p:spPr>
        <p:txBody>
          <a:bodyPr wrap="square" rtlCol="0">
            <a:spAutoFit/>
          </a:bodyPr>
          <a:lstStyle/>
          <a:p>
            <a:r>
              <a:rPr lang="en-US" altLang="zh-CN" dirty="0"/>
              <a:t>The above two tiles are taken from the whole image. The size of the whole image is 3000x3000 and the size of the tiles is 256x256.</a:t>
            </a:r>
            <a:endParaRPr lang="zh-CN" altLang="en-US" dirty="0"/>
          </a:p>
        </p:txBody>
      </p:sp>
      <p:sp>
        <p:nvSpPr>
          <p:cNvPr id="24" name="文本框 23">
            <a:extLst>
              <a:ext uri="{FF2B5EF4-FFF2-40B4-BE49-F238E27FC236}">
                <a16:creationId xmlns:a16="http://schemas.microsoft.com/office/drawing/2014/main" id="{F1D3D296-A04E-C9CF-CD9A-E3AA0F45BF45}"/>
              </a:ext>
            </a:extLst>
          </p:cNvPr>
          <p:cNvSpPr txBox="1"/>
          <p:nvPr/>
        </p:nvSpPr>
        <p:spPr>
          <a:xfrm>
            <a:off x="216385" y="5331523"/>
            <a:ext cx="11594615" cy="646331"/>
          </a:xfrm>
          <a:prstGeom prst="rect">
            <a:avLst/>
          </a:prstGeom>
          <a:noFill/>
        </p:spPr>
        <p:txBody>
          <a:bodyPr wrap="square" rtlCol="0">
            <a:spAutoFit/>
          </a:bodyPr>
          <a:lstStyle/>
          <a:p>
            <a:r>
              <a:rPr lang="en-US" altLang="zh-CN" dirty="0"/>
              <a:t>As mentioned in last page. There are some positions that look like labels, but not labels. Red box is ground truth, however, green box is not ground truth.   </a:t>
            </a:r>
          </a:p>
        </p:txBody>
      </p:sp>
      <p:pic>
        <p:nvPicPr>
          <p:cNvPr id="26" name="图片 25">
            <a:extLst>
              <a:ext uri="{FF2B5EF4-FFF2-40B4-BE49-F238E27FC236}">
                <a16:creationId xmlns:a16="http://schemas.microsoft.com/office/drawing/2014/main" id="{8058FEAC-1493-1D1B-CD93-A790D54B4011}"/>
              </a:ext>
            </a:extLst>
          </p:cNvPr>
          <p:cNvPicPr>
            <a:picLocks noChangeAspect="1"/>
          </p:cNvPicPr>
          <p:nvPr/>
        </p:nvPicPr>
        <p:blipFill>
          <a:blip r:embed="rId2"/>
          <a:stretch>
            <a:fillRect/>
          </a:stretch>
        </p:blipFill>
        <p:spPr>
          <a:xfrm>
            <a:off x="3086061" y="1907916"/>
            <a:ext cx="749339" cy="762039"/>
          </a:xfrm>
          <a:prstGeom prst="rect">
            <a:avLst/>
          </a:prstGeom>
        </p:spPr>
      </p:pic>
      <p:pic>
        <p:nvPicPr>
          <p:cNvPr id="31" name="图片 30">
            <a:extLst>
              <a:ext uri="{FF2B5EF4-FFF2-40B4-BE49-F238E27FC236}">
                <a16:creationId xmlns:a16="http://schemas.microsoft.com/office/drawing/2014/main" id="{0354EF1F-3A50-7F4B-BF96-78BACA7A9350}"/>
              </a:ext>
            </a:extLst>
          </p:cNvPr>
          <p:cNvPicPr>
            <a:picLocks noChangeAspect="1"/>
          </p:cNvPicPr>
          <p:nvPr/>
        </p:nvPicPr>
        <p:blipFill>
          <a:blip r:embed="rId3"/>
          <a:stretch>
            <a:fillRect/>
          </a:stretch>
        </p:blipFill>
        <p:spPr>
          <a:xfrm>
            <a:off x="6527783" y="1971418"/>
            <a:ext cx="666784" cy="635033"/>
          </a:xfrm>
          <a:prstGeom prst="rect">
            <a:avLst/>
          </a:prstGeom>
        </p:spPr>
      </p:pic>
      <p:pic>
        <p:nvPicPr>
          <p:cNvPr id="32" name="图片 31">
            <a:extLst>
              <a:ext uri="{FF2B5EF4-FFF2-40B4-BE49-F238E27FC236}">
                <a16:creationId xmlns:a16="http://schemas.microsoft.com/office/drawing/2014/main" id="{B7470127-81BE-6B72-16E9-F8431167AD90}"/>
              </a:ext>
            </a:extLst>
          </p:cNvPr>
          <p:cNvPicPr>
            <a:picLocks noChangeAspect="1"/>
          </p:cNvPicPr>
          <p:nvPr/>
        </p:nvPicPr>
        <p:blipFill>
          <a:blip r:embed="rId2"/>
          <a:stretch>
            <a:fillRect/>
          </a:stretch>
        </p:blipFill>
        <p:spPr>
          <a:xfrm>
            <a:off x="3086061" y="4122595"/>
            <a:ext cx="749339" cy="762039"/>
          </a:xfrm>
          <a:prstGeom prst="rect">
            <a:avLst/>
          </a:prstGeom>
        </p:spPr>
      </p:pic>
      <p:pic>
        <p:nvPicPr>
          <p:cNvPr id="33" name="图片 32">
            <a:extLst>
              <a:ext uri="{FF2B5EF4-FFF2-40B4-BE49-F238E27FC236}">
                <a16:creationId xmlns:a16="http://schemas.microsoft.com/office/drawing/2014/main" id="{D55F4DE6-66C1-0CE1-829F-23E928E5055F}"/>
              </a:ext>
            </a:extLst>
          </p:cNvPr>
          <p:cNvPicPr>
            <a:picLocks noChangeAspect="1"/>
          </p:cNvPicPr>
          <p:nvPr/>
        </p:nvPicPr>
        <p:blipFill>
          <a:blip r:embed="rId3"/>
          <a:stretch>
            <a:fillRect/>
          </a:stretch>
        </p:blipFill>
        <p:spPr>
          <a:xfrm>
            <a:off x="6527783" y="4186097"/>
            <a:ext cx="666784" cy="635033"/>
          </a:xfrm>
          <a:prstGeom prst="rect">
            <a:avLst/>
          </a:prstGeom>
        </p:spPr>
      </p:pic>
      <p:sp>
        <p:nvSpPr>
          <p:cNvPr id="34" name="矩形 33">
            <a:extLst>
              <a:ext uri="{FF2B5EF4-FFF2-40B4-BE49-F238E27FC236}">
                <a16:creationId xmlns:a16="http://schemas.microsoft.com/office/drawing/2014/main" id="{70A42853-B777-41C2-9693-D3AA92ACA601}"/>
              </a:ext>
            </a:extLst>
          </p:cNvPr>
          <p:cNvSpPr/>
          <p:nvPr/>
        </p:nvSpPr>
        <p:spPr>
          <a:xfrm>
            <a:off x="2990850" y="4076700"/>
            <a:ext cx="634980" cy="717950"/>
          </a:xfrm>
          <a:prstGeom prst="rect">
            <a:avLst/>
          </a:prstGeom>
          <a:noFill/>
          <a:ln w="28575">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856DDC3B-CFF9-8543-0060-FB68F5D82CDD}"/>
              </a:ext>
            </a:extLst>
          </p:cNvPr>
          <p:cNvSpPr/>
          <p:nvPr/>
        </p:nvSpPr>
        <p:spPr>
          <a:xfrm>
            <a:off x="6495978" y="4263435"/>
            <a:ext cx="666784" cy="635033"/>
          </a:xfrm>
          <a:prstGeom prst="rect">
            <a:avLst/>
          </a:prstGeom>
          <a:noFill/>
          <a:ln w="28575">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026574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jRhYmJmMWNlNzUzMDVkMzYxODJlNDllNDVjYjYyNTQifQ=="/>
  <p:tag name="KSO_WPP_MARK_KEY" val="9ca981ec-57b2-42d4-b79a-d9da0023b46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845</TotalTime>
  <Words>895</Words>
  <Application>Microsoft Office PowerPoint</Application>
  <PresentationFormat>宽屏</PresentationFormat>
  <Paragraphs>85</Paragraphs>
  <Slides>15</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-apple-system</vt:lpstr>
      <vt:lpstr>suxingme</vt:lpstr>
      <vt:lpstr>SimHei</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SAKi suta</cp:lastModifiedBy>
  <cp:revision>34</cp:revision>
  <dcterms:created xsi:type="dcterms:W3CDTF">2022-06-23T02:32:00Z</dcterms:created>
  <dcterms:modified xsi:type="dcterms:W3CDTF">2022-07-19T06:19:59Z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7552FF47D11F4F1397F57B567CA830DE</vt:lpwstr>
  </property>
  <property fmtid="{D5CDD505-2E9C-101B-9397-08002B2CF9AE}" pid="3" name="KSOProductBuildVer">
    <vt:lpwstr>2052-11.1.0.11830</vt:lpwstr>
  </property>
</Properties>
</file>