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3" r:id="rId2"/>
    <p:sldId id="264" r:id="rId3"/>
    <p:sldId id="352" r:id="rId4"/>
    <p:sldId id="278" r:id="rId5"/>
    <p:sldId id="279" r:id="rId6"/>
    <p:sldId id="280" r:id="rId7"/>
    <p:sldId id="282" r:id="rId8"/>
    <p:sldId id="281" r:id="rId9"/>
    <p:sldId id="310" r:id="rId10"/>
    <p:sldId id="347" r:id="rId11"/>
    <p:sldId id="353" r:id="rId12"/>
    <p:sldId id="34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57" autoAdjust="0"/>
    <p:restoredTop sz="94660"/>
  </p:normalViewPr>
  <p:slideViewPr>
    <p:cSldViewPr snapToGrid="0">
      <p:cViewPr varScale="1">
        <p:scale>
          <a:sx n="75" d="100"/>
          <a:sy n="75" d="100"/>
        </p:scale>
        <p:origin x="45"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1"/>
          <p:cNvSpPr/>
          <p:nvPr userDrawn="1"/>
        </p:nvSpPr>
        <p:spPr>
          <a:xfrm>
            <a:off x="7813964"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3"/>
          <p:cNvSpPr>
            <a:spLocks noGrp="1"/>
          </p:cNvSpPr>
          <p:nvPr>
            <p:ph type="body" sz="quarter" idx="10"/>
          </p:nvPr>
        </p:nvSpPr>
        <p:spPr>
          <a:xfrm>
            <a:off x="960723" y="3267182"/>
            <a:ext cx="5772586"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2" y="3914455"/>
            <a:ext cx="5772586"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2" y="5247526"/>
            <a:ext cx="5772586"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sp>
        <p:nvSpPr>
          <p:cNvPr id="2" name="矩形 1"/>
          <p:cNvSpPr/>
          <p:nvPr userDrawn="1"/>
        </p:nvSpPr>
        <p:spPr>
          <a:xfrm>
            <a:off x="0"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3"/>
          <p:cNvSpPr>
            <a:spLocks noGrp="1"/>
          </p:cNvSpPr>
          <p:nvPr>
            <p:ph type="body" sz="quarter" idx="10"/>
          </p:nvPr>
        </p:nvSpPr>
        <p:spPr>
          <a:xfrm>
            <a:off x="6932030"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4" y="63482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6" name="文本占位符 3"/>
          <p:cNvSpPr>
            <a:spLocks noGrp="1"/>
          </p:cNvSpPr>
          <p:nvPr>
            <p:ph type="body" sz="quarter" idx="12"/>
          </p:nvPr>
        </p:nvSpPr>
        <p:spPr>
          <a:xfrm>
            <a:off x="6932030"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4"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5" name="文本占位符 3"/>
          <p:cNvSpPr>
            <a:spLocks noGrp="1"/>
          </p:cNvSpPr>
          <p:nvPr>
            <p:ph type="body" sz="quarter" idx="17"/>
          </p:nvPr>
        </p:nvSpPr>
        <p:spPr>
          <a:xfrm>
            <a:off x="6932030"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4" y="2530941"/>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7" name="文本占位符 3"/>
          <p:cNvSpPr>
            <a:spLocks noGrp="1"/>
          </p:cNvSpPr>
          <p:nvPr>
            <p:ph type="body" sz="quarter" idx="19"/>
          </p:nvPr>
        </p:nvSpPr>
        <p:spPr>
          <a:xfrm>
            <a:off x="6932030"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4" y="3475538"/>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19" name="文本占位符 3"/>
          <p:cNvSpPr>
            <a:spLocks noGrp="1"/>
          </p:cNvSpPr>
          <p:nvPr>
            <p:ph type="body" sz="quarter" idx="21"/>
          </p:nvPr>
        </p:nvSpPr>
        <p:spPr>
          <a:xfrm>
            <a:off x="6932030"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4" y="4420135"/>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1" name="文本占位符 3"/>
          <p:cNvSpPr>
            <a:spLocks noGrp="1"/>
          </p:cNvSpPr>
          <p:nvPr>
            <p:ph type="body" sz="quarter" idx="23"/>
          </p:nvPr>
        </p:nvSpPr>
        <p:spPr>
          <a:xfrm>
            <a:off x="6932030"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4" y="536473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a:t>00</a:t>
            </a:r>
            <a:endParaRPr kumimoji="1" lang="zh-CN" altLang="en-US" dirty="0"/>
          </a:p>
        </p:txBody>
      </p:sp>
      <p:sp>
        <p:nvSpPr>
          <p:cNvPr id="23" name="文本占位符 3"/>
          <p:cNvSpPr>
            <a:spLocks noGrp="1"/>
          </p:cNvSpPr>
          <p:nvPr>
            <p:ph type="body" sz="quarter" idx="16" hasCustomPrompt="1"/>
          </p:nvPr>
        </p:nvSpPr>
        <p:spPr>
          <a:xfrm>
            <a:off x="882142"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3"/>
          <p:cNvSpPr>
            <a:spLocks noGrp="1"/>
          </p:cNvSpPr>
          <p:nvPr>
            <p:ph type="body" sz="quarter" idx="10"/>
          </p:nvPr>
        </p:nvSpPr>
        <p:spPr>
          <a:xfrm>
            <a:off x="886691"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6"/>
            <a:ext cx="724778" cy="480471"/>
          </a:xfrm>
          <a:prstGeom prst="rect">
            <a:avLst/>
          </a:prstGeom>
        </p:spPr>
        <p:txBody>
          <a:bodyPr anchor="ctr"/>
          <a:lstStyle>
            <a:lvl1pPr marL="0" indent="0">
              <a:buNone/>
              <a:defRPr sz="3600" b="1">
                <a:solidFill>
                  <a:schemeClr val="bg1"/>
                </a:solidFill>
              </a:defRPr>
            </a:lvl1pPr>
          </a:lstStyle>
          <a:p>
            <a:pPr lvl="0"/>
            <a:r>
              <a:rPr kumimoji="1" lang="en-US" altLang="zh-CN"/>
              <a:t>00</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2022/8/5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competitions/hubmap-organ-segmentation"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09955" y="3105150"/>
            <a:ext cx="6471920" cy="647065"/>
          </a:xfrm>
        </p:spPr>
        <p:txBody>
          <a:bodyPr>
            <a:noAutofit/>
          </a:bodyPr>
          <a:lstStyle/>
          <a:p>
            <a:r>
              <a:rPr lang="en-US" altLang="zh-CN" sz="4400" dirty="0" err="1">
                <a:solidFill>
                  <a:srgbClr val="2E75B6"/>
                </a:solidFill>
                <a:effectLst/>
                <a:latin typeface="Calibri" panose="020F0502020204030204" charset="0"/>
                <a:cs typeface="Calibri" panose="020F0502020204030204" charset="0"/>
                <a:sym typeface="+mn-ea"/>
              </a:rPr>
              <a:t>HuBMAP</a:t>
            </a:r>
            <a:r>
              <a:rPr lang="en-US" altLang="zh-CN" sz="4400" dirty="0">
                <a:solidFill>
                  <a:srgbClr val="2E75B6"/>
                </a:solidFill>
                <a:effectLst/>
                <a:latin typeface="Calibri" panose="020F0502020204030204" charset="0"/>
                <a:cs typeface="Calibri" panose="020F0502020204030204" charset="0"/>
                <a:sym typeface="+mn-ea"/>
              </a:rPr>
              <a:t> + HPA – </a:t>
            </a:r>
            <a:br>
              <a:rPr lang="en-US" altLang="zh-CN" sz="4400" dirty="0">
                <a:solidFill>
                  <a:srgbClr val="2E75B6"/>
                </a:solidFill>
                <a:effectLst/>
                <a:latin typeface="Calibri" panose="020F0502020204030204" charset="0"/>
                <a:cs typeface="Calibri" panose="020F0502020204030204" charset="0"/>
                <a:sym typeface="+mn-ea"/>
              </a:rPr>
            </a:br>
            <a:r>
              <a:rPr lang="en-US" altLang="zh-CN" sz="4400" dirty="0">
                <a:solidFill>
                  <a:srgbClr val="2E75B6"/>
                </a:solidFill>
                <a:effectLst/>
                <a:latin typeface="Calibri" panose="020F0502020204030204" charset="0"/>
                <a:cs typeface="Calibri" panose="020F0502020204030204" charset="0"/>
                <a:sym typeface="+mn-ea"/>
              </a:rPr>
              <a:t>Hacking the Human Body</a:t>
            </a:r>
            <a:endParaRPr lang="en-US" altLang="zh-CN" sz="4400" b="1" i="0" dirty="0">
              <a:solidFill>
                <a:srgbClr val="2E75B6"/>
              </a:solidFill>
              <a:effectLst/>
              <a:latin typeface="Calibri" panose="020F0502020204030204" charset="0"/>
              <a:cs typeface="Calibri" panose="020F0502020204030204" charset="0"/>
            </a:endParaRPr>
          </a:p>
          <a:p>
            <a:endParaRPr kumimoji="1" lang="en-US" altLang="zh-CN" sz="4400" b="1" i="0" dirty="0">
              <a:solidFill>
                <a:srgbClr val="2E75B6"/>
              </a:solidFill>
              <a:effectLst/>
              <a:latin typeface="Calibri" panose="020F0502020204030204" charset="0"/>
              <a:cs typeface="Calibri" panose="020F0502020204030204" charset="0"/>
            </a:endParaRPr>
          </a:p>
        </p:txBody>
      </p:sp>
      <p:sp>
        <p:nvSpPr>
          <p:cNvPr id="3" name="文本占位符 2"/>
          <p:cNvSpPr>
            <a:spLocks noGrp="1"/>
          </p:cNvSpPr>
          <p:nvPr>
            <p:ph type="body" sz="quarter" idx="11"/>
          </p:nvPr>
        </p:nvSpPr>
        <p:spPr>
          <a:xfrm>
            <a:off x="909922" y="4573585"/>
            <a:ext cx="5772586" cy="277402"/>
          </a:xfrm>
        </p:spPr>
        <p:txBody>
          <a:bodyPr>
            <a:noAutofit/>
          </a:bodyPr>
          <a:lstStyle/>
          <a:p>
            <a:r>
              <a:rPr lang="en-US" altLang="zh-CN" sz="1700" dirty="0">
                <a:sym typeface="+mn-ea"/>
              </a:rPr>
              <a:t>Progress Meeting 9 Group A</a:t>
            </a:r>
            <a:endParaRPr kumimoji="1" lang="en-US" altLang="zh-CN" sz="1000" dirty="0">
              <a:sym typeface="+mn-ea"/>
            </a:endParaRPr>
          </a:p>
        </p:txBody>
      </p:sp>
      <p:sp>
        <p:nvSpPr>
          <p:cNvPr id="7" name="文本框 6"/>
          <p:cNvSpPr txBox="1"/>
          <p:nvPr/>
        </p:nvSpPr>
        <p:spPr>
          <a:xfrm>
            <a:off x="137795" y="6449060"/>
            <a:ext cx="3766820" cy="245110"/>
          </a:xfrm>
          <a:prstGeom prst="rect">
            <a:avLst/>
          </a:prstGeom>
          <a:noFill/>
        </p:spPr>
        <p:txBody>
          <a:bodyPr wrap="none" rtlCol="0">
            <a:spAutoFit/>
          </a:bodyPr>
          <a:lstStyle/>
          <a:p>
            <a:pPr algn="l"/>
            <a:r>
              <a:rPr lang="zh-CN" altLang="en-US" sz="1000">
                <a:solidFill>
                  <a:schemeClr val="bg1">
                    <a:lumMod val="65000"/>
                  </a:schemeClr>
                </a:solidFill>
                <a:hlinkClick r:id="rId2" action="ppaction://hlinkfile"/>
              </a:rPr>
              <a:t>https://www.kaggle.com/competitions/hubmap-organ-segmentation</a:t>
            </a:r>
            <a:endParaRPr lang="zh-CN" altLang="en-US" sz="1000">
              <a:solidFill>
                <a:schemeClr val="bg1">
                  <a:lumMod val="65000"/>
                </a:schemeClr>
              </a:solidFill>
            </a:endParaRPr>
          </a:p>
        </p:txBody>
      </p:sp>
      <p:pic>
        <p:nvPicPr>
          <p:cNvPr id="8" name="图片 7"/>
          <p:cNvPicPr>
            <a:picLocks noChangeAspect="1"/>
          </p:cNvPicPr>
          <p:nvPr/>
        </p:nvPicPr>
        <p:blipFill>
          <a:blip r:embed="rId3"/>
          <a:stretch>
            <a:fillRect/>
          </a:stretch>
        </p:blipFill>
        <p:spPr>
          <a:xfrm>
            <a:off x="909955" y="699135"/>
            <a:ext cx="6149340" cy="19278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2.2 Data augmentation about </a:t>
            </a:r>
            <a:r>
              <a:rPr lang="en-US" altLang="zh-CN" b="1" dirty="0">
                <a:sym typeface="+mn-ea"/>
              </a:rPr>
              <a:t>geometric</a:t>
            </a:r>
            <a:endParaRPr lang="en-US" altLang="zh-CN" b="1" dirty="0"/>
          </a:p>
        </p:txBody>
      </p:sp>
      <p:sp>
        <p:nvSpPr>
          <p:cNvPr id="6" name="文本框 5">
            <a:extLst>
              <a:ext uri="{FF2B5EF4-FFF2-40B4-BE49-F238E27FC236}">
                <a16:creationId xmlns:a16="http://schemas.microsoft.com/office/drawing/2014/main" id="{AB4610E6-C21C-2B44-ADA7-7F32E6938D22}"/>
              </a:ext>
            </a:extLst>
          </p:cNvPr>
          <p:cNvSpPr txBox="1"/>
          <p:nvPr/>
        </p:nvSpPr>
        <p:spPr>
          <a:xfrm>
            <a:off x="990599" y="4349750"/>
            <a:ext cx="920115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Delete data augmentations methods related to deformation</a:t>
            </a:r>
          </a:p>
          <a:p>
            <a:pPr marL="742950" lvl="1" indent="-285750">
              <a:buFont typeface="Arial" panose="020B0604020202020204" pitchFamily="34" charset="0"/>
              <a:buChar char="•"/>
            </a:pPr>
            <a:r>
              <a:rPr lang="en-US" altLang="zh-CN" dirty="0"/>
              <a:t>One of the criteria used by experts to identify FTUs is the diffusion distance between FTUs in each cell, but using deformation-related data augmentation methods may change this distance.</a:t>
            </a:r>
            <a:endParaRPr lang="zh-CN" altLang="en-US" dirty="0"/>
          </a:p>
        </p:txBody>
      </p:sp>
      <p:pic>
        <p:nvPicPr>
          <p:cNvPr id="12" name="图片 11">
            <a:extLst>
              <a:ext uri="{FF2B5EF4-FFF2-40B4-BE49-F238E27FC236}">
                <a16:creationId xmlns:a16="http://schemas.microsoft.com/office/drawing/2014/main" id="{795627E6-EDAC-3F21-24F7-057A300EC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146" y="1898650"/>
            <a:ext cx="9076207" cy="1798476"/>
          </a:xfrm>
          <a:prstGeom prst="rect">
            <a:avLst/>
          </a:prstGeom>
        </p:spPr>
      </p:pic>
    </p:spTree>
    <p:extLst>
      <p:ext uri="{BB962C8B-B14F-4D97-AF65-F5344CB8AC3E}">
        <p14:creationId xmlns:p14="http://schemas.microsoft.com/office/powerpoint/2010/main" val="38039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FUTURE IMPROVEMENT</a:t>
            </a:r>
          </a:p>
        </p:txBody>
      </p:sp>
      <p:sp>
        <p:nvSpPr>
          <p:cNvPr id="25" name="文本框 24"/>
          <p:cNvSpPr txBox="1"/>
          <p:nvPr/>
        </p:nvSpPr>
        <p:spPr>
          <a:xfrm>
            <a:off x="216385" y="1520632"/>
            <a:ext cx="11836467" cy="2230739"/>
          </a:xfrm>
          <a:prstGeom prst="rect">
            <a:avLst/>
          </a:prstGeom>
          <a:noFill/>
        </p:spPr>
        <p:txBody>
          <a:bodyPr wrap="square" rtlCol="0">
            <a:spAutoFit/>
          </a:bodyPr>
          <a:lstStyle/>
          <a:p>
            <a:pPr marL="342900" indent="-342900">
              <a:lnSpc>
                <a:spcPct val="200000"/>
              </a:lnSpc>
              <a:buFont typeface="+mj-lt"/>
              <a:buAutoNum type="arabicPeriod"/>
            </a:pPr>
            <a:r>
              <a:rPr lang="en-US" altLang="zh-CN" dirty="0"/>
              <a:t>Try method 2: Train one multi-classes models.</a:t>
            </a:r>
          </a:p>
          <a:p>
            <a:pPr marL="342900" indent="-342900">
              <a:lnSpc>
                <a:spcPct val="200000"/>
              </a:lnSpc>
              <a:buFont typeface="+mj-lt"/>
              <a:buAutoNum type="arabicPeriod"/>
            </a:pPr>
            <a:r>
              <a:rPr lang="en-US" altLang="zh-CN" dirty="0"/>
              <a:t>Do something to lung dataset</a:t>
            </a:r>
          </a:p>
          <a:p>
            <a:pPr marL="342900" indent="-342900">
              <a:lnSpc>
                <a:spcPct val="200000"/>
              </a:lnSpc>
              <a:buFont typeface="+mj-lt"/>
              <a:buAutoNum type="arabicPeriod"/>
            </a:pPr>
            <a:r>
              <a:rPr lang="en-US" altLang="zh-CN" dirty="0"/>
              <a:t>Train the encoder of the model with the whole dataset and train the decoder of the model with particular organ dataset.</a:t>
            </a:r>
          </a:p>
          <a:p>
            <a:pPr marL="342900" indent="-342900">
              <a:lnSpc>
                <a:spcPct val="200000"/>
              </a:lnSpc>
              <a:buFont typeface="+mj-lt"/>
              <a:buAutoNum type="arabicPeriod"/>
            </a:pPr>
            <a:r>
              <a:rPr lang="en-US" altLang="zh-CN" dirty="0"/>
              <a:t>Delete data augmentations methods related to deformation</a:t>
            </a:r>
          </a:p>
        </p:txBody>
      </p:sp>
    </p:spTree>
    <p:extLst>
      <p:ext uri="{BB962C8B-B14F-4D97-AF65-F5344CB8AC3E}">
        <p14:creationId xmlns:p14="http://schemas.microsoft.com/office/powerpoint/2010/main" val="384927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99CA944-C492-482A-DF26-787144BFB0A9}"/>
              </a:ext>
            </a:extLst>
          </p:cNvPr>
          <p:cNvSpPr txBox="1"/>
          <p:nvPr/>
        </p:nvSpPr>
        <p:spPr>
          <a:xfrm>
            <a:off x="4130143" y="3117552"/>
            <a:ext cx="2902759" cy="769441"/>
          </a:xfrm>
          <a:prstGeom prst="rect">
            <a:avLst/>
          </a:prstGeom>
          <a:noFill/>
        </p:spPr>
        <p:txBody>
          <a:bodyPr wrap="square" rtlCol="0">
            <a:spAutoFit/>
          </a:bodyPr>
          <a:lstStyle/>
          <a:p>
            <a:r>
              <a:rPr lang="en-US" altLang="zh-CN" sz="4400" dirty="0"/>
              <a:t>Thank You!</a:t>
            </a:r>
            <a:endParaRPr lang="zh-CN" altLang="en-US" sz="4400" dirty="0"/>
          </a:p>
        </p:txBody>
      </p:sp>
    </p:spTree>
    <p:extLst>
      <p:ext uri="{BB962C8B-B14F-4D97-AF65-F5344CB8AC3E}">
        <p14:creationId xmlns:p14="http://schemas.microsoft.com/office/powerpoint/2010/main" val="53486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32030" y="1845137"/>
            <a:ext cx="4852670" cy="541020"/>
          </a:xfrm>
        </p:spPr>
        <p:txBody>
          <a:bodyPr>
            <a:noAutofit/>
          </a:bodyPr>
          <a:lstStyle/>
          <a:p>
            <a:pPr>
              <a:lnSpc>
                <a:spcPct val="140000"/>
              </a:lnSpc>
            </a:pPr>
            <a:r>
              <a:rPr kumimoji="1" lang="en-US" altLang="zh-CN" dirty="0">
                <a:sym typeface="+mn-ea"/>
              </a:rPr>
              <a:t>Muti-organ training</a:t>
            </a:r>
          </a:p>
        </p:txBody>
      </p:sp>
      <p:sp>
        <p:nvSpPr>
          <p:cNvPr id="3" name="文本占位符 2"/>
          <p:cNvSpPr>
            <a:spLocks noGrp="1"/>
          </p:cNvSpPr>
          <p:nvPr>
            <p:ph type="body" sz="quarter" idx="11"/>
          </p:nvPr>
        </p:nvSpPr>
        <p:spPr>
          <a:xfrm>
            <a:off x="5800714" y="1825445"/>
            <a:ext cx="1131316" cy="833761"/>
          </a:xfrm>
        </p:spPr>
        <p:txBody>
          <a:bodyPr>
            <a:normAutofit fontScale="92500" lnSpcReduction="10000"/>
          </a:bodyPr>
          <a:lstStyle/>
          <a:p>
            <a:r>
              <a:rPr kumimoji="1" lang="en-US" altLang="zh-CN" dirty="0"/>
              <a:t>01</a:t>
            </a:r>
            <a:endParaRPr kumimoji="1" lang="zh-CN" altLang="en-US" dirty="0"/>
          </a:p>
        </p:txBody>
      </p:sp>
      <p:sp>
        <p:nvSpPr>
          <p:cNvPr id="4" name="文本占位符 3"/>
          <p:cNvSpPr>
            <a:spLocks noGrp="1"/>
          </p:cNvSpPr>
          <p:nvPr>
            <p:ph type="body" sz="quarter" idx="12"/>
          </p:nvPr>
        </p:nvSpPr>
        <p:spPr>
          <a:xfrm>
            <a:off x="6932030" y="2913025"/>
            <a:ext cx="3819097" cy="362708"/>
          </a:xfrm>
        </p:spPr>
        <p:txBody>
          <a:bodyPr>
            <a:noAutofit/>
          </a:bodyPr>
          <a:lstStyle/>
          <a:p>
            <a:r>
              <a:rPr kumimoji="1" lang="en-US" altLang="zh-CN" dirty="0">
                <a:sym typeface="+mn-ea"/>
              </a:rPr>
              <a:t>Stain Normalization</a:t>
            </a:r>
          </a:p>
        </p:txBody>
      </p:sp>
      <p:sp>
        <p:nvSpPr>
          <p:cNvPr id="5" name="文本占位符 4"/>
          <p:cNvSpPr>
            <a:spLocks noGrp="1"/>
          </p:cNvSpPr>
          <p:nvPr>
            <p:ph type="body" sz="quarter" idx="13"/>
          </p:nvPr>
        </p:nvSpPr>
        <p:spPr>
          <a:xfrm>
            <a:off x="5800714" y="2770042"/>
            <a:ext cx="1131316" cy="833761"/>
          </a:xfrm>
        </p:spPr>
        <p:txBody>
          <a:bodyPr>
            <a:normAutofit fontScale="92500" lnSpcReduction="10000"/>
          </a:bodyPr>
          <a:lstStyle/>
          <a:p>
            <a:r>
              <a:rPr kumimoji="1" lang="en-US" altLang="zh-CN" dirty="0"/>
              <a:t>02</a:t>
            </a:r>
            <a:endParaRPr kumimoji="1" lang="zh-CN" altLang="en-US" dirty="0"/>
          </a:p>
        </p:txBody>
      </p:sp>
      <p:sp>
        <p:nvSpPr>
          <p:cNvPr id="6" name="文本占位符 5"/>
          <p:cNvSpPr>
            <a:spLocks noGrp="1"/>
          </p:cNvSpPr>
          <p:nvPr>
            <p:ph type="body" sz="quarter" idx="17"/>
          </p:nvPr>
        </p:nvSpPr>
        <p:spPr>
          <a:xfrm>
            <a:off x="6932030" y="3879602"/>
            <a:ext cx="4723130" cy="362585"/>
          </a:xfrm>
        </p:spPr>
        <p:txBody>
          <a:bodyPr>
            <a:noAutofit/>
          </a:bodyPr>
          <a:lstStyle/>
          <a:p>
            <a:r>
              <a:rPr kumimoji="1" lang="en-US" altLang="zh-CN" dirty="0"/>
              <a:t>Further improvements</a:t>
            </a:r>
          </a:p>
        </p:txBody>
      </p:sp>
      <p:sp>
        <p:nvSpPr>
          <p:cNvPr id="7" name="文本占位符 6"/>
          <p:cNvSpPr>
            <a:spLocks noGrp="1"/>
          </p:cNvSpPr>
          <p:nvPr>
            <p:ph type="body" sz="quarter" idx="18"/>
          </p:nvPr>
        </p:nvSpPr>
        <p:spPr>
          <a:xfrm>
            <a:off x="5800714" y="3713946"/>
            <a:ext cx="1131316" cy="833761"/>
          </a:xfrm>
        </p:spPr>
        <p:txBody>
          <a:bodyPr>
            <a:normAutofit fontScale="92500" lnSpcReduction="10000"/>
          </a:bodyPr>
          <a:lstStyle/>
          <a:p>
            <a:r>
              <a:rPr kumimoji="1" lang="en-US" altLang="zh-CN" dirty="0"/>
              <a:t>03</a:t>
            </a:r>
            <a:endParaRPr kumimoji="1" lang="zh-CN" altLang="en-US" dirty="0"/>
          </a:p>
        </p:txBody>
      </p:sp>
      <p:sp>
        <p:nvSpPr>
          <p:cNvPr id="14" name="文本占位符 13"/>
          <p:cNvSpPr>
            <a:spLocks noGrp="1"/>
          </p:cNvSpPr>
          <p:nvPr>
            <p:ph type="body" sz="quarter" idx="16"/>
          </p:nvPr>
        </p:nvSpPr>
        <p:spPr/>
        <p:txBody>
          <a:bodyPr>
            <a:normAutofit lnSpcReduction="10000"/>
          </a:bodyPr>
          <a:lstStyle/>
          <a:p>
            <a:r>
              <a:rPr kumimoji="1" lang="en-US" altLang="zh-CN" dirty="0"/>
              <a:t>CONTENTS</a:t>
            </a:r>
            <a:endParaRPr kumimoji="1" lang="zh-CN" altLang="en-US" dirty="0"/>
          </a:p>
        </p:txBody>
      </p:sp>
      <p:sp>
        <p:nvSpPr>
          <p:cNvPr id="17" name="文本框 16"/>
          <p:cNvSpPr txBox="1"/>
          <p:nvPr/>
        </p:nvSpPr>
        <p:spPr>
          <a:xfrm>
            <a:off x="8598535" y="2202007"/>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MULTI-ORGAN TRAINING</a:t>
            </a:r>
          </a:p>
        </p:txBody>
      </p:sp>
      <p:sp>
        <p:nvSpPr>
          <p:cNvPr id="25" name="文本框 24"/>
          <p:cNvSpPr txBox="1"/>
          <p:nvPr/>
        </p:nvSpPr>
        <p:spPr>
          <a:xfrm>
            <a:off x="216385" y="1526982"/>
            <a:ext cx="11836467" cy="1753235"/>
          </a:xfrm>
          <a:prstGeom prst="rect">
            <a:avLst/>
          </a:prstGeom>
          <a:noFill/>
        </p:spPr>
        <p:txBody>
          <a:bodyPr wrap="square" rtlCol="0">
            <a:spAutoFit/>
          </a:bodyPr>
          <a:lstStyle/>
          <a:p>
            <a:r>
              <a:rPr lang="en-US" altLang="zh-CN" dirty="0"/>
              <a:t>There are five kinds of organs in the training dataset:</a:t>
            </a:r>
          </a:p>
          <a:p>
            <a:pPr marL="285750" indent="-285750">
              <a:buFont typeface="Arial" panose="020B0604020202020204" pitchFamily="34" charset="0"/>
              <a:buChar char="•"/>
            </a:pPr>
            <a:r>
              <a:rPr lang="en-US" altLang="zh-CN" dirty="0"/>
              <a:t>Prostate</a:t>
            </a:r>
          </a:p>
          <a:p>
            <a:pPr marL="285750" indent="-285750">
              <a:buFont typeface="Arial" panose="020B0604020202020204" pitchFamily="34" charset="0"/>
              <a:buChar char="•"/>
            </a:pPr>
            <a:r>
              <a:rPr lang="en-US" altLang="zh-CN" dirty="0"/>
              <a:t>Spleen</a:t>
            </a:r>
          </a:p>
          <a:p>
            <a:pPr marL="285750" indent="-285750">
              <a:buFont typeface="Arial" panose="020B0604020202020204" pitchFamily="34" charset="0"/>
              <a:buChar char="•"/>
            </a:pPr>
            <a:r>
              <a:rPr lang="en-US" altLang="zh-CN" dirty="0"/>
              <a:t>Lung</a:t>
            </a:r>
          </a:p>
          <a:p>
            <a:pPr marL="285750" indent="-285750">
              <a:buFont typeface="Arial" panose="020B0604020202020204" pitchFamily="34" charset="0"/>
              <a:buChar char="•"/>
            </a:pPr>
            <a:r>
              <a:rPr lang="en-US" altLang="zh-CN" dirty="0"/>
              <a:t>Kidney</a:t>
            </a:r>
          </a:p>
          <a:p>
            <a:pPr marL="285750" indent="-285750">
              <a:buFont typeface="Arial" panose="020B0604020202020204" pitchFamily="34" charset="0"/>
              <a:buChar char="•"/>
            </a:pPr>
            <a:r>
              <a:rPr lang="en-US" altLang="zh-CN" dirty="0"/>
              <a:t>Largeintestine</a:t>
            </a:r>
          </a:p>
        </p:txBody>
      </p:sp>
      <p:pic>
        <p:nvPicPr>
          <p:cNvPr id="7" name="图片 6"/>
          <p:cNvPicPr>
            <a:picLocks noChangeAspect="1"/>
          </p:cNvPicPr>
          <p:nvPr/>
        </p:nvPicPr>
        <p:blipFill>
          <a:blip r:embed="rId2"/>
          <a:stretch>
            <a:fillRect/>
          </a:stretch>
        </p:blipFill>
        <p:spPr>
          <a:xfrm>
            <a:off x="315815" y="3494957"/>
            <a:ext cx="2305050" cy="2254250"/>
          </a:xfrm>
          <a:prstGeom prst="rect">
            <a:avLst/>
          </a:prstGeom>
        </p:spPr>
      </p:pic>
      <p:pic>
        <p:nvPicPr>
          <p:cNvPr id="8" name="图片 7"/>
          <p:cNvPicPr>
            <a:picLocks noChangeAspect="1"/>
          </p:cNvPicPr>
          <p:nvPr/>
        </p:nvPicPr>
        <p:blipFill>
          <a:blip r:embed="rId3"/>
          <a:stretch>
            <a:fillRect/>
          </a:stretch>
        </p:blipFill>
        <p:spPr>
          <a:xfrm>
            <a:off x="2656125" y="3461109"/>
            <a:ext cx="2266950" cy="2235200"/>
          </a:xfrm>
          <a:prstGeom prst="rect">
            <a:avLst/>
          </a:prstGeom>
        </p:spPr>
      </p:pic>
      <p:pic>
        <p:nvPicPr>
          <p:cNvPr id="10" name="图片 9"/>
          <p:cNvPicPr>
            <a:picLocks noChangeAspect="1"/>
          </p:cNvPicPr>
          <p:nvPr/>
        </p:nvPicPr>
        <p:blipFill>
          <a:blip r:embed="rId4"/>
          <a:stretch>
            <a:fillRect/>
          </a:stretch>
        </p:blipFill>
        <p:spPr>
          <a:xfrm>
            <a:off x="4958335" y="3441880"/>
            <a:ext cx="2260600" cy="2222500"/>
          </a:xfrm>
          <a:prstGeom prst="rect">
            <a:avLst/>
          </a:prstGeom>
        </p:spPr>
      </p:pic>
      <p:pic>
        <p:nvPicPr>
          <p:cNvPr id="12" name="图片 11"/>
          <p:cNvPicPr>
            <a:picLocks noChangeAspect="1"/>
          </p:cNvPicPr>
          <p:nvPr/>
        </p:nvPicPr>
        <p:blipFill>
          <a:blip r:embed="rId5"/>
          <a:stretch>
            <a:fillRect/>
          </a:stretch>
        </p:blipFill>
        <p:spPr>
          <a:xfrm>
            <a:off x="7325188" y="3429000"/>
            <a:ext cx="2197100" cy="2216150"/>
          </a:xfrm>
          <a:prstGeom prst="rect">
            <a:avLst/>
          </a:prstGeom>
        </p:spPr>
      </p:pic>
      <p:pic>
        <p:nvPicPr>
          <p:cNvPr id="13" name="图片 12"/>
          <p:cNvPicPr>
            <a:picLocks noChangeAspect="1"/>
          </p:cNvPicPr>
          <p:nvPr/>
        </p:nvPicPr>
        <p:blipFill>
          <a:blip r:embed="rId6"/>
          <a:stretch>
            <a:fillRect/>
          </a:stretch>
        </p:blipFill>
        <p:spPr>
          <a:xfrm>
            <a:off x="9628541" y="3448050"/>
            <a:ext cx="2216150" cy="2197100"/>
          </a:xfrm>
          <a:prstGeom prst="rect">
            <a:avLst/>
          </a:prstGeom>
        </p:spPr>
      </p:pic>
      <p:sp>
        <p:nvSpPr>
          <p:cNvPr id="3" name="文本框 2">
            <a:extLst>
              <a:ext uri="{FF2B5EF4-FFF2-40B4-BE49-F238E27FC236}">
                <a16:creationId xmlns:a16="http://schemas.microsoft.com/office/drawing/2014/main" id="{4A535709-59D9-517B-0C4E-7DF6310F032E}"/>
              </a:ext>
            </a:extLst>
          </p:cNvPr>
          <p:cNvSpPr txBox="1"/>
          <p:nvPr/>
        </p:nvSpPr>
        <p:spPr>
          <a:xfrm>
            <a:off x="968844" y="5785631"/>
            <a:ext cx="998991" cy="369332"/>
          </a:xfrm>
          <a:prstGeom prst="rect">
            <a:avLst/>
          </a:prstGeom>
          <a:noFill/>
        </p:spPr>
        <p:txBody>
          <a:bodyPr wrap="none" rtlCol="0">
            <a:spAutoFit/>
          </a:bodyPr>
          <a:lstStyle/>
          <a:p>
            <a:r>
              <a:rPr lang="en-US" altLang="zh-CN" dirty="0"/>
              <a:t>Prostate</a:t>
            </a:r>
            <a:endParaRPr lang="zh-CN" altLang="en-US" dirty="0"/>
          </a:p>
        </p:txBody>
      </p:sp>
      <p:sp>
        <p:nvSpPr>
          <p:cNvPr id="11" name="文本框 10">
            <a:extLst>
              <a:ext uri="{FF2B5EF4-FFF2-40B4-BE49-F238E27FC236}">
                <a16:creationId xmlns:a16="http://schemas.microsoft.com/office/drawing/2014/main" id="{31FB558E-E7D8-B93F-50DE-53C542B30700}"/>
              </a:ext>
            </a:extLst>
          </p:cNvPr>
          <p:cNvSpPr txBox="1"/>
          <p:nvPr/>
        </p:nvSpPr>
        <p:spPr>
          <a:xfrm>
            <a:off x="3370254" y="5785631"/>
            <a:ext cx="838691" cy="369332"/>
          </a:xfrm>
          <a:prstGeom prst="rect">
            <a:avLst/>
          </a:prstGeom>
          <a:noFill/>
        </p:spPr>
        <p:txBody>
          <a:bodyPr wrap="none" rtlCol="0">
            <a:spAutoFit/>
          </a:bodyPr>
          <a:lstStyle/>
          <a:p>
            <a:pPr algn="ctr"/>
            <a:r>
              <a:rPr lang="en-US" altLang="zh-CN" dirty="0"/>
              <a:t>Spleen</a:t>
            </a:r>
            <a:endParaRPr lang="zh-CN" altLang="en-US" dirty="0"/>
          </a:p>
        </p:txBody>
      </p:sp>
      <p:sp>
        <p:nvSpPr>
          <p:cNvPr id="14" name="文本框 13">
            <a:extLst>
              <a:ext uri="{FF2B5EF4-FFF2-40B4-BE49-F238E27FC236}">
                <a16:creationId xmlns:a16="http://schemas.microsoft.com/office/drawing/2014/main" id="{FECF9B5D-1D24-433D-FB54-C23175FE237B}"/>
              </a:ext>
            </a:extLst>
          </p:cNvPr>
          <p:cNvSpPr txBox="1"/>
          <p:nvPr/>
        </p:nvSpPr>
        <p:spPr>
          <a:xfrm>
            <a:off x="5800231" y="5785631"/>
            <a:ext cx="668773" cy="369332"/>
          </a:xfrm>
          <a:prstGeom prst="rect">
            <a:avLst/>
          </a:prstGeom>
          <a:noFill/>
        </p:spPr>
        <p:txBody>
          <a:bodyPr wrap="none" rtlCol="0">
            <a:spAutoFit/>
          </a:bodyPr>
          <a:lstStyle/>
          <a:p>
            <a:r>
              <a:rPr lang="en-US" altLang="zh-CN" dirty="0"/>
              <a:t>Lung</a:t>
            </a:r>
            <a:endParaRPr lang="zh-CN" altLang="en-US" dirty="0"/>
          </a:p>
        </p:txBody>
      </p:sp>
      <p:sp>
        <p:nvSpPr>
          <p:cNvPr id="15" name="文本框 14">
            <a:extLst>
              <a:ext uri="{FF2B5EF4-FFF2-40B4-BE49-F238E27FC236}">
                <a16:creationId xmlns:a16="http://schemas.microsoft.com/office/drawing/2014/main" id="{22FCFE6E-A024-A583-DC60-798240C6F024}"/>
              </a:ext>
            </a:extLst>
          </p:cNvPr>
          <p:cNvSpPr txBox="1"/>
          <p:nvPr/>
        </p:nvSpPr>
        <p:spPr>
          <a:xfrm>
            <a:off x="8000160" y="5785631"/>
            <a:ext cx="847155" cy="369332"/>
          </a:xfrm>
          <a:prstGeom prst="rect">
            <a:avLst/>
          </a:prstGeom>
          <a:noFill/>
        </p:spPr>
        <p:txBody>
          <a:bodyPr wrap="none" rtlCol="0">
            <a:spAutoFit/>
          </a:bodyPr>
          <a:lstStyle/>
          <a:p>
            <a:r>
              <a:rPr lang="en-US" altLang="zh-CN" dirty="0"/>
              <a:t>Kidney</a:t>
            </a:r>
            <a:endParaRPr lang="zh-CN" altLang="en-US" dirty="0"/>
          </a:p>
        </p:txBody>
      </p:sp>
      <p:sp>
        <p:nvSpPr>
          <p:cNvPr id="16" name="文本框 15">
            <a:extLst>
              <a:ext uri="{FF2B5EF4-FFF2-40B4-BE49-F238E27FC236}">
                <a16:creationId xmlns:a16="http://schemas.microsoft.com/office/drawing/2014/main" id="{9F7D4D5D-36A7-D90D-CF63-E8453E769EDC}"/>
              </a:ext>
            </a:extLst>
          </p:cNvPr>
          <p:cNvSpPr txBox="1"/>
          <p:nvPr/>
        </p:nvSpPr>
        <p:spPr>
          <a:xfrm>
            <a:off x="9953389" y="5785631"/>
            <a:ext cx="1566454" cy="369332"/>
          </a:xfrm>
          <a:prstGeom prst="rect">
            <a:avLst/>
          </a:prstGeom>
          <a:noFill/>
        </p:spPr>
        <p:txBody>
          <a:bodyPr wrap="none" rtlCol="0">
            <a:spAutoFit/>
          </a:bodyPr>
          <a:lstStyle/>
          <a:p>
            <a:r>
              <a:rPr lang="en-US" altLang="zh-CN" dirty="0" err="1"/>
              <a:t>Largeintestine</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MULTI-ORGAN TRAINING</a:t>
            </a:r>
          </a:p>
        </p:txBody>
      </p:sp>
      <p:sp>
        <p:nvSpPr>
          <p:cNvPr id="25" name="文本框 24"/>
          <p:cNvSpPr txBox="1"/>
          <p:nvPr/>
        </p:nvSpPr>
        <p:spPr>
          <a:xfrm>
            <a:off x="216385" y="1520632"/>
            <a:ext cx="11836467" cy="646331"/>
          </a:xfrm>
          <a:prstGeom prst="rect">
            <a:avLst/>
          </a:prstGeom>
          <a:noFill/>
        </p:spPr>
        <p:txBody>
          <a:bodyPr wrap="square" rtlCol="0">
            <a:spAutoFit/>
          </a:bodyPr>
          <a:lstStyle/>
          <a:p>
            <a:r>
              <a:rPr lang="en-US" altLang="zh-CN" dirty="0"/>
              <a:t>From pictures below, we can see that there are great difference between different organ tissues. Thus, we are going to utilize information about organ categories.</a:t>
            </a:r>
          </a:p>
        </p:txBody>
      </p:sp>
      <p:pic>
        <p:nvPicPr>
          <p:cNvPr id="7" name="图片 6"/>
          <p:cNvPicPr>
            <a:picLocks noChangeAspect="1"/>
          </p:cNvPicPr>
          <p:nvPr/>
        </p:nvPicPr>
        <p:blipFill>
          <a:blip r:embed="rId2"/>
          <a:stretch>
            <a:fillRect/>
          </a:stretch>
        </p:blipFill>
        <p:spPr>
          <a:xfrm>
            <a:off x="315815" y="3494957"/>
            <a:ext cx="2305050" cy="2254250"/>
          </a:xfrm>
          <a:prstGeom prst="rect">
            <a:avLst/>
          </a:prstGeom>
        </p:spPr>
      </p:pic>
      <p:pic>
        <p:nvPicPr>
          <p:cNvPr id="8" name="图片 7"/>
          <p:cNvPicPr>
            <a:picLocks noChangeAspect="1"/>
          </p:cNvPicPr>
          <p:nvPr/>
        </p:nvPicPr>
        <p:blipFill>
          <a:blip r:embed="rId3"/>
          <a:stretch>
            <a:fillRect/>
          </a:stretch>
        </p:blipFill>
        <p:spPr>
          <a:xfrm>
            <a:off x="2656125" y="3461109"/>
            <a:ext cx="2266950" cy="2235200"/>
          </a:xfrm>
          <a:prstGeom prst="rect">
            <a:avLst/>
          </a:prstGeom>
        </p:spPr>
      </p:pic>
      <p:pic>
        <p:nvPicPr>
          <p:cNvPr id="10" name="图片 9"/>
          <p:cNvPicPr>
            <a:picLocks noChangeAspect="1"/>
          </p:cNvPicPr>
          <p:nvPr/>
        </p:nvPicPr>
        <p:blipFill>
          <a:blip r:embed="rId4"/>
          <a:stretch>
            <a:fillRect/>
          </a:stretch>
        </p:blipFill>
        <p:spPr>
          <a:xfrm>
            <a:off x="4958335" y="3441880"/>
            <a:ext cx="2260600" cy="2222500"/>
          </a:xfrm>
          <a:prstGeom prst="rect">
            <a:avLst/>
          </a:prstGeom>
        </p:spPr>
      </p:pic>
      <p:pic>
        <p:nvPicPr>
          <p:cNvPr id="12" name="图片 11"/>
          <p:cNvPicPr>
            <a:picLocks noChangeAspect="1"/>
          </p:cNvPicPr>
          <p:nvPr/>
        </p:nvPicPr>
        <p:blipFill>
          <a:blip r:embed="rId5"/>
          <a:stretch>
            <a:fillRect/>
          </a:stretch>
        </p:blipFill>
        <p:spPr>
          <a:xfrm>
            <a:off x="7325188" y="3429000"/>
            <a:ext cx="2197100" cy="2216150"/>
          </a:xfrm>
          <a:prstGeom prst="rect">
            <a:avLst/>
          </a:prstGeom>
        </p:spPr>
      </p:pic>
      <p:pic>
        <p:nvPicPr>
          <p:cNvPr id="13" name="图片 12"/>
          <p:cNvPicPr>
            <a:picLocks noChangeAspect="1"/>
          </p:cNvPicPr>
          <p:nvPr/>
        </p:nvPicPr>
        <p:blipFill>
          <a:blip r:embed="rId6"/>
          <a:stretch>
            <a:fillRect/>
          </a:stretch>
        </p:blipFill>
        <p:spPr>
          <a:xfrm>
            <a:off x="9628541" y="3448050"/>
            <a:ext cx="2216150" cy="2197100"/>
          </a:xfrm>
          <a:prstGeom prst="rect">
            <a:avLst/>
          </a:prstGeom>
        </p:spPr>
      </p:pic>
      <p:sp>
        <p:nvSpPr>
          <p:cNvPr id="3" name="文本框 2">
            <a:extLst>
              <a:ext uri="{FF2B5EF4-FFF2-40B4-BE49-F238E27FC236}">
                <a16:creationId xmlns:a16="http://schemas.microsoft.com/office/drawing/2014/main" id="{4A535709-59D9-517B-0C4E-7DF6310F032E}"/>
              </a:ext>
            </a:extLst>
          </p:cNvPr>
          <p:cNvSpPr txBox="1"/>
          <p:nvPr/>
        </p:nvSpPr>
        <p:spPr>
          <a:xfrm>
            <a:off x="968844" y="5785631"/>
            <a:ext cx="998991" cy="369332"/>
          </a:xfrm>
          <a:prstGeom prst="rect">
            <a:avLst/>
          </a:prstGeom>
          <a:noFill/>
        </p:spPr>
        <p:txBody>
          <a:bodyPr wrap="none" rtlCol="0">
            <a:spAutoFit/>
          </a:bodyPr>
          <a:lstStyle/>
          <a:p>
            <a:r>
              <a:rPr lang="en-US" altLang="zh-CN" dirty="0"/>
              <a:t>Prostate</a:t>
            </a:r>
            <a:endParaRPr lang="zh-CN" altLang="en-US" dirty="0"/>
          </a:p>
        </p:txBody>
      </p:sp>
      <p:sp>
        <p:nvSpPr>
          <p:cNvPr id="11" name="文本框 10">
            <a:extLst>
              <a:ext uri="{FF2B5EF4-FFF2-40B4-BE49-F238E27FC236}">
                <a16:creationId xmlns:a16="http://schemas.microsoft.com/office/drawing/2014/main" id="{31FB558E-E7D8-B93F-50DE-53C542B30700}"/>
              </a:ext>
            </a:extLst>
          </p:cNvPr>
          <p:cNvSpPr txBox="1"/>
          <p:nvPr/>
        </p:nvSpPr>
        <p:spPr>
          <a:xfrm>
            <a:off x="3370254" y="5785631"/>
            <a:ext cx="838691" cy="369332"/>
          </a:xfrm>
          <a:prstGeom prst="rect">
            <a:avLst/>
          </a:prstGeom>
          <a:noFill/>
        </p:spPr>
        <p:txBody>
          <a:bodyPr wrap="none" rtlCol="0">
            <a:spAutoFit/>
          </a:bodyPr>
          <a:lstStyle/>
          <a:p>
            <a:pPr algn="ctr"/>
            <a:r>
              <a:rPr lang="en-US" altLang="zh-CN" dirty="0"/>
              <a:t>Spleen</a:t>
            </a:r>
            <a:endParaRPr lang="zh-CN" altLang="en-US" dirty="0"/>
          </a:p>
        </p:txBody>
      </p:sp>
      <p:sp>
        <p:nvSpPr>
          <p:cNvPr id="14" name="文本框 13">
            <a:extLst>
              <a:ext uri="{FF2B5EF4-FFF2-40B4-BE49-F238E27FC236}">
                <a16:creationId xmlns:a16="http://schemas.microsoft.com/office/drawing/2014/main" id="{FECF9B5D-1D24-433D-FB54-C23175FE237B}"/>
              </a:ext>
            </a:extLst>
          </p:cNvPr>
          <p:cNvSpPr txBox="1"/>
          <p:nvPr/>
        </p:nvSpPr>
        <p:spPr>
          <a:xfrm>
            <a:off x="5800231" y="5785631"/>
            <a:ext cx="668773" cy="369332"/>
          </a:xfrm>
          <a:prstGeom prst="rect">
            <a:avLst/>
          </a:prstGeom>
          <a:noFill/>
        </p:spPr>
        <p:txBody>
          <a:bodyPr wrap="none" rtlCol="0">
            <a:spAutoFit/>
          </a:bodyPr>
          <a:lstStyle/>
          <a:p>
            <a:r>
              <a:rPr lang="en-US" altLang="zh-CN" dirty="0"/>
              <a:t>Lung</a:t>
            </a:r>
            <a:endParaRPr lang="zh-CN" altLang="en-US" dirty="0"/>
          </a:p>
        </p:txBody>
      </p:sp>
      <p:sp>
        <p:nvSpPr>
          <p:cNvPr id="15" name="文本框 14">
            <a:extLst>
              <a:ext uri="{FF2B5EF4-FFF2-40B4-BE49-F238E27FC236}">
                <a16:creationId xmlns:a16="http://schemas.microsoft.com/office/drawing/2014/main" id="{22FCFE6E-A024-A583-DC60-798240C6F024}"/>
              </a:ext>
            </a:extLst>
          </p:cNvPr>
          <p:cNvSpPr txBox="1"/>
          <p:nvPr/>
        </p:nvSpPr>
        <p:spPr>
          <a:xfrm>
            <a:off x="8000160" y="5785631"/>
            <a:ext cx="847155" cy="369332"/>
          </a:xfrm>
          <a:prstGeom prst="rect">
            <a:avLst/>
          </a:prstGeom>
          <a:noFill/>
        </p:spPr>
        <p:txBody>
          <a:bodyPr wrap="none" rtlCol="0">
            <a:spAutoFit/>
          </a:bodyPr>
          <a:lstStyle/>
          <a:p>
            <a:r>
              <a:rPr lang="en-US" altLang="zh-CN" dirty="0"/>
              <a:t>Kidney</a:t>
            </a:r>
            <a:endParaRPr lang="zh-CN" altLang="en-US" dirty="0"/>
          </a:p>
        </p:txBody>
      </p:sp>
      <p:sp>
        <p:nvSpPr>
          <p:cNvPr id="16" name="文本框 15">
            <a:extLst>
              <a:ext uri="{FF2B5EF4-FFF2-40B4-BE49-F238E27FC236}">
                <a16:creationId xmlns:a16="http://schemas.microsoft.com/office/drawing/2014/main" id="{9F7D4D5D-36A7-D90D-CF63-E8453E769EDC}"/>
              </a:ext>
            </a:extLst>
          </p:cNvPr>
          <p:cNvSpPr txBox="1"/>
          <p:nvPr/>
        </p:nvSpPr>
        <p:spPr>
          <a:xfrm>
            <a:off x="9953389" y="5785631"/>
            <a:ext cx="1566454" cy="369332"/>
          </a:xfrm>
          <a:prstGeom prst="rect">
            <a:avLst/>
          </a:prstGeom>
          <a:noFill/>
        </p:spPr>
        <p:txBody>
          <a:bodyPr wrap="none" rtlCol="0">
            <a:spAutoFit/>
          </a:bodyPr>
          <a:lstStyle/>
          <a:p>
            <a:r>
              <a:rPr lang="en-US" altLang="zh-CN" dirty="0" err="1"/>
              <a:t>Largeintestine</a:t>
            </a:r>
            <a:endParaRPr lang="en-US" altLang="zh-CN" dirty="0"/>
          </a:p>
        </p:txBody>
      </p:sp>
      <p:sp>
        <p:nvSpPr>
          <p:cNvPr id="17" name="文本框 16">
            <a:extLst>
              <a:ext uri="{FF2B5EF4-FFF2-40B4-BE49-F238E27FC236}">
                <a16:creationId xmlns:a16="http://schemas.microsoft.com/office/drawing/2014/main" id="{82ECBF19-2257-2511-05AC-B15B206882B7}"/>
              </a:ext>
            </a:extLst>
          </p:cNvPr>
          <p:cNvSpPr txBox="1"/>
          <p:nvPr/>
        </p:nvSpPr>
        <p:spPr>
          <a:xfrm>
            <a:off x="216385" y="2281955"/>
            <a:ext cx="11836467" cy="369332"/>
          </a:xfrm>
          <a:prstGeom prst="rect">
            <a:avLst/>
          </a:prstGeom>
          <a:noFill/>
        </p:spPr>
        <p:txBody>
          <a:bodyPr wrap="square" rtlCol="0">
            <a:spAutoFit/>
          </a:bodyPr>
          <a:lstStyle/>
          <a:p>
            <a:r>
              <a:rPr lang="en-US" altLang="zh-CN" dirty="0"/>
              <a:t>Method 1: Train five different models for 5 kinds of organ dataset.</a:t>
            </a:r>
          </a:p>
        </p:txBody>
      </p:sp>
      <p:sp>
        <p:nvSpPr>
          <p:cNvPr id="18" name="文本框 17">
            <a:extLst>
              <a:ext uri="{FF2B5EF4-FFF2-40B4-BE49-F238E27FC236}">
                <a16:creationId xmlns:a16="http://schemas.microsoft.com/office/drawing/2014/main" id="{7906BE01-AA85-E142-D953-95C3DBF8C0D4}"/>
              </a:ext>
            </a:extLst>
          </p:cNvPr>
          <p:cNvSpPr txBox="1"/>
          <p:nvPr/>
        </p:nvSpPr>
        <p:spPr>
          <a:xfrm>
            <a:off x="216385" y="2777998"/>
            <a:ext cx="11836467" cy="369332"/>
          </a:xfrm>
          <a:prstGeom prst="rect">
            <a:avLst/>
          </a:prstGeom>
          <a:noFill/>
        </p:spPr>
        <p:txBody>
          <a:bodyPr wrap="square" rtlCol="0">
            <a:spAutoFit/>
          </a:bodyPr>
          <a:lstStyle/>
          <a:p>
            <a:r>
              <a:rPr lang="en-US" altLang="zh-CN" dirty="0"/>
              <a:t>Method 2: Train one multi-classes models.</a:t>
            </a:r>
          </a:p>
        </p:txBody>
      </p:sp>
    </p:spTree>
    <p:extLst>
      <p:ext uri="{BB962C8B-B14F-4D97-AF65-F5344CB8AC3E}">
        <p14:creationId xmlns:p14="http://schemas.microsoft.com/office/powerpoint/2010/main" val="338186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METHOD 1</a:t>
            </a:r>
          </a:p>
        </p:txBody>
      </p:sp>
      <p:sp>
        <p:nvSpPr>
          <p:cNvPr id="25" name="文本框 24"/>
          <p:cNvSpPr txBox="1"/>
          <p:nvPr/>
        </p:nvSpPr>
        <p:spPr>
          <a:xfrm>
            <a:off x="216385" y="1520632"/>
            <a:ext cx="11836467" cy="369332"/>
          </a:xfrm>
          <a:prstGeom prst="rect">
            <a:avLst/>
          </a:prstGeom>
          <a:noFill/>
        </p:spPr>
        <p:txBody>
          <a:bodyPr wrap="square" rtlCol="0">
            <a:spAutoFit/>
          </a:bodyPr>
          <a:lstStyle/>
          <a:p>
            <a:r>
              <a:rPr lang="en-US" altLang="zh-CN" dirty="0"/>
              <a:t>We trained five different groups of models:</a:t>
            </a:r>
          </a:p>
        </p:txBody>
      </p:sp>
      <p:pic>
        <p:nvPicPr>
          <p:cNvPr id="5" name="图片 4">
            <a:extLst>
              <a:ext uri="{FF2B5EF4-FFF2-40B4-BE49-F238E27FC236}">
                <a16:creationId xmlns:a16="http://schemas.microsoft.com/office/drawing/2014/main" id="{1E4BD5EB-E767-FFE2-6F7B-CD47F8345018}"/>
              </a:ext>
            </a:extLst>
          </p:cNvPr>
          <p:cNvPicPr>
            <a:picLocks noChangeAspect="1"/>
          </p:cNvPicPr>
          <p:nvPr/>
        </p:nvPicPr>
        <p:blipFill>
          <a:blip r:embed="rId2"/>
          <a:stretch>
            <a:fillRect/>
          </a:stretch>
        </p:blipFill>
        <p:spPr>
          <a:xfrm>
            <a:off x="216385" y="1907259"/>
            <a:ext cx="11233727" cy="730288"/>
          </a:xfrm>
          <a:prstGeom prst="rect">
            <a:avLst/>
          </a:prstGeom>
        </p:spPr>
      </p:pic>
      <p:pic>
        <p:nvPicPr>
          <p:cNvPr id="19" name="图片 18">
            <a:extLst>
              <a:ext uri="{FF2B5EF4-FFF2-40B4-BE49-F238E27FC236}">
                <a16:creationId xmlns:a16="http://schemas.microsoft.com/office/drawing/2014/main" id="{F84811CF-F830-B0E3-1DA9-0B1DC35D1729}"/>
              </a:ext>
            </a:extLst>
          </p:cNvPr>
          <p:cNvPicPr>
            <a:picLocks noChangeAspect="1"/>
          </p:cNvPicPr>
          <p:nvPr/>
        </p:nvPicPr>
        <p:blipFill>
          <a:blip r:embed="rId3"/>
          <a:stretch>
            <a:fillRect/>
          </a:stretch>
        </p:blipFill>
        <p:spPr>
          <a:xfrm>
            <a:off x="176629" y="2662269"/>
            <a:ext cx="11417887" cy="730288"/>
          </a:xfrm>
          <a:prstGeom prst="rect">
            <a:avLst/>
          </a:prstGeom>
        </p:spPr>
      </p:pic>
      <p:pic>
        <p:nvPicPr>
          <p:cNvPr id="21" name="图片 20">
            <a:extLst>
              <a:ext uri="{FF2B5EF4-FFF2-40B4-BE49-F238E27FC236}">
                <a16:creationId xmlns:a16="http://schemas.microsoft.com/office/drawing/2014/main" id="{84B8DA37-9AD4-2870-5534-9D4DAE98071F}"/>
              </a:ext>
            </a:extLst>
          </p:cNvPr>
          <p:cNvPicPr>
            <a:picLocks noChangeAspect="1"/>
          </p:cNvPicPr>
          <p:nvPr/>
        </p:nvPicPr>
        <p:blipFill>
          <a:blip r:embed="rId4"/>
          <a:stretch>
            <a:fillRect/>
          </a:stretch>
        </p:blipFill>
        <p:spPr>
          <a:xfrm>
            <a:off x="254487" y="3437157"/>
            <a:ext cx="11195625" cy="711237"/>
          </a:xfrm>
          <a:prstGeom prst="rect">
            <a:avLst/>
          </a:prstGeom>
        </p:spPr>
      </p:pic>
      <p:pic>
        <p:nvPicPr>
          <p:cNvPr id="23" name="图片 22">
            <a:extLst>
              <a:ext uri="{FF2B5EF4-FFF2-40B4-BE49-F238E27FC236}">
                <a16:creationId xmlns:a16="http://schemas.microsoft.com/office/drawing/2014/main" id="{BEAAB8FA-3C43-BE36-87EE-64C18C49D064}"/>
              </a:ext>
            </a:extLst>
          </p:cNvPr>
          <p:cNvPicPr>
            <a:picLocks noChangeAspect="1"/>
          </p:cNvPicPr>
          <p:nvPr/>
        </p:nvPicPr>
        <p:blipFill>
          <a:blip r:embed="rId5"/>
          <a:stretch>
            <a:fillRect/>
          </a:stretch>
        </p:blipFill>
        <p:spPr>
          <a:xfrm>
            <a:off x="260704" y="4192994"/>
            <a:ext cx="11170224" cy="698536"/>
          </a:xfrm>
          <a:prstGeom prst="rect">
            <a:avLst/>
          </a:prstGeom>
        </p:spPr>
      </p:pic>
      <p:pic>
        <p:nvPicPr>
          <p:cNvPr id="26" name="图片 25">
            <a:extLst>
              <a:ext uri="{FF2B5EF4-FFF2-40B4-BE49-F238E27FC236}">
                <a16:creationId xmlns:a16="http://schemas.microsoft.com/office/drawing/2014/main" id="{A4C38B37-8CDC-AC43-9FB7-324762934924}"/>
              </a:ext>
            </a:extLst>
          </p:cNvPr>
          <p:cNvPicPr>
            <a:picLocks noChangeAspect="1"/>
          </p:cNvPicPr>
          <p:nvPr/>
        </p:nvPicPr>
        <p:blipFill>
          <a:blip r:embed="rId6"/>
          <a:stretch>
            <a:fillRect/>
          </a:stretch>
        </p:blipFill>
        <p:spPr>
          <a:xfrm>
            <a:off x="184500" y="4936130"/>
            <a:ext cx="11322632" cy="793791"/>
          </a:xfrm>
          <a:prstGeom prst="rect">
            <a:avLst/>
          </a:prstGeom>
        </p:spPr>
      </p:pic>
    </p:spTree>
    <p:extLst>
      <p:ext uri="{BB962C8B-B14F-4D97-AF65-F5344CB8AC3E}">
        <p14:creationId xmlns:p14="http://schemas.microsoft.com/office/powerpoint/2010/main" val="314223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METHOD 1</a:t>
            </a:r>
          </a:p>
        </p:txBody>
      </p:sp>
      <p:sp>
        <p:nvSpPr>
          <p:cNvPr id="25" name="文本框 24"/>
          <p:cNvSpPr txBox="1"/>
          <p:nvPr/>
        </p:nvSpPr>
        <p:spPr>
          <a:xfrm>
            <a:off x="216385" y="1520632"/>
            <a:ext cx="11836467" cy="369332"/>
          </a:xfrm>
          <a:prstGeom prst="rect">
            <a:avLst/>
          </a:prstGeom>
          <a:noFill/>
        </p:spPr>
        <p:txBody>
          <a:bodyPr wrap="square" rtlCol="0">
            <a:spAutoFit/>
          </a:bodyPr>
          <a:lstStyle/>
          <a:p>
            <a:r>
              <a:rPr lang="en-US" altLang="zh-CN" dirty="0"/>
              <a:t>In</a:t>
            </a:r>
            <a:r>
              <a:rPr lang="zh-CN" altLang="en-US" dirty="0"/>
              <a:t> </a:t>
            </a:r>
            <a:r>
              <a:rPr lang="en-US" altLang="zh-CN" dirty="0"/>
              <a:t>the</a:t>
            </a:r>
            <a:r>
              <a:rPr lang="zh-CN" altLang="en-US" dirty="0"/>
              <a:t> </a:t>
            </a:r>
            <a:r>
              <a:rPr lang="en-US" altLang="zh-CN" dirty="0"/>
              <a:t>first inference code, notebook threw exception after submission.</a:t>
            </a:r>
          </a:p>
        </p:txBody>
      </p:sp>
      <p:pic>
        <p:nvPicPr>
          <p:cNvPr id="7" name="图片 6">
            <a:extLst>
              <a:ext uri="{FF2B5EF4-FFF2-40B4-BE49-F238E27FC236}">
                <a16:creationId xmlns:a16="http://schemas.microsoft.com/office/drawing/2014/main" id="{10D44834-0D3D-B84D-1DA4-2CF3528BD2C5}"/>
              </a:ext>
            </a:extLst>
          </p:cNvPr>
          <p:cNvPicPr>
            <a:picLocks noChangeAspect="1"/>
          </p:cNvPicPr>
          <p:nvPr/>
        </p:nvPicPr>
        <p:blipFill>
          <a:blip r:embed="rId2"/>
          <a:stretch>
            <a:fillRect/>
          </a:stretch>
        </p:blipFill>
        <p:spPr>
          <a:xfrm>
            <a:off x="216385" y="2016095"/>
            <a:ext cx="10471688" cy="933498"/>
          </a:xfrm>
          <a:prstGeom prst="rect">
            <a:avLst/>
          </a:prstGeom>
        </p:spPr>
      </p:pic>
      <p:sp>
        <p:nvSpPr>
          <p:cNvPr id="15" name="文本框 14">
            <a:extLst>
              <a:ext uri="{FF2B5EF4-FFF2-40B4-BE49-F238E27FC236}">
                <a16:creationId xmlns:a16="http://schemas.microsoft.com/office/drawing/2014/main" id="{8D7E722E-6A96-708D-AFEA-A5D6C87ECD55}"/>
              </a:ext>
            </a:extLst>
          </p:cNvPr>
          <p:cNvSpPr txBox="1"/>
          <p:nvPr/>
        </p:nvSpPr>
        <p:spPr>
          <a:xfrm>
            <a:off x="216385" y="3075724"/>
            <a:ext cx="11836467" cy="1200329"/>
          </a:xfrm>
          <a:prstGeom prst="rect">
            <a:avLst/>
          </a:prstGeom>
          <a:noFill/>
        </p:spPr>
        <p:txBody>
          <a:bodyPr wrap="square" rtlCol="0">
            <a:spAutoFit/>
          </a:bodyPr>
          <a:lstStyle/>
          <a:p>
            <a:r>
              <a:rPr lang="en-US" altLang="zh-CN" dirty="0"/>
              <a:t>After some experiments, we found that the reason for the error is that the number of organs in test.csv is more than the number of organs in the train.csv.</a:t>
            </a:r>
          </a:p>
          <a:p>
            <a:endParaRPr lang="en-US" altLang="zh-CN" dirty="0"/>
          </a:p>
          <a:p>
            <a:r>
              <a:rPr lang="en-US" altLang="zh-CN" dirty="0"/>
              <a:t>After fixing this error, the score even lower than  the score of baseline (0.56).</a:t>
            </a:r>
          </a:p>
        </p:txBody>
      </p:sp>
      <p:pic>
        <p:nvPicPr>
          <p:cNvPr id="4" name="图片 3">
            <a:extLst>
              <a:ext uri="{FF2B5EF4-FFF2-40B4-BE49-F238E27FC236}">
                <a16:creationId xmlns:a16="http://schemas.microsoft.com/office/drawing/2014/main" id="{8A09784D-4907-C5B9-E042-4CAA301BC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87" y="4642640"/>
            <a:ext cx="8691626" cy="1052520"/>
          </a:xfrm>
          <a:prstGeom prst="rect">
            <a:avLst/>
          </a:prstGeom>
        </p:spPr>
      </p:pic>
    </p:spTree>
    <p:extLst>
      <p:ext uri="{BB962C8B-B14F-4D97-AF65-F5344CB8AC3E}">
        <p14:creationId xmlns:p14="http://schemas.microsoft.com/office/powerpoint/2010/main" val="3684119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METHOD 1</a:t>
            </a:r>
          </a:p>
        </p:txBody>
      </p:sp>
      <p:sp>
        <p:nvSpPr>
          <p:cNvPr id="25" name="文本框 24"/>
          <p:cNvSpPr txBox="1"/>
          <p:nvPr/>
        </p:nvSpPr>
        <p:spPr>
          <a:xfrm>
            <a:off x="216385" y="1520632"/>
            <a:ext cx="11836467" cy="369332"/>
          </a:xfrm>
          <a:prstGeom prst="rect">
            <a:avLst/>
          </a:prstGeom>
          <a:noFill/>
        </p:spPr>
        <p:txBody>
          <a:bodyPr wrap="square" rtlCol="0">
            <a:spAutoFit/>
          </a:bodyPr>
          <a:lstStyle/>
          <a:p>
            <a:r>
              <a:rPr lang="en-US" altLang="zh-CN" dirty="0"/>
              <a:t>We think the reason for the decline in scores may be that there is too little data in the dataset of each organ.</a:t>
            </a:r>
          </a:p>
        </p:txBody>
      </p:sp>
      <p:pic>
        <p:nvPicPr>
          <p:cNvPr id="4" name="图片 3">
            <a:extLst>
              <a:ext uri="{FF2B5EF4-FFF2-40B4-BE49-F238E27FC236}">
                <a16:creationId xmlns:a16="http://schemas.microsoft.com/office/drawing/2014/main" id="{149A578D-9432-7113-F8AB-43A243DD8BE3}"/>
              </a:ext>
            </a:extLst>
          </p:cNvPr>
          <p:cNvPicPr>
            <a:picLocks noChangeAspect="1"/>
          </p:cNvPicPr>
          <p:nvPr/>
        </p:nvPicPr>
        <p:blipFill>
          <a:blip r:embed="rId2"/>
          <a:stretch>
            <a:fillRect/>
          </a:stretch>
        </p:blipFill>
        <p:spPr>
          <a:xfrm>
            <a:off x="216385" y="1936582"/>
            <a:ext cx="5175238" cy="1935539"/>
          </a:xfrm>
          <a:prstGeom prst="rect">
            <a:avLst/>
          </a:prstGeom>
        </p:spPr>
      </p:pic>
      <p:sp>
        <p:nvSpPr>
          <p:cNvPr id="11" name="文本框 10">
            <a:extLst>
              <a:ext uri="{FF2B5EF4-FFF2-40B4-BE49-F238E27FC236}">
                <a16:creationId xmlns:a16="http://schemas.microsoft.com/office/drawing/2014/main" id="{EDA53746-6EA7-DC18-2415-90320AB89D8E}"/>
              </a:ext>
            </a:extLst>
          </p:cNvPr>
          <p:cNvSpPr txBox="1"/>
          <p:nvPr/>
        </p:nvSpPr>
        <p:spPr>
          <a:xfrm>
            <a:off x="216385" y="3928623"/>
            <a:ext cx="11836467" cy="1200329"/>
          </a:xfrm>
          <a:prstGeom prst="rect">
            <a:avLst/>
          </a:prstGeom>
          <a:noFill/>
        </p:spPr>
        <p:txBody>
          <a:bodyPr wrap="square" rtlCol="0">
            <a:spAutoFit/>
          </a:bodyPr>
          <a:lstStyle/>
          <a:p>
            <a:r>
              <a:rPr lang="en-US" altLang="zh-CN" dirty="0"/>
              <a:t>PLAN:</a:t>
            </a:r>
          </a:p>
          <a:p>
            <a:r>
              <a:rPr lang="en-US" altLang="zh-CN" dirty="0"/>
              <a:t>Train the encoder of the model with the whole dataset and train the decoder of the model with particular organ dataset. Because we want the model to learn common information of tissue cells such as texture, shape and color by using the whole dataset.</a:t>
            </a:r>
          </a:p>
        </p:txBody>
      </p:sp>
    </p:spTree>
    <p:extLst>
      <p:ext uri="{BB962C8B-B14F-4D97-AF65-F5344CB8AC3E}">
        <p14:creationId xmlns:p14="http://schemas.microsoft.com/office/powerpoint/2010/main" val="185437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STRATEGY</a:t>
            </a:r>
          </a:p>
        </p:txBody>
      </p:sp>
      <p:sp>
        <p:nvSpPr>
          <p:cNvPr id="9" name="文本框 8"/>
          <p:cNvSpPr txBox="1"/>
          <p:nvPr/>
        </p:nvSpPr>
        <p:spPr>
          <a:xfrm>
            <a:off x="216385" y="841416"/>
            <a:ext cx="4779686" cy="553085"/>
          </a:xfrm>
          <a:prstGeom prst="rect">
            <a:avLst/>
          </a:prstGeom>
          <a:noFill/>
        </p:spPr>
        <p:txBody>
          <a:bodyPr wrap="square" rtlCol="0">
            <a:spAutoFit/>
          </a:bodyPr>
          <a:lstStyle/>
          <a:p>
            <a:r>
              <a:rPr lang="en-US" altLang="zh-CN" sz="3000" b="1" dirty="0">
                <a:solidFill>
                  <a:schemeClr val="accent1"/>
                </a:solidFill>
              </a:rPr>
              <a:t>METHOD 1</a:t>
            </a:r>
          </a:p>
        </p:txBody>
      </p:sp>
      <p:sp>
        <p:nvSpPr>
          <p:cNvPr id="25" name="文本框 24"/>
          <p:cNvSpPr txBox="1"/>
          <p:nvPr/>
        </p:nvSpPr>
        <p:spPr>
          <a:xfrm>
            <a:off x="216385" y="1520632"/>
            <a:ext cx="11836467" cy="369332"/>
          </a:xfrm>
          <a:prstGeom prst="rect">
            <a:avLst/>
          </a:prstGeom>
          <a:noFill/>
        </p:spPr>
        <p:txBody>
          <a:bodyPr wrap="square" rtlCol="0">
            <a:spAutoFit/>
          </a:bodyPr>
          <a:lstStyle/>
          <a:p>
            <a:r>
              <a:rPr lang="en-US" altLang="zh-CN" dirty="0"/>
              <a:t>In the training processing, it is very difficult to train lung dataset. </a:t>
            </a:r>
          </a:p>
        </p:txBody>
      </p:sp>
      <p:pic>
        <p:nvPicPr>
          <p:cNvPr id="4" name="图片 3">
            <a:extLst>
              <a:ext uri="{FF2B5EF4-FFF2-40B4-BE49-F238E27FC236}">
                <a16:creationId xmlns:a16="http://schemas.microsoft.com/office/drawing/2014/main" id="{466F738B-EEE7-194B-EDF7-73D824D473A7}"/>
              </a:ext>
            </a:extLst>
          </p:cNvPr>
          <p:cNvPicPr>
            <a:picLocks noChangeAspect="1"/>
          </p:cNvPicPr>
          <p:nvPr/>
        </p:nvPicPr>
        <p:blipFill>
          <a:blip r:embed="rId2"/>
          <a:stretch>
            <a:fillRect/>
          </a:stretch>
        </p:blipFill>
        <p:spPr>
          <a:xfrm>
            <a:off x="304502" y="2062554"/>
            <a:ext cx="5791498" cy="1847945"/>
          </a:xfrm>
          <a:prstGeom prst="rect">
            <a:avLst/>
          </a:prstGeom>
        </p:spPr>
      </p:pic>
      <p:sp>
        <p:nvSpPr>
          <p:cNvPr id="12" name="文本框 11">
            <a:extLst>
              <a:ext uri="{FF2B5EF4-FFF2-40B4-BE49-F238E27FC236}">
                <a16:creationId xmlns:a16="http://schemas.microsoft.com/office/drawing/2014/main" id="{083821B5-F9A6-D32B-24BC-91BB115E8F17}"/>
              </a:ext>
            </a:extLst>
          </p:cNvPr>
          <p:cNvSpPr txBox="1"/>
          <p:nvPr/>
        </p:nvSpPr>
        <p:spPr>
          <a:xfrm>
            <a:off x="216385" y="4083089"/>
            <a:ext cx="11836467" cy="923330"/>
          </a:xfrm>
          <a:prstGeom prst="rect">
            <a:avLst/>
          </a:prstGeom>
          <a:noFill/>
        </p:spPr>
        <p:txBody>
          <a:bodyPr wrap="square" rtlCol="0">
            <a:spAutoFit/>
          </a:bodyPr>
          <a:lstStyle/>
          <a:p>
            <a:r>
              <a:rPr lang="en-US" altLang="zh-CN" dirty="0"/>
              <a:t>We should do some additional steps to lung dataset.</a:t>
            </a:r>
          </a:p>
          <a:p>
            <a:pPr marL="342900" indent="-342900">
              <a:buFont typeface="+mj-lt"/>
              <a:buAutoNum type="arabicPeriod"/>
            </a:pPr>
            <a:r>
              <a:rPr lang="en-US" altLang="zh-CN" dirty="0"/>
              <a:t>New data augmentation method</a:t>
            </a:r>
          </a:p>
          <a:p>
            <a:pPr marL="342900" indent="-342900">
              <a:buFont typeface="+mj-lt"/>
              <a:buAutoNum type="arabicPeriod"/>
            </a:pPr>
            <a:r>
              <a:rPr lang="en-US" altLang="zh-CN" dirty="0"/>
              <a:t>Manually label more lung images  </a:t>
            </a:r>
          </a:p>
        </p:txBody>
      </p:sp>
    </p:spTree>
    <p:extLst>
      <p:ext uri="{BB962C8B-B14F-4D97-AF65-F5344CB8AC3E}">
        <p14:creationId xmlns:p14="http://schemas.microsoft.com/office/powerpoint/2010/main" val="104894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9095"/>
            <a:ext cx="12192000" cy="5897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2.1 Data augmentation about </a:t>
            </a:r>
            <a:r>
              <a:rPr lang="en-US" altLang="zh-CN" b="1" dirty="0" err="1"/>
              <a:t>colour</a:t>
            </a:r>
            <a:r>
              <a:rPr lang="en-US" altLang="zh-CN" b="1" dirty="0"/>
              <a:t> </a:t>
            </a:r>
          </a:p>
        </p:txBody>
      </p:sp>
      <p:sp>
        <p:nvSpPr>
          <p:cNvPr id="3" name="文本框 2">
            <a:extLst>
              <a:ext uri="{FF2B5EF4-FFF2-40B4-BE49-F238E27FC236}">
                <a16:creationId xmlns:a16="http://schemas.microsoft.com/office/drawing/2014/main" id="{17872CF7-FC71-63A5-C074-F208DDA34B4F}"/>
              </a:ext>
            </a:extLst>
          </p:cNvPr>
          <p:cNvSpPr txBox="1"/>
          <p:nvPr/>
        </p:nvSpPr>
        <p:spPr>
          <a:xfrm>
            <a:off x="591871" y="3429000"/>
            <a:ext cx="10500258" cy="230832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Remove the </a:t>
            </a:r>
            <a:r>
              <a:rPr lang="en-US" altLang="zh-CN" dirty="0" err="1"/>
              <a:t>colour</a:t>
            </a:r>
            <a:r>
              <a:rPr lang="en-US" altLang="zh-CN" dirty="0"/>
              <a:t> augmentation method from the original data augmentation</a:t>
            </a:r>
          </a:p>
          <a:p>
            <a:pPr marL="800100" lvl="1" indent="-342900">
              <a:buFont typeface="Arial" panose="020B0604020202020204" pitchFamily="34" charset="0"/>
              <a:buChar char="•"/>
            </a:pPr>
            <a:r>
              <a:rPr lang="en-US" altLang="zh-CN" dirty="0"/>
              <a:t>After the Normalization, the original </a:t>
            </a:r>
            <a:r>
              <a:rPr lang="en-US" altLang="zh-CN" dirty="0" err="1"/>
              <a:t>datas</a:t>
            </a:r>
            <a:r>
              <a:rPr lang="en-US" altLang="zh-CN" dirty="0"/>
              <a:t>’ </a:t>
            </a:r>
            <a:r>
              <a:rPr lang="en-US" altLang="zh-CN" dirty="0" err="1"/>
              <a:t>colour</a:t>
            </a:r>
            <a:r>
              <a:rPr lang="en-US" altLang="zh-CN" dirty="0"/>
              <a:t> becomes similar</a:t>
            </a:r>
          </a:p>
          <a:p>
            <a:pPr marL="800100" lvl="1" indent="-342900">
              <a:buFont typeface="Arial" panose="020B0604020202020204" pitchFamily="34" charset="0"/>
              <a:buChar char="•"/>
            </a:pPr>
            <a:r>
              <a:rPr lang="en-US" altLang="zh-CN" dirty="0"/>
              <a:t>However, some functions in the original data augmentation strategies change the </a:t>
            </a:r>
            <a:r>
              <a:rPr lang="en-US" altLang="zh-CN" dirty="0" err="1"/>
              <a:t>colour</a:t>
            </a:r>
            <a:r>
              <a:rPr lang="en-US" altLang="zh-CN" dirty="0"/>
              <a:t> of the processed data</a:t>
            </a:r>
          </a:p>
          <a:p>
            <a:pPr lvl="1"/>
            <a:endParaRPr lang="en-US" altLang="zh-CN" dirty="0"/>
          </a:p>
          <a:p>
            <a:pPr marL="342900" indent="-342900">
              <a:buFont typeface="Arial" panose="020B0604020202020204" pitchFamily="34" charset="0"/>
              <a:buChar char="•"/>
            </a:pPr>
            <a:r>
              <a:rPr lang="en-US" altLang="zh-CN" dirty="0"/>
              <a:t>Make a new data set, combine the normalization set and the original one and train them</a:t>
            </a:r>
          </a:p>
          <a:p>
            <a:pPr marL="800100" lvl="1" indent="-342900">
              <a:buFont typeface="Arial" panose="020B0604020202020204" pitchFamily="34" charset="0"/>
              <a:buChar char="•"/>
            </a:pPr>
            <a:r>
              <a:rPr lang="en-US" altLang="zh-CN" b="0" i="0" dirty="0">
                <a:solidFill>
                  <a:srgbClr val="2A2B2E"/>
                </a:solidFill>
                <a:effectLst/>
                <a:latin typeface="PingFang SC"/>
              </a:rPr>
              <a:t>take that normalization set and put the original dataset together, and it becomes a new data set that has about twice as much data</a:t>
            </a:r>
            <a:endParaRPr lang="zh-CN" altLang="en-US" dirty="0"/>
          </a:p>
        </p:txBody>
      </p:sp>
      <p:pic>
        <p:nvPicPr>
          <p:cNvPr id="29" name="图片 28">
            <a:extLst>
              <a:ext uri="{FF2B5EF4-FFF2-40B4-BE49-F238E27FC236}">
                <a16:creationId xmlns:a16="http://schemas.microsoft.com/office/drawing/2014/main" id="{BF361E2D-4DF9-F1E8-9C32-315F19C02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94" y="1607341"/>
            <a:ext cx="4107741" cy="1218410"/>
          </a:xfrm>
          <a:prstGeom prst="rect">
            <a:avLst/>
          </a:prstGeom>
        </p:spPr>
      </p:pic>
      <p:pic>
        <p:nvPicPr>
          <p:cNvPr id="5" name="图片 4">
            <a:extLst>
              <a:ext uri="{FF2B5EF4-FFF2-40B4-BE49-F238E27FC236}">
                <a16:creationId xmlns:a16="http://schemas.microsoft.com/office/drawing/2014/main" id="{34015EFA-E0DD-31F1-1E73-1C170EA48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612" y="1607340"/>
            <a:ext cx="3190875" cy="9715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RhYmJmMWNlNzUzMDVkMzYxODJlNDllNDVjYjYyNTQifQ=="/>
  <p:tag name="KSO_WPP_MARK_KEY" val="9ca981ec-57b2-42d4-b79a-d9da0023b4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3340</TotalTime>
  <Words>490</Words>
  <Application>Microsoft Office PowerPoint</Application>
  <PresentationFormat>宽屏</PresentationFormat>
  <Paragraphs>70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PingFang SC</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SAKi suta</cp:lastModifiedBy>
  <cp:revision>41</cp:revision>
  <dcterms:created xsi:type="dcterms:W3CDTF">2022-06-23T02:32:00Z</dcterms:created>
  <dcterms:modified xsi:type="dcterms:W3CDTF">2022-08-05T07:02:04Z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7552FF47D11F4F1397F57B567CA830DE</vt:lpwstr>
  </property>
  <property fmtid="{D5CDD505-2E9C-101B-9397-08002B2CF9AE}" pid="3" name="KSOProductBuildVer">
    <vt:lpwstr>2052-11.1.0.11830</vt:lpwstr>
  </property>
</Properties>
</file>