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72" r:id="rId7"/>
    <p:sldId id="261"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3" autoAdjust="0"/>
    <p:restoredTop sz="94660"/>
  </p:normalViewPr>
  <p:slideViewPr>
    <p:cSldViewPr snapToGrid="0">
      <p:cViewPr varScale="1">
        <p:scale>
          <a:sx n="78" d="100"/>
          <a:sy n="78" d="100"/>
        </p:scale>
        <p:origin x="9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1T17:54:44.692"/>
    </inkml:context>
    <inkml:brush xml:id="br0">
      <inkml:brushProperty name="width" value="0.05" units="cm"/>
      <inkml:brushProperty name="height" value="0.05" units="cm"/>
      <inkml:brushProperty name="color" value="#FFFFFF"/>
    </inkml:brush>
  </inkml:definitions>
  <inkml:trace contextRef="#ctx0" brushRef="#br0">0 566 24575,'5'-4'0,"-1"0"0,0 0 0,1 0 0,-1 1 0,9-5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321BE-6947-4029-F5C9-6E1D9720C8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8BA8BD-A552-5428-1E1C-2039EFC75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99C679-14C1-3D7A-2EAC-5AE9EDA66C6F}"/>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155AA2A1-4B3A-BAB5-7987-61E11B3D37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89DE2F-7994-D88D-C4C7-D8D08C33DD94}"/>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375016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1A79B-3C41-911A-543F-FF7BE0E8BF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C792ED-A2A3-2D47-CAAF-9CDEDD811AA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6C2C5F-C470-2A88-3494-CC1C79B92946}"/>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6027BBE1-6029-08A7-93FF-90AF90E3BD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A4ED2E-2967-1FFB-295D-85D5D7CEF1ED}"/>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230290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79837E-4307-701C-83B1-D9A597B66BF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71A7F8-EBAF-F672-B4AA-BC1A158CCF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181858-947A-925C-BCFA-0454B5314A7C}"/>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5468BB8E-9326-AF67-33F5-0EF512ED7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BCA4BF-8CD2-C240-CE87-54FA9B966F51}"/>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11383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97EA9-6EB6-338B-C602-C5F8342135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3AB7FD-FFC5-7C8B-FE38-58FDA99D54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C0CE55-3095-75AB-52B3-3EDB69FB7099}"/>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1F2D602E-0AD3-1DF4-5D88-369E727E9B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12FEC8-59B1-6238-1327-7CD54CFF1686}"/>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194119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22B76-4A75-79C2-92D0-0395B7FF178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8EFD80-B7CA-1A9C-63F6-41F986A253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D7A838-50AC-3F97-994F-23A39F4002FB}"/>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858776CE-22DE-380E-CAC9-F8B1C75B4F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2947ED-691E-F8EC-2370-70B4E784B50F}"/>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292986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D4694-5298-9A27-597F-E236860E9C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338D3A-C2AD-6DBF-0C07-E28B46FAD86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3EF1932-02CB-34B9-9A26-7D641C517E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636C09-53CF-9DF4-C84A-77946B81FDE3}"/>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6" name="页脚占位符 5">
            <a:extLst>
              <a:ext uri="{FF2B5EF4-FFF2-40B4-BE49-F238E27FC236}">
                <a16:creationId xmlns:a16="http://schemas.microsoft.com/office/drawing/2014/main" id="{F860CB71-105D-E71B-F140-245A1BDA1C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D7D4B7-DC99-07B6-F141-04B617317FC9}"/>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256730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7C3A2-1843-0FF4-3CEF-086FA7E570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ED65D9-6E60-286E-0E91-C799B113C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A98B76-583F-570F-3047-38774469D4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AA6475B-1490-6F01-18B5-65A191F4E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95A1188-6A70-DA01-A913-7DFDFD7E28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2EEA847-ABE0-65D5-2177-701CD9B09341}"/>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8" name="页脚占位符 7">
            <a:extLst>
              <a:ext uri="{FF2B5EF4-FFF2-40B4-BE49-F238E27FC236}">
                <a16:creationId xmlns:a16="http://schemas.microsoft.com/office/drawing/2014/main" id="{DA24DB3E-6403-79B2-7223-D0F07A1FB7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A891038-8B7D-6D20-5FFA-9E653A3AFCD3}"/>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106193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16ED2-7877-7655-9237-E8A942D429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6E2E04-13E5-16C5-DDD8-DFDE385398DF}"/>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4" name="页脚占位符 3">
            <a:extLst>
              <a:ext uri="{FF2B5EF4-FFF2-40B4-BE49-F238E27FC236}">
                <a16:creationId xmlns:a16="http://schemas.microsoft.com/office/drawing/2014/main" id="{2FDE8F8D-AA74-65F6-6E34-F432C0CABA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974332A-802E-C12D-A18C-233159CD3063}"/>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171056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BB1023-B22D-1806-4E04-469477BC719F}"/>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3" name="页脚占位符 2">
            <a:extLst>
              <a:ext uri="{FF2B5EF4-FFF2-40B4-BE49-F238E27FC236}">
                <a16:creationId xmlns:a16="http://schemas.microsoft.com/office/drawing/2014/main" id="{60483BE1-7200-A724-3008-B01981426F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4069900-EB27-CCB1-2E38-9DF4CD1DDE18}"/>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63027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D111E-F382-2494-3FAE-DFE8124D6D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98B66A6-2FA4-5327-0AA3-28FE4A969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2A6B268-2931-4733-C939-049B6C2DC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54352D-DA5B-A233-D9D6-B19B04602FB0}"/>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6" name="页脚占位符 5">
            <a:extLst>
              <a:ext uri="{FF2B5EF4-FFF2-40B4-BE49-F238E27FC236}">
                <a16:creationId xmlns:a16="http://schemas.microsoft.com/office/drawing/2014/main" id="{DB42BB3B-AD8A-20A3-9211-C2282CA869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FB021D-0FD8-A134-C8FC-B80809A7DBDC}"/>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57686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48A80-9BA4-387E-0312-B1F66FA3BA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6289E0-8A5E-A1EB-5B56-1B155B244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D51BFA2-D385-220B-35C4-051DF1C4A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707411-2DE3-F9BF-4966-9E4EE6C34146}"/>
              </a:ext>
            </a:extLst>
          </p:cNvPr>
          <p:cNvSpPr>
            <a:spLocks noGrp="1"/>
          </p:cNvSpPr>
          <p:nvPr>
            <p:ph type="dt" sz="half" idx="10"/>
          </p:nvPr>
        </p:nvSpPr>
        <p:spPr/>
        <p:txBody>
          <a:bodyPr/>
          <a:lstStyle/>
          <a:p>
            <a:fld id="{7BB2EB0B-D4D2-4672-A7FD-A745D206AA2E}" type="datetimeFigureOut">
              <a:rPr lang="zh-CN" altLang="en-US" smtClean="0"/>
              <a:t>2022/7/12</a:t>
            </a:fld>
            <a:endParaRPr lang="zh-CN" altLang="en-US"/>
          </a:p>
        </p:txBody>
      </p:sp>
      <p:sp>
        <p:nvSpPr>
          <p:cNvPr id="6" name="页脚占位符 5">
            <a:extLst>
              <a:ext uri="{FF2B5EF4-FFF2-40B4-BE49-F238E27FC236}">
                <a16:creationId xmlns:a16="http://schemas.microsoft.com/office/drawing/2014/main" id="{62BB9AE0-50D3-FA45-CCCD-897232F6BA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BF08B3-B513-89C5-5B28-CB70F73AB42B}"/>
              </a:ext>
            </a:extLst>
          </p:cNvPr>
          <p:cNvSpPr>
            <a:spLocks noGrp="1"/>
          </p:cNvSpPr>
          <p:nvPr>
            <p:ph type="sldNum" sz="quarter" idx="12"/>
          </p:nvPr>
        </p:nvSpPr>
        <p:spPr/>
        <p:txBody>
          <a:body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93087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633C68-3090-9B94-B222-9B2440335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331907-12D5-81B4-C5F4-68A1B4D7F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CA1CB5-E3B5-4350-EB0D-B733C4392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2EB0B-D4D2-4672-A7FD-A745D206AA2E}" type="datetimeFigureOut">
              <a:rPr lang="zh-CN" altLang="en-US" smtClean="0"/>
              <a:t>2022/7/12</a:t>
            </a:fld>
            <a:endParaRPr lang="zh-CN" altLang="en-US"/>
          </a:p>
        </p:txBody>
      </p:sp>
      <p:sp>
        <p:nvSpPr>
          <p:cNvPr id="5" name="页脚占位符 4">
            <a:extLst>
              <a:ext uri="{FF2B5EF4-FFF2-40B4-BE49-F238E27FC236}">
                <a16:creationId xmlns:a16="http://schemas.microsoft.com/office/drawing/2014/main" id="{2B0D4B50-DB9E-B163-BB02-00EA1D3F6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5DC032-E0B8-79C2-9EF7-ED812661E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451D8-0E69-4BE5-BC52-7AF2241131FB}" type="slidenum">
              <a:rPr lang="zh-CN" altLang="en-US" smtClean="0"/>
              <a:t>‹#›</a:t>
            </a:fld>
            <a:endParaRPr lang="zh-CN" altLang="en-US"/>
          </a:p>
        </p:txBody>
      </p:sp>
    </p:spTree>
    <p:extLst>
      <p:ext uri="{BB962C8B-B14F-4D97-AF65-F5344CB8AC3E}">
        <p14:creationId xmlns:p14="http://schemas.microsoft.com/office/powerpoint/2010/main" val="143194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DAD8913-6E79-DBEB-DECD-F6CE32C7FBC4}"/>
              </a:ext>
            </a:extLst>
          </p:cNvPr>
          <p:cNvSpPr>
            <a:spLocks noGrp="1"/>
          </p:cNvSpPr>
          <p:nvPr>
            <p:ph type="subTitle" idx="1"/>
          </p:nvPr>
        </p:nvSpPr>
        <p:spPr/>
        <p:txBody>
          <a:bodyPr/>
          <a:lstStyle/>
          <a:p>
            <a:r>
              <a:rPr lang="en-US" altLang="zh-CN" dirty="0">
                <a:latin typeface="Arial" panose="020B0604020202020204" pitchFamily="34" charset="0"/>
                <a:cs typeface="Arial" panose="020B0604020202020204" pitchFamily="34" charset="0"/>
              </a:rPr>
              <a:t>SURF22 Progress Meeting2</a:t>
            </a:r>
          </a:p>
          <a:p>
            <a:r>
              <a:rPr lang="en-US" altLang="zh-CN" dirty="0">
                <a:latin typeface="Arial" panose="020B0604020202020204" pitchFamily="34" charset="0"/>
                <a:cs typeface="Arial" panose="020B0604020202020204" pitchFamily="34" charset="0"/>
              </a:rPr>
              <a:t>Group</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a:t>
            </a:r>
          </a:p>
        </p:txBody>
      </p:sp>
      <p:pic>
        <p:nvPicPr>
          <p:cNvPr id="5" name="图片 4">
            <a:extLst>
              <a:ext uri="{FF2B5EF4-FFF2-40B4-BE49-F238E27FC236}">
                <a16:creationId xmlns:a16="http://schemas.microsoft.com/office/drawing/2014/main" id="{9E75CDE0-9386-C41B-9898-3C935B2E4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435" y="1045358"/>
            <a:ext cx="8396349" cy="1947877"/>
          </a:xfrm>
          <a:prstGeom prst="rect">
            <a:avLst/>
          </a:prstGeom>
        </p:spPr>
      </p:pic>
    </p:spTree>
    <p:extLst>
      <p:ext uri="{BB962C8B-B14F-4D97-AF65-F5344CB8AC3E}">
        <p14:creationId xmlns:p14="http://schemas.microsoft.com/office/powerpoint/2010/main" val="46377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FE0E3-7474-8A34-C9AC-3E7B4AEB5066}"/>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7C07832-9FE9-9634-9215-666A2F945DFE}"/>
              </a:ext>
            </a:extLst>
          </p:cNvPr>
          <p:cNvSpPr>
            <a:spLocks noGrp="1"/>
          </p:cNvSpPr>
          <p:nvPr>
            <p:ph idx="1"/>
          </p:nvPr>
        </p:nvSpPr>
        <p:spPr/>
        <p:txBody>
          <a:bodyPr/>
          <a:lstStyle/>
          <a:p>
            <a:r>
              <a:rPr lang="en-US" altLang="zh-CN" b="0" i="0" dirty="0">
                <a:solidFill>
                  <a:srgbClr val="212529"/>
                </a:solidFill>
                <a:effectLst/>
                <a:latin typeface="Lato" panose="020F0502020204030203" pitchFamily="34" charset="0"/>
              </a:rPr>
              <a:t>Airway segmentation is a crucial step for the analysis of pulmonary diseases</a:t>
            </a:r>
          </a:p>
          <a:p>
            <a:r>
              <a:rPr lang="en-US" altLang="zh-CN" dirty="0">
                <a:solidFill>
                  <a:srgbClr val="212529"/>
                </a:solidFill>
                <a:latin typeface="Lato" panose="020F0502020204030203" pitchFamily="34" charset="0"/>
              </a:rPr>
              <a:t>D</a:t>
            </a:r>
            <a:r>
              <a:rPr lang="en-US" altLang="zh-CN" b="0" i="0" dirty="0">
                <a:solidFill>
                  <a:srgbClr val="212529"/>
                </a:solidFill>
                <a:effectLst/>
                <a:latin typeface="Lato" panose="020F0502020204030203" pitchFamily="34" charset="0"/>
              </a:rPr>
              <a:t>esign robust algorithms to extract the airway tree structure with high </a:t>
            </a:r>
            <a:r>
              <a:rPr lang="en-US" altLang="zh-CN" b="1" i="0" dirty="0">
                <a:solidFill>
                  <a:srgbClr val="212529"/>
                </a:solidFill>
                <a:effectLst/>
                <a:latin typeface="Lato" panose="020F0502020204030203" pitchFamily="34" charset="0"/>
              </a:rPr>
              <a:t>topological completeness </a:t>
            </a:r>
            <a:r>
              <a:rPr lang="en-US" altLang="zh-CN" b="0" i="0" dirty="0">
                <a:solidFill>
                  <a:srgbClr val="212529"/>
                </a:solidFill>
                <a:effectLst/>
                <a:latin typeface="Lato" panose="020F0502020204030203" pitchFamily="34" charset="0"/>
              </a:rPr>
              <a:t>and </a:t>
            </a:r>
            <a:r>
              <a:rPr lang="en-US" altLang="zh-CN" b="1" i="0" dirty="0">
                <a:solidFill>
                  <a:srgbClr val="212529"/>
                </a:solidFill>
                <a:effectLst/>
                <a:latin typeface="Lato" panose="020F0502020204030203" pitchFamily="34" charset="0"/>
              </a:rPr>
              <a:t>accuracy </a:t>
            </a:r>
            <a:r>
              <a:rPr lang="en-US" altLang="zh-CN" b="0" i="0" dirty="0">
                <a:solidFill>
                  <a:srgbClr val="212529"/>
                </a:solidFill>
                <a:effectLst/>
                <a:latin typeface="Lato" panose="020F0502020204030203" pitchFamily="34" charset="0"/>
              </a:rPr>
              <a:t>for clinical use</a:t>
            </a:r>
            <a:endParaRPr lang="zh-CN" altLang="en-US" dirty="0"/>
          </a:p>
        </p:txBody>
      </p:sp>
    </p:spTree>
    <p:extLst>
      <p:ext uri="{BB962C8B-B14F-4D97-AF65-F5344CB8AC3E}">
        <p14:creationId xmlns:p14="http://schemas.microsoft.com/office/powerpoint/2010/main" val="125532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E33CB-1D50-9506-2AE2-05D392B449F7}"/>
              </a:ext>
            </a:extLst>
          </p:cNvPr>
          <p:cNvSpPr>
            <a:spLocks noGrp="1"/>
          </p:cNvSpPr>
          <p:nvPr>
            <p:ph type="title"/>
          </p:nvPr>
        </p:nvSpPr>
        <p:spPr/>
        <p:txBody>
          <a:bodyPr/>
          <a:lstStyle/>
          <a:p>
            <a:r>
              <a:rPr lang="en-US" altLang="zh-CN" dirty="0"/>
              <a:t>Dataset</a:t>
            </a:r>
            <a:endParaRPr lang="zh-CN" altLang="en-US" dirty="0"/>
          </a:p>
        </p:txBody>
      </p:sp>
      <p:pic>
        <p:nvPicPr>
          <p:cNvPr id="5" name="内容占位符 4">
            <a:extLst>
              <a:ext uri="{FF2B5EF4-FFF2-40B4-BE49-F238E27FC236}">
                <a16:creationId xmlns:a16="http://schemas.microsoft.com/office/drawing/2014/main" id="{1EE16CBF-41DB-A015-D4CD-BD3D5ACDA5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r="931" b="1838"/>
          <a:stretch/>
        </p:blipFill>
        <p:spPr>
          <a:xfrm>
            <a:off x="986636" y="2806472"/>
            <a:ext cx="4505901" cy="2851762"/>
          </a:xfrm>
        </p:spPr>
      </p:pic>
      <p:pic>
        <p:nvPicPr>
          <p:cNvPr id="7" name="图片 6">
            <a:extLst>
              <a:ext uri="{FF2B5EF4-FFF2-40B4-BE49-F238E27FC236}">
                <a16:creationId xmlns:a16="http://schemas.microsoft.com/office/drawing/2014/main" id="{47440506-33E7-9D0D-80B2-5C9216259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587" y="2752698"/>
            <a:ext cx="4500595" cy="2862283"/>
          </a:xfrm>
          <a:prstGeom prst="rect">
            <a:avLst/>
          </a:prstGeom>
        </p:spPr>
      </p:pic>
      <p:sp>
        <p:nvSpPr>
          <p:cNvPr id="8" name="文本框 7">
            <a:extLst>
              <a:ext uri="{FF2B5EF4-FFF2-40B4-BE49-F238E27FC236}">
                <a16:creationId xmlns:a16="http://schemas.microsoft.com/office/drawing/2014/main" id="{ACCC1719-0EBB-10B5-CB9D-66F54B9F889C}"/>
              </a:ext>
            </a:extLst>
          </p:cNvPr>
          <p:cNvSpPr txBox="1"/>
          <p:nvPr/>
        </p:nvSpPr>
        <p:spPr>
          <a:xfrm>
            <a:off x="926674" y="1852361"/>
            <a:ext cx="4565863" cy="646331"/>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The whole dataset contains three parts: 299+299+50</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207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F7150-745D-FC92-0A26-9FC8E4401113}"/>
              </a:ext>
            </a:extLst>
          </p:cNvPr>
          <p:cNvSpPr>
            <a:spLocks noGrp="1"/>
          </p:cNvSpPr>
          <p:nvPr>
            <p:ph type="title"/>
          </p:nvPr>
        </p:nvSpPr>
        <p:spPr/>
        <p:txBody>
          <a:bodyPr/>
          <a:lstStyle/>
          <a:p>
            <a:r>
              <a:rPr lang="en-US" altLang="zh-CN" dirty="0"/>
              <a:t>Data Format</a:t>
            </a:r>
            <a:endParaRPr lang="zh-CN" altLang="en-US" dirty="0"/>
          </a:p>
        </p:txBody>
      </p:sp>
      <p:pic>
        <p:nvPicPr>
          <p:cNvPr id="4" name="内容占位符 3">
            <a:extLst>
              <a:ext uri="{FF2B5EF4-FFF2-40B4-BE49-F238E27FC236}">
                <a16:creationId xmlns:a16="http://schemas.microsoft.com/office/drawing/2014/main" id="{C0DC1675-1733-2581-B2B5-F76A239BB986}"/>
              </a:ext>
            </a:extLst>
          </p:cNvPr>
          <p:cNvPicPr>
            <a:picLocks noGrp="1" noChangeAspect="1"/>
          </p:cNvPicPr>
          <p:nvPr>
            <p:ph idx="1"/>
          </p:nvPr>
        </p:nvPicPr>
        <p:blipFill>
          <a:blip r:embed="rId2"/>
          <a:stretch>
            <a:fillRect/>
          </a:stretch>
        </p:blipFill>
        <p:spPr>
          <a:xfrm>
            <a:off x="655185" y="1690687"/>
            <a:ext cx="5914843" cy="3758891"/>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84180974-15CC-D469-C32C-42F80963630E}"/>
                  </a:ext>
                </a:extLst>
              </p14:cNvPr>
              <p14:cNvContentPartPr/>
              <p14:nvPr/>
            </p14:nvContentPartPr>
            <p14:xfrm>
              <a:off x="2871751" y="3089559"/>
              <a:ext cx="12960" cy="9720"/>
            </p14:xfrm>
          </p:contentPart>
        </mc:Choice>
        <mc:Fallback xmlns="">
          <p:pic>
            <p:nvPicPr>
              <p:cNvPr id="8" name="墨迹 7">
                <a:extLst>
                  <a:ext uri="{FF2B5EF4-FFF2-40B4-BE49-F238E27FC236}">
                    <a16:creationId xmlns:a16="http://schemas.microsoft.com/office/drawing/2014/main" id="{84180974-15CC-D469-C32C-42F80963630E}"/>
                  </a:ext>
                </a:extLst>
              </p:cNvPr>
              <p:cNvPicPr/>
              <p:nvPr/>
            </p:nvPicPr>
            <p:blipFill>
              <a:blip r:embed="rId4"/>
              <a:stretch>
                <a:fillRect/>
              </a:stretch>
            </p:blipFill>
            <p:spPr>
              <a:xfrm>
                <a:off x="2862751" y="3080559"/>
                <a:ext cx="30600" cy="27360"/>
              </a:xfrm>
              <a:prstGeom prst="rect">
                <a:avLst/>
              </a:prstGeom>
            </p:spPr>
          </p:pic>
        </mc:Fallback>
      </mc:AlternateContent>
      <p:sp>
        <p:nvSpPr>
          <p:cNvPr id="10" name="文本框 9">
            <a:extLst>
              <a:ext uri="{FF2B5EF4-FFF2-40B4-BE49-F238E27FC236}">
                <a16:creationId xmlns:a16="http://schemas.microsoft.com/office/drawing/2014/main" id="{37FE24A7-ED8A-0039-87F8-7B24B5DECE17}"/>
              </a:ext>
            </a:extLst>
          </p:cNvPr>
          <p:cNvSpPr txBox="1"/>
          <p:nvPr/>
        </p:nvSpPr>
        <p:spPr>
          <a:xfrm>
            <a:off x="7174051" y="1632419"/>
            <a:ext cx="478377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b="0" i="0" dirty="0">
                <a:solidFill>
                  <a:srgbClr val="2A2B2E"/>
                </a:solidFill>
                <a:effectLst/>
                <a:latin typeface="Arial" panose="020B0604020202020204" pitchFamily="34" charset="0"/>
                <a:cs typeface="Arial" panose="020B0604020202020204" pitchFamily="34" charset="0"/>
              </a:rPr>
              <a:t>There are some formats of medical image, among which DICOM and NIFTI are the most commonly used</a:t>
            </a:r>
          </a:p>
          <a:p>
            <a:pPr marL="285750" indent="-285750" algn="just">
              <a:buFont typeface="Arial" panose="020B0604020202020204" pitchFamily="34" charset="0"/>
              <a:buChar char="•"/>
            </a:pPr>
            <a:r>
              <a:rPr lang="en-US" altLang="zh-CN" b="0" i="0" dirty="0">
                <a:solidFill>
                  <a:srgbClr val="2A2B2E"/>
                </a:solidFill>
                <a:effectLst/>
                <a:latin typeface="Arial" panose="020B0604020202020204" pitchFamily="34" charset="0"/>
                <a:cs typeface="Arial" panose="020B0604020202020204" pitchFamily="34" charset="0"/>
              </a:rPr>
              <a:t>‘</a:t>
            </a:r>
            <a:r>
              <a:rPr lang="en-US" altLang="zh-CN" b="0" i="0" dirty="0" err="1">
                <a:solidFill>
                  <a:srgbClr val="2A2B2E"/>
                </a:solidFill>
                <a:effectLst/>
                <a:latin typeface="Arial" panose="020B0604020202020204" pitchFamily="34" charset="0"/>
                <a:cs typeface="Arial" panose="020B0604020202020204" pitchFamily="34" charset="0"/>
              </a:rPr>
              <a:t>nii</a:t>
            </a:r>
            <a:r>
              <a:rPr lang="en-US" altLang="zh-CN" b="0" i="0" dirty="0">
                <a:solidFill>
                  <a:srgbClr val="2A2B2E"/>
                </a:solidFill>
                <a:effectLst/>
                <a:latin typeface="Arial" panose="020B0604020202020204" pitchFamily="34" charset="0"/>
                <a:cs typeface="Arial" panose="020B0604020202020204" pitchFamily="34" charset="0"/>
              </a:rPr>
              <a:t> format’ Used to store 3D or 4D image data</a:t>
            </a:r>
          </a:p>
          <a:p>
            <a:pPr algn="just"/>
            <a:endParaRPr lang="en-US" altLang="zh-CN" b="0" i="0" dirty="0">
              <a:solidFill>
                <a:srgbClr val="2A2B2E"/>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b="0" i="0" dirty="0">
              <a:solidFill>
                <a:srgbClr val="2A2B2E"/>
              </a:solidFill>
              <a:effectLst/>
              <a:latin typeface="PingFang SC"/>
            </a:endParaRPr>
          </a:p>
        </p:txBody>
      </p:sp>
      <p:sp>
        <p:nvSpPr>
          <p:cNvPr id="11" name="文本框 10">
            <a:extLst>
              <a:ext uri="{FF2B5EF4-FFF2-40B4-BE49-F238E27FC236}">
                <a16:creationId xmlns:a16="http://schemas.microsoft.com/office/drawing/2014/main" id="{A00D4200-A5CC-E025-945E-9CFA88E074BF}"/>
              </a:ext>
            </a:extLst>
          </p:cNvPr>
          <p:cNvSpPr txBox="1"/>
          <p:nvPr/>
        </p:nvSpPr>
        <p:spPr>
          <a:xfrm>
            <a:off x="7259968" y="3338481"/>
            <a:ext cx="4743833"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gz</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GNUzip</a:t>
            </a:r>
            <a:r>
              <a:rPr lang="en-US" altLang="zh-CN" dirty="0">
                <a:latin typeface="Arial" panose="020B0604020202020204" pitchFamily="34" charset="0"/>
                <a:cs typeface="Arial" panose="020B0604020202020204" pitchFamily="34" charset="0"/>
              </a:rPr>
              <a:t> --- </a:t>
            </a:r>
            <a:r>
              <a:rPr lang="en-US" altLang="zh-CN" b="0" i="0" dirty="0">
                <a:solidFill>
                  <a:srgbClr val="2A2B2E"/>
                </a:solidFill>
                <a:effectLst/>
                <a:latin typeface="Arial" panose="020B0604020202020204" pitchFamily="34" charset="0"/>
                <a:cs typeface="Arial" panose="020B0604020202020204" pitchFamily="34" charset="0"/>
              </a:rPr>
              <a:t>A compression program with super high compression ratio</a:t>
            </a:r>
          </a:p>
          <a:p>
            <a:pPr marL="342900" indent="-342900">
              <a:buFont typeface="Arial" panose="020B0604020202020204" pitchFamily="34" charset="0"/>
              <a:buChar char="•"/>
            </a:pPr>
            <a:r>
              <a:rPr lang="en-US" altLang="zh-CN" dirty="0">
                <a:solidFill>
                  <a:srgbClr val="2A2B2E"/>
                </a:solidFill>
                <a:latin typeface="Arial" panose="020B0604020202020204" pitchFamily="34" charset="0"/>
                <a:cs typeface="Arial" panose="020B0604020202020204" pitchFamily="34" charset="0"/>
              </a:rPr>
              <a:t>Advantages: </a:t>
            </a:r>
          </a:p>
          <a:p>
            <a:pPr marL="342900" indent="-342900">
              <a:buFont typeface="+mj-lt"/>
              <a:buAutoNum type="arabicPeriod"/>
            </a:pPr>
            <a:r>
              <a:rPr lang="en-US" altLang="zh-CN" dirty="0">
                <a:solidFill>
                  <a:srgbClr val="2A2B2E"/>
                </a:solidFill>
                <a:latin typeface="Arial" panose="020B0604020202020204" pitchFamily="34" charset="0"/>
                <a:cs typeface="Arial" panose="020B0604020202020204" pitchFamily="34" charset="0"/>
              </a:rPr>
              <a:t>R</a:t>
            </a:r>
            <a:r>
              <a:rPr lang="en-US" altLang="zh-CN" b="0" i="0" dirty="0">
                <a:solidFill>
                  <a:srgbClr val="2A2B2E"/>
                </a:solidFill>
                <a:effectLst/>
                <a:latin typeface="Arial" panose="020B0604020202020204" pitchFamily="34" charset="0"/>
                <a:cs typeface="Arial" panose="020B0604020202020204" pitchFamily="34" charset="0"/>
              </a:rPr>
              <a:t>educe the file size</a:t>
            </a:r>
          </a:p>
          <a:p>
            <a:pPr marL="342900" indent="-342900">
              <a:buFont typeface="+mj-lt"/>
              <a:buAutoNum type="arabicPeriod"/>
            </a:pPr>
            <a:r>
              <a:rPr lang="en-US" altLang="zh-CN" b="0" i="0" dirty="0">
                <a:solidFill>
                  <a:srgbClr val="2A2B2E"/>
                </a:solidFill>
                <a:effectLst/>
                <a:latin typeface="Arial" panose="020B0604020202020204" pitchFamily="34" charset="0"/>
                <a:cs typeface="Arial" panose="020B0604020202020204" pitchFamily="34" charset="0"/>
              </a:rPr>
              <a:t>Reduce data transfer time</a:t>
            </a:r>
          </a:p>
          <a:p>
            <a:endParaRPr lang="en-US" altLang="zh-CN" dirty="0">
              <a:solidFill>
                <a:srgbClr val="2A2B2E"/>
              </a:solidFill>
              <a:latin typeface="Arial" panose="020B0604020202020204" pitchFamily="34" charset="0"/>
              <a:cs typeface="Arial" panose="020B0604020202020204" pitchFamily="34" charset="0"/>
            </a:endParaRPr>
          </a:p>
          <a:p>
            <a:pPr marL="342900" indent="-342900">
              <a:buFont typeface="+mj-lt"/>
              <a:buAutoNum type="arabicPeriod"/>
            </a:pPr>
            <a:endParaRPr lang="zh-CN" altLang="en-US" dirty="0"/>
          </a:p>
        </p:txBody>
      </p:sp>
    </p:spTree>
    <p:extLst>
      <p:ext uri="{BB962C8B-B14F-4D97-AF65-F5344CB8AC3E}">
        <p14:creationId xmlns:p14="http://schemas.microsoft.com/office/powerpoint/2010/main" val="361797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E58B1-E8FE-62C8-228B-92389DC4489C}"/>
              </a:ext>
            </a:extLst>
          </p:cNvPr>
          <p:cNvSpPr>
            <a:spLocks noGrp="1"/>
          </p:cNvSpPr>
          <p:nvPr>
            <p:ph type="title"/>
          </p:nvPr>
        </p:nvSpPr>
        <p:spPr/>
        <p:txBody>
          <a:bodyPr/>
          <a:lstStyle/>
          <a:p>
            <a:r>
              <a:rPr lang="en-US" altLang="zh-CN" dirty="0"/>
              <a:t>Data Overview</a:t>
            </a:r>
            <a:endParaRPr lang="zh-CN" altLang="en-US" dirty="0"/>
          </a:p>
        </p:txBody>
      </p:sp>
      <p:pic>
        <p:nvPicPr>
          <p:cNvPr id="5" name="图片 4">
            <a:extLst>
              <a:ext uri="{FF2B5EF4-FFF2-40B4-BE49-F238E27FC236}">
                <a16:creationId xmlns:a16="http://schemas.microsoft.com/office/drawing/2014/main" id="{E75F0C5F-8EEF-3293-0FB0-1E5E40F43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674" y="1462106"/>
            <a:ext cx="5520036" cy="3195811"/>
          </a:xfrm>
          <a:prstGeom prst="rect">
            <a:avLst/>
          </a:prstGeom>
        </p:spPr>
      </p:pic>
      <p:pic>
        <p:nvPicPr>
          <p:cNvPr id="7" name="图片 6">
            <a:extLst>
              <a:ext uri="{FF2B5EF4-FFF2-40B4-BE49-F238E27FC236}">
                <a16:creationId xmlns:a16="http://schemas.microsoft.com/office/drawing/2014/main" id="{0E69D2FC-A183-2997-C85B-749C20DEF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90" y="1462105"/>
            <a:ext cx="5504040" cy="3195811"/>
          </a:xfrm>
          <a:prstGeom prst="rect">
            <a:avLst/>
          </a:prstGeom>
        </p:spPr>
      </p:pic>
      <p:sp>
        <p:nvSpPr>
          <p:cNvPr id="8" name="文本框 7">
            <a:extLst>
              <a:ext uri="{FF2B5EF4-FFF2-40B4-BE49-F238E27FC236}">
                <a16:creationId xmlns:a16="http://schemas.microsoft.com/office/drawing/2014/main" id="{B537127E-99CF-4385-9853-47FBA71A2906}"/>
              </a:ext>
            </a:extLst>
          </p:cNvPr>
          <p:cNvSpPr txBox="1"/>
          <p:nvPr/>
        </p:nvSpPr>
        <p:spPr>
          <a:xfrm>
            <a:off x="1628735" y="5041900"/>
            <a:ext cx="2851150" cy="523220"/>
          </a:xfrm>
          <a:prstGeom prst="rect">
            <a:avLst/>
          </a:prstGeom>
          <a:noFill/>
        </p:spPr>
        <p:txBody>
          <a:bodyPr wrap="square" rtlCol="0">
            <a:spAutoFit/>
          </a:bodyPr>
          <a:lstStyle/>
          <a:p>
            <a:pPr algn="ctr"/>
            <a:r>
              <a:rPr lang="en-US" altLang="zh-CN" sz="2800" dirty="0"/>
              <a:t>Image</a:t>
            </a:r>
            <a:endParaRPr lang="zh-CN" altLang="en-US" sz="2800" dirty="0"/>
          </a:p>
        </p:txBody>
      </p:sp>
      <p:sp>
        <p:nvSpPr>
          <p:cNvPr id="9" name="文本框 8">
            <a:extLst>
              <a:ext uri="{FF2B5EF4-FFF2-40B4-BE49-F238E27FC236}">
                <a16:creationId xmlns:a16="http://schemas.microsoft.com/office/drawing/2014/main" id="{5143F89D-0343-39C9-4B81-16BB902DA348}"/>
              </a:ext>
            </a:extLst>
          </p:cNvPr>
          <p:cNvSpPr txBox="1"/>
          <p:nvPr/>
        </p:nvSpPr>
        <p:spPr>
          <a:xfrm>
            <a:off x="7291367" y="5041900"/>
            <a:ext cx="3676650" cy="523220"/>
          </a:xfrm>
          <a:prstGeom prst="rect">
            <a:avLst/>
          </a:prstGeom>
          <a:noFill/>
        </p:spPr>
        <p:txBody>
          <a:bodyPr wrap="square" rtlCol="0">
            <a:spAutoFit/>
          </a:bodyPr>
          <a:lstStyle/>
          <a:p>
            <a:pPr algn="ctr"/>
            <a:r>
              <a:rPr lang="en-US" altLang="zh-CN" sz="2800" dirty="0"/>
              <a:t>Image merge mask</a:t>
            </a:r>
            <a:endParaRPr lang="zh-CN" altLang="en-US" sz="2800" dirty="0"/>
          </a:p>
        </p:txBody>
      </p:sp>
    </p:spTree>
    <p:extLst>
      <p:ext uri="{BB962C8B-B14F-4D97-AF65-F5344CB8AC3E}">
        <p14:creationId xmlns:p14="http://schemas.microsoft.com/office/powerpoint/2010/main" val="47481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9DF5533-F60A-1814-79C1-1C4ED77E77D4}"/>
              </a:ext>
            </a:extLst>
          </p:cNvPr>
          <p:cNvSpPr txBox="1"/>
          <p:nvPr/>
        </p:nvSpPr>
        <p:spPr>
          <a:xfrm>
            <a:off x="216386" y="1483744"/>
            <a:ext cx="11571424" cy="646331"/>
          </a:xfrm>
          <a:prstGeom prst="rect">
            <a:avLst/>
          </a:prstGeom>
          <a:noFill/>
        </p:spPr>
        <p:txBody>
          <a:bodyPr wrap="square" rtlCol="0">
            <a:spAutoFit/>
          </a:bodyPr>
          <a:lstStyle/>
          <a:p>
            <a:r>
              <a:rPr lang="en-US" altLang="zh-CN" dirty="0"/>
              <a:t>Since the length of the depth of data are not the same. Before the data entering the 3D neural network, we should make sure the data should have the same depth.</a:t>
            </a:r>
          </a:p>
        </p:txBody>
      </p:sp>
      <p:pic>
        <p:nvPicPr>
          <p:cNvPr id="14" name="图片 13">
            <a:extLst>
              <a:ext uri="{FF2B5EF4-FFF2-40B4-BE49-F238E27FC236}">
                <a16:creationId xmlns:a16="http://schemas.microsoft.com/office/drawing/2014/main" id="{F6570AC0-F46C-E0A9-0FBD-4DC99C4B9F9D}"/>
              </a:ext>
            </a:extLst>
          </p:cNvPr>
          <p:cNvPicPr>
            <a:picLocks noChangeAspect="1"/>
          </p:cNvPicPr>
          <p:nvPr/>
        </p:nvPicPr>
        <p:blipFill>
          <a:blip r:embed="rId2"/>
          <a:stretch>
            <a:fillRect/>
          </a:stretch>
        </p:blipFill>
        <p:spPr>
          <a:xfrm>
            <a:off x="315776" y="2457400"/>
            <a:ext cx="4394426" cy="971600"/>
          </a:xfrm>
          <a:prstGeom prst="rect">
            <a:avLst/>
          </a:prstGeom>
        </p:spPr>
      </p:pic>
      <p:pic>
        <p:nvPicPr>
          <p:cNvPr id="16" name="图片 15">
            <a:extLst>
              <a:ext uri="{FF2B5EF4-FFF2-40B4-BE49-F238E27FC236}">
                <a16:creationId xmlns:a16="http://schemas.microsoft.com/office/drawing/2014/main" id="{5BDA27F0-A9C6-5EDE-ECE8-FEB69D043116}"/>
              </a:ext>
            </a:extLst>
          </p:cNvPr>
          <p:cNvPicPr>
            <a:picLocks noChangeAspect="1"/>
          </p:cNvPicPr>
          <p:nvPr/>
        </p:nvPicPr>
        <p:blipFill>
          <a:blip r:embed="rId3"/>
          <a:stretch>
            <a:fillRect/>
          </a:stretch>
        </p:blipFill>
        <p:spPr>
          <a:xfrm>
            <a:off x="6683673" y="2461000"/>
            <a:ext cx="4483330" cy="1003352"/>
          </a:xfrm>
          <a:prstGeom prst="rect">
            <a:avLst/>
          </a:prstGeom>
        </p:spPr>
      </p:pic>
      <p:sp>
        <p:nvSpPr>
          <p:cNvPr id="18" name="文本框 17">
            <a:extLst>
              <a:ext uri="{FF2B5EF4-FFF2-40B4-BE49-F238E27FC236}">
                <a16:creationId xmlns:a16="http://schemas.microsoft.com/office/drawing/2014/main" id="{337C4449-E813-2D29-6B58-9BC91AE05B84}"/>
              </a:ext>
            </a:extLst>
          </p:cNvPr>
          <p:cNvSpPr txBox="1"/>
          <p:nvPr/>
        </p:nvSpPr>
        <p:spPr>
          <a:xfrm>
            <a:off x="1939218" y="3538330"/>
            <a:ext cx="1334020" cy="369332"/>
          </a:xfrm>
          <a:prstGeom prst="rect">
            <a:avLst/>
          </a:prstGeom>
          <a:noFill/>
        </p:spPr>
        <p:txBody>
          <a:bodyPr wrap="none" rtlCol="0">
            <a:spAutoFit/>
          </a:bodyPr>
          <a:lstStyle/>
          <a:p>
            <a:r>
              <a:rPr lang="en-US" altLang="zh-CN" dirty="0"/>
              <a:t>Depth is 735</a:t>
            </a:r>
            <a:endParaRPr lang="zh-CN" altLang="en-US" dirty="0"/>
          </a:p>
        </p:txBody>
      </p:sp>
      <p:sp>
        <p:nvSpPr>
          <p:cNvPr id="19" name="文本框 18">
            <a:extLst>
              <a:ext uri="{FF2B5EF4-FFF2-40B4-BE49-F238E27FC236}">
                <a16:creationId xmlns:a16="http://schemas.microsoft.com/office/drawing/2014/main" id="{9E0CFD4C-891B-9C02-1E72-41DCE95D23E7}"/>
              </a:ext>
            </a:extLst>
          </p:cNvPr>
          <p:cNvSpPr txBox="1"/>
          <p:nvPr/>
        </p:nvSpPr>
        <p:spPr>
          <a:xfrm>
            <a:off x="8258328" y="3538330"/>
            <a:ext cx="1351780" cy="369332"/>
          </a:xfrm>
          <a:prstGeom prst="rect">
            <a:avLst/>
          </a:prstGeom>
          <a:noFill/>
        </p:spPr>
        <p:txBody>
          <a:bodyPr wrap="none" rtlCol="0">
            <a:spAutoFit/>
          </a:bodyPr>
          <a:lstStyle/>
          <a:p>
            <a:r>
              <a:rPr lang="en-US" altLang="zh-CN" dirty="0"/>
              <a:t>Depth is 678</a:t>
            </a:r>
            <a:endParaRPr lang="zh-CN" altLang="en-US" dirty="0"/>
          </a:p>
        </p:txBody>
      </p:sp>
      <p:sp>
        <p:nvSpPr>
          <p:cNvPr id="20" name="矩形 19">
            <a:extLst>
              <a:ext uri="{FF2B5EF4-FFF2-40B4-BE49-F238E27FC236}">
                <a16:creationId xmlns:a16="http://schemas.microsoft.com/office/drawing/2014/main" id="{CF2D8B86-C3C9-C02A-C233-1BC3911BD343}"/>
              </a:ext>
            </a:extLst>
          </p:cNvPr>
          <p:cNvSpPr/>
          <p:nvPr/>
        </p:nvSpPr>
        <p:spPr>
          <a:xfrm>
            <a:off x="2272748" y="3260035"/>
            <a:ext cx="311426" cy="1689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DDFD6FA-3B91-3413-62C0-C5A524018462}"/>
              </a:ext>
            </a:extLst>
          </p:cNvPr>
          <p:cNvSpPr/>
          <p:nvPr/>
        </p:nvSpPr>
        <p:spPr>
          <a:xfrm>
            <a:off x="8778505" y="3260035"/>
            <a:ext cx="311426" cy="1689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2668D5DE-D112-50B2-68CA-76B9288C3BCF}"/>
              </a:ext>
            </a:extLst>
          </p:cNvPr>
          <p:cNvSpPr txBox="1"/>
          <p:nvPr/>
        </p:nvSpPr>
        <p:spPr>
          <a:xfrm>
            <a:off x="216386" y="4047965"/>
            <a:ext cx="11571424" cy="1477328"/>
          </a:xfrm>
          <a:prstGeom prst="rect">
            <a:avLst/>
          </a:prstGeom>
          <a:noFill/>
        </p:spPr>
        <p:txBody>
          <a:bodyPr wrap="square" rtlCol="0">
            <a:spAutoFit/>
          </a:bodyPr>
          <a:lstStyle/>
          <a:p>
            <a:r>
              <a:rPr lang="en-US" altLang="zh-CN" dirty="0"/>
              <a:t>Strategy:</a:t>
            </a:r>
          </a:p>
          <a:p>
            <a:pPr marL="342900" indent="-342900">
              <a:buFont typeface="+mj-lt"/>
              <a:buAutoNum type="arabicPeriod"/>
            </a:pPr>
            <a:r>
              <a:rPr lang="en-US" altLang="zh-CN" dirty="0"/>
              <a:t>Convert the </a:t>
            </a:r>
            <a:r>
              <a:rPr lang="en-US" altLang="zh-CN" dirty="0" err="1"/>
              <a:t>nii</a:t>
            </a:r>
            <a:r>
              <a:rPr lang="en-US" altLang="zh-CN" dirty="0"/>
              <a:t> data into </a:t>
            </a:r>
            <a:r>
              <a:rPr lang="en-US" altLang="zh-CN" dirty="0" err="1"/>
              <a:t>dicom</a:t>
            </a:r>
            <a:r>
              <a:rPr lang="en-US" altLang="zh-CN" dirty="0"/>
              <a:t> format</a:t>
            </a:r>
          </a:p>
          <a:p>
            <a:pPr marL="342900" indent="-342900">
              <a:buFont typeface="+mj-lt"/>
              <a:buAutoNum type="arabicPeriod"/>
            </a:pPr>
            <a:r>
              <a:rPr lang="en-US" altLang="zh-CN" dirty="0"/>
              <a:t>Divide </a:t>
            </a:r>
            <a:r>
              <a:rPr lang="en-US" altLang="zh-CN" dirty="0" err="1"/>
              <a:t>dicom</a:t>
            </a:r>
            <a:r>
              <a:rPr lang="en-US" altLang="zh-CN" dirty="0"/>
              <a:t> data into many groups with the number of 65</a:t>
            </a:r>
          </a:p>
          <a:p>
            <a:pPr marL="342900" indent="-342900">
              <a:buFont typeface="+mj-lt"/>
              <a:buAutoNum type="arabicPeriod"/>
            </a:pPr>
            <a:r>
              <a:rPr lang="en-US" altLang="zh-CN" dirty="0"/>
              <a:t>Convert the </a:t>
            </a:r>
            <a:r>
              <a:rPr lang="en-US" altLang="zh-CN" dirty="0" err="1"/>
              <a:t>dicom</a:t>
            </a:r>
            <a:r>
              <a:rPr lang="en-US" altLang="zh-CN" dirty="0"/>
              <a:t> data into </a:t>
            </a:r>
            <a:r>
              <a:rPr lang="en-US" altLang="zh-CN" dirty="0" err="1"/>
              <a:t>nii</a:t>
            </a:r>
            <a:r>
              <a:rPr lang="en-US" altLang="zh-CN" dirty="0"/>
              <a:t> format</a:t>
            </a:r>
          </a:p>
          <a:p>
            <a:pPr marL="342900" indent="-342900">
              <a:buFont typeface="+mj-lt"/>
              <a:buAutoNum type="arabicPeriod"/>
            </a:pPr>
            <a:r>
              <a:rPr lang="en-US" altLang="zh-CN" dirty="0"/>
              <a:t>Delete all black masks and corresponding images</a:t>
            </a:r>
          </a:p>
        </p:txBody>
      </p:sp>
      <p:sp>
        <p:nvSpPr>
          <p:cNvPr id="4" name="文本框 3">
            <a:extLst>
              <a:ext uri="{FF2B5EF4-FFF2-40B4-BE49-F238E27FC236}">
                <a16:creationId xmlns:a16="http://schemas.microsoft.com/office/drawing/2014/main" id="{494F1977-7714-24CE-95D4-1E0BB96A61A3}"/>
              </a:ext>
            </a:extLst>
          </p:cNvPr>
          <p:cNvSpPr txBox="1"/>
          <p:nvPr/>
        </p:nvSpPr>
        <p:spPr>
          <a:xfrm>
            <a:off x="264976" y="390578"/>
            <a:ext cx="7189924" cy="769441"/>
          </a:xfrm>
          <a:prstGeom prst="rect">
            <a:avLst/>
          </a:prstGeom>
          <a:noFill/>
        </p:spPr>
        <p:txBody>
          <a:bodyPr wrap="square" rtlCol="0">
            <a:spAutoFit/>
          </a:bodyPr>
          <a:lstStyle/>
          <a:p>
            <a:r>
              <a:rPr lang="en-US" altLang="zh-CN" sz="4400" dirty="0">
                <a:latin typeface="+mj-lt"/>
                <a:ea typeface="+mj-ea"/>
                <a:cs typeface="+mj-cs"/>
              </a:rPr>
              <a:t>Data Preprocess (3D)</a:t>
            </a:r>
            <a:endParaRPr lang="zh-CN" altLang="en-US" sz="4400" dirty="0">
              <a:latin typeface="+mj-lt"/>
              <a:ea typeface="+mj-ea"/>
              <a:cs typeface="+mj-cs"/>
            </a:endParaRPr>
          </a:p>
        </p:txBody>
      </p:sp>
    </p:spTree>
    <p:extLst>
      <p:ext uri="{BB962C8B-B14F-4D97-AF65-F5344CB8AC3E}">
        <p14:creationId xmlns:p14="http://schemas.microsoft.com/office/powerpoint/2010/main" val="343410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5B0B1-66D3-660A-882A-09717011658B}"/>
              </a:ext>
            </a:extLst>
          </p:cNvPr>
          <p:cNvSpPr>
            <a:spLocks noGrp="1"/>
          </p:cNvSpPr>
          <p:nvPr>
            <p:ph type="title"/>
          </p:nvPr>
        </p:nvSpPr>
        <p:spPr/>
        <p:txBody>
          <a:bodyPr/>
          <a:lstStyle/>
          <a:p>
            <a:r>
              <a:rPr lang="en-US" altLang="zh-CN" dirty="0"/>
              <a:t>Data Preprocess (2D)</a:t>
            </a:r>
            <a:endParaRPr lang="zh-CN" altLang="en-US" dirty="0"/>
          </a:p>
        </p:txBody>
      </p:sp>
      <p:pic>
        <p:nvPicPr>
          <p:cNvPr id="5" name="内容占位符 4">
            <a:extLst>
              <a:ext uri="{FF2B5EF4-FFF2-40B4-BE49-F238E27FC236}">
                <a16:creationId xmlns:a16="http://schemas.microsoft.com/office/drawing/2014/main" id="{AD44D7CE-A950-0E50-3F80-93F7D3A5D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716" y="1671831"/>
            <a:ext cx="6152628" cy="3729504"/>
          </a:xfrm>
        </p:spPr>
      </p:pic>
      <p:sp>
        <p:nvSpPr>
          <p:cNvPr id="6" name="文本框 5">
            <a:extLst>
              <a:ext uri="{FF2B5EF4-FFF2-40B4-BE49-F238E27FC236}">
                <a16:creationId xmlns:a16="http://schemas.microsoft.com/office/drawing/2014/main" id="{DAE0BC46-7E2B-287A-C3E3-A88292E69E80}"/>
              </a:ext>
            </a:extLst>
          </p:cNvPr>
          <p:cNvSpPr txBox="1"/>
          <p:nvPr/>
        </p:nvSpPr>
        <p:spPr>
          <a:xfrm>
            <a:off x="7209349" y="1270341"/>
            <a:ext cx="3928551" cy="2031325"/>
          </a:xfrm>
          <a:prstGeom prst="rect">
            <a:avLst/>
          </a:prstGeom>
          <a:noFill/>
        </p:spPr>
        <p:txBody>
          <a:bodyPr wrap="square" rtlCol="0">
            <a:spAutoFit/>
          </a:bodyPr>
          <a:lstStyle/>
          <a:p>
            <a:pPr marL="342900" indent="-342900">
              <a:buFont typeface="+mj-lt"/>
              <a:buAutoNum type="arabicPeriod"/>
            </a:pPr>
            <a:r>
              <a:rPr lang="en-US" altLang="zh-CN" dirty="0">
                <a:latin typeface="Arial" panose="020B0604020202020204" pitchFamily="34" charset="0"/>
                <a:cs typeface="Arial" panose="020B0604020202020204" pitchFamily="34" charset="0"/>
              </a:rPr>
              <a:t>Traverse every compressed CT scans under the folder </a:t>
            </a:r>
          </a:p>
          <a:p>
            <a:pPr marL="342900" indent="-342900">
              <a:buFont typeface="+mj-lt"/>
              <a:buAutoNum type="arabicPeriod"/>
            </a:pPr>
            <a:r>
              <a:rPr lang="en-US" altLang="zh-CN" dirty="0">
                <a:latin typeface="Arial" panose="020B0604020202020204" pitchFamily="34" charset="0"/>
                <a:cs typeface="Arial" panose="020B0604020202020204" pitchFamily="34" charset="0"/>
              </a:rPr>
              <a:t>Convert each CT scans format from ‘</a:t>
            </a:r>
            <a:r>
              <a:rPr lang="en-US" altLang="zh-CN" dirty="0" err="1">
                <a:latin typeface="Arial" panose="020B0604020202020204" pitchFamily="34" charset="0"/>
                <a:cs typeface="Arial" panose="020B0604020202020204" pitchFamily="34" charset="0"/>
              </a:rPr>
              <a:t>nii</a:t>
            </a:r>
            <a:r>
              <a:rPr lang="en-US" altLang="zh-CN" dirty="0">
                <a:latin typeface="Arial" panose="020B0604020202020204" pitchFamily="34" charset="0"/>
                <a:cs typeface="Arial" panose="020B0604020202020204" pitchFamily="34" charset="0"/>
              </a:rPr>
              <a:t> ’into ‘</a:t>
            </a:r>
            <a:r>
              <a:rPr lang="en-US" altLang="zh-CN" dirty="0" err="1">
                <a:latin typeface="Arial" panose="020B0604020202020204" pitchFamily="34" charset="0"/>
                <a:cs typeface="Arial" panose="020B0604020202020204" pitchFamily="34" charset="0"/>
              </a:rPr>
              <a:t>npy</a:t>
            </a:r>
            <a:r>
              <a:rPr lang="en-US" altLang="zh-CN" dirty="0">
                <a:latin typeface="Arial" panose="020B0604020202020204" pitchFamily="34" charset="0"/>
                <a:cs typeface="Arial" panose="020B0604020202020204" pitchFamily="34" charset="0"/>
              </a:rPr>
              <a:t>’ </a:t>
            </a:r>
          </a:p>
          <a:p>
            <a:pPr marL="342900" indent="-342900">
              <a:buFont typeface="+mj-lt"/>
              <a:buAutoNum type="arabicPeriod"/>
            </a:pPr>
            <a:r>
              <a:rPr lang="en-US" altLang="zh-CN" dirty="0">
                <a:latin typeface="Arial" panose="020B0604020202020204" pitchFamily="34" charset="0"/>
                <a:cs typeface="Arial" panose="020B0604020202020204" pitchFamily="34" charset="0"/>
              </a:rPr>
              <a:t> Cut each layer of the CT scans images(678 slices) and save them in a folder</a:t>
            </a:r>
          </a:p>
        </p:txBody>
      </p:sp>
      <p:pic>
        <p:nvPicPr>
          <p:cNvPr id="4" name="图片 3">
            <a:extLst>
              <a:ext uri="{FF2B5EF4-FFF2-40B4-BE49-F238E27FC236}">
                <a16:creationId xmlns:a16="http://schemas.microsoft.com/office/drawing/2014/main" id="{0EC35381-039A-C58C-B68F-4DCF4EF4B883}"/>
              </a:ext>
            </a:extLst>
          </p:cNvPr>
          <p:cNvPicPr>
            <a:picLocks noChangeAspect="1"/>
          </p:cNvPicPr>
          <p:nvPr/>
        </p:nvPicPr>
        <p:blipFill rotWithShape="1">
          <a:blip r:embed="rId3">
            <a:extLst>
              <a:ext uri="{28A0092B-C50C-407E-A947-70E740481C1C}">
                <a14:useLocalDpi xmlns:a14="http://schemas.microsoft.com/office/drawing/2010/main" val="0"/>
              </a:ext>
            </a:extLst>
          </a:blip>
          <a:srcRect l="12440" t="13680" b="1370"/>
          <a:stretch/>
        </p:blipFill>
        <p:spPr>
          <a:xfrm>
            <a:off x="7209349" y="3429000"/>
            <a:ext cx="4441663" cy="2971800"/>
          </a:xfrm>
          <a:prstGeom prst="rect">
            <a:avLst/>
          </a:prstGeom>
        </p:spPr>
      </p:pic>
    </p:spTree>
    <p:extLst>
      <p:ext uri="{BB962C8B-B14F-4D97-AF65-F5344CB8AC3E}">
        <p14:creationId xmlns:p14="http://schemas.microsoft.com/office/powerpoint/2010/main" val="49110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BFD95-1E7C-46BE-E328-4B656919EFB7}"/>
              </a:ext>
            </a:extLst>
          </p:cNvPr>
          <p:cNvSpPr>
            <a:spLocks noGrp="1"/>
          </p:cNvSpPr>
          <p:nvPr>
            <p:ph type="title"/>
          </p:nvPr>
        </p:nvSpPr>
        <p:spPr/>
        <p:txBody>
          <a:bodyPr/>
          <a:lstStyle/>
          <a:p>
            <a:r>
              <a:rPr lang="en-US" altLang="zh-CN" dirty="0"/>
              <a:t>Current plan</a:t>
            </a:r>
            <a:endParaRPr lang="zh-CN" altLang="en-US" dirty="0"/>
          </a:p>
        </p:txBody>
      </p:sp>
      <p:sp>
        <p:nvSpPr>
          <p:cNvPr id="3" name="内容占位符 2">
            <a:extLst>
              <a:ext uri="{FF2B5EF4-FFF2-40B4-BE49-F238E27FC236}">
                <a16:creationId xmlns:a16="http://schemas.microsoft.com/office/drawing/2014/main" id="{070390C0-81D0-0176-653F-27714515F2AA}"/>
              </a:ext>
            </a:extLst>
          </p:cNvPr>
          <p:cNvSpPr>
            <a:spLocks noGrp="1"/>
          </p:cNvSpPr>
          <p:nvPr>
            <p:ph idx="1"/>
          </p:nvPr>
        </p:nvSpPr>
        <p:spPr/>
        <p:txBody>
          <a:bodyPr/>
          <a:lstStyle/>
          <a:p>
            <a:r>
              <a:rPr lang="en-US" altLang="zh-CN" dirty="0"/>
              <a:t>2D / 3D datasets</a:t>
            </a:r>
          </a:p>
          <a:p>
            <a:pPr lvl="1"/>
            <a:r>
              <a:rPr lang="en-US" altLang="zh-CN" sz="2800" dirty="0"/>
              <a:t>Current way to deal with 3D dataset will lose some information, we are exploring the new preprocess way to process 3D dataset.</a:t>
            </a:r>
          </a:p>
          <a:p>
            <a:r>
              <a:rPr lang="en-US" altLang="zh-CN" dirty="0"/>
              <a:t>Compare the effects of 2D and 3D model:</a:t>
            </a:r>
          </a:p>
          <a:p>
            <a:pPr lvl="1"/>
            <a:r>
              <a:rPr lang="en-US" altLang="zh-CN" dirty="0"/>
              <a:t>2D /</a:t>
            </a:r>
            <a:r>
              <a:rPr lang="zh-CN" altLang="en-US" dirty="0"/>
              <a:t> </a:t>
            </a:r>
            <a:r>
              <a:rPr lang="en-US" altLang="zh-CN" dirty="0"/>
              <a:t>3D Attention </a:t>
            </a:r>
            <a:r>
              <a:rPr lang="en-US" altLang="zh-CN" dirty="0" err="1"/>
              <a:t>Unet</a:t>
            </a:r>
            <a:endParaRPr lang="en-US" altLang="zh-CN" dirty="0"/>
          </a:p>
          <a:p>
            <a:pPr lvl="1"/>
            <a:r>
              <a:rPr lang="en-US" altLang="zh-CN" dirty="0"/>
              <a:t>2D /</a:t>
            </a:r>
            <a:r>
              <a:rPr lang="zh-CN" altLang="en-US" dirty="0"/>
              <a:t> </a:t>
            </a:r>
            <a:r>
              <a:rPr lang="en-US" altLang="zh-CN" dirty="0"/>
              <a:t>3D </a:t>
            </a:r>
            <a:r>
              <a:rPr lang="en-US" altLang="zh-CN" dirty="0" err="1"/>
              <a:t>Unet</a:t>
            </a:r>
            <a:r>
              <a:rPr lang="en-US" altLang="zh-CN" dirty="0"/>
              <a:t>++</a:t>
            </a:r>
          </a:p>
          <a:p>
            <a:pPr marL="457200" lvl="1" indent="0">
              <a:buNone/>
            </a:pPr>
            <a:endParaRPr lang="en-US" altLang="zh-CN" dirty="0"/>
          </a:p>
        </p:txBody>
      </p:sp>
    </p:spTree>
    <p:extLst>
      <p:ext uri="{BB962C8B-B14F-4D97-AF65-F5344CB8AC3E}">
        <p14:creationId xmlns:p14="http://schemas.microsoft.com/office/powerpoint/2010/main" val="427806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2AF8C-3C6A-AC9A-B02C-5FA8F3CB380C}"/>
              </a:ext>
            </a:extLst>
          </p:cNvPr>
          <p:cNvSpPr>
            <a:spLocks noGrp="1"/>
          </p:cNvSpPr>
          <p:nvPr>
            <p:ph type="title"/>
          </p:nvPr>
        </p:nvSpPr>
        <p:spPr>
          <a:xfrm>
            <a:off x="4425950" y="2492375"/>
            <a:ext cx="2870200" cy="1325563"/>
          </a:xfrm>
        </p:spPr>
        <p:txBody>
          <a:bodyPr/>
          <a:lstStyle/>
          <a:p>
            <a:r>
              <a:rPr lang="en-US" altLang="zh-CN" dirty="0"/>
              <a:t>Thank you!</a:t>
            </a:r>
            <a:endParaRPr lang="zh-CN" altLang="en-US" dirty="0"/>
          </a:p>
        </p:txBody>
      </p:sp>
    </p:spTree>
    <p:extLst>
      <p:ext uri="{BB962C8B-B14F-4D97-AF65-F5344CB8AC3E}">
        <p14:creationId xmlns:p14="http://schemas.microsoft.com/office/powerpoint/2010/main" val="5012742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281</Words>
  <Application>Microsoft Office PowerPoint</Application>
  <PresentationFormat>宽屏</PresentationFormat>
  <Paragraphs>37</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PingFang SC</vt:lpstr>
      <vt:lpstr>等线</vt:lpstr>
      <vt:lpstr>等线 Light</vt:lpstr>
      <vt:lpstr>Arial</vt:lpstr>
      <vt:lpstr>Lato</vt:lpstr>
      <vt:lpstr>Office 主题​​</vt:lpstr>
      <vt:lpstr>PowerPoint 演示文稿</vt:lpstr>
      <vt:lpstr>Background</vt:lpstr>
      <vt:lpstr>Dataset</vt:lpstr>
      <vt:lpstr>Data Format</vt:lpstr>
      <vt:lpstr>Data Overview</vt:lpstr>
      <vt:lpstr>PowerPoint 演示文稿</vt:lpstr>
      <vt:lpstr>Data Preprocess (2D)</vt:lpstr>
      <vt:lpstr>Current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SAKi suta</dc:creator>
  <cp:lastModifiedBy>SAKi suta</cp:lastModifiedBy>
  <cp:revision>2</cp:revision>
  <dcterms:created xsi:type="dcterms:W3CDTF">2022-07-11T19:17:46Z</dcterms:created>
  <dcterms:modified xsi:type="dcterms:W3CDTF">2022-07-12T06:45:17Z</dcterms:modified>
</cp:coreProperties>
</file>