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72" r:id="rId3"/>
    <p:sldId id="306" r:id="rId4"/>
    <p:sldId id="371" r:id="rId5"/>
    <p:sldId id="372" r:id="rId6"/>
    <p:sldId id="373" r:id="rId7"/>
    <p:sldId id="375" r:id="rId8"/>
    <p:sldId id="361" r:id="rId9"/>
    <p:sldId id="326" r:id="rId10"/>
  </p:sldIdLst>
  <p:sldSz cx="11879263" cy="7216775"/>
  <p:notesSz cx="6858000" cy="9144000"/>
  <p:custDataLst>
    <p:tags r:id="rId1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t w" initials="j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76"/>
    <a:srgbClr val="000044"/>
    <a:srgbClr val="FFFFFF"/>
    <a:srgbClr val="BA55A0"/>
    <a:srgbClr val="454568"/>
    <a:srgbClr val="B84EB4"/>
    <a:srgbClr val="B64DB3"/>
    <a:srgbClr val="FFFD0F"/>
    <a:srgbClr val="002974"/>
    <a:srgbClr val="FF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2" autoAdjust="0"/>
  </p:normalViewPr>
  <p:slideViewPr>
    <p:cSldViewPr snapToGrid="0">
      <p:cViewPr varScale="1">
        <p:scale>
          <a:sx n="93" d="100"/>
          <a:sy n="93" d="100"/>
        </p:scale>
        <p:origin x="75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607130" y="685800"/>
            <a:ext cx="564374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English Title: Uppercase, Calibri size 60, XJTLU Navy</a:t>
            </a:r>
          </a:p>
          <a:p>
            <a:r>
              <a:rPr dirty="0"/>
              <a:t>English Subtitle: Uppercase, Calibri size 36, XJTLU Navy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Body Text: Sentence case, Calibri size 14, Black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43880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348639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247015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4292378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606425" y="685800"/>
            <a:ext cx="5645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Header: Uppercase, Calibri size 28, XJTLU Navy</a:t>
            </a:r>
          </a:p>
          <a:p>
            <a:r>
              <a:rPr dirty="0"/>
              <a:t>Key Text: Title case, Calibri Bold size 14, Black</a:t>
            </a:r>
          </a:p>
          <a:p>
            <a:r>
              <a:rPr dirty="0"/>
              <a:t>Charts and tables should use the XJTLU colour palette</a:t>
            </a:r>
          </a:p>
        </p:txBody>
      </p:sp>
    </p:spTree>
    <p:extLst>
      <p:ext uri="{BB962C8B-B14F-4D97-AF65-F5344CB8AC3E}">
        <p14:creationId xmlns:p14="http://schemas.microsoft.com/office/powerpoint/2010/main" val="142216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891148" y="2242449"/>
            <a:ext cx="10099669" cy="154731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82297" y="4090534"/>
            <a:ext cx="8317375" cy="18447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8133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6266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44335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924685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938598" y="4638620"/>
            <a:ext cx="10099670" cy="1433692"/>
          </a:xfrm>
          <a:prstGeom prst="rect">
            <a:avLst/>
          </a:prstGeom>
        </p:spPr>
        <p:txBody>
          <a:bodyPr anchor="t"/>
          <a:lstStyle>
            <a:lvl1pPr algn="l">
              <a:defRPr sz="42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38598" y="3059546"/>
            <a:ext cx="10099670" cy="1579067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1pPr>
            <a:lvl2pPr marL="0" indent="48133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2pPr>
            <a:lvl3pPr marL="0" indent="962660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3pPr>
            <a:lvl4pPr marL="0" indent="1443355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4pPr>
            <a:lvl5pPr marL="0" indent="1924685">
              <a:spcBef>
                <a:spcPts val="420"/>
              </a:spcBef>
              <a:buSzTx/>
              <a:buFontTx/>
              <a:buNone/>
              <a:defRPr sz="2105">
                <a:solidFill>
                  <a:srgbClr val="888888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94098" y="1684344"/>
            <a:ext cx="5247867" cy="4763935"/>
          </a:xfrm>
          <a:prstGeom prst="rect">
            <a:avLst/>
          </a:prstGeom>
        </p:spPr>
        <p:txBody>
          <a:bodyPr/>
          <a:lstStyle>
            <a:lvl1pPr>
              <a:spcBef>
                <a:spcPts val="630"/>
              </a:spcBef>
              <a:defRPr sz="2945"/>
            </a:lvl1pPr>
            <a:lvl2pPr marL="831850" indent="-351155">
              <a:spcBef>
                <a:spcPts val="630"/>
              </a:spcBef>
              <a:defRPr sz="2945"/>
            </a:lvl2pPr>
            <a:lvl3pPr marL="1299210" indent="-336550">
              <a:spcBef>
                <a:spcPts val="630"/>
              </a:spcBef>
              <a:defRPr sz="2945"/>
            </a:lvl3pPr>
            <a:lvl4pPr marL="1818005" indent="-374015">
              <a:spcBef>
                <a:spcPts val="630"/>
              </a:spcBef>
              <a:defRPr sz="2945"/>
            </a:lvl4pPr>
            <a:lvl5pPr marL="2299335" indent="-374015">
              <a:spcBef>
                <a:spcPts val="630"/>
              </a:spcBef>
              <a:defRPr sz="294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94100" y="1615827"/>
            <a:ext cx="5249931" cy="6734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25"/>
              </a:spcBef>
              <a:buSzTx/>
              <a:buFontTx/>
              <a:buNone/>
              <a:defRPr sz="2525" b="1"/>
            </a:lvl1pPr>
            <a:lvl2pPr marL="0" indent="481330">
              <a:spcBef>
                <a:spcPts val="525"/>
              </a:spcBef>
              <a:buSzTx/>
              <a:buFontTx/>
              <a:buNone/>
              <a:defRPr sz="2525" b="1"/>
            </a:lvl2pPr>
            <a:lvl3pPr marL="0" indent="962660">
              <a:spcBef>
                <a:spcPts val="525"/>
              </a:spcBef>
              <a:buSzTx/>
              <a:buFontTx/>
              <a:buNone/>
              <a:defRPr sz="2525" b="1"/>
            </a:lvl3pPr>
            <a:lvl4pPr marL="0" indent="1443355">
              <a:spcBef>
                <a:spcPts val="525"/>
              </a:spcBef>
              <a:buSzTx/>
              <a:buFontTx/>
              <a:buNone/>
              <a:defRPr sz="2525" b="1"/>
            </a:lvl4pPr>
            <a:lvl5pPr marL="0" indent="1924685">
              <a:spcBef>
                <a:spcPts val="525"/>
              </a:spcBef>
              <a:buSzTx/>
              <a:buFontTx/>
              <a:buNone/>
              <a:defRPr sz="2525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35875" y="1615827"/>
            <a:ext cx="5251993" cy="6734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25"/>
              </a:spcBef>
              <a:buSzTx/>
              <a:buFontTx/>
              <a:buNone/>
              <a:defRPr sz="2525" b="1"/>
            </a:lvl1pPr>
          </a:lstStyle>
          <a:p>
            <a:pPr marL="0" lvl="0" indent="0">
              <a:spcBef>
                <a:spcPts val="500"/>
              </a:spcBef>
              <a:buSzTx/>
              <a:buFontTx/>
              <a:buNone/>
              <a:defRPr sz="2400" b="1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594100" y="287407"/>
            <a:ext cx="3909086" cy="1223150"/>
          </a:xfrm>
          <a:prstGeom prst="rect">
            <a:avLst/>
          </a:prstGeom>
        </p:spPr>
        <p:txBody>
          <a:bodyPr anchor="b"/>
          <a:lstStyle>
            <a:lvl1pPr algn="l">
              <a:defRPr sz="21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4645517" y="287414"/>
            <a:ext cx="6642348" cy="6160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594101" y="1510560"/>
            <a:ext cx="3909087" cy="49377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5"/>
              </a:spcBef>
              <a:buSzTx/>
              <a:buFontTx/>
              <a:buNone/>
              <a:defRPr sz="1475"/>
            </a:lvl1pPr>
          </a:lstStyle>
          <a:p>
            <a:pPr marL="0" lvl="0" indent="0">
              <a:spcBef>
                <a:spcPts val="300"/>
              </a:spcBef>
              <a:buSzTx/>
              <a:buFontTx/>
              <a:buNone/>
              <a:defRPr sz="1400"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2328952" y="5053013"/>
            <a:ext cx="7129179" cy="596537"/>
          </a:xfrm>
          <a:prstGeom prst="rect">
            <a:avLst/>
          </a:prstGeom>
        </p:spPr>
        <p:txBody>
          <a:bodyPr anchor="b"/>
          <a:lstStyle>
            <a:lvl1pPr algn="l">
              <a:defRPr sz="21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28952" y="644994"/>
            <a:ext cx="7129179" cy="43311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328952" y="5649556"/>
            <a:ext cx="7129179" cy="84718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15"/>
              </a:spcBef>
              <a:buSzTx/>
              <a:buFontTx/>
              <a:buNone/>
              <a:defRPr sz="1475"/>
            </a:lvl1pPr>
            <a:lvl2pPr marL="0" indent="481330">
              <a:spcBef>
                <a:spcPts val="315"/>
              </a:spcBef>
              <a:buSzTx/>
              <a:buFontTx/>
              <a:buNone/>
              <a:defRPr sz="1475"/>
            </a:lvl2pPr>
            <a:lvl3pPr marL="0" indent="962660">
              <a:spcBef>
                <a:spcPts val="315"/>
              </a:spcBef>
              <a:buSzTx/>
              <a:buFontTx/>
              <a:buNone/>
              <a:defRPr sz="1475"/>
            </a:lvl3pPr>
            <a:lvl4pPr marL="0" indent="1443355">
              <a:spcBef>
                <a:spcPts val="315"/>
              </a:spcBef>
              <a:buSzTx/>
              <a:buFontTx/>
              <a:buNone/>
              <a:defRPr sz="1475"/>
            </a:lvl4pPr>
            <a:lvl5pPr marL="0" indent="1924685">
              <a:spcBef>
                <a:spcPts val="315"/>
              </a:spcBef>
              <a:buSzTx/>
              <a:buFontTx/>
              <a:buNone/>
              <a:defRPr sz="1475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594100" y="289086"/>
            <a:ext cx="10693769" cy="12030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594100" y="1684344"/>
            <a:ext cx="10693769" cy="47639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985231" y="6736949"/>
            <a:ext cx="302637" cy="2915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65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63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60680" marR="0" indent="-36068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824865" marR="0" indent="-343535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–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83335" marR="0" indent="-320675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828800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–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30949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»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79082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27215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753485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235450" marR="0" indent="-384810" algn="l" defTabSz="481330" rtl="0" eaLnBrk="1" latinLnBrk="0" hangingPunct="1">
        <a:lnSpc>
          <a:spcPct val="100000"/>
        </a:lnSpc>
        <a:spcBef>
          <a:spcPct val="148000"/>
        </a:spcBef>
        <a:spcAft>
          <a:spcPts val="0"/>
        </a:spcAft>
        <a:buClrTx/>
        <a:buSzPct val="100000"/>
        <a:buFont typeface="Arial" panose="020B0604020202020204"/>
        <a:buChar char="•"/>
        <a:defRPr sz="337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8133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6266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44335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92468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40601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88734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368675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849370" algn="r" defTabSz="48133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6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8752314" y="-17903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" name="Rectangle 4"/>
          <p:cNvSpPr/>
          <p:nvPr/>
        </p:nvSpPr>
        <p:spPr>
          <a:xfrm rot="10800000">
            <a:off x="0" y="6983730"/>
            <a:ext cx="11879580" cy="234315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6" name="Title 1"/>
          <p:cNvSpPr txBox="1">
            <a:spLocks noGrp="1"/>
          </p:cNvSpPr>
          <p:nvPr>
            <p:ph type="ctrTitle"/>
          </p:nvPr>
        </p:nvSpPr>
        <p:spPr>
          <a:xfrm>
            <a:off x="862330" y="960120"/>
            <a:ext cx="10160635" cy="233807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6000" b="1" cap="all">
                <a:solidFill>
                  <a:srgbClr val="000044"/>
                </a:solidFill>
              </a:defRPr>
            </a:pPr>
            <a:r>
              <a:rPr lang="en-US" sz="5335" cap="none" dirty="0">
                <a:solidFill>
                  <a:srgbClr val="000044"/>
                </a:solidFill>
                <a:uFillTx/>
                <a:latin typeface="Calibri" panose="020F0502020204030204" charset="0"/>
                <a:cs typeface="Calibri" panose="020F0502020204030204" charset="0"/>
              </a:rPr>
              <a:t>HuBMAP + HPA - Hacking the Human Body Competition Progress Report </a:t>
            </a:r>
            <a:r>
              <a:rPr lang="en-US" altLang="zh-CN" sz="5335" cap="none" dirty="0">
                <a:solidFill>
                  <a:srgbClr val="000044"/>
                </a:solidFill>
                <a:uFillTx/>
                <a:latin typeface="Calibri" panose="020F0502020204030204" charset="0"/>
                <a:cs typeface="Calibri" panose="020F0502020204030204" charset="0"/>
              </a:rPr>
              <a:t>10</a:t>
            </a:r>
            <a:endParaRPr lang="en-US" sz="5335" cap="none" dirty="0">
              <a:solidFill>
                <a:srgbClr val="000044"/>
              </a:solidFill>
              <a:uFillTx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7" name="Subtitle 2"/>
          <p:cNvSpPr txBox="1">
            <a:spLocks noGrp="1"/>
          </p:cNvSpPr>
          <p:nvPr>
            <p:ph type="subTitle" sz="quarter" idx="1"/>
            <p:custDataLst>
              <p:tags r:id="rId2"/>
            </p:custDataLst>
          </p:nvPr>
        </p:nvSpPr>
        <p:spPr>
          <a:xfrm>
            <a:off x="2222695" y="3423681"/>
            <a:ext cx="7268863" cy="1441681"/>
          </a:xfrm>
          <a:prstGeom prst="rect">
            <a:avLst/>
          </a:prstGeom>
        </p:spPr>
        <p:txBody>
          <a:bodyPr anchor="t" anchorCtr="0">
            <a:normAutofit fontScale="80000" lnSpcReduction="20000"/>
          </a:bodyPr>
          <a:lstStyle>
            <a:lvl1pPr>
              <a:spcBef>
                <a:spcPts val="800"/>
              </a:spcBef>
              <a:defRPr sz="3600" cap="all">
                <a:solidFill>
                  <a:srgbClr val="000044"/>
                </a:solidFill>
              </a:defRPr>
            </a:lvl1pPr>
          </a:lstStyle>
          <a:p>
            <a:r>
              <a:rPr lang="en-US" cap="none" dirty="0">
                <a:latin typeface="+mn-ea"/>
              </a:rPr>
              <a:t>Presentation of a Report </a:t>
            </a:r>
          </a:p>
          <a:p>
            <a:r>
              <a:rPr lang="en-US" cap="none" dirty="0">
                <a:latin typeface="+mn-ea"/>
              </a:rPr>
              <a:t>By</a:t>
            </a:r>
          </a:p>
          <a:p>
            <a:r>
              <a:rPr lang="en-US" b="1" cap="none" dirty="0">
                <a:latin typeface="+mn-ea"/>
              </a:rPr>
              <a:t>            </a:t>
            </a:r>
          </a:p>
          <a:p>
            <a:endParaRPr lang="en-US" cap="none" dirty="0">
              <a:latin typeface="+mn-ea"/>
            </a:endParaRPr>
          </a:p>
          <a:p>
            <a:endParaRPr dirty="0">
              <a:latin typeface="+mn-ea"/>
            </a:endParaRPr>
          </a:p>
        </p:txBody>
      </p:sp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013" y="5460479"/>
            <a:ext cx="3356769" cy="7180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3387090" y="4594225"/>
            <a:ext cx="5072380" cy="583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lang="en-US" altLang="zh-CN" sz="3200" dirty="0"/>
              <a:t>                  </a:t>
            </a:r>
            <a:r>
              <a:rPr lang="en-US" altLang="zh-CN" sz="3200" b="1" dirty="0">
                <a:solidFill>
                  <a:srgbClr val="000044"/>
                </a:solidFill>
              </a:rPr>
              <a:t>Group A</a:t>
            </a:r>
            <a:endParaRPr lang="zh-CN" altLang="en-US" sz="3200" b="1" dirty="0">
              <a:solidFill>
                <a:srgbClr val="000044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>
            <a:spLocks noGrp="1"/>
          </p:cNvSpPr>
          <p:nvPr>
            <p:ph type="title"/>
          </p:nvPr>
        </p:nvSpPr>
        <p:spPr>
          <a:xfrm>
            <a:off x="477704" y="170906"/>
            <a:ext cx="7976745" cy="11432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2800" b="1">
                <a:solidFill>
                  <a:srgbClr val="000044"/>
                </a:solidFill>
              </a:defRPr>
            </a:pPr>
            <a:r>
              <a:rPr lang="en-US" sz="4000" dirty="0">
                <a:latin typeface="+mj-lt"/>
              </a:rPr>
              <a:t>Overview</a:t>
            </a:r>
          </a:p>
        </p:txBody>
      </p:sp>
      <p:sp>
        <p:nvSpPr>
          <p:cNvPr id="269" name="Rectangle 4"/>
          <p:cNvSpPr/>
          <p:nvPr/>
        </p:nvSpPr>
        <p:spPr>
          <a:xfrm rot="10800000">
            <a:off x="-635" y="6979285"/>
            <a:ext cx="11880215" cy="23876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70" name="TextBox 6"/>
          <p:cNvSpPr txBox="1"/>
          <p:nvPr/>
        </p:nvSpPr>
        <p:spPr>
          <a:xfrm>
            <a:off x="477629" y="1313998"/>
            <a:ext cx="7945893" cy="2062103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New Dataset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altLang="zh-CN" sz="2000" dirty="0">
                <a:solidFill>
                  <a:schemeClr val="tx1"/>
                </a:solidFill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dataset that combine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data with and without color normalization </a:t>
            </a:r>
            <a:endParaRPr sz="2000" dirty="0"/>
          </a:p>
          <a:p>
            <a:pPr>
              <a:defRPr sz="1400"/>
            </a:pPr>
            <a:endParaRPr lang="en-US" sz="2000" dirty="0"/>
          </a:p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Muti-Modal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4" name="图片 3" descr="&amp;pky8460176068&amp;2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05" y="3929380"/>
            <a:ext cx="3368675" cy="30492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3694" y="3122622"/>
            <a:ext cx="7445348" cy="4001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22" tIns="45722" rIns="45722" bIns="45722" numCol="1" spcCol="38100" rtlCol="0" anchor="t" forceAA="0">
            <a:spAutoFit/>
          </a:bodyPr>
          <a:lstStyle/>
          <a:p>
            <a:pPr marL="342265" indent="-342265" algn="l" eaLnBrk="1">
              <a:spcBef>
                <a:spcPts val="700"/>
              </a:spcBef>
              <a:buClr>
                <a:srgbClr val="BA55A0"/>
              </a:buClr>
              <a:buSzPct val="60000"/>
              <a:buFont typeface="+mj-lt"/>
              <a:defRPr sz="1400"/>
            </a:pPr>
            <a:r>
              <a:rPr lang="en-US" sz="2000" dirty="0">
                <a:sym typeface="+mn-ea"/>
              </a:rPr>
              <a:t>1. </a:t>
            </a:r>
            <a:r>
              <a:rPr lang="en-US" altLang="zh-CN" sz="2000" dirty="0">
                <a:sym typeface="+mn-ea"/>
              </a:rPr>
              <a:t>Change Channels of The Input Data</a:t>
            </a:r>
            <a:endParaRPr lang="en-US" sz="2000" dirty="0">
              <a:sym typeface="+mn-ea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62E6B56-C521-A837-63B9-4EEC0F7B4A08}"/>
              </a:ext>
            </a:extLst>
          </p:cNvPr>
          <p:cNvSpPr txBox="1"/>
          <p:nvPr/>
        </p:nvSpPr>
        <p:spPr>
          <a:xfrm>
            <a:off x="477628" y="4484862"/>
            <a:ext cx="7945893" cy="1692771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Future Plan: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>
                <a:solidFill>
                  <a:schemeClr val="tx1"/>
                </a:solidFill>
              </a:rPr>
              <a:t>1. Continue to improve the </a:t>
            </a:r>
            <a:r>
              <a:rPr lang="en-US" altLang="zh-CN" sz="2000" dirty="0" err="1">
                <a:solidFill>
                  <a:schemeClr val="tx1"/>
                </a:solidFill>
              </a:rPr>
              <a:t>MutiModal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2.  Try to use </a:t>
            </a:r>
            <a:r>
              <a:rPr lang="en-US" altLang="zh-CN" sz="2000" dirty="0" err="1">
                <a:solidFill>
                  <a:schemeClr val="tx1"/>
                </a:solidFill>
              </a:rPr>
              <a:t>SwinUNet</a:t>
            </a:r>
            <a:endParaRPr sz="2000" dirty="0"/>
          </a:p>
          <a:p>
            <a:pPr>
              <a:defRPr sz="1400"/>
            </a:pPr>
            <a:endParaRPr sz="2000" dirty="0"/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ACD8D6-02A5-6A21-10F1-0C49A876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707" y="1390003"/>
            <a:ext cx="3368675" cy="25393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7294" y="-205932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3168" y="206415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1: </a:t>
            </a:r>
            <a:r>
              <a:rPr lang="en-US" altLang="zh-CN" sz="3200" b="1" dirty="0">
                <a:solidFill>
                  <a:srgbClr val="000044"/>
                </a:solidFill>
              </a:rPr>
              <a:t>New Dataset: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85835" y="1176952"/>
            <a:ext cx="7945893" cy="3724096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Problem of Only Use Color Normalization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defRPr sz="1400"/>
            </a:pPr>
            <a:r>
              <a:rPr lang="en-US" sz="1600" b="1" dirty="0">
                <a:solidFill>
                  <a:srgbClr val="444476"/>
                </a:solidFill>
              </a:rPr>
              <a:t>        </a:t>
            </a:r>
            <a:r>
              <a:rPr lang="en-US" sz="2000" dirty="0" err="1">
                <a:solidFill>
                  <a:schemeClr val="tx1"/>
                </a:solidFill>
              </a:rPr>
              <a:t>Trainning</a:t>
            </a:r>
            <a:r>
              <a:rPr lang="en-US" sz="2000" dirty="0">
                <a:solidFill>
                  <a:schemeClr val="tx1"/>
                </a:solidFill>
              </a:rPr>
              <a:t> Set: HPA data</a:t>
            </a: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  <a:latin typeface="Inter"/>
              </a:rPr>
              <a:t>      Provided Test Set: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HuBMAP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data</a:t>
            </a: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  <a:latin typeface="Inter"/>
              </a:rPr>
              <a:t>      Public Test Set: HPA data and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HuBMAP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data</a:t>
            </a: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  <a:latin typeface="Inter"/>
              </a:rPr>
              <a:t>      So we can't just use the color-normalized dataset but also use the </a:t>
            </a:r>
          </a:p>
          <a:p>
            <a:pPr>
              <a:defRPr sz="1400"/>
            </a:pPr>
            <a:r>
              <a:rPr lang="en-US" sz="2000" dirty="0">
                <a:solidFill>
                  <a:schemeClr val="tx1"/>
                </a:solidFill>
                <a:latin typeface="Inter"/>
              </a:rPr>
              <a:t>      original dataset (</a:t>
            </a:r>
            <a:r>
              <a:rPr lang="en-US" altLang="zh-CN" sz="2000" dirty="0" err="1">
                <a:solidFill>
                  <a:schemeClr val="tx1"/>
                </a:solidFill>
              </a:rPr>
              <a:t>Trainning</a:t>
            </a:r>
            <a:r>
              <a:rPr lang="en-US" altLang="zh-CN" sz="2000" dirty="0">
                <a:solidFill>
                  <a:schemeClr val="tx1"/>
                </a:solidFill>
              </a:rPr>
              <a:t> Set: Color based on HPA data + Color</a:t>
            </a:r>
          </a:p>
          <a:p>
            <a:pPr>
              <a:defRPr sz="1400"/>
            </a:pPr>
            <a:r>
              <a:rPr lang="en-US" altLang="zh-CN" sz="2000" dirty="0">
                <a:solidFill>
                  <a:schemeClr val="tx1"/>
                </a:solidFill>
              </a:rPr>
              <a:t>       normalized set: Color based on </a:t>
            </a:r>
            <a:r>
              <a:rPr lang="en-US" altLang="zh-CN" sz="2000" dirty="0" err="1">
                <a:solidFill>
                  <a:schemeClr val="tx1"/>
                </a:solidFill>
              </a:rPr>
              <a:t>HuBMAP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  <a:latin typeface="Inter"/>
            </a:endParaRPr>
          </a:p>
          <a:p>
            <a:pPr>
              <a:defRPr sz="1400"/>
            </a:pPr>
            <a:r>
              <a:rPr lang="en-US" sz="2800" dirty="0">
                <a:solidFill>
                  <a:schemeClr val="tx1"/>
                </a:solidFill>
                <a:latin typeface="Inter"/>
              </a:rPr>
              <a:t>    </a:t>
            </a:r>
            <a:endParaRPr lang="en-US" sz="2000" dirty="0"/>
          </a:p>
          <a:p>
            <a:pPr>
              <a:defRPr sz="1400"/>
            </a:pPr>
            <a:endParaRPr sz="2000" dirty="0"/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B3C63F-A7F6-6E44-8D99-C76869E35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" y="3545435"/>
            <a:ext cx="5988875" cy="297988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7294" y="-205932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3168" y="206415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1: </a:t>
            </a:r>
            <a:r>
              <a:rPr lang="en-US" altLang="zh-CN" sz="3200" b="1" dirty="0">
                <a:solidFill>
                  <a:srgbClr val="000044"/>
                </a:solidFill>
              </a:rPr>
              <a:t>New Dataset:</a:t>
            </a: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23168" y="793761"/>
            <a:ext cx="7945893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The Results of Using New Dataset: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DF196B-0FCC-9737-E450-26D6CC04F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67" y="1826234"/>
            <a:ext cx="3275496" cy="721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7439B2-2725-CE57-20D9-12A9BD56C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1" y="5045681"/>
            <a:ext cx="3084330" cy="6211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3F54A0-4E08-A9FF-05A0-D8DD07DA00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3" y="3430341"/>
            <a:ext cx="3735246" cy="685859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0EB4E55-6338-AD48-2EE9-A0EA257FEEA3}"/>
              </a:ext>
            </a:extLst>
          </p:cNvPr>
          <p:cNvCxnSpPr>
            <a:cxnSpLocks/>
          </p:cNvCxnSpPr>
          <p:nvPr/>
        </p:nvCxnSpPr>
        <p:spPr>
          <a:xfrm>
            <a:off x="3220948" y="2296274"/>
            <a:ext cx="41097" cy="9349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BD6D02B-FE03-E819-B9DE-1DA7894498A6}"/>
              </a:ext>
            </a:extLst>
          </p:cNvPr>
          <p:cNvSpPr txBox="1"/>
          <p:nvPr/>
        </p:nvSpPr>
        <p:spPr>
          <a:xfrm>
            <a:off x="5167900" y="1864760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ResNext101 Only Use Original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968BA7-714F-586E-E790-727E8CD699CD}"/>
              </a:ext>
            </a:extLst>
          </p:cNvPr>
          <p:cNvSpPr txBox="1"/>
          <p:nvPr/>
        </p:nvSpPr>
        <p:spPr>
          <a:xfrm>
            <a:off x="5167899" y="3373349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ResNext101 Use New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25DE6-146A-4FC5-9E82-68C0E4D3A115}"/>
              </a:ext>
            </a:extLst>
          </p:cNvPr>
          <p:cNvSpPr txBox="1"/>
          <p:nvPr/>
        </p:nvSpPr>
        <p:spPr>
          <a:xfrm>
            <a:off x="5167898" y="4900883"/>
            <a:ext cx="2517169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Efficient B7 Use New Dataset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19038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8578" y="-425955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371758" y="173368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Muti-Modal</a:t>
            </a:r>
            <a:endParaRPr lang="en-US" altLang="zh-CN" sz="3200" b="1" dirty="0">
              <a:solidFill>
                <a:srgbClr val="000044"/>
              </a:solidFill>
            </a:endParaRP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23168" y="793761"/>
            <a:ext cx="7945893" cy="1446550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Process Methods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F5B278-6593-5163-3B4E-900BC41FAFD3}"/>
              </a:ext>
            </a:extLst>
          </p:cNvPr>
          <p:cNvSpPr txBox="1"/>
          <p:nvPr/>
        </p:nvSpPr>
        <p:spPr>
          <a:xfrm>
            <a:off x="587025" y="4861183"/>
            <a:ext cx="3142494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44447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Change </a:t>
            </a:r>
            <a:r>
              <a:rPr lang="en-US" altLang="zh-CN" sz="2400" b="1" dirty="0">
                <a:solidFill>
                  <a:srgbClr val="444476"/>
                </a:solidFill>
              </a:rPr>
              <a:t>the</a:t>
            </a:r>
            <a:r>
              <a:rPr lang="zh-CN" altLang="en-US" sz="2400" b="1" dirty="0">
                <a:solidFill>
                  <a:srgbClr val="444476"/>
                </a:solidFill>
              </a:rPr>
              <a:t> </a:t>
            </a:r>
            <a:r>
              <a:rPr lang="en-US" altLang="zh-CN" sz="2400" b="1" dirty="0">
                <a:solidFill>
                  <a:srgbClr val="444476"/>
                </a:solidFill>
              </a:rPr>
              <a:t>input</a:t>
            </a:r>
            <a:r>
              <a:rPr lang="zh-CN" altLang="en-US" sz="2400" b="1" dirty="0">
                <a:solidFill>
                  <a:srgbClr val="444476"/>
                </a:solidFill>
              </a:rPr>
              <a:t> </a:t>
            </a:r>
            <a:r>
              <a:rPr lang="en-US" altLang="zh-CN" sz="2400" b="1" dirty="0">
                <a:solidFill>
                  <a:srgbClr val="444476"/>
                </a:solidFill>
              </a:rPr>
              <a:t>data channel from 3 to 8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444476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F4E001E-0692-7FEF-C066-DFD6B049D105}"/>
              </a:ext>
            </a:extLst>
          </p:cNvPr>
          <p:cNvGrpSpPr/>
          <p:nvPr/>
        </p:nvGrpSpPr>
        <p:grpSpPr>
          <a:xfrm>
            <a:off x="846788" y="1804307"/>
            <a:ext cx="1416649" cy="1220878"/>
            <a:chOff x="963879" y="1884121"/>
            <a:chExt cx="1416649" cy="122087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29D2F4-537F-9739-8DF6-0FA8F258792A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8944F4E-B5E7-2D0D-A5FC-9CD9280C0159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B344203-173F-0C7E-E8E3-B020B751C435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BAD6EB-FA8C-E269-C07B-FC9B03E51B1A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9" name="文本框 21">
              <a:extLst>
                <a:ext uri="{FF2B5EF4-FFF2-40B4-BE49-F238E27FC236}">
                  <a16:creationId xmlns:a16="http://schemas.microsoft.com/office/drawing/2014/main" id="{C4323516-069F-E1D1-D259-D35B9A3DCCDB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27F619A-189E-434E-EC83-0A14391E7345}"/>
              </a:ext>
            </a:extLst>
          </p:cNvPr>
          <p:cNvGrpSpPr/>
          <p:nvPr/>
        </p:nvGrpSpPr>
        <p:grpSpPr>
          <a:xfrm>
            <a:off x="1117703" y="2036521"/>
            <a:ext cx="1416649" cy="1220878"/>
            <a:chOff x="963879" y="1884121"/>
            <a:chExt cx="1416649" cy="122087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A9C0EF-684F-3A1A-67D6-12F9599F5A72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17F5FA-C940-4B76-E5C4-6245F0B1004E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6B4105D-E874-C560-842C-1A0102C57E5E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8C9AB73-0B9B-8254-F628-22C13E504E10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4A0346C-E221-5474-94D7-830DFF61A2C8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7" name="文本框 21">
              <a:extLst>
                <a:ext uri="{FF2B5EF4-FFF2-40B4-BE49-F238E27FC236}">
                  <a16:creationId xmlns:a16="http://schemas.microsoft.com/office/drawing/2014/main" id="{81BC30AB-65F3-AA08-79E0-9E5F54C99F8E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8" name="文本框 21">
              <a:extLst>
                <a:ext uri="{FF2B5EF4-FFF2-40B4-BE49-F238E27FC236}">
                  <a16:creationId xmlns:a16="http://schemas.microsoft.com/office/drawing/2014/main" id="{1BDB1C22-CA7F-A00C-1129-113CA15B3137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9" name="文本框 21">
              <a:extLst>
                <a:ext uri="{FF2B5EF4-FFF2-40B4-BE49-F238E27FC236}">
                  <a16:creationId xmlns:a16="http://schemas.microsoft.com/office/drawing/2014/main" id="{4578D0F2-90AA-614A-5A05-E53F4D00A0E1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0" name="文本框 21">
              <a:extLst>
                <a:ext uri="{FF2B5EF4-FFF2-40B4-BE49-F238E27FC236}">
                  <a16:creationId xmlns:a16="http://schemas.microsoft.com/office/drawing/2014/main" id="{1440EF67-E387-EDE4-5F3A-BF6E18E3FAA0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1" name="文本框 21">
              <a:extLst>
                <a:ext uri="{FF2B5EF4-FFF2-40B4-BE49-F238E27FC236}">
                  <a16:creationId xmlns:a16="http://schemas.microsoft.com/office/drawing/2014/main" id="{D8BCF5DB-BA02-4C72-7191-3C75C9F0F4AE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E497C29-2D53-F5AF-FDBE-11D64331A595}"/>
              </a:ext>
            </a:extLst>
          </p:cNvPr>
          <p:cNvGrpSpPr/>
          <p:nvPr/>
        </p:nvGrpSpPr>
        <p:grpSpPr>
          <a:xfrm>
            <a:off x="1372074" y="2321935"/>
            <a:ext cx="1416649" cy="1220878"/>
            <a:chOff x="963879" y="1884121"/>
            <a:chExt cx="1416649" cy="1220878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3451DAA-B154-81F0-4CA4-20C72C8631A0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F872D24-DE9E-9EA0-5FDD-16D1101CFB97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5E9EDB-3C15-9BE6-F5D4-0E8E399E80CA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E69965C-1867-A94F-9B9E-B88ECC3D659E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0B6226E-0871-EB5A-3A59-2AB1A7135FEF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8" name="文本框 21">
              <a:extLst>
                <a:ext uri="{FF2B5EF4-FFF2-40B4-BE49-F238E27FC236}">
                  <a16:creationId xmlns:a16="http://schemas.microsoft.com/office/drawing/2014/main" id="{D7E1504E-DA66-D978-E3E3-23FE858734DC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49" name="文本框 21">
              <a:extLst>
                <a:ext uri="{FF2B5EF4-FFF2-40B4-BE49-F238E27FC236}">
                  <a16:creationId xmlns:a16="http://schemas.microsoft.com/office/drawing/2014/main" id="{B00AC810-F0AD-B10D-57F8-EA711E3C0786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0" name="文本框 21">
              <a:extLst>
                <a:ext uri="{FF2B5EF4-FFF2-40B4-BE49-F238E27FC236}">
                  <a16:creationId xmlns:a16="http://schemas.microsoft.com/office/drawing/2014/main" id="{38B5F410-71EC-A05D-1BC4-09F5403D539E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1" name="文本框 21">
              <a:extLst>
                <a:ext uri="{FF2B5EF4-FFF2-40B4-BE49-F238E27FC236}">
                  <a16:creationId xmlns:a16="http://schemas.microsoft.com/office/drawing/2014/main" id="{C2B62FCA-BC90-16C1-CA30-1DF443718621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2" name="文本框 21">
              <a:extLst>
                <a:ext uri="{FF2B5EF4-FFF2-40B4-BE49-F238E27FC236}">
                  <a16:creationId xmlns:a16="http://schemas.microsoft.com/office/drawing/2014/main" id="{45DB4C95-39E1-4EFA-65AB-A7C480AB0987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AAC084D-0A6B-06B7-4B14-EE7D487DE14E}"/>
              </a:ext>
            </a:extLst>
          </p:cNvPr>
          <p:cNvGrpSpPr/>
          <p:nvPr/>
        </p:nvGrpSpPr>
        <p:grpSpPr>
          <a:xfrm>
            <a:off x="1658272" y="2627976"/>
            <a:ext cx="1416649" cy="1220878"/>
            <a:chOff x="963879" y="1884121"/>
            <a:chExt cx="1416649" cy="122087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45A719-20A0-200D-94F9-12AD3875A378}"/>
                </a:ext>
              </a:extLst>
            </p:cNvPr>
            <p:cNvSpPr/>
            <p:nvPr/>
          </p:nvSpPr>
          <p:spPr>
            <a:xfrm>
              <a:off x="963879" y="1884121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43F402B-6F6E-511C-258D-36551B7B6E29}"/>
                </a:ext>
              </a:extLst>
            </p:cNvPr>
            <p:cNvSpPr txBox="1"/>
            <p:nvPr/>
          </p:nvSpPr>
          <p:spPr>
            <a:xfrm flipH="1">
              <a:off x="1114232" y="191257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7B5D12C-5802-9EFC-511B-E1BD5F37DA82}"/>
                </a:ext>
              </a:extLst>
            </p:cNvPr>
            <p:cNvSpPr txBox="1"/>
            <p:nvPr/>
          </p:nvSpPr>
          <p:spPr>
            <a:xfrm flipH="1">
              <a:off x="1529539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DFC0680-EF9F-EE58-4356-1184B811237C}"/>
                </a:ext>
              </a:extLst>
            </p:cNvPr>
            <p:cNvSpPr txBox="1"/>
            <p:nvPr/>
          </p:nvSpPr>
          <p:spPr>
            <a:xfrm flipH="1">
              <a:off x="1926575" y="190469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44ABF1A-350E-D448-B97D-31245ECB2720}"/>
                </a:ext>
              </a:extLst>
            </p:cNvPr>
            <p:cNvSpPr txBox="1"/>
            <p:nvPr/>
          </p:nvSpPr>
          <p:spPr>
            <a:xfrm flipH="1">
              <a:off x="1114230" y="2292636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0" name="文本框 21">
              <a:extLst>
                <a:ext uri="{FF2B5EF4-FFF2-40B4-BE49-F238E27FC236}">
                  <a16:creationId xmlns:a16="http://schemas.microsoft.com/office/drawing/2014/main" id="{6C8BE980-D8B5-69F7-4800-AD4E1966CC83}"/>
                </a:ext>
              </a:extLst>
            </p:cNvPr>
            <p:cNvSpPr txBox="1"/>
            <p:nvPr/>
          </p:nvSpPr>
          <p:spPr>
            <a:xfrm flipH="1">
              <a:off x="1114231" y="2671233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1" name="文本框 21">
              <a:extLst>
                <a:ext uri="{FF2B5EF4-FFF2-40B4-BE49-F238E27FC236}">
                  <a16:creationId xmlns:a16="http://schemas.microsoft.com/office/drawing/2014/main" id="{30A66BC5-2664-E405-4C98-2C0F93643E20}"/>
                </a:ext>
              </a:extLst>
            </p:cNvPr>
            <p:cNvSpPr txBox="1"/>
            <p:nvPr/>
          </p:nvSpPr>
          <p:spPr>
            <a:xfrm flipH="1">
              <a:off x="1520403" y="229428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2" name="文本框 21">
              <a:extLst>
                <a:ext uri="{FF2B5EF4-FFF2-40B4-BE49-F238E27FC236}">
                  <a16:creationId xmlns:a16="http://schemas.microsoft.com/office/drawing/2014/main" id="{38BFFEC2-8C05-DC53-D51C-79B19AAE83DC}"/>
                </a:ext>
              </a:extLst>
            </p:cNvPr>
            <p:cNvSpPr txBox="1"/>
            <p:nvPr/>
          </p:nvSpPr>
          <p:spPr>
            <a:xfrm flipH="1">
              <a:off x="1529539" y="2673892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3" name="文本框 21">
              <a:extLst>
                <a:ext uri="{FF2B5EF4-FFF2-40B4-BE49-F238E27FC236}">
                  <a16:creationId xmlns:a16="http://schemas.microsoft.com/office/drawing/2014/main" id="{610232EC-2C03-66A9-CAB6-E75C264DBB19}"/>
                </a:ext>
              </a:extLst>
            </p:cNvPr>
            <p:cNvSpPr txBox="1"/>
            <p:nvPr/>
          </p:nvSpPr>
          <p:spPr>
            <a:xfrm flipH="1">
              <a:off x="1926575" y="2290911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6" name="文本框 21">
              <a:extLst>
                <a:ext uri="{FF2B5EF4-FFF2-40B4-BE49-F238E27FC236}">
                  <a16:creationId xmlns:a16="http://schemas.microsoft.com/office/drawing/2014/main" id="{E0987883-DB38-BF89-69BF-08069862CB79}"/>
                </a:ext>
              </a:extLst>
            </p:cNvPr>
            <p:cNvSpPr txBox="1"/>
            <p:nvPr/>
          </p:nvSpPr>
          <p:spPr>
            <a:xfrm flipH="1">
              <a:off x="1931547" y="2679260"/>
              <a:ext cx="44898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0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7C2F90A6-F506-8013-7F8F-EA3BE2CC4384}"/>
              </a:ext>
            </a:extLst>
          </p:cNvPr>
          <p:cNvGrpSpPr/>
          <p:nvPr/>
        </p:nvGrpSpPr>
        <p:grpSpPr>
          <a:xfrm>
            <a:off x="2005092" y="2978019"/>
            <a:ext cx="1335641" cy="1220878"/>
            <a:chOff x="2447626" y="4456672"/>
            <a:chExt cx="1335641" cy="122087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21825A-6A72-9329-20B0-A89943D82BD4}"/>
                </a:ext>
              </a:extLst>
            </p:cNvPr>
            <p:cNvSpPr/>
            <p:nvPr/>
          </p:nvSpPr>
          <p:spPr>
            <a:xfrm>
              <a:off x="2447626" y="4456672"/>
              <a:ext cx="1335641" cy="1220878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i="0" u="none" strike="noStrike" normalizeH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590557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3601CE15-F11A-9811-B18D-EC98AFDCB78A}"/>
                </a:ext>
              </a:extLst>
            </p:cNvPr>
            <p:cNvSpPr txBox="1"/>
            <p:nvPr/>
          </p:nvSpPr>
          <p:spPr>
            <a:xfrm>
              <a:off x="2607526" y="486552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DD0A0DB5-27AC-BED2-74EE-D1695E2648EC}"/>
                </a:ext>
              </a:extLst>
            </p:cNvPr>
            <p:cNvSpPr txBox="1"/>
            <p:nvPr/>
          </p:nvSpPr>
          <p:spPr>
            <a:xfrm>
              <a:off x="2610639" y="5224047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FFC02A3D-F77F-C94A-C729-C9E64897C860}"/>
                </a:ext>
              </a:extLst>
            </p:cNvPr>
            <p:cNvSpPr txBox="1"/>
            <p:nvPr/>
          </p:nvSpPr>
          <p:spPr>
            <a:xfrm>
              <a:off x="2976943" y="446822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3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997026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4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89863" y="4471892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5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93907" y="4863179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6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2990577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7" name="文本框 256">
              <a:extLst>
                <a:ext uri="{FF2B5EF4-FFF2-40B4-BE49-F238E27FC236}">
                  <a16:creationId xmlns:a16="http://schemas.microsoft.com/office/drawing/2014/main" id="{5413445A-A4C3-FA25-21CD-48E15B88297C}"/>
                </a:ext>
              </a:extLst>
            </p:cNvPr>
            <p:cNvSpPr txBox="1"/>
            <p:nvPr/>
          </p:nvSpPr>
          <p:spPr>
            <a:xfrm>
              <a:off x="3396880" y="5220691"/>
              <a:ext cx="3863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  <a:lvl2pPr marL="0" marR="0" indent="457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2pPr>
              <a:lvl3pPr marL="0" marR="0" indent="914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3pPr>
              <a:lvl4pPr marL="0" marR="0" indent="1371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4pPr>
              <a:lvl5pPr marL="0" marR="0" indent="18288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5pPr>
              <a:lvl6pPr marL="0" marR="0" indent="22860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6pPr>
              <a:lvl7pPr marL="0" marR="0" indent="27432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7pPr>
              <a:lvl8pPr marL="0" marR="0" indent="32004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8pPr>
              <a:lvl9pPr marL="0" marR="0" indent="365760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defRPr>
              </a:lvl9pPr>
            </a:lstStyle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1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269" name="加号 268">
            <a:extLst>
              <a:ext uri="{FF2B5EF4-FFF2-40B4-BE49-F238E27FC236}">
                <a16:creationId xmlns:a16="http://schemas.microsoft.com/office/drawing/2014/main" id="{5A2E6060-6DB6-876E-BE48-42739334329D}"/>
              </a:ext>
            </a:extLst>
          </p:cNvPr>
          <p:cNvSpPr/>
          <p:nvPr/>
        </p:nvSpPr>
        <p:spPr>
          <a:xfrm>
            <a:off x="4080739" y="2539184"/>
            <a:ext cx="958736" cy="883931"/>
          </a:xfrm>
          <a:prstGeom prst="mathPlus">
            <a:avLst>
              <a:gd name="adj1" fmla="val 95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20025545-2D4E-25B0-FECF-829124D79A3F}"/>
              </a:ext>
            </a:extLst>
          </p:cNvPr>
          <p:cNvSpPr/>
          <p:nvPr/>
        </p:nvSpPr>
        <p:spPr>
          <a:xfrm>
            <a:off x="5690153" y="1889855"/>
            <a:ext cx="1335641" cy="12208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CE6F3784-2F29-9CFE-3243-87AE237E869D}"/>
              </a:ext>
            </a:extLst>
          </p:cNvPr>
          <p:cNvSpPr/>
          <p:nvPr/>
        </p:nvSpPr>
        <p:spPr>
          <a:xfrm>
            <a:off x="6070387" y="2335238"/>
            <a:ext cx="1335641" cy="12208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96AA0655-5F44-F7C0-5D2B-E92A919001E7}"/>
              </a:ext>
            </a:extLst>
          </p:cNvPr>
          <p:cNvSpPr/>
          <p:nvPr/>
        </p:nvSpPr>
        <p:spPr>
          <a:xfrm>
            <a:off x="6435998" y="2810074"/>
            <a:ext cx="1335641" cy="1220878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7" name="箭头: 右 306">
            <a:extLst>
              <a:ext uri="{FF2B5EF4-FFF2-40B4-BE49-F238E27FC236}">
                <a16:creationId xmlns:a16="http://schemas.microsoft.com/office/drawing/2014/main" id="{64724812-5CD7-A24F-33FB-E1F24B84CD7B}"/>
              </a:ext>
            </a:extLst>
          </p:cNvPr>
          <p:cNvSpPr/>
          <p:nvPr/>
        </p:nvSpPr>
        <p:spPr>
          <a:xfrm rot="5400000">
            <a:off x="6808020" y="4501838"/>
            <a:ext cx="435546" cy="24005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0A94F776-029D-864B-442A-16E6437164A2}"/>
              </a:ext>
            </a:extLst>
          </p:cNvPr>
          <p:cNvSpPr txBox="1"/>
          <p:nvPr/>
        </p:nvSpPr>
        <p:spPr>
          <a:xfrm>
            <a:off x="6722973" y="5007112"/>
            <a:ext cx="289217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44"/>
                </a:solidFill>
              </a:rPr>
              <a:t>RGB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48488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8578" y="-425955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371758" y="173368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Muti-Modal</a:t>
            </a:r>
            <a:endParaRPr lang="en-US" altLang="zh-CN" sz="3200" b="1" dirty="0">
              <a:solidFill>
                <a:srgbClr val="000044"/>
              </a:solidFill>
            </a:endParaRP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38579" y="805370"/>
            <a:ext cx="7945893" cy="1754326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Process Methods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F5B278-6593-5163-3B4E-900BC41FAFD3}"/>
              </a:ext>
            </a:extLst>
          </p:cNvPr>
          <p:cNvSpPr txBox="1"/>
          <p:nvPr/>
        </p:nvSpPr>
        <p:spPr>
          <a:xfrm>
            <a:off x="605055" y="2117133"/>
            <a:ext cx="3820590" cy="8309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44447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Firstly, load the pretrain model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444476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AB5A9-BA8F-022B-197A-3513F488D0B9}"/>
              </a:ext>
            </a:extLst>
          </p:cNvPr>
          <p:cNvSpPr txBox="1"/>
          <p:nvPr/>
        </p:nvSpPr>
        <p:spPr>
          <a:xfrm>
            <a:off x="605055" y="4231630"/>
            <a:ext cx="382059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44447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Continuing Training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444476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2115D6-EDD4-61D7-506A-6D3D231AB5F7}"/>
              </a:ext>
            </a:extLst>
          </p:cNvPr>
          <p:cNvSpPr txBox="1"/>
          <p:nvPr/>
        </p:nvSpPr>
        <p:spPr>
          <a:xfrm>
            <a:off x="605055" y="3213801"/>
            <a:ext cx="3820590" cy="46166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444476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Change </a:t>
            </a:r>
            <a:r>
              <a:rPr lang="en-US" altLang="zh-CN" sz="2400" b="1" dirty="0">
                <a:solidFill>
                  <a:srgbClr val="444476"/>
                </a:solidFill>
              </a:rPr>
              <a:t>the First Conv Layer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444476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78C910-FA42-B251-52E0-60C31EABA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58" y="1257428"/>
            <a:ext cx="6662409" cy="16907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22D90F-BA90-BA14-37AD-3B1062ED366A}"/>
              </a:ext>
            </a:extLst>
          </p:cNvPr>
          <p:cNvSpPr/>
          <p:nvPr/>
        </p:nvSpPr>
        <p:spPr>
          <a:xfrm>
            <a:off x="5157627" y="2117133"/>
            <a:ext cx="6256962" cy="595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007560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818578" y="-425955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371758" y="173368"/>
            <a:ext cx="11135428" cy="24314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2: </a:t>
            </a:r>
            <a:r>
              <a:rPr kumimoji="0" lang="en-US" altLang="zh-CN" sz="32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Muti-Modal</a:t>
            </a:r>
            <a:endParaRPr lang="en-US" altLang="zh-CN" sz="3200" b="1" dirty="0">
              <a:solidFill>
                <a:srgbClr val="000044"/>
              </a:solidFill>
            </a:endParaRPr>
          </a:p>
          <a:p>
            <a:endParaRPr lang="en-US" altLang="zh-CN" sz="3000" b="1" dirty="0">
              <a:solidFill>
                <a:srgbClr val="000044"/>
              </a:solidFill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000" b="1" dirty="0">
              <a:solidFill>
                <a:srgbClr val="000044"/>
              </a:solidFill>
              <a:cs typeface="Calibri" panose="020F0502020204030204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835" y="827473"/>
            <a:ext cx="8748475" cy="76206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7151F092-576F-5FD4-9499-FC41FDFD2CAB}"/>
              </a:ext>
            </a:extLst>
          </p:cNvPr>
          <p:cNvSpPr txBox="1"/>
          <p:nvPr/>
        </p:nvSpPr>
        <p:spPr>
          <a:xfrm>
            <a:off x="238579" y="805370"/>
            <a:ext cx="7945893" cy="1754326"/>
          </a:xfrm>
          <a:prstGeom prst="rect">
            <a:avLst/>
          </a:prstGeom>
          <a:ln w="12700">
            <a:miter lim="400000"/>
          </a:ln>
        </p:spPr>
        <p:txBody>
          <a:bodyPr wrap="square" lIns="45726" rIns="45726">
            <a:spAutoFit/>
          </a:bodyPr>
          <a:lstStyle/>
          <a:p>
            <a:pPr>
              <a:defRPr sz="1400"/>
            </a:pPr>
            <a:endParaRPr sz="2000" dirty="0"/>
          </a:p>
          <a:p>
            <a:pPr marL="342900" indent="-342900">
              <a:buClr>
                <a:srgbClr val="BA55A0"/>
              </a:buClr>
              <a:buSzPct val="60000"/>
              <a:buFont typeface="Wingdings" panose="05000000000000000000" charset="0"/>
              <a:buChar char="n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The Results </a:t>
            </a:r>
            <a:r>
              <a:rPr lang="en-US" altLang="zh-CN" sz="2400" b="1" dirty="0">
                <a:solidFill>
                  <a:srgbClr val="444476"/>
                </a:solidFill>
                <a:latin typeface="+mj-lt"/>
              </a:rPr>
              <a:t>of Muti-Modal</a:t>
            </a:r>
            <a:r>
              <a:rPr lang="en-US" sz="2400" b="1" dirty="0">
                <a:solidFill>
                  <a:srgbClr val="444476"/>
                </a:solidFill>
                <a:latin typeface="+mj-lt"/>
              </a:rPr>
              <a:t>: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r>
              <a:rPr lang="en-US" sz="2400" b="1" dirty="0">
                <a:solidFill>
                  <a:srgbClr val="444476"/>
                </a:solidFill>
                <a:latin typeface="+mj-lt"/>
              </a:rPr>
              <a:t>     </a:t>
            </a:r>
          </a:p>
          <a:p>
            <a:pPr>
              <a:buClr>
                <a:srgbClr val="BA55A0"/>
              </a:buClr>
              <a:buSzPct val="60000"/>
              <a:defRPr sz="1400"/>
            </a:pPr>
            <a:endParaRPr lang="en-US" sz="2000" b="1" dirty="0">
              <a:solidFill>
                <a:srgbClr val="444476"/>
              </a:solidFill>
              <a:latin typeface="+mj-lt"/>
            </a:endParaRPr>
          </a:p>
          <a:p>
            <a:pPr algn="l">
              <a:buClr>
                <a:srgbClr val="BA55A0"/>
              </a:buClr>
              <a:buSzPct val="60000"/>
              <a:buFont typeface="+mj-lt"/>
              <a:defRPr sz="1400"/>
            </a:pPr>
            <a:endParaRPr 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E8D9F6-3907-95F2-95BB-C5E8033F0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9" y="4262314"/>
            <a:ext cx="9773973" cy="1128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F2000D-B509-D2DC-9831-0D7494716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6" y="2251251"/>
            <a:ext cx="8969149" cy="960203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FC73A8-C448-2893-CAF4-42C1840E5593}"/>
              </a:ext>
            </a:extLst>
          </p:cNvPr>
          <p:cNvCxnSpPr>
            <a:cxnSpLocks/>
          </p:cNvCxnSpPr>
          <p:nvPr/>
        </p:nvCxnSpPr>
        <p:spPr>
          <a:xfrm>
            <a:off x="7941923" y="3058851"/>
            <a:ext cx="0" cy="886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1932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6" descr="Picture 6"/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739614" y="-82673"/>
            <a:ext cx="1881676" cy="708605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Rectangle 4"/>
          <p:cNvSpPr/>
          <p:nvPr/>
        </p:nvSpPr>
        <p:spPr>
          <a:xfrm rot="10800000">
            <a:off x="-635" y="7003415"/>
            <a:ext cx="11880215" cy="214630"/>
          </a:xfrm>
          <a:prstGeom prst="rect">
            <a:avLst/>
          </a:prstGeom>
          <a:gradFill>
            <a:gsLst>
              <a:gs pos="27000">
                <a:srgbClr val="000044"/>
              </a:gs>
              <a:gs pos="100000">
                <a:srgbClr val="CE57C1"/>
              </a:gs>
            </a:gsLst>
            <a:lin ang="13500000"/>
          </a:gradFill>
          <a:ln>
            <a:solidFill>
              <a:srgbClr val="D8D8D8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26" rIns="4572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228306" y="250837"/>
            <a:ext cx="11135428" cy="10464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6" tIns="45726" rIns="45726" bIns="45726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Part 4</a:t>
            </a:r>
            <a:r>
              <a:rPr lang="en-US" altLang="zh-CN" sz="3000" b="1" dirty="0">
                <a:solidFill>
                  <a:srgbClr val="000044"/>
                </a:solidFill>
              </a:rPr>
              <a:t>:</a:t>
            </a:r>
            <a:r>
              <a:rPr lang="zh-CN" altLang="en-US" sz="3000" b="1" dirty="0">
                <a:solidFill>
                  <a:srgbClr val="000044"/>
                </a:solidFill>
              </a:rPr>
              <a:t> </a:t>
            </a:r>
            <a:r>
              <a:rPr lang="en-US" altLang="zh-CN" sz="3000" b="1" dirty="0">
                <a:solidFill>
                  <a:srgbClr val="000044"/>
                </a:solidFill>
              </a:rPr>
              <a:t>Future</a:t>
            </a:r>
            <a:r>
              <a:rPr lang="zh-CN" altLang="en-US" sz="3000" b="1" dirty="0">
                <a:solidFill>
                  <a:srgbClr val="000044"/>
                </a:solidFill>
              </a:rPr>
              <a:t> </a:t>
            </a:r>
            <a:r>
              <a:rPr lang="en-US" altLang="zh-CN" sz="3000" b="1" dirty="0">
                <a:solidFill>
                  <a:srgbClr val="000044"/>
                </a:solidFill>
              </a:rPr>
              <a:t>Plan</a:t>
            </a:r>
            <a:endParaRPr kumimoji="0" lang="zh-CN" altLang="en-US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baseline="0" dirty="0">
                <a:ln>
                  <a:noFill/>
                </a:ln>
                <a:solidFill>
                  <a:srgbClr val="000044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 </a:t>
            </a:r>
            <a:endParaRPr kumimoji="0" lang="en-US" altLang="zh-CN" sz="3000" b="1" i="0" baseline="0" dirty="0">
              <a:ln>
                <a:noFill/>
              </a:ln>
              <a:solidFill>
                <a:srgbClr val="000044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9" name="Rectangle 28"/>
          <p:cNvSpPr/>
          <p:nvPr/>
        </p:nvSpPr>
        <p:spPr>
          <a:xfrm flipV="1">
            <a:off x="285750" y="827405"/>
            <a:ext cx="8836025" cy="82550"/>
          </a:xfrm>
          <a:prstGeom prst="rect">
            <a:avLst/>
          </a:prstGeom>
          <a:gradFill>
            <a:gsLst>
              <a:gs pos="12000">
                <a:srgbClr val="712EA3"/>
              </a:gs>
              <a:gs pos="6000">
                <a:srgbClr val="742FA8"/>
              </a:gs>
              <a:gs pos="50000">
                <a:srgbClr val="57237E"/>
              </a:gs>
              <a:gs pos="82000">
                <a:srgbClr val="7030A0"/>
              </a:gs>
              <a:gs pos="15000">
                <a:srgbClr val="6D2C9D"/>
              </a:gs>
              <a:gs pos="40000">
                <a:srgbClr val="5E2688"/>
              </a:gs>
              <a:gs pos="0">
                <a:srgbClr val="7B32B2"/>
              </a:gs>
              <a:gs pos="31000">
                <a:srgbClr val="7030A0"/>
              </a:gs>
              <a:gs pos="26000">
                <a:srgbClr val="7030A0"/>
              </a:gs>
              <a:gs pos="22000">
                <a:srgbClr val="7030A0"/>
              </a:gs>
            </a:gsLst>
            <a:lin ang="5400000" scaled="0"/>
          </a:gradFill>
          <a:ln w="12700">
            <a:noFill/>
            <a:miter lim="400000"/>
          </a:ln>
        </p:spPr>
        <p:txBody>
          <a:bodyPr lIns="45726" rIns="45726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44447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761485-9BFB-57B8-BA60-E94ABE8D9B9E}"/>
              </a:ext>
            </a:extLst>
          </p:cNvPr>
          <p:cNvSpPr txBox="1"/>
          <p:nvPr/>
        </p:nvSpPr>
        <p:spPr>
          <a:xfrm>
            <a:off x="285750" y="1486523"/>
            <a:ext cx="8980170" cy="3772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26" tIns="45726" rIns="45726" bIns="45726" numCol="1" spcCol="38100" rtlCol="0" anchor="t" forceAA="0">
            <a:spAutoFit/>
          </a:bodyPr>
          <a:lstStyle/>
          <a:p>
            <a:pPr eaLnBrk="1">
              <a:spcBef>
                <a:spcPts val="700"/>
              </a:spcBef>
              <a:buClr>
                <a:srgbClr val="BA55A0"/>
              </a:buClr>
              <a:buSzPct val="55000"/>
              <a:defRPr sz="1400"/>
            </a:pPr>
            <a:endParaRPr lang="en-US" altLang="zh-CN" sz="3000" b="1" dirty="0">
              <a:solidFill>
                <a:srgbClr val="444476"/>
              </a:solidFill>
            </a:endParaRP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r>
              <a:rPr lang="en-US" altLang="zh-CN" sz="3000" b="1" dirty="0">
                <a:solidFill>
                  <a:srgbClr val="444476"/>
                </a:solidFill>
              </a:rPr>
              <a:t>Try to use Multi-Modal based on  different baseline such as </a:t>
            </a:r>
            <a:r>
              <a:rPr lang="en-US" altLang="zh-CN" sz="3000" b="1" dirty="0" err="1">
                <a:solidFill>
                  <a:srgbClr val="444476"/>
                </a:solidFill>
              </a:rPr>
              <a:t>EfficientNet</a:t>
            </a:r>
            <a:r>
              <a:rPr lang="en-US" altLang="zh-CN" sz="3000" b="1" dirty="0">
                <a:solidFill>
                  <a:srgbClr val="444476"/>
                </a:solidFill>
              </a:rPr>
              <a:t> and ResNext101</a:t>
            </a: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r>
              <a:rPr lang="en-US" altLang="zh-CN" sz="3000" b="1" dirty="0">
                <a:solidFill>
                  <a:srgbClr val="444476"/>
                </a:solidFill>
              </a:rPr>
              <a:t> Try to implement the </a:t>
            </a:r>
            <a:r>
              <a:rPr lang="en-US" altLang="zh-CN" sz="3000" b="1" dirty="0" err="1">
                <a:solidFill>
                  <a:srgbClr val="444476"/>
                </a:solidFill>
              </a:rPr>
              <a:t>SwinUnet</a:t>
            </a:r>
            <a:endParaRPr lang="en-US" altLang="zh-CN" sz="3000" b="1" dirty="0">
              <a:solidFill>
                <a:srgbClr val="444476"/>
              </a:solidFill>
            </a:endParaRP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r>
              <a:rPr lang="en-US" altLang="zh-CN" sz="3000" b="1" dirty="0">
                <a:solidFill>
                  <a:srgbClr val="444476"/>
                </a:solidFill>
              </a:rPr>
              <a:t> Directly use the whole image for training</a:t>
            </a: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endParaRPr lang="en-US" altLang="zh-CN" sz="3000" b="1" dirty="0">
              <a:solidFill>
                <a:srgbClr val="444476"/>
              </a:solidFill>
            </a:endParaRPr>
          </a:p>
          <a:p>
            <a:pPr marL="457200" indent="-457200" eaLnBrk="1">
              <a:spcBef>
                <a:spcPts val="700"/>
              </a:spcBef>
              <a:buClr>
                <a:srgbClr val="BA55A0"/>
              </a:buClr>
              <a:buSzPct val="55000"/>
              <a:buFont typeface="Wingdings" panose="05000000000000000000" charset="0"/>
              <a:buChar char="n"/>
              <a:defRPr sz="1400"/>
            </a:pPr>
            <a:endParaRPr lang="en-US" altLang="zh-CN" sz="3000" b="1" dirty="0">
              <a:solidFill>
                <a:srgbClr val="444476"/>
              </a:solidFill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95392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116840"/>
            <a:ext cx="11880215" cy="73348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62" name="Title 1"/>
          <p:cNvGrpSpPr/>
          <p:nvPr/>
        </p:nvGrpSpPr>
        <p:grpSpPr>
          <a:xfrm>
            <a:off x="-635" y="2651760"/>
            <a:ext cx="11879580" cy="1100455"/>
            <a:chOff x="0" y="0"/>
            <a:chExt cx="9311592" cy="1100676"/>
          </a:xfrm>
        </p:grpSpPr>
        <p:sp>
          <p:nvSpPr>
            <p:cNvPr id="160" name="矩形"/>
            <p:cNvSpPr/>
            <p:nvPr/>
          </p:nvSpPr>
          <p:spPr>
            <a:xfrm>
              <a:off x="0" y="-1"/>
              <a:ext cx="9311593" cy="110067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22" tIns="45722" rIns="45722" bIns="45722" numCol="1" anchor="ctr">
              <a:noAutofit/>
            </a:bodyPr>
            <a:lstStyle/>
            <a:p>
              <a:pPr algn="ctr">
                <a:defRPr sz="5400" b="1" spc="300">
                  <a:solidFill>
                    <a:srgbClr val="000044"/>
                  </a:solidFill>
                </a:defRPr>
              </a:pPr>
              <a:endParaRPr sz="1800"/>
            </a:p>
          </p:txBody>
        </p:sp>
        <p:sp>
          <p:nvSpPr>
            <p:cNvPr id="161" name="SECTION TITLE"/>
            <p:cNvSpPr txBox="1"/>
            <p:nvPr/>
          </p:nvSpPr>
          <p:spPr>
            <a:xfrm>
              <a:off x="45720" y="-1"/>
              <a:ext cx="9220153" cy="11006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22" tIns="45722" rIns="45722" bIns="45722" numCol="1" anchor="ctr">
              <a:normAutofit/>
            </a:bodyPr>
            <a:lstStyle>
              <a:lvl1pPr algn="ctr">
                <a:defRPr sz="5400" b="1">
                  <a:solidFill>
                    <a:srgbClr val="000044"/>
                  </a:solidFill>
                  <a:latin typeface="DIN-Bold"/>
                  <a:ea typeface="DIN-Bold"/>
                  <a:cs typeface="DIN-Bold"/>
                  <a:sym typeface="DIN-Bold"/>
                </a:defRPr>
              </a:lvl1pPr>
            </a:lstStyle>
            <a:p>
              <a:r>
                <a:rPr lang="en-US" i="1">
                  <a:latin typeface="+mj-lt"/>
                  <a:cs typeface="+mj-lt"/>
                </a:rPr>
                <a:t>Thank you !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zNjBkOTgyNWQ1YTMxYzM3MzMwNWFiODNmOWIzYWMifQ=="/>
  <p:tag name="KSO_WPP_MARK_KEY" val="b2f86157-870d-48c8-b670-9b3b256a241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159.144881889764,&quot;width&quot;:2963.269291338582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70.363779527559,&quot;width&quot;:11447.028346456693}"/>
</p:tagLst>
</file>

<file path=ppt/theme/theme1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2</Template>
  <TotalTime>12389</TotalTime>
  <Words>532</Words>
  <Application>Microsoft Office PowerPoint</Application>
  <PresentationFormat>自定义</PresentationFormat>
  <Paragraphs>144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Inter</vt:lpstr>
      <vt:lpstr>Arial</vt:lpstr>
      <vt:lpstr>Calibri</vt:lpstr>
      <vt:lpstr>Helvetica</vt:lpstr>
      <vt:lpstr>Wingdings</vt:lpstr>
      <vt:lpstr>Default Theme</vt:lpstr>
      <vt:lpstr>HuBMAP + HPA - Hacking the Human Body Competition Progress Report 10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jt w</dc:creator>
  <cp:lastModifiedBy>jt w</cp:lastModifiedBy>
  <cp:revision>68</cp:revision>
  <dcterms:created xsi:type="dcterms:W3CDTF">2021-05-06T12:43:00Z</dcterms:created>
  <dcterms:modified xsi:type="dcterms:W3CDTF">2022-08-09T06:50:25Z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550E21A968254023825B83DE10ED0D32</vt:lpwstr>
  </property>
</Properties>
</file>