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6" r:id="rId8"/>
    <p:sldId id="268" r:id="rId9"/>
    <p:sldId id="265" r:id="rId10"/>
    <p:sldId id="261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6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7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4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0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2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5326EF8-C72B-4463-A404-C2C2C6A02E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2FDEF1C-1E7F-451D-8DDC-86A8850AF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9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uestions/64292525/python-how-to-resizeshrink-image-without-losing-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eeexplore.ieee.org/document/91506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1" y="240030"/>
            <a:ext cx="7821038" cy="63779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0A96E-C654-5C6A-C6E2-CAA29079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6" y="688255"/>
            <a:ext cx="6244018" cy="5217595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</a:rPr>
              <a:t>Surf 2022</a:t>
            </a:r>
            <a:br>
              <a:rPr lang="en-US" altLang="ko-KR" sz="6000" dirty="0">
                <a:solidFill>
                  <a:schemeClr val="bg1"/>
                </a:solidFill>
              </a:rPr>
            </a:br>
            <a:r>
              <a:rPr lang="en-US" altLang="ko-KR" sz="6000" dirty="0">
                <a:solidFill>
                  <a:schemeClr val="bg1"/>
                </a:solidFill>
              </a:rPr>
              <a:t>group B Progress report 6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A0362-7B82-12CD-0829-71E48515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9994" y="688255"/>
            <a:ext cx="3079883" cy="5217595"/>
          </a:xfrm>
        </p:spPr>
        <p:txBody>
          <a:bodyPr anchor="ctr">
            <a:normAutofit/>
          </a:bodyPr>
          <a:lstStyle/>
          <a:p>
            <a:pPr algn="l"/>
            <a:endParaRPr lang="ko-KR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0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UneXt50 + </a:t>
            </a:r>
            <a:br>
              <a:rPr lang="en-US" altLang="ko-KR" sz="3200" dirty="0">
                <a:solidFill>
                  <a:schemeClr val="tx2"/>
                </a:solidFill>
              </a:rPr>
            </a:br>
            <a:r>
              <a:rPr lang="en-US" altLang="ko-KR" sz="3200" dirty="0" err="1">
                <a:solidFill>
                  <a:schemeClr val="tx2"/>
                </a:solidFill>
              </a:rPr>
              <a:t>EfficientUnet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From training, we have found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that using UneXt50 and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 err="1">
                <a:solidFill>
                  <a:schemeClr val="tx2"/>
                </a:solidFill>
              </a:rPr>
              <a:t>EfficientUnet</a:t>
            </a:r>
            <a:r>
              <a:rPr lang="en-US" altLang="ko-KR" sz="2000" dirty="0">
                <a:solidFill>
                  <a:schemeClr val="tx2"/>
                </a:solidFill>
              </a:rPr>
              <a:t> together will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slightly improve the result.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Adding input of both training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results of the two models and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then use them in ensemble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steps has slightly improved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the result to 0.69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C66423-47A9-2255-B70B-95161C897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889"/>
          <a:stretch/>
        </p:blipFill>
        <p:spPr>
          <a:xfrm>
            <a:off x="8544232" y="1744912"/>
            <a:ext cx="2925423" cy="33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5B91D-7798-464F-B1D4-0F7D9DB7F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7364B-7D32-4E71-90A1-D415F5812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192" y="278977"/>
            <a:ext cx="11689617" cy="630004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6368DD-A733-1CE4-F858-4061B2B2CA4F}"/>
              </a:ext>
            </a:extLst>
          </p:cNvPr>
          <p:cNvSpPr txBox="1">
            <a:spLocks/>
          </p:cNvSpPr>
          <p:nvPr/>
        </p:nvSpPr>
        <p:spPr>
          <a:xfrm>
            <a:off x="643467" y="643466"/>
            <a:ext cx="3602736" cy="526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>
                <a:solidFill>
                  <a:schemeClr val="tx2"/>
                </a:solidFill>
              </a:rPr>
              <a:t>Future Plans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9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Future Plans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2"/>
                </a:solidFill>
              </a:rPr>
              <a:t>The first place of last competition used ResNeXt50 and </a:t>
            </a:r>
            <a:r>
              <a:rPr lang="en-US" altLang="ko-KR" sz="2000" dirty="0" err="1">
                <a:solidFill>
                  <a:schemeClr val="tx2"/>
                </a:solidFill>
              </a:rPr>
              <a:t>ResNeXt</a:t>
            </a:r>
            <a:r>
              <a:rPr lang="en-US" altLang="ko-KR" sz="2000" dirty="0">
                <a:solidFill>
                  <a:schemeClr val="tx2"/>
                </a:solidFill>
              </a:rPr>
              <a:t> 100 together. We will try different backbones.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2"/>
                </a:solidFill>
              </a:rPr>
              <a:t>We will try modifying images in different ways so that the quality of the images do </a:t>
            </a:r>
            <a:r>
              <a:rPr lang="en-US" altLang="ko-KR" sz="2000" dirty="0">
                <a:solidFill>
                  <a:schemeClr val="tx2"/>
                </a:solidFill>
                <a:sym typeface="Wingdings" panose="05000000000000000000" pitchFamily="2" charset="2"/>
              </a:rPr>
              <a:t>not lose too much information.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2"/>
                </a:solidFill>
                <a:sym typeface="Wingdings" panose="05000000000000000000" pitchFamily="2" charset="2"/>
              </a:rPr>
              <a:t>We will also try implementing tiled images with </a:t>
            </a:r>
            <a:r>
              <a:rPr lang="en-US" altLang="ko-KR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EfficientNet</a:t>
            </a:r>
            <a:r>
              <a:rPr lang="en-US" altLang="ko-KR" sz="2000" dirty="0">
                <a:solidFill>
                  <a:schemeClr val="tx2"/>
                </a:solidFill>
                <a:sym typeface="Wingdings" panose="05000000000000000000" pitchFamily="2" charset="2"/>
              </a:rPr>
              <a:t> to aim higher score.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F0AC6A-46FE-A9FF-ABCC-2C37BD1F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</a:rPr>
              <a:t>Contents</a:t>
            </a:r>
            <a:endParaRPr lang="ko-KR" altLang="en-US" sz="320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668223-9365-E020-D4C6-7FC88B8D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277" y="2018071"/>
            <a:ext cx="5440553" cy="2821858"/>
          </a:xfrm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Dataset Image Size</a:t>
            </a:r>
          </a:p>
          <a:p>
            <a:pPr lvl="1"/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256x256</a:t>
            </a:r>
          </a:p>
          <a:p>
            <a:pPr lvl="1"/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512x512</a:t>
            </a:r>
          </a:p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Different Model</a:t>
            </a:r>
          </a:p>
          <a:p>
            <a:pPr lvl="1"/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FastAI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+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EfficientNet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FastAI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+ ResNext50 +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EfficientUnet</a:t>
            </a:r>
            <a:endParaRPr lang="en-US" altLang="ko-KR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</a:rPr>
              <a:t>Further Improvements</a:t>
            </a:r>
          </a:p>
          <a:p>
            <a:endParaRPr lang="ko-KR" alt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5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5B91D-7798-464F-B1D4-0F7D9DB7F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7364B-7D32-4E71-90A1-D415F5812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192" y="278977"/>
            <a:ext cx="11689617" cy="630004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9BDAA2-A7D3-7141-7F52-4647B3E20789}"/>
              </a:ext>
            </a:extLst>
          </p:cNvPr>
          <p:cNvSpPr txBox="1">
            <a:spLocks/>
          </p:cNvSpPr>
          <p:nvPr/>
        </p:nvSpPr>
        <p:spPr>
          <a:xfrm>
            <a:off x="643467" y="643466"/>
            <a:ext cx="3602736" cy="526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Dataset Image Size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5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512x512 Tiling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From the previous work, we have done training with 256x256 tiled images.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Therefore, in this progress work, we have tried with larger tiling.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The largest image tiling size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that is provided from the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Kaggle datasets are 512x512.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Thus, we first tried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implementing 512x512 in the 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training process.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836E47-2243-266C-EF82-C2DC1B2C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87" r="61767" b="7951"/>
          <a:stretch/>
        </p:blipFill>
        <p:spPr>
          <a:xfrm>
            <a:off x="8544590" y="2777620"/>
            <a:ext cx="2925065" cy="3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512x512 Tiling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With </a:t>
            </a:r>
            <a:r>
              <a:rPr lang="en-US" altLang="ko-KR" sz="2000" dirty="0" err="1">
                <a:solidFill>
                  <a:schemeClr val="tx2"/>
                </a:solidFill>
              </a:rPr>
              <a:t>FastAI</a:t>
            </a:r>
            <a:r>
              <a:rPr lang="en-US" altLang="ko-KR" sz="2000" dirty="0">
                <a:solidFill>
                  <a:schemeClr val="tx2"/>
                </a:solidFill>
              </a:rPr>
              <a:t> baseline:</a:t>
            </a:r>
          </a:p>
          <a:p>
            <a:pPr marL="45720" indent="0">
              <a:buNone/>
            </a:pPr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en-US" altLang="ko-KR" sz="2000" dirty="0" err="1">
                <a:solidFill>
                  <a:schemeClr val="tx2"/>
                </a:solidFill>
              </a:rPr>
              <a:t>RuntimeError</a:t>
            </a:r>
            <a:r>
              <a:rPr lang="en-US" altLang="ko-KR" sz="2000" dirty="0">
                <a:solidFill>
                  <a:schemeClr val="tx2"/>
                </a:solidFill>
              </a:rPr>
              <a:t>: CUDA out of memory has arisen. This happens when GPU is out of memory.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I have first trained with batch size of 64, and now have adjusted to 32. It took around 5 hours to train with 64 batch size.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I am now training with 32 batch size and will put this  forward on the next presentation.</a:t>
            </a: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9FF6D-8E58-B944-BE0C-97EE06E1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7" t="43971" r="51695" b="48729"/>
          <a:stretch/>
        </p:blipFill>
        <p:spPr>
          <a:xfrm>
            <a:off x="5183292" y="1518326"/>
            <a:ext cx="6173333" cy="6022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34B56-E89D-F40F-2270-4B03A736E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5" t="34839" r="55749" b="40215"/>
          <a:stretch/>
        </p:blipFill>
        <p:spPr>
          <a:xfrm>
            <a:off x="5890453" y="4561038"/>
            <a:ext cx="4522790" cy="17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512x512 Tiling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Instead, another method we have tried is resizing 512x512 tiled images into 256x256.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When training, imported images are 512x512.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Then when loading the datasets, images and masks are resized to 256x256</a:t>
            </a: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C12E0-DFFA-B710-7CFF-9C1A2290C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8" t="37850" r="38123" b="14982"/>
          <a:stretch/>
        </p:blipFill>
        <p:spPr>
          <a:xfrm>
            <a:off x="5796359" y="2971181"/>
            <a:ext cx="4710978" cy="32348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ED7BA7-B171-B626-4574-3E0AF065525B}"/>
              </a:ext>
            </a:extLst>
          </p:cNvPr>
          <p:cNvSpPr/>
          <p:nvPr/>
        </p:nvSpPr>
        <p:spPr>
          <a:xfrm>
            <a:off x="7344697" y="5289755"/>
            <a:ext cx="609600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5314FA-1EB7-E159-5084-18E75D582A14}"/>
              </a:ext>
            </a:extLst>
          </p:cNvPr>
          <p:cNvSpPr/>
          <p:nvPr/>
        </p:nvSpPr>
        <p:spPr>
          <a:xfrm>
            <a:off x="7438105" y="5432323"/>
            <a:ext cx="609600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5303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512x512 Tiling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688508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From this process, the final score has been obtained to be 0.39.</a:t>
            </a:r>
          </a:p>
          <a:p>
            <a:pPr marL="45720" indent="0">
              <a:buNone/>
            </a:pPr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en-US" altLang="ko-KR" sz="2000" dirty="0">
                <a:solidFill>
                  <a:schemeClr val="tx2"/>
                </a:solidFill>
              </a:rPr>
              <a:t>This is even decreased from simple </a:t>
            </a:r>
            <a:r>
              <a:rPr lang="en-US" altLang="ko-KR" sz="2000" dirty="0" err="1">
                <a:solidFill>
                  <a:schemeClr val="tx2"/>
                </a:solidFill>
              </a:rPr>
              <a:t>FastAI</a:t>
            </a:r>
            <a:r>
              <a:rPr lang="en-US" altLang="ko-KR" sz="2000" dirty="0">
                <a:solidFill>
                  <a:schemeClr val="tx2"/>
                </a:solidFill>
              </a:rPr>
              <a:t> baseline with 256x256 tiled image training: 0.56 </a:t>
            </a:r>
            <a:r>
              <a:rPr lang="en-US" altLang="ko-KR" sz="2000" dirty="0">
                <a:solidFill>
                  <a:schemeClr val="tx2"/>
                </a:solidFill>
                <a:sym typeface="Wingdings" panose="05000000000000000000" pitchFamily="2" charset="2"/>
              </a:rPr>
              <a:t> 0.39</a:t>
            </a:r>
          </a:p>
          <a:p>
            <a:endParaRPr lang="en-US" altLang="ko-KR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chemeClr val="tx2"/>
                </a:solidFill>
                <a:sym typeface="Wingdings" panose="05000000000000000000" pitchFamily="2" charset="2"/>
              </a:rPr>
              <a:t>It is thought to be happened because when reducing the size of an image, the number of pixels are also reduced.</a:t>
            </a:r>
          </a:p>
          <a:p>
            <a:r>
              <a:rPr lang="en-US" altLang="ko-KR" sz="2000" dirty="0">
                <a:solidFill>
                  <a:schemeClr val="tx2"/>
                </a:solidFill>
                <a:sym typeface="Wingdings" panose="05000000000000000000" pitchFamily="2" charset="2"/>
              </a:rPr>
              <a:t>Therefore, to resize images to not to lose too much information, we need to do algorithm that tweaks the pixel values to merge/average them.</a:t>
            </a:r>
          </a:p>
          <a:p>
            <a:r>
              <a:rPr lang="en-US" altLang="ko-KR" sz="2000" dirty="0">
                <a:solidFill>
                  <a:schemeClr val="tx2"/>
                </a:solidFill>
                <a:hlinkClick r:id="rId2"/>
              </a:rPr>
              <a:t>https://stackoverflow.com/questions/64292525/python-how-to-resizeshrink-image-without-losing-quality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3A5696-1834-D439-F1EC-C69FD84DD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82" t="70826" r="24425" b="20090"/>
          <a:stretch/>
        </p:blipFill>
        <p:spPr>
          <a:xfrm>
            <a:off x="5335058" y="2816177"/>
            <a:ext cx="5568916" cy="556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C6888A-BDA6-3E46-53CC-1B07393E2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21" t="48310" r="24345" b="42807"/>
          <a:stretch/>
        </p:blipFill>
        <p:spPr>
          <a:xfrm>
            <a:off x="5374386" y="1626133"/>
            <a:ext cx="5644187" cy="5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5B91D-7798-464F-B1D4-0F7D9DB7F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7364B-7D32-4E71-90A1-D415F5812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192" y="278977"/>
            <a:ext cx="11689617" cy="630004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1D742A8-6ACB-2F12-464F-CBA87BD78064}"/>
              </a:ext>
            </a:extLst>
          </p:cNvPr>
          <p:cNvSpPr txBox="1">
            <a:spLocks/>
          </p:cNvSpPr>
          <p:nvPr/>
        </p:nvSpPr>
        <p:spPr>
          <a:xfrm>
            <a:off x="643467" y="643466"/>
            <a:ext cx="3602736" cy="526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Different Model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4D077-BB22-A0A4-40D0-29FDC3D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UneXt50 + </a:t>
            </a:r>
            <a:br>
              <a:rPr lang="en-US" altLang="ko-KR" sz="3200" dirty="0">
                <a:solidFill>
                  <a:schemeClr val="tx2"/>
                </a:solidFill>
              </a:rPr>
            </a:br>
            <a:r>
              <a:rPr lang="en-US" altLang="ko-KR" sz="3200" dirty="0" err="1">
                <a:solidFill>
                  <a:schemeClr val="tx2"/>
                </a:solidFill>
              </a:rPr>
              <a:t>EfficientUnet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8BF-B7A6-787B-0BB3-FD2CDCD9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5"/>
            <a:ext cx="6173333" cy="5710665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From previous work, we have trained </a:t>
            </a:r>
            <a:r>
              <a:rPr lang="en-US" altLang="ko-KR" sz="2000" dirty="0" err="1">
                <a:solidFill>
                  <a:schemeClr val="tx2"/>
                </a:solidFill>
              </a:rPr>
              <a:t>FastAI</a:t>
            </a:r>
            <a:r>
              <a:rPr lang="en-US" altLang="ko-KR" sz="2000" dirty="0">
                <a:solidFill>
                  <a:schemeClr val="tx2"/>
                </a:solidFill>
              </a:rPr>
              <a:t> baseline with </a:t>
            </a:r>
            <a:r>
              <a:rPr lang="en-US" altLang="ko-KR" sz="2000" dirty="0" err="1">
                <a:solidFill>
                  <a:schemeClr val="tx2"/>
                </a:solidFill>
              </a:rPr>
              <a:t>EfficientNet</a:t>
            </a:r>
            <a:r>
              <a:rPr lang="en-US" altLang="ko-KR" sz="2000" dirty="0">
                <a:solidFill>
                  <a:schemeClr val="tx2"/>
                </a:solidFill>
              </a:rPr>
              <a:t> model.</a:t>
            </a:r>
          </a:p>
          <a:p>
            <a:r>
              <a:rPr lang="en-US" altLang="ko-KR" sz="2000" dirty="0">
                <a:solidFill>
                  <a:schemeClr val="tx2"/>
                </a:solidFill>
              </a:rPr>
              <a:t>In this time, we have tried </a:t>
            </a:r>
            <a:r>
              <a:rPr lang="en-US" altLang="ko-KR" sz="2000" dirty="0" err="1">
                <a:solidFill>
                  <a:schemeClr val="tx2"/>
                </a:solidFill>
              </a:rPr>
              <a:t>FastAI</a:t>
            </a:r>
            <a:r>
              <a:rPr lang="en-US" altLang="ko-KR" sz="2000" dirty="0">
                <a:solidFill>
                  <a:schemeClr val="tx2"/>
                </a:solidFill>
              </a:rPr>
              <a:t> baseline with UneXt50 and </a:t>
            </a:r>
            <a:r>
              <a:rPr lang="en-US" altLang="ko-KR" sz="2000" dirty="0" err="1">
                <a:solidFill>
                  <a:schemeClr val="tx2"/>
                </a:solidFill>
              </a:rPr>
              <a:t>EfficientUnet</a:t>
            </a:r>
            <a:r>
              <a:rPr lang="en-US" altLang="ko-KR" sz="2000" dirty="0">
                <a:solidFill>
                  <a:schemeClr val="tx2"/>
                </a:solidFill>
              </a:rPr>
              <a:t> combined model.</a:t>
            </a:r>
          </a:p>
          <a:p>
            <a:r>
              <a:rPr lang="en-US" altLang="ko-KR" sz="2000" dirty="0" err="1">
                <a:solidFill>
                  <a:schemeClr val="tx2"/>
                </a:solidFill>
              </a:rPr>
              <a:t>EfficientUnet</a:t>
            </a:r>
            <a:r>
              <a:rPr lang="en-US" altLang="ko-KR" sz="2000" dirty="0">
                <a:solidFill>
                  <a:schemeClr val="tx2"/>
                </a:solidFill>
              </a:rPr>
              <a:t> works similar to </a:t>
            </a:r>
            <a:r>
              <a:rPr lang="en-US" altLang="ko-KR" sz="2000" dirty="0" err="1">
                <a:solidFill>
                  <a:schemeClr val="tx2"/>
                </a:solidFill>
              </a:rPr>
              <a:t>Unet</a:t>
            </a:r>
            <a:r>
              <a:rPr lang="en-US" altLang="ko-KR" sz="2000" dirty="0">
                <a:solidFill>
                  <a:schemeClr val="tx2"/>
                </a:solidFill>
              </a:rPr>
              <a:t>, but with </a:t>
            </a:r>
            <a:r>
              <a:rPr lang="en-US" altLang="ko-KR" sz="2000" dirty="0" err="1">
                <a:solidFill>
                  <a:schemeClr val="tx2"/>
                </a:solidFill>
              </a:rPr>
              <a:t>EfficientNet</a:t>
            </a:r>
            <a:r>
              <a:rPr lang="en-US" altLang="ko-KR" sz="2000" dirty="0">
                <a:solidFill>
                  <a:schemeClr val="tx2"/>
                </a:solidFill>
              </a:rPr>
              <a:t> structure.</a:t>
            </a:r>
          </a:p>
          <a:p>
            <a:r>
              <a:rPr lang="en-US" altLang="ko-KR" sz="2000" dirty="0">
                <a:solidFill>
                  <a:schemeClr val="tx2"/>
                </a:solidFill>
                <a:hlinkClick r:id="rId2"/>
              </a:rPr>
              <a:t>https://ieeexplore.ieee.org/document/9150621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EfficientUnet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EfficientNet-B7,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Blocks 1-7: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CE835-019F-2CBE-8156-46AD00148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1" t="15627" r="11452" b="5662"/>
          <a:stretch/>
        </p:blipFill>
        <p:spPr>
          <a:xfrm>
            <a:off x="7437324" y="3387382"/>
            <a:ext cx="3801191" cy="2084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0F2A4-C9DD-4F1D-D20E-0452C40E7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07" t="30647" r="26423" b="47829"/>
          <a:stretch/>
        </p:blipFill>
        <p:spPr>
          <a:xfrm>
            <a:off x="7423260" y="5472100"/>
            <a:ext cx="3815255" cy="8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105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1060</TotalTime>
  <Words>472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Corbel</vt:lpstr>
      <vt:lpstr>기본</vt:lpstr>
      <vt:lpstr>Surf 2022 group B Progress report 6</vt:lpstr>
      <vt:lpstr>Contents</vt:lpstr>
      <vt:lpstr>PowerPoint 프레젠테이션</vt:lpstr>
      <vt:lpstr>512x512 Tiling</vt:lpstr>
      <vt:lpstr>512x512 Tiling</vt:lpstr>
      <vt:lpstr>512x512 Tiling</vt:lpstr>
      <vt:lpstr>512x512 Tiling</vt:lpstr>
      <vt:lpstr>PowerPoint 프레젠테이션</vt:lpstr>
      <vt:lpstr>UneXt50 +  EfficientUnet</vt:lpstr>
      <vt:lpstr>UneXt50 +  EfficientUnet</vt:lpstr>
      <vt:lpstr>PowerPoint 프레젠테이션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kbc</dc:creator>
  <cp:lastModifiedBy>kbc</cp:lastModifiedBy>
  <cp:revision>5</cp:revision>
  <dcterms:created xsi:type="dcterms:W3CDTF">2022-07-25T11:06:18Z</dcterms:created>
  <dcterms:modified xsi:type="dcterms:W3CDTF">2022-07-26T04:46:41Z</dcterms:modified>
</cp:coreProperties>
</file>