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3" r:id="rId2"/>
    <p:sldId id="264" r:id="rId3"/>
    <p:sldId id="382" r:id="rId4"/>
    <p:sldId id="381" r:id="rId5"/>
    <p:sldId id="383" r:id="rId6"/>
    <p:sldId id="384" r:id="rId7"/>
    <p:sldId id="387" r:id="rId8"/>
    <p:sldId id="386" r:id="rId9"/>
    <p:sldId id="321"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a:t>00</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hubmap-organ-segmentation"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09955" y="3105150"/>
            <a:ext cx="6471920" cy="647065"/>
          </a:xfrm>
        </p:spPr>
        <p:txBody>
          <a:bodyPr>
            <a:noAutofit/>
          </a:bodyPr>
          <a:lstStyle/>
          <a:p>
            <a:r>
              <a:rPr lang="en-US" altLang="zh-CN" sz="4400" dirty="0" err="1">
                <a:solidFill>
                  <a:srgbClr val="2E75B6"/>
                </a:solidFill>
                <a:effectLst/>
                <a:latin typeface="Calibri" panose="020F0502020204030204" charset="0"/>
                <a:cs typeface="Calibri" panose="020F0502020204030204" charset="0"/>
                <a:sym typeface="+mn-ea"/>
              </a:rPr>
              <a:t>HuBMAP</a:t>
            </a:r>
            <a:r>
              <a:rPr lang="en-US" altLang="zh-CN" sz="4400" dirty="0">
                <a:solidFill>
                  <a:srgbClr val="2E75B6"/>
                </a:solidFill>
                <a:effectLst/>
                <a:latin typeface="Calibri" panose="020F0502020204030204" charset="0"/>
                <a:cs typeface="Calibri" panose="020F0502020204030204" charset="0"/>
                <a:sym typeface="+mn-ea"/>
              </a:rPr>
              <a:t> + HPA – </a:t>
            </a:r>
            <a:br>
              <a:rPr lang="en-US" altLang="zh-CN" sz="4400" dirty="0">
                <a:solidFill>
                  <a:srgbClr val="2E75B6"/>
                </a:solidFill>
                <a:effectLst/>
                <a:latin typeface="Calibri" panose="020F0502020204030204" charset="0"/>
                <a:cs typeface="Calibri" panose="020F0502020204030204" charset="0"/>
                <a:sym typeface="+mn-ea"/>
              </a:rPr>
            </a:br>
            <a:r>
              <a:rPr lang="en-US" altLang="zh-CN" sz="4400" dirty="0">
                <a:solidFill>
                  <a:srgbClr val="2E75B6"/>
                </a:solidFill>
                <a:effectLst/>
                <a:latin typeface="Calibri" panose="020F0502020204030204" charset="0"/>
                <a:cs typeface="Calibri" panose="020F0502020204030204" charset="0"/>
                <a:sym typeface="+mn-ea"/>
              </a:rPr>
              <a:t>Hacking the Human Body</a:t>
            </a:r>
            <a:endParaRPr lang="en-US" altLang="zh-CN" sz="4400" b="1" i="0" dirty="0">
              <a:solidFill>
                <a:srgbClr val="2E75B6"/>
              </a:solidFill>
              <a:effectLst/>
              <a:latin typeface="Calibri" panose="020F0502020204030204" charset="0"/>
              <a:cs typeface="Calibri" panose="020F0502020204030204" charset="0"/>
            </a:endParaRPr>
          </a:p>
          <a:p>
            <a:endParaRPr kumimoji="1" lang="en-US" altLang="zh-CN" sz="4400" b="1" i="0" dirty="0">
              <a:solidFill>
                <a:srgbClr val="2E75B6"/>
              </a:solidFill>
              <a:effectLst/>
              <a:latin typeface="Calibri" panose="020F0502020204030204" charset="0"/>
              <a:cs typeface="Calibri" panose="020F0502020204030204" charset="0"/>
            </a:endParaRPr>
          </a:p>
        </p:txBody>
      </p:sp>
      <p:sp>
        <p:nvSpPr>
          <p:cNvPr id="3" name="文本占位符 2"/>
          <p:cNvSpPr>
            <a:spLocks noGrp="1"/>
          </p:cNvSpPr>
          <p:nvPr>
            <p:ph type="body" sz="quarter" idx="11"/>
          </p:nvPr>
        </p:nvSpPr>
        <p:spPr>
          <a:xfrm>
            <a:off x="909922" y="4573585"/>
            <a:ext cx="5772586" cy="277402"/>
          </a:xfrm>
        </p:spPr>
        <p:txBody>
          <a:bodyPr>
            <a:noAutofit/>
          </a:bodyPr>
          <a:lstStyle/>
          <a:p>
            <a:r>
              <a:rPr lang="en-US" altLang="zh-CN" sz="1700" dirty="0">
                <a:sym typeface="+mn-ea"/>
              </a:rPr>
              <a:t>Progress Meeting1 -Group Kaggle</a:t>
            </a:r>
            <a:endParaRPr kumimoji="1" lang="en-US" altLang="zh-CN" sz="1000" dirty="0">
              <a:sym typeface="+mn-ea"/>
            </a:endParaRPr>
          </a:p>
        </p:txBody>
      </p:sp>
      <p:sp>
        <p:nvSpPr>
          <p:cNvPr id="7" name="文本框 6"/>
          <p:cNvSpPr txBox="1"/>
          <p:nvPr/>
        </p:nvSpPr>
        <p:spPr>
          <a:xfrm>
            <a:off x="137795" y="6449060"/>
            <a:ext cx="3766820" cy="245110"/>
          </a:xfrm>
          <a:prstGeom prst="rect">
            <a:avLst/>
          </a:prstGeom>
          <a:noFill/>
        </p:spPr>
        <p:txBody>
          <a:bodyPr wrap="none" rtlCol="0">
            <a:spAutoFit/>
          </a:bodyPr>
          <a:lstStyle/>
          <a:p>
            <a:pPr algn="l"/>
            <a:r>
              <a:rPr lang="zh-CN" altLang="en-US" sz="1000">
                <a:solidFill>
                  <a:schemeClr val="bg1">
                    <a:lumMod val="65000"/>
                  </a:schemeClr>
                </a:solidFill>
                <a:hlinkClick r:id="rId2" action="ppaction://hlinkfile"/>
              </a:rPr>
              <a:t>https://www.kaggle.com/competitions/hubmap-organ-segmentation</a:t>
            </a:r>
            <a:endParaRPr lang="zh-CN" altLang="en-US" sz="1000">
              <a:solidFill>
                <a:schemeClr val="bg1">
                  <a:lumMod val="65000"/>
                </a:schemeClr>
              </a:solidFill>
            </a:endParaRPr>
          </a:p>
        </p:txBody>
      </p:sp>
      <p:pic>
        <p:nvPicPr>
          <p:cNvPr id="8" name="图片 7"/>
          <p:cNvPicPr>
            <a:picLocks noChangeAspect="1"/>
          </p:cNvPicPr>
          <p:nvPr/>
        </p:nvPicPr>
        <p:blipFill>
          <a:blip r:embed="rId3"/>
          <a:stretch>
            <a:fillRect/>
          </a:stretch>
        </p:blipFill>
        <p:spPr>
          <a:xfrm>
            <a:off x="909955" y="699135"/>
            <a:ext cx="6149340" cy="1927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32295" y="1972310"/>
            <a:ext cx="4852670" cy="541020"/>
          </a:xfrm>
        </p:spPr>
        <p:txBody>
          <a:bodyPr>
            <a:noAutofit/>
          </a:bodyPr>
          <a:lstStyle/>
          <a:p>
            <a:pPr>
              <a:lnSpc>
                <a:spcPct val="140000"/>
              </a:lnSpc>
            </a:pPr>
            <a:r>
              <a:rPr kumimoji="1" lang="en-US" altLang="zh-CN" dirty="0">
                <a:sym typeface="+mn-ea"/>
              </a:rPr>
              <a:t>Full Size Image: 5 Folds</a:t>
            </a:r>
          </a:p>
        </p:txBody>
      </p:sp>
      <p:sp>
        <p:nvSpPr>
          <p:cNvPr id="3" name="文本占位符 2"/>
          <p:cNvSpPr>
            <a:spLocks noGrp="1"/>
          </p:cNvSpPr>
          <p:nvPr>
            <p:ph type="body" sz="quarter" idx="11"/>
          </p:nvPr>
        </p:nvSpPr>
        <p:spPr>
          <a:xfrm>
            <a:off x="5800714" y="1825445"/>
            <a:ext cx="1131316" cy="833761"/>
          </a:xfrm>
        </p:spPr>
        <p:txBody>
          <a:bodyPr>
            <a:normAutofit fontScale="92500" lnSpcReduction="10000"/>
          </a:bodyPr>
          <a:lstStyle/>
          <a:p>
            <a:r>
              <a:rPr kumimoji="1" lang="en-US" altLang="zh-CN" dirty="0"/>
              <a:t>01</a:t>
            </a:r>
            <a:endParaRPr kumimoji="1" lang="zh-CN" altLang="en-US" dirty="0"/>
          </a:p>
        </p:txBody>
      </p:sp>
      <p:sp>
        <p:nvSpPr>
          <p:cNvPr id="4" name="文本占位符 3"/>
          <p:cNvSpPr>
            <a:spLocks noGrp="1"/>
          </p:cNvSpPr>
          <p:nvPr>
            <p:ph type="body" sz="quarter" idx="12"/>
          </p:nvPr>
        </p:nvSpPr>
        <p:spPr>
          <a:xfrm>
            <a:off x="6932030" y="3005569"/>
            <a:ext cx="3819097" cy="362708"/>
          </a:xfrm>
        </p:spPr>
        <p:txBody>
          <a:bodyPr>
            <a:noAutofit/>
          </a:bodyPr>
          <a:lstStyle/>
          <a:p>
            <a:r>
              <a:rPr kumimoji="1" lang="en-US" altLang="zh-CN" dirty="0">
                <a:sym typeface="+mn-ea"/>
              </a:rPr>
              <a:t>Multimodal: More Epochs</a:t>
            </a:r>
          </a:p>
        </p:txBody>
      </p:sp>
      <p:sp>
        <p:nvSpPr>
          <p:cNvPr id="5" name="文本占位符 4"/>
          <p:cNvSpPr>
            <a:spLocks noGrp="1"/>
          </p:cNvSpPr>
          <p:nvPr>
            <p:ph type="body" sz="quarter" idx="13"/>
          </p:nvPr>
        </p:nvSpPr>
        <p:spPr>
          <a:xfrm>
            <a:off x="5800714" y="2770042"/>
            <a:ext cx="1131316" cy="833761"/>
          </a:xfrm>
        </p:spPr>
        <p:txBody>
          <a:bodyPr>
            <a:normAutofit fontScale="92500" lnSpcReduction="10000"/>
          </a:bodyPr>
          <a:lstStyle/>
          <a:p>
            <a:r>
              <a:rPr kumimoji="1" lang="en-US" altLang="zh-CN" dirty="0"/>
              <a:t>02</a:t>
            </a:r>
            <a:endParaRPr kumimoji="1" lang="zh-CN" altLang="en-US" dirty="0"/>
          </a:p>
        </p:txBody>
      </p:sp>
      <p:sp>
        <p:nvSpPr>
          <p:cNvPr id="6" name="文本占位符 5"/>
          <p:cNvSpPr>
            <a:spLocks noGrp="1"/>
          </p:cNvSpPr>
          <p:nvPr>
            <p:ph type="body" sz="quarter" idx="17"/>
          </p:nvPr>
        </p:nvSpPr>
        <p:spPr>
          <a:xfrm>
            <a:off x="6932030" y="4893374"/>
            <a:ext cx="4723130" cy="362585"/>
          </a:xfrm>
        </p:spPr>
        <p:txBody>
          <a:bodyPr>
            <a:noAutofit/>
          </a:bodyPr>
          <a:lstStyle/>
          <a:p>
            <a:r>
              <a:rPr kumimoji="1" lang="en-US" altLang="zh-CN" dirty="0"/>
              <a:t>Further improvements</a:t>
            </a:r>
          </a:p>
        </p:txBody>
      </p:sp>
      <p:sp>
        <p:nvSpPr>
          <p:cNvPr id="7" name="文本占位符 6"/>
          <p:cNvSpPr>
            <a:spLocks noGrp="1"/>
          </p:cNvSpPr>
          <p:nvPr>
            <p:ph type="body" sz="quarter" idx="18"/>
          </p:nvPr>
        </p:nvSpPr>
        <p:spPr>
          <a:xfrm>
            <a:off x="5800714" y="4673422"/>
            <a:ext cx="1131316" cy="833761"/>
          </a:xfrm>
        </p:spPr>
        <p:txBody>
          <a:bodyPr>
            <a:normAutofit fontScale="92500" lnSpcReduction="10000"/>
          </a:bodyPr>
          <a:lstStyle/>
          <a:p>
            <a:r>
              <a:rPr kumimoji="1" lang="en-US" altLang="zh-CN" dirty="0"/>
              <a:t>04</a:t>
            </a:r>
            <a:endParaRPr kumimoji="1" lang="zh-CN" altLang="en-US" dirty="0"/>
          </a:p>
        </p:txBody>
      </p:sp>
      <p:sp>
        <p:nvSpPr>
          <p:cNvPr id="14" name="文本占位符 13"/>
          <p:cNvSpPr>
            <a:spLocks noGrp="1"/>
          </p:cNvSpPr>
          <p:nvPr>
            <p:ph type="body" sz="quarter" idx="16"/>
          </p:nvPr>
        </p:nvSpPr>
        <p:spPr/>
        <p:txBody>
          <a:bodyPr>
            <a:normAutofit lnSpcReduction="10000"/>
          </a:bodyPr>
          <a:lstStyle/>
          <a:p>
            <a:r>
              <a:rPr kumimoji="1" lang="en-US" altLang="zh-CN" dirty="0"/>
              <a:t>CONTENTS</a:t>
            </a:r>
            <a:endParaRPr kumimoji="1" lang="zh-CN" altLang="en-US" dirty="0"/>
          </a:p>
        </p:txBody>
      </p:sp>
      <p:sp>
        <p:nvSpPr>
          <p:cNvPr id="17" name="文本框 16"/>
          <p:cNvSpPr txBox="1"/>
          <p:nvPr/>
        </p:nvSpPr>
        <p:spPr>
          <a:xfrm>
            <a:off x="8598535" y="2233295"/>
            <a:ext cx="309880" cy="368300"/>
          </a:xfrm>
          <a:prstGeom prst="rect">
            <a:avLst/>
          </a:prstGeom>
          <a:noFill/>
        </p:spPr>
        <p:txBody>
          <a:bodyPr wrap="none" rtlCol="0">
            <a:spAutoFit/>
          </a:bodyPr>
          <a:lstStyle/>
          <a:p>
            <a:endParaRPr lang="zh-CN" altLang="en-US"/>
          </a:p>
        </p:txBody>
      </p:sp>
      <p:sp>
        <p:nvSpPr>
          <p:cNvPr id="8" name="文本占位符 6">
            <a:extLst>
              <a:ext uri="{FF2B5EF4-FFF2-40B4-BE49-F238E27FC236}">
                <a16:creationId xmlns:a16="http://schemas.microsoft.com/office/drawing/2014/main" id="{EF991E51-0BC5-828A-7396-315A9C501D41}"/>
              </a:ext>
            </a:extLst>
          </p:cNvPr>
          <p:cNvSpPr txBox="1">
            <a:spLocks/>
          </p:cNvSpPr>
          <p:nvPr/>
        </p:nvSpPr>
        <p:spPr>
          <a:xfrm>
            <a:off x="5800714" y="3713946"/>
            <a:ext cx="1131316" cy="833761"/>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60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03</a:t>
            </a:r>
            <a:endParaRPr kumimoji="1" lang="zh-CN" altLang="en-US" dirty="0"/>
          </a:p>
        </p:txBody>
      </p:sp>
      <p:sp>
        <p:nvSpPr>
          <p:cNvPr id="10" name="文本占位符 5">
            <a:extLst>
              <a:ext uri="{FF2B5EF4-FFF2-40B4-BE49-F238E27FC236}">
                <a16:creationId xmlns:a16="http://schemas.microsoft.com/office/drawing/2014/main" id="{E93D8C3F-CADF-413D-31AA-C1E30ED495B5}"/>
              </a:ext>
            </a:extLst>
          </p:cNvPr>
          <p:cNvSpPr txBox="1">
            <a:spLocks/>
          </p:cNvSpPr>
          <p:nvPr/>
        </p:nvSpPr>
        <p:spPr>
          <a:xfrm>
            <a:off x="6932030" y="3949533"/>
            <a:ext cx="4723130" cy="36258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err="1"/>
              <a:t>Swin</a:t>
            </a:r>
            <a:r>
              <a:rPr kumimoji="1" lang="en-US" altLang="zh-CN" dirty="0"/>
              <a:t> Transformer</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9155" y="1859339"/>
            <a:ext cx="6899390" cy="2585323"/>
          </a:xfrm>
          <a:prstGeom prst="rect">
            <a:avLst/>
          </a:prstGeom>
          <a:noFill/>
        </p:spPr>
        <p:txBody>
          <a:bodyPr wrap="square" rtlCol="0">
            <a:spAutoFit/>
          </a:bodyPr>
          <a:lstStyle/>
          <a:p>
            <a:r>
              <a:rPr lang="en-US" altLang="zh-CN" dirty="0">
                <a:latin typeface="Calibri" panose="020F0502020204030204" charset="0"/>
                <a:cs typeface="Calibri" panose="020F0502020204030204" charset="0"/>
              </a:rPr>
              <a:t>1. Directly use the original size images and masks</a:t>
            </a:r>
          </a:p>
          <a:p>
            <a:endParaRPr lang="en-US" altLang="zh-CN" dirty="0">
              <a:latin typeface="Calibri" panose="020F0502020204030204" charset="0"/>
              <a:cs typeface="Calibri" panose="020F0502020204030204" charset="0"/>
            </a:endParaRPr>
          </a:p>
          <a:p>
            <a:endParaRPr lang="en-US" altLang="zh-CN" dirty="0">
              <a:latin typeface="Calibri" panose="020F0502020204030204" charset="0"/>
              <a:cs typeface="Calibri" panose="020F0502020204030204" charset="0"/>
            </a:endParaRPr>
          </a:p>
          <a:p>
            <a:r>
              <a:rPr lang="en-US" altLang="zh-CN" dirty="0">
                <a:latin typeface="Calibri" panose="020F0502020204030204" charset="0"/>
                <a:cs typeface="Calibri" panose="020F0502020204030204" charset="0"/>
              </a:rPr>
              <a:t>2. Resize image to 768×768</a:t>
            </a:r>
          </a:p>
          <a:p>
            <a:endParaRPr lang="en-US" altLang="zh-CN" dirty="0">
              <a:latin typeface="Calibri" panose="020F0502020204030204" charset="0"/>
              <a:cs typeface="Calibri" panose="020F0502020204030204" charset="0"/>
            </a:endParaRPr>
          </a:p>
          <a:p>
            <a:endParaRPr lang="en-US" altLang="zh-CN" dirty="0">
              <a:latin typeface="Calibri" panose="020F0502020204030204" charset="0"/>
              <a:cs typeface="Calibri" panose="020F0502020204030204" charset="0"/>
            </a:endParaRPr>
          </a:p>
          <a:p>
            <a:endParaRPr lang="en-US" altLang="zh-CN" dirty="0">
              <a:latin typeface="Calibri" panose="020F0502020204030204" charset="0"/>
              <a:cs typeface="Calibri" panose="020F0502020204030204" charset="0"/>
            </a:endParaRPr>
          </a:p>
          <a:p>
            <a:r>
              <a:rPr lang="en-US" altLang="zh-CN" dirty="0">
                <a:latin typeface="Calibri" panose="020F0502020204030204" charset="0"/>
                <a:cs typeface="Calibri" panose="020F0502020204030204" charset="0"/>
              </a:rPr>
              <a:t>3. Set batch size to a small number</a:t>
            </a:r>
          </a:p>
          <a:p>
            <a:endParaRPr lang="en-US" altLang="zh-CN" dirty="0">
              <a:latin typeface="Calibri" panose="020F0502020204030204" charset="0"/>
              <a:cs typeface="Calibri" panose="020F0502020204030204" charset="0"/>
            </a:endParaRPr>
          </a:p>
        </p:txBody>
      </p:sp>
      <p:sp>
        <p:nvSpPr>
          <p:cNvPr id="2" name="矩形 1"/>
          <p:cNvSpPr/>
          <p:nvPr/>
        </p:nvSpPr>
        <p:spPr>
          <a:xfrm>
            <a:off x="635"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9" name="文本占位符 1"/>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Full Size Image</a:t>
            </a:r>
          </a:p>
        </p:txBody>
      </p:sp>
      <p:sp>
        <p:nvSpPr>
          <p:cNvPr id="10" name="文本占位符 2"/>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01</a:t>
            </a:r>
            <a:endParaRPr kumimoji="1" lang="zh-CN" altLang="en-US" dirty="0"/>
          </a:p>
        </p:txBody>
      </p:sp>
      <p:pic>
        <p:nvPicPr>
          <p:cNvPr id="4" name="图片 3"/>
          <p:cNvPicPr>
            <a:picLocks noChangeAspect="1"/>
          </p:cNvPicPr>
          <p:nvPr/>
        </p:nvPicPr>
        <p:blipFill>
          <a:blip r:embed="rId2"/>
          <a:stretch>
            <a:fillRect/>
          </a:stretch>
        </p:blipFill>
        <p:spPr>
          <a:xfrm>
            <a:off x="1036637" y="2242820"/>
            <a:ext cx="5260975" cy="434340"/>
          </a:xfrm>
          <a:prstGeom prst="rect">
            <a:avLst/>
          </a:prstGeom>
        </p:spPr>
      </p:pic>
      <p:pic>
        <p:nvPicPr>
          <p:cNvPr id="5" name="图片 4"/>
          <p:cNvPicPr>
            <a:picLocks noChangeAspect="1"/>
          </p:cNvPicPr>
          <p:nvPr/>
        </p:nvPicPr>
        <p:blipFill>
          <a:blip r:embed="rId3"/>
          <a:stretch>
            <a:fillRect/>
          </a:stretch>
        </p:blipFill>
        <p:spPr>
          <a:xfrm>
            <a:off x="1036637" y="3059092"/>
            <a:ext cx="3398520" cy="615950"/>
          </a:xfrm>
          <a:prstGeom prst="rect">
            <a:avLst/>
          </a:prstGeom>
        </p:spPr>
      </p:pic>
      <p:sp>
        <p:nvSpPr>
          <p:cNvPr id="32" name="文本框 31"/>
          <p:cNvSpPr txBox="1"/>
          <p:nvPr/>
        </p:nvSpPr>
        <p:spPr>
          <a:xfrm>
            <a:off x="859155" y="1108075"/>
            <a:ext cx="10876915" cy="369332"/>
          </a:xfrm>
          <a:prstGeom prst="rect">
            <a:avLst/>
          </a:prstGeom>
          <a:noFill/>
        </p:spPr>
        <p:txBody>
          <a:bodyPr wrap="square" rtlCol="0">
            <a:spAutoFit/>
          </a:bodyPr>
          <a:lstStyle/>
          <a:p>
            <a:pPr algn="l"/>
            <a:r>
              <a:rPr lang="en-US" altLang="zh-CN" dirty="0"/>
              <a:t>For 768x768 image size training, we did some changes in the code: </a:t>
            </a:r>
            <a:endParaRPr lang="zh-CN" altLang="en-US" dirty="0"/>
          </a:p>
        </p:txBody>
      </p:sp>
      <p:sp>
        <p:nvSpPr>
          <p:cNvPr id="3" name="文本框 2">
            <a:extLst>
              <a:ext uri="{FF2B5EF4-FFF2-40B4-BE49-F238E27FC236}">
                <a16:creationId xmlns:a16="http://schemas.microsoft.com/office/drawing/2014/main" id="{8171A20B-621C-F468-D77D-1277D3525718}"/>
              </a:ext>
            </a:extLst>
          </p:cNvPr>
          <p:cNvSpPr txBox="1"/>
          <p:nvPr/>
        </p:nvSpPr>
        <p:spPr>
          <a:xfrm>
            <a:off x="859155" y="4444662"/>
            <a:ext cx="5236845" cy="1200329"/>
          </a:xfrm>
          <a:prstGeom prst="rect">
            <a:avLst/>
          </a:prstGeom>
          <a:noFill/>
        </p:spPr>
        <p:txBody>
          <a:bodyPr wrap="square" rtlCol="0">
            <a:spAutoFit/>
          </a:bodyPr>
          <a:lstStyle/>
          <a:p>
            <a:pPr algn="just"/>
            <a:r>
              <a:rPr lang="en-US" altLang="zh-CN" dirty="0"/>
              <a:t>As the Dataset is not a big one, we used the K-Fold Cross Validation in our dataset method to get K models, and then got the MSE to improve our model.</a:t>
            </a:r>
          </a:p>
          <a:p>
            <a:endParaRPr lang="en-US" altLang="zh-CN" dirty="0"/>
          </a:p>
        </p:txBody>
      </p:sp>
      <p:pic>
        <p:nvPicPr>
          <p:cNvPr id="8" name="图片 7">
            <a:extLst>
              <a:ext uri="{FF2B5EF4-FFF2-40B4-BE49-F238E27FC236}">
                <a16:creationId xmlns:a16="http://schemas.microsoft.com/office/drawing/2014/main" id="{0A49E342-8874-955B-8086-56DFD6226B40}"/>
              </a:ext>
            </a:extLst>
          </p:cNvPr>
          <p:cNvPicPr>
            <a:picLocks noChangeAspect="1"/>
          </p:cNvPicPr>
          <p:nvPr/>
        </p:nvPicPr>
        <p:blipFill>
          <a:blip r:embed="rId4"/>
          <a:stretch>
            <a:fillRect/>
          </a:stretch>
        </p:blipFill>
        <p:spPr>
          <a:xfrm>
            <a:off x="859155" y="5442544"/>
            <a:ext cx="5475227" cy="307381"/>
          </a:xfrm>
          <a:prstGeom prst="rect">
            <a:avLst/>
          </a:prstGeom>
        </p:spPr>
      </p:pic>
      <p:sp>
        <p:nvSpPr>
          <p:cNvPr id="12" name="文本框 11">
            <a:extLst>
              <a:ext uri="{FF2B5EF4-FFF2-40B4-BE49-F238E27FC236}">
                <a16:creationId xmlns:a16="http://schemas.microsoft.com/office/drawing/2014/main" id="{AF135E2E-CAA8-D4BB-6626-D44433CC3255}"/>
              </a:ext>
            </a:extLst>
          </p:cNvPr>
          <p:cNvSpPr txBox="1"/>
          <p:nvPr/>
        </p:nvSpPr>
        <p:spPr>
          <a:xfrm>
            <a:off x="7116339" y="2364163"/>
            <a:ext cx="4132686" cy="2862322"/>
          </a:xfrm>
          <a:prstGeom prst="rect">
            <a:avLst/>
          </a:prstGeom>
          <a:noFill/>
        </p:spPr>
        <p:txBody>
          <a:bodyPr wrap="square" rtlCol="0">
            <a:spAutoFit/>
          </a:bodyPr>
          <a:lstStyle/>
          <a:p>
            <a:pPr algn="just"/>
            <a:r>
              <a:rPr lang="en-US" altLang="zh-CN" dirty="0"/>
              <a:t>According to the baseline and intuition, we always use K=4 to train the models.</a:t>
            </a:r>
          </a:p>
          <a:p>
            <a:pPr algn="just"/>
            <a:endParaRPr lang="en-US" altLang="zh-CN" dirty="0"/>
          </a:p>
          <a:p>
            <a:pPr algn="just"/>
            <a:r>
              <a:rPr lang="en-US" altLang="zh-CN" dirty="0"/>
              <a:t>But we started to realize that our Dataset is small, just 351 images. So a bigger K seems like a good choice: take more data into model training.</a:t>
            </a:r>
          </a:p>
          <a:p>
            <a:pPr algn="just"/>
            <a:endParaRPr lang="en-US" altLang="zh-CN" dirty="0"/>
          </a:p>
          <a:p>
            <a:pPr algn="just"/>
            <a:r>
              <a:rPr lang="en-US" altLang="zh-CN" dirty="0"/>
              <a:t>So we tried K=5 as the first experiment.</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9" name="文本占位符 1"/>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Full Size Image</a:t>
            </a:r>
          </a:p>
        </p:txBody>
      </p:sp>
      <p:sp>
        <p:nvSpPr>
          <p:cNvPr id="10" name="文本占位符 2"/>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01</a:t>
            </a:r>
            <a:endParaRPr kumimoji="1" lang="zh-CN" altLang="en-US" dirty="0"/>
          </a:p>
        </p:txBody>
      </p:sp>
      <p:grpSp>
        <p:nvGrpSpPr>
          <p:cNvPr id="7" name="组合 6"/>
          <p:cNvGrpSpPr/>
          <p:nvPr/>
        </p:nvGrpSpPr>
        <p:grpSpPr>
          <a:xfrm>
            <a:off x="641985" y="4050665"/>
            <a:ext cx="2875280" cy="942975"/>
            <a:chOff x="9431" y="2364"/>
            <a:chExt cx="4520" cy="1464"/>
          </a:xfrm>
        </p:grpSpPr>
        <p:pic>
          <p:nvPicPr>
            <p:cNvPr id="4" name="图片 3"/>
            <p:cNvPicPr>
              <a:picLocks noChangeAspect="1"/>
            </p:cNvPicPr>
            <p:nvPr/>
          </p:nvPicPr>
          <p:blipFill>
            <a:blip r:embed="rId2"/>
            <a:srcRect t="12346"/>
            <a:stretch>
              <a:fillRect/>
            </a:stretch>
          </p:blipFill>
          <p:spPr>
            <a:xfrm>
              <a:off x="9431" y="2692"/>
              <a:ext cx="4521" cy="1136"/>
            </a:xfrm>
            <a:prstGeom prst="rect">
              <a:avLst/>
            </a:prstGeom>
          </p:spPr>
        </p:pic>
        <p:sp>
          <p:nvSpPr>
            <p:cNvPr id="6" name="矩形 5"/>
            <p:cNvSpPr/>
            <p:nvPr/>
          </p:nvSpPr>
          <p:spPr>
            <a:xfrm>
              <a:off x="9615" y="2364"/>
              <a:ext cx="4297" cy="126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1" name="组合 10"/>
          <p:cNvGrpSpPr/>
          <p:nvPr/>
        </p:nvGrpSpPr>
        <p:grpSpPr>
          <a:xfrm>
            <a:off x="4613910" y="2410460"/>
            <a:ext cx="2699385" cy="764540"/>
            <a:chOff x="9431" y="4385"/>
            <a:chExt cx="4586" cy="1358"/>
          </a:xfrm>
        </p:grpSpPr>
        <p:pic>
          <p:nvPicPr>
            <p:cNvPr id="5" name="图片 4"/>
            <p:cNvPicPr>
              <a:picLocks noChangeAspect="1"/>
            </p:cNvPicPr>
            <p:nvPr/>
          </p:nvPicPr>
          <p:blipFill>
            <a:blip r:embed="rId3"/>
            <a:stretch>
              <a:fillRect/>
            </a:stretch>
          </p:blipFill>
          <p:spPr>
            <a:xfrm>
              <a:off x="9431" y="4627"/>
              <a:ext cx="4587" cy="1116"/>
            </a:xfrm>
            <a:prstGeom prst="rect">
              <a:avLst/>
            </a:prstGeom>
          </p:spPr>
        </p:pic>
        <p:sp>
          <p:nvSpPr>
            <p:cNvPr id="8" name="矩形 7"/>
            <p:cNvSpPr/>
            <p:nvPr/>
          </p:nvSpPr>
          <p:spPr>
            <a:xfrm>
              <a:off x="9576" y="4385"/>
              <a:ext cx="4297" cy="126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12" name="文本框 11"/>
          <p:cNvSpPr txBox="1"/>
          <p:nvPr/>
        </p:nvSpPr>
        <p:spPr>
          <a:xfrm>
            <a:off x="1074420" y="1501140"/>
            <a:ext cx="2137410" cy="368300"/>
          </a:xfrm>
          <a:prstGeom prst="rect">
            <a:avLst/>
          </a:prstGeom>
          <a:noFill/>
        </p:spPr>
        <p:txBody>
          <a:bodyPr wrap="none" rtlCol="0">
            <a:spAutoFit/>
          </a:bodyPr>
          <a:lstStyle/>
          <a:p>
            <a:pPr algn="l"/>
            <a:r>
              <a:rPr lang="en-US" altLang="zh-CN">
                <a:sym typeface="+mn-ea"/>
              </a:rPr>
              <a:t>unext50 + full-image </a:t>
            </a:r>
            <a:endParaRPr lang="en-US" altLang="zh-CN"/>
          </a:p>
        </p:txBody>
      </p:sp>
      <p:grpSp>
        <p:nvGrpSpPr>
          <p:cNvPr id="13" name="组合 12"/>
          <p:cNvGrpSpPr/>
          <p:nvPr/>
        </p:nvGrpSpPr>
        <p:grpSpPr>
          <a:xfrm>
            <a:off x="763270" y="2411095"/>
            <a:ext cx="2753995" cy="862330"/>
            <a:chOff x="2714" y="3720"/>
            <a:chExt cx="4084" cy="1199"/>
          </a:xfrm>
        </p:grpSpPr>
        <p:pic>
          <p:nvPicPr>
            <p:cNvPr id="14" name="图片 13"/>
            <p:cNvPicPr>
              <a:picLocks noChangeAspect="1"/>
            </p:cNvPicPr>
            <p:nvPr/>
          </p:nvPicPr>
          <p:blipFill>
            <a:blip r:embed="rId4"/>
            <a:stretch>
              <a:fillRect/>
            </a:stretch>
          </p:blipFill>
          <p:spPr>
            <a:xfrm>
              <a:off x="2744" y="3875"/>
              <a:ext cx="4032" cy="1044"/>
            </a:xfrm>
            <a:prstGeom prst="rect">
              <a:avLst/>
            </a:prstGeom>
          </p:spPr>
        </p:pic>
        <p:sp>
          <p:nvSpPr>
            <p:cNvPr id="15" name="矩形 14"/>
            <p:cNvSpPr/>
            <p:nvPr/>
          </p:nvSpPr>
          <p:spPr>
            <a:xfrm>
              <a:off x="2714" y="3720"/>
              <a:ext cx="4084" cy="106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cxnSp>
        <p:nvCxnSpPr>
          <p:cNvPr id="16" name="直接箭头连接符 15"/>
          <p:cNvCxnSpPr/>
          <p:nvPr/>
        </p:nvCxnSpPr>
        <p:spPr>
          <a:xfrm flipH="1">
            <a:off x="2139315" y="3406140"/>
            <a:ext cx="7620" cy="4679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187825" y="1501140"/>
            <a:ext cx="3552190" cy="368300"/>
          </a:xfrm>
          <a:prstGeom prst="rect">
            <a:avLst/>
          </a:prstGeom>
          <a:noFill/>
        </p:spPr>
        <p:txBody>
          <a:bodyPr wrap="none" rtlCol="0">
            <a:spAutoFit/>
          </a:bodyPr>
          <a:lstStyle/>
          <a:p>
            <a:pPr algn="l"/>
            <a:r>
              <a:rPr lang="en-US" altLang="zh-CN">
                <a:sym typeface="+mn-ea"/>
              </a:rPr>
              <a:t>unext50 + full-image+augmentation </a:t>
            </a:r>
            <a:endParaRPr lang="en-US" altLang="zh-CN"/>
          </a:p>
        </p:txBody>
      </p:sp>
      <p:sp>
        <p:nvSpPr>
          <p:cNvPr id="18" name="文本框 17"/>
          <p:cNvSpPr txBox="1"/>
          <p:nvPr/>
        </p:nvSpPr>
        <p:spPr>
          <a:xfrm>
            <a:off x="8097520" y="1501140"/>
            <a:ext cx="3810635" cy="645160"/>
          </a:xfrm>
          <a:prstGeom prst="rect">
            <a:avLst/>
          </a:prstGeom>
          <a:noFill/>
        </p:spPr>
        <p:txBody>
          <a:bodyPr wrap="none" rtlCol="0">
            <a:spAutoFit/>
          </a:bodyPr>
          <a:lstStyle/>
          <a:p>
            <a:pPr algn="ctr"/>
            <a:r>
              <a:rPr lang="en-US" altLang="zh-CN">
                <a:sym typeface="+mn-ea"/>
              </a:rPr>
              <a:t>efficientnet + full-image+augmentation</a:t>
            </a:r>
          </a:p>
          <a:p>
            <a:pPr algn="ctr"/>
            <a:endParaRPr lang="en-US" altLang="zh-CN"/>
          </a:p>
        </p:txBody>
      </p:sp>
      <p:grpSp>
        <p:nvGrpSpPr>
          <p:cNvPr id="20" name="组合 19"/>
          <p:cNvGrpSpPr/>
          <p:nvPr/>
        </p:nvGrpSpPr>
        <p:grpSpPr>
          <a:xfrm>
            <a:off x="8451850" y="2398395"/>
            <a:ext cx="2897505" cy="801370"/>
            <a:chOff x="13165" y="3779"/>
            <a:chExt cx="4563" cy="1262"/>
          </a:xfrm>
        </p:grpSpPr>
        <p:pic>
          <p:nvPicPr>
            <p:cNvPr id="3" name="图片 2"/>
            <p:cNvPicPr>
              <a:picLocks noChangeAspect="1"/>
            </p:cNvPicPr>
            <p:nvPr/>
          </p:nvPicPr>
          <p:blipFill>
            <a:blip r:embed="rId5"/>
            <a:stretch>
              <a:fillRect/>
            </a:stretch>
          </p:blipFill>
          <p:spPr>
            <a:xfrm>
              <a:off x="13268" y="3973"/>
              <a:ext cx="4460" cy="1068"/>
            </a:xfrm>
            <a:prstGeom prst="rect">
              <a:avLst/>
            </a:prstGeom>
          </p:spPr>
        </p:pic>
        <p:sp>
          <p:nvSpPr>
            <p:cNvPr id="19" name="矩形 18"/>
            <p:cNvSpPr/>
            <p:nvPr/>
          </p:nvSpPr>
          <p:spPr>
            <a:xfrm>
              <a:off x="13165" y="3779"/>
              <a:ext cx="4549" cy="1133"/>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3CB0B2FA-48C8-A578-B96D-94EA3C3BCDAC}"/>
              </a:ext>
            </a:extLst>
          </p:cNvPr>
          <p:cNvPicPr>
            <a:picLocks noChangeAspect="1"/>
          </p:cNvPicPr>
          <p:nvPr/>
        </p:nvPicPr>
        <p:blipFill>
          <a:blip r:embed="rId6"/>
          <a:stretch>
            <a:fillRect/>
          </a:stretch>
        </p:blipFill>
        <p:spPr>
          <a:xfrm>
            <a:off x="8382361" y="4159325"/>
            <a:ext cx="3167654" cy="8235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4" name="直接箭头连接符 23">
            <a:extLst>
              <a:ext uri="{FF2B5EF4-FFF2-40B4-BE49-F238E27FC236}">
                <a16:creationId xmlns:a16="http://schemas.microsoft.com/office/drawing/2014/main" id="{4764D3A7-2789-13C4-3F83-F3852A625A75}"/>
              </a:ext>
            </a:extLst>
          </p:cNvPr>
          <p:cNvCxnSpPr>
            <a:stCxn id="3" idx="2"/>
          </p:cNvCxnSpPr>
          <p:nvPr/>
        </p:nvCxnSpPr>
        <p:spPr>
          <a:xfrm>
            <a:off x="9933305" y="3199765"/>
            <a:ext cx="0" cy="753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9" name="文本占位符 1"/>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Multimodal</a:t>
            </a:r>
          </a:p>
        </p:txBody>
      </p:sp>
      <p:sp>
        <p:nvSpPr>
          <p:cNvPr id="10" name="文本占位符 2"/>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02</a:t>
            </a:r>
            <a:endParaRPr kumimoji="1" lang="zh-CN" altLang="en-US" dirty="0"/>
          </a:p>
        </p:txBody>
      </p:sp>
      <p:grpSp>
        <p:nvGrpSpPr>
          <p:cNvPr id="7" name="组合 6"/>
          <p:cNvGrpSpPr/>
          <p:nvPr/>
        </p:nvGrpSpPr>
        <p:grpSpPr>
          <a:xfrm>
            <a:off x="2047471" y="2203450"/>
            <a:ext cx="6924040" cy="3527425"/>
            <a:chOff x="2867" y="2809"/>
            <a:chExt cx="10904" cy="5555"/>
          </a:xfrm>
        </p:grpSpPr>
        <p:sp>
          <p:nvSpPr>
            <p:cNvPr id="4" name="文本框 3"/>
            <p:cNvSpPr txBox="1"/>
            <p:nvPr/>
          </p:nvSpPr>
          <p:spPr>
            <a:xfrm>
              <a:off x="3540" y="7637"/>
              <a:ext cx="9204" cy="7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noFill/>
                  </a:ln>
                  <a:solidFill>
                    <a:srgbClr val="444476"/>
                  </a:solidFill>
                  <a:effectLst/>
                  <a:uFillTx/>
                  <a:latin typeface="+mn-lt"/>
                  <a:ea typeface="+mn-ea"/>
                  <a:cs typeface="+mn-cs"/>
                  <a:sym typeface="Calibri" panose="020F0502020204030204"/>
                </a:rPr>
                <a:t>Change </a:t>
              </a:r>
              <a:r>
                <a:rPr lang="en-US" altLang="zh-CN" sz="2400" b="1" dirty="0">
                  <a:solidFill>
                    <a:srgbClr val="444476"/>
                  </a:solidFill>
                </a:rPr>
                <a:t>the</a:t>
              </a:r>
              <a:r>
                <a:rPr lang="zh-CN" altLang="en-US" sz="2400" b="1" dirty="0">
                  <a:solidFill>
                    <a:srgbClr val="444476"/>
                  </a:solidFill>
                </a:rPr>
                <a:t> </a:t>
              </a:r>
              <a:r>
                <a:rPr lang="en-US" altLang="zh-CN" sz="2400" b="1" dirty="0">
                  <a:solidFill>
                    <a:srgbClr val="444476"/>
                  </a:solidFill>
                </a:rPr>
                <a:t>input</a:t>
              </a:r>
              <a:r>
                <a:rPr lang="zh-CN" altLang="en-US" sz="2400" b="1" dirty="0">
                  <a:solidFill>
                    <a:srgbClr val="444476"/>
                  </a:solidFill>
                </a:rPr>
                <a:t> </a:t>
              </a:r>
              <a:r>
                <a:rPr lang="en-US" altLang="zh-CN" sz="2400" b="1" dirty="0">
                  <a:solidFill>
                    <a:srgbClr val="444476"/>
                  </a:solidFill>
                </a:rPr>
                <a:t>data channel from 3 to 8</a:t>
              </a:r>
              <a:endParaRPr kumimoji="0" lang="zh-CN" altLang="en-US" sz="2400" b="1" i="0" u="none" strike="noStrike" cap="none" spc="0" normalizeH="0" baseline="0" dirty="0">
                <a:ln>
                  <a:noFill/>
                </a:ln>
                <a:solidFill>
                  <a:srgbClr val="444476"/>
                </a:solidFill>
                <a:effectLst/>
                <a:uFillTx/>
                <a:latin typeface="+mn-lt"/>
                <a:ea typeface="+mn-ea"/>
                <a:cs typeface="+mn-cs"/>
                <a:sym typeface="Calibri" panose="020F0502020204030204"/>
              </a:endParaRPr>
            </a:p>
          </p:txBody>
        </p:sp>
        <p:grpSp>
          <p:nvGrpSpPr>
            <p:cNvPr id="30" name="组合 29"/>
            <p:cNvGrpSpPr/>
            <p:nvPr/>
          </p:nvGrpSpPr>
          <p:grpSpPr>
            <a:xfrm>
              <a:off x="2867" y="2809"/>
              <a:ext cx="2231" cy="1923"/>
              <a:chOff x="963879" y="1884121"/>
              <a:chExt cx="1416649" cy="1220878"/>
            </a:xfrm>
          </p:grpSpPr>
          <p:sp>
            <p:nvSpPr>
              <p:cNvPr id="16" name="矩形 15"/>
              <p:cNvSpPr/>
              <p:nvPr/>
            </p:nvSpPr>
            <p:spPr>
              <a:xfrm>
                <a:off x="963879" y="1884121"/>
                <a:ext cx="1335641" cy="122087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21" name="文本框 20"/>
              <p:cNvSpPr txBox="1"/>
              <p:nvPr/>
            </p:nvSpPr>
            <p:spPr>
              <a:xfrm flipH="1">
                <a:off x="1114232" y="191257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2" name="文本框 21"/>
              <p:cNvSpPr txBox="1"/>
              <p:nvPr/>
            </p:nvSpPr>
            <p:spPr>
              <a:xfrm flipH="1">
                <a:off x="1529539"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3" name="文本框 22"/>
              <p:cNvSpPr txBox="1"/>
              <p:nvPr/>
            </p:nvSpPr>
            <p:spPr>
              <a:xfrm flipH="1">
                <a:off x="1926575"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4" name="文本框 23"/>
              <p:cNvSpPr txBox="1"/>
              <p:nvPr/>
            </p:nvSpPr>
            <p:spPr>
              <a:xfrm flipH="1">
                <a:off x="1114230" y="2292636"/>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5" name="文本框 21"/>
              <p:cNvSpPr txBox="1"/>
              <p:nvPr/>
            </p:nvSpPr>
            <p:spPr>
              <a:xfrm flipH="1">
                <a:off x="1114231" y="267123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 name="文本框 21"/>
              <p:cNvSpPr txBox="1"/>
              <p:nvPr/>
            </p:nvSpPr>
            <p:spPr>
              <a:xfrm flipH="1">
                <a:off x="1520403" y="229428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7" name="文本框 21"/>
              <p:cNvSpPr txBox="1"/>
              <p:nvPr/>
            </p:nvSpPr>
            <p:spPr>
              <a:xfrm flipH="1">
                <a:off x="1529539" y="267389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8" name="文本框 21"/>
              <p:cNvSpPr txBox="1"/>
              <p:nvPr/>
            </p:nvSpPr>
            <p:spPr>
              <a:xfrm flipH="1">
                <a:off x="1926575" y="229091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9" name="文本框 21"/>
              <p:cNvSpPr txBox="1"/>
              <p:nvPr/>
            </p:nvSpPr>
            <p:spPr>
              <a:xfrm flipH="1">
                <a:off x="1931547" y="2679260"/>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grpSp>
          <p:nvGrpSpPr>
            <p:cNvPr id="31" name="组合 30"/>
            <p:cNvGrpSpPr/>
            <p:nvPr/>
          </p:nvGrpSpPr>
          <p:grpSpPr>
            <a:xfrm>
              <a:off x="3293" y="3175"/>
              <a:ext cx="2231" cy="1923"/>
              <a:chOff x="963879" y="1884121"/>
              <a:chExt cx="1416649" cy="1220878"/>
            </a:xfrm>
          </p:grpSpPr>
          <p:sp>
            <p:nvSpPr>
              <p:cNvPr id="32" name="矩形 31"/>
              <p:cNvSpPr/>
              <p:nvPr/>
            </p:nvSpPr>
            <p:spPr>
              <a:xfrm>
                <a:off x="963879" y="1884121"/>
                <a:ext cx="1335641" cy="122087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33" name="文本框 32"/>
              <p:cNvSpPr txBox="1"/>
              <p:nvPr/>
            </p:nvSpPr>
            <p:spPr>
              <a:xfrm flipH="1">
                <a:off x="1114232" y="191257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4" name="文本框 33"/>
              <p:cNvSpPr txBox="1"/>
              <p:nvPr/>
            </p:nvSpPr>
            <p:spPr>
              <a:xfrm flipH="1">
                <a:off x="1529539"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5" name="文本框 34"/>
              <p:cNvSpPr txBox="1"/>
              <p:nvPr/>
            </p:nvSpPr>
            <p:spPr>
              <a:xfrm flipH="1">
                <a:off x="1926575"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6" name="文本框 35"/>
              <p:cNvSpPr txBox="1"/>
              <p:nvPr/>
            </p:nvSpPr>
            <p:spPr>
              <a:xfrm flipH="1">
                <a:off x="1114230" y="2292636"/>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7" name="文本框 21"/>
              <p:cNvSpPr txBox="1"/>
              <p:nvPr/>
            </p:nvSpPr>
            <p:spPr>
              <a:xfrm flipH="1">
                <a:off x="1114231" y="267123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8" name="文本框 21"/>
              <p:cNvSpPr txBox="1"/>
              <p:nvPr/>
            </p:nvSpPr>
            <p:spPr>
              <a:xfrm flipH="1">
                <a:off x="1520403" y="229428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39" name="文本框 21"/>
              <p:cNvSpPr txBox="1"/>
              <p:nvPr/>
            </p:nvSpPr>
            <p:spPr>
              <a:xfrm flipH="1">
                <a:off x="1529539" y="267389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0" name="文本框 21"/>
              <p:cNvSpPr txBox="1"/>
              <p:nvPr/>
            </p:nvSpPr>
            <p:spPr>
              <a:xfrm flipH="1">
                <a:off x="1926575" y="229091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1" name="文本框 21"/>
              <p:cNvSpPr txBox="1"/>
              <p:nvPr/>
            </p:nvSpPr>
            <p:spPr>
              <a:xfrm flipH="1">
                <a:off x="1931547" y="2679260"/>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grpSp>
          <p:nvGrpSpPr>
            <p:cNvPr id="42" name="组合 41"/>
            <p:cNvGrpSpPr/>
            <p:nvPr/>
          </p:nvGrpSpPr>
          <p:grpSpPr>
            <a:xfrm>
              <a:off x="3694" y="3625"/>
              <a:ext cx="2231" cy="1923"/>
              <a:chOff x="963879" y="1884121"/>
              <a:chExt cx="1416649" cy="1220878"/>
            </a:xfrm>
          </p:grpSpPr>
          <p:sp>
            <p:nvSpPr>
              <p:cNvPr id="43" name="矩形 42"/>
              <p:cNvSpPr/>
              <p:nvPr/>
            </p:nvSpPr>
            <p:spPr>
              <a:xfrm>
                <a:off x="963879" y="1884121"/>
                <a:ext cx="1335641" cy="122087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44" name="文本框 43"/>
              <p:cNvSpPr txBox="1"/>
              <p:nvPr/>
            </p:nvSpPr>
            <p:spPr>
              <a:xfrm flipH="1">
                <a:off x="1114232" y="191257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5" name="文本框 44"/>
              <p:cNvSpPr txBox="1"/>
              <p:nvPr/>
            </p:nvSpPr>
            <p:spPr>
              <a:xfrm flipH="1">
                <a:off x="1529539"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6" name="文本框 45"/>
              <p:cNvSpPr txBox="1"/>
              <p:nvPr/>
            </p:nvSpPr>
            <p:spPr>
              <a:xfrm flipH="1">
                <a:off x="1926575"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7" name="文本框 46"/>
              <p:cNvSpPr txBox="1"/>
              <p:nvPr/>
            </p:nvSpPr>
            <p:spPr>
              <a:xfrm flipH="1">
                <a:off x="1114230" y="2292636"/>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8" name="文本框 21"/>
              <p:cNvSpPr txBox="1"/>
              <p:nvPr/>
            </p:nvSpPr>
            <p:spPr>
              <a:xfrm flipH="1">
                <a:off x="1114231" y="267123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49" name="文本框 21"/>
              <p:cNvSpPr txBox="1"/>
              <p:nvPr/>
            </p:nvSpPr>
            <p:spPr>
              <a:xfrm flipH="1">
                <a:off x="1520403" y="229428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0" name="文本框 21"/>
              <p:cNvSpPr txBox="1"/>
              <p:nvPr/>
            </p:nvSpPr>
            <p:spPr>
              <a:xfrm flipH="1">
                <a:off x="1529539" y="267389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1" name="文本框 21"/>
              <p:cNvSpPr txBox="1"/>
              <p:nvPr/>
            </p:nvSpPr>
            <p:spPr>
              <a:xfrm flipH="1">
                <a:off x="1926575" y="229091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2" name="文本框 21"/>
              <p:cNvSpPr txBox="1"/>
              <p:nvPr/>
            </p:nvSpPr>
            <p:spPr>
              <a:xfrm flipH="1">
                <a:off x="1931547" y="2679260"/>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grpSp>
          <p:nvGrpSpPr>
            <p:cNvPr id="54" name="组合 53"/>
            <p:cNvGrpSpPr/>
            <p:nvPr/>
          </p:nvGrpSpPr>
          <p:grpSpPr>
            <a:xfrm>
              <a:off x="4144" y="4107"/>
              <a:ext cx="2231" cy="1923"/>
              <a:chOff x="963879" y="1884121"/>
              <a:chExt cx="1416649" cy="1220878"/>
            </a:xfrm>
          </p:grpSpPr>
          <p:sp>
            <p:nvSpPr>
              <p:cNvPr id="55" name="矩形 54"/>
              <p:cNvSpPr/>
              <p:nvPr/>
            </p:nvSpPr>
            <p:spPr>
              <a:xfrm>
                <a:off x="963879" y="1884121"/>
                <a:ext cx="1335641" cy="122087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56" name="文本框 55"/>
              <p:cNvSpPr txBox="1"/>
              <p:nvPr/>
            </p:nvSpPr>
            <p:spPr>
              <a:xfrm flipH="1">
                <a:off x="1114232" y="191257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7" name="文本框 56"/>
              <p:cNvSpPr txBox="1"/>
              <p:nvPr/>
            </p:nvSpPr>
            <p:spPr>
              <a:xfrm flipH="1">
                <a:off x="1529539"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8" name="文本框 57"/>
              <p:cNvSpPr txBox="1"/>
              <p:nvPr/>
            </p:nvSpPr>
            <p:spPr>
              <a:xfrm flipH="1">
                <a:off x="1926575" y="190469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59" name="文本框 58"/>
              <p:cNvSpPr txBox="1"/>
              <p:nvPr/>
            </p:nvSpPr>
            <p:spPr>
              <a:xfrm flipH="1">
                <a:off x="1114230" y="2292636"/>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60" name="文本框 21"/>
              <p:cNvSpPr txBox="1"/>
              <p:nvPr/>
            </p:nvSpPr>
            <p:spPr>
              <a:xfrm flipH="1">
                <a:off x="1114231" y="2671233"/>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61" name="文本框 21"/>
              <p:cNvSpPr txBox="1"/>
              <p:nvPr/>
            </p:nvSpPr>
            <p:spPr>
              <a:xfrm flipH="1">
                <a:off x="1520403" y="229428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62" name="文本框 21"/>
              <p:cNvSpPr txBox="1"/>
              <p:nvPr/>
            </p:nvSpPr>
            <p:spPr>
              <a:xfrm flipH="1">
                <a:off x="1529539" y="2673892"/>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63" name="文本框 21"/>
              <p:cNvSpPr txBox="1"/>
              <p:nvPr/>
            </p:nvSpPr>
            <p:spPr>
              <a:xfrm flipH="1">
                <a:off x="1926575" y="2290911"/>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56" name="文本框 21"/>
              <p:cNvSpPr txBox="1"/>
              <p:nvPr/>
            </p:nvSpPr>
            <p:spPr>
              <a:xfrm flipH="1">
                <a:off x="1931547" y="2679260"/>
                <a:ext cx="448981"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lang="en-US" altLang="zh-CN" dirty="0"/>
                  <a:t>0</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grpSp>
          <p:nvGrpSpPr>
            <p:cNvPr id="268" name="组合 267"/>
            <p:cNvGrpSpPr/>
            <p:nvPr/>
          </p:nvGrpSpPr>
          <p:grpSpPr>
            <a:xfrm>
              <a:off x="4691" y="4658"/>
              <a:ext cx="2103" cy="1923"/>
              <a:chOff x="2447626" y="4456672"/>
              <a:chExt cx="1335641" cy="1220878"/>
            </a:xfrm>
          </p:grpSpPr>
          <p:sp>
            <p:nvSpPr>
              <p:cNvPr id="17" name="矩形 16"/>
              <p:cNvSpPr/>
              <p:nvPr/>
            </p:nvSpPr>
            <p:spPr>
              <a:xfrm>
                <a:off x="2447626" y="4456672"/>
                <a:ext cx="1335641" cy="1220878"/>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257" name="文本框 256"/>
              <p:cNvSpPr txBox="1"/>
              <p:nvPr/>
            </p:nvSpPr>
            <p:spPr>
              <a:xfrm>
                <a:off x="2590557" y="4471892"/>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58" name="文本框 257"/>
              <p:cNvSpPr txBox="1"/>
              <p:nvPr/>
            </p:nvSpPr>
            <p:spPr>
              <a:xfrm>
                <a:off x="2607526" y="4865521"/>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59" name="文本框 258"/>
              <p:cNvSpPr txBox="1"/>
              <p:nvPr/>
            </p:nvSpPr>
            <p:spPr>
              <a:xfrm>
                <a:off x="2610639" y="5224047"/>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2" name="文本框 261"/>
              <p:cNvSpPr txBox="1"/>
              <p:nvPr/>
            </p:nvSpPr>
            <p:spPr>
              <a:xfrm>
                <a:off x="2976943" y="4468229"/>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3" name="文本框 256"/>
              <p:cNvSpPr txBox="1"/>
              <p:nvPr/>
            </p:nvSpPr>
            <p:spPr>
              <a:xfrm>
                <a:off x="2997026" y="4863179"/>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4" name="文本框 256"/>
              <p:cNvSpPr txBox="1"/>
              <p:nvPr/>
            </p:nvSpPr>
            <p:spPr>
              <a:xfrm>
                <a:off x="3389863" y="4471892"/>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5" name="文本框 256"/>
              <p:cNvSpPr txBox="1"/>
              <p:nvPr/>
            </p:nvSpPr>
            <p:spPr>
              <a:xfrm>
                <a:off x="3393907" y="4863179"/>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6" name="文本框 256"/>
              <p:cNvSpPr txBox="1"/>
              <p:nvPr/>
            </p:nvSpPr>
            <p:spPr>
              <a:xfrm>
                <a:off x="2990577" y="5220691"/>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sp>
            <p:nvSpPr>
              <p:cNvPr id="267" name="文本框 256"/>
              <p:cNvSpPr txBox="1"/>
              <p:nvPr/>
            </p:nvSpPr>
            <p:spPr>
              <a:xfrm>
                <a:off x="3396880" y="5220691"/>
                <a:ext cx="38638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lvl9pPr>
              </a:lstStyle>
              <a:p>
                <a:pPr marL="0" marR="0" indent="0" algn="l" defTabSz="4572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mn-lt"/>
                    <a:ea typeface="+mn-ea"/>
                    <a:cs typeface="+mn-cs"/>
                    <a:sym typeface="Calibri" panose="020F0502020204030204"/>
                  </a:rPr>
                  <a:t>1</a:t>
                </a:r>
                <a:endParaRPr kumimoji="0" lang="zh-CN" alt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sp>
          <p:nvSpPr>
            <p:cNvPr id="269" name="加号 268"/>
            <p:cNvSpPr/>
            <p:nvPr/>
          </p:nvSpPr>
          <p:spPr>
            <a:xfrm>
              <a:off x="7959" y="3967"/>
              <a:ext cx="1510" cy="1392"/>
            </a:xfrm>
            <a:prstGeom prst="mathPlus">
              <a:avLst>
                <a:gd name="adj1" fmla="val 9572"/>
              </a:avLst>
            </a:prstGeom>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283" name="矩形 282"/>
            <p:cNvSpPr/>
            <p:nvPr/>
          </p:nvSpPr>
          <p:spPr>
            <a:xfrm>
              <a:off x="10494" y="2944"/>
              <a:ext cx="2103" cy="1923"/>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304" name="矩形 303"/>
            <p:cNvSpPr/>
            <p:nvPr/>
          </p:nvSpPr>
          <p:spPr>
            <a:xfrm>
              <a:off x="11093" y="3646"/>
              <a:ext cx="2103" cy="1923"/>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305" name="矩形 304"/>
            <p:cNvSpPr/>
            <p:nvPr/>
          </p:nvSpPr>
          <p:spPr>
            <a:xfrm>
              <a:off x="11668" y="4393"/>
              <a:ext cx="2103" cy="1923"/>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pPr>
              <a:endParaRPr kumimoji="0" lang="zh-CN" altLang="en-US" sz="1800"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Calibri" panose="020F0502020204030204"/>
              </a:endParaRPr>
            </a:p>
          </p:txBody>
        </p:sp>
        <p:sp>
          <p:nvSpPr>
            <p:cNvPr id="308" name="文本框 307"/>
            <p:cNvSpPr txBox="1"/>
            <p:nvPr/>
          </p:nvSpPr>
          <p:spPr>
            <a:xfrm>
              <a:off x="11464" y="6448"/>
              <a:ext cx="913" cy="62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lang="en-US" altLang="zh-CN" sz="2000" dirty="0">
                  <a:solidFill>
                    <a:srgbClr val="000044"/>
                  </a:solidFill>
                </a:rPr>
                <a:t>RGB</a:t>
              </a:r>
              <a:endParaRPr kumimoji="0" lang="en-US" altLang="zh-CN" sz="2000" i="0" u="none" strike="noStrike" cap="none" spc="0" normalizeH="0" baseline="0" dirty="0">
                <a:ln>
                  <a:noFill/>
                </a:ln>
                <a:solidFill>
                  <a:srgbClr val="000044"/>
                </a:solidFill>
                <a:effectLst/>
                <a:uFillTx/>
                <a:latin typeface="+mn-lt"/>
                <a:ea typeface="+mn-ea"/>
                <a:cs typeface="+mn-cs"/>
                <a:sym typeface="Calibri" panose="020F0502020204030204"/>
              </a:endParaRPr>
            </a:p>
          </p:txBody>
        </p:sp>
      </p:grpSp>
      <p:sp>
        <p:nvSpPr>
          <p:cNvPr id="5" name="文本框 4"/>
          <p:cNvSpPr txBox="1"/>
          <p:nvPr/>
        </p:nvSpPr>
        <p:spPr>
          <a:xfrm>
            <a:off x="859155" y="1136015"/>
            <a:ext cx="8031480" cy="368300"/>
          </a:xfrm>
          <a:prstGeom prst="rect">
            <a:avLst/>
          </a:prstGeom>
          <a:noFill/>
        </p:spPr>
        <p:txBody>
          <a:bodyPr wrap="none" rtlCol="0">
            <a:spAutoFit/>
          </a:bodyPr>
          <a:lstStyle/>
          <a:p>
            <a:pPr algn="l"/>
            <a:r>
              <a:rPr lang="zh-CN" altLang="en-US"/>
              <a:t>We use five additional channels to represent the information of five different organs.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9" name="文本占位符 1"/>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Multimodal</a:t>
            </a:r>
          </a:p>
        </p:txBody>
      </p:sp>
      <p:sp>
        <p:nvSpPr>
          <p:cNvPr id="10" name="文本占位符 2"/>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02</a:t>
            </a:r>
            <a:endParaRPr kumimoji="1" lang="zh-CN" altLang="en-US" dirty="0"/>
          </a:p>
        </p:txBody>
      </p:sp>
      <p:grpSp>
        <p:nvGrpSpPr>
          <p:cNvPr id="12" name="组合 11"/>
          <p:cNvGrpSpPr/>
          <p:nvPr/>
        </p:nvGrpSpPr>
        <p:grpSpPr>
          <a:xfrm>
            <a:off x="1441450" y="1876425"/>
            <a:ext cx="2933065" cy="987425"/>
            <a:chOff x="2324" y="2859"/>
            <a:chExt cx="5044" cy="1715"/>
          </a:xfrm>
        </p:grpSpPr>
        <p:pic>
          <p:nvPicPr>
            <p:cNvPr id="4" name="图片 3"/>
            <p:cNvPicPr>
              <a:picLocks noChangeAspect="1"/>
            </p:cNvPicPr>
            <p:nvPr/>
          </p:nvPicPr>
          <p:blipFill>
            <a:blip r:embed="rId2"/>
            <a:stretch>
              <a:fillRect/>
            </a:stretch>
          </p:blipFill>
          <p:spPr>
            <a:xfrm>
              <a:off x="2324" y="3068"/>
              <a:ext cx="5044" cy="1507"/>
            </a:xfrm>
            <a:prstGeom prst="rect">
              <a:avLst/>
            </a:prstGeom>
          </p:spPr>
        </p:pic>
        <p:sp>
          <p:nvSpPr>
            <p:cNvPr id="7" name="矩形 6"/>
            <p:cNvSpPr/>
            <p:nvPr/>
          </p:nvSpPr>
          <p:spPr>
            <a:xfrm>
              <a:off x="2379" y="2859"/>
              <a:ext cx="4936" cy="134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1" name="组合 10"/>
          <p:cNvGrpSpPr/>
          <p:nvPr/>
        </p:nvGrpSpPr>
        <p:grpSpPr>
          <a:xfrm>
            <a:off x="1473200" y="3494405"/>
            <a:ext cx="3205582" cy="980340"/>
            <a:chOff x="2324" y="4729"/>
            <a:chExt cx="5461" cy="1832"/>
          </a:xfrm>
        </p:grpSpPr>
        <p:pic>
          <p:nvPicPr>
            <p:cNvPr id="6" name="图片 5" descr="055fe60d071e963bbf6a2ea512c62a6"/>
            <p:cNvPicPr>
              <a:picLocks noChangeAspect="1"/>
            </p:cNvPicPr>
            <p:nvPr/>
          </p:nvPicPr>
          <p:blipFill>
            <a:blip r:embed="rId3"/>
            <a:srcRect l="55428" t="6206" r="16219" b="32855"/>
            <a:stretch>
              <a:fillRect/>
            </a:stretch>
          </p:blipFill>
          <p:spPr>
            <a:xfrm>
              <a:off x="2561" y="4990"/>
              <a:ext cx="5224" cy="1571"/>
            </a:xfrm>
            <a:prstGeom prst="rect">
              <a:avLst/>
            </a:prstGeom>
          </p:spPr>
        </p:pic>
        <p:sp>
          <p:nvSpPr>
            <p:cNvPr id="8" name="矩形 7"/>
            <p:cNvSpPr/>
            <p:nvPr/>
          </p:nvSpPr>
          <p:spPr>
            <a:xfrm>
              <a:off x="2324" y="4729"/>
              <a:ext cx="4936" cy="134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cxnSp>
        <p:nvCxnSpPr>
          <p:cNvPr id="13" name="直接箭头连接符 12"/>
          <p:cNvCxnSpPr/>
          <p:nvPr/>
        </p:nvCxnSpPr>
        <p:spPr>
          <a:xfrm flipH="1">
            <a:off x="2900045" y="2864485"/>
            <a:ext cx="8255" cy="55435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59155" y="1150620"/>
            <a:ext cx="4847590" cy="368300"/>
          </a:xfrm>
          <a:prstGeom prst="rect">
            <a:avLst/>
          </a:prstGeom>
          <a:noFill/>
        </p:spPr>
        <p:txBody>
          <a:bodyPr wrap="none" rtlCol="0">
            <a:spAutoFit/>
          </a:bodyPr>
          <a:lstStyle/>
          <a:p>
            <a:pPr algn="l"/>
            <a:r>
              <a:rPr lang="zh-CN" altLang="en-US"/>
              <a:t>When multimodal</a:t>
            </a:r>
            <a:r>
              <a:rPr lang="en-US" altLang="zh-CN"/>
              <a:t> </a:t>
            </a:r>
            <a:r>
              <a:rPr lang="zh-CN" altLang="en-US"/>
              <a:t>is applied in the efﬁn</a:t>
            </a:r>
            <a:r>
              <a:rPr lang="en-US" altLang="zh-CN"/>
              <a:t>cient</a:t>
            </a:r>
            <a:r>
              <a:rPr lang="zh-CN" altLang="en-US"/>
              <a:t>net：</a:t>
            </a:r>
          </a:p>
        </p:txBody>
      </p:sp>
      <p:sp>
        <p:nvSpPr>
          <p:cNvPr id="3" name="文本框 2"/>
          <p:cNvSpPr txBox="1"/>
          <p:nvPr/>
        </p:nvSpPr>
        <p:spPr>
          <a:xfrm>
            <a:off x="6703060" y="1150620"/>
            <a:ext cx="4736465" cy="368300"/>
          </a:xfrm>
          <a:prstGeom prst="rect">
            <a:avLst/>
          </a:prstGeom>
          <a:noFill/>
        </p:spPr>
        <p:txBody>
          <a:bodyPr wrap="none" rtlCol="0" anchor="t">
            <a:spAutoFit/>
          </a:bodyPr>
          <a:lstStyle/>
          <a:p>
            <a:pPr algn="l"/>
            <a:r>
              <a:rPr lang="en-US" altLang="zh-CN">
                <a:sym typeface="+mn-ea"/>
              </a:rPr>
              <a:t>unext50 + full-image+augmentation+multimodal </a:t>
            </a:r>
            <a:endParaRPr lang="zh-CN" altLang="en-US"/>
          </a:p>
        </p:txBody>
      </p:sp>
      <p:grpSp>
        <p:nvGrpSpPr>
          <p:cNvPr id="5" name="组合 4"/>
          <p:cNvGrpSpPr/>
          <p:nvPr/>
        </p:nvGrpSpPr>
        <p:grpSpPr>
          <a:xfrm>
            <a:off x="7510780" y="1751330"/>
            <a:ext cx="2964815" cy="897255"/>
            <a:chOff x="9431" y="4385"/>
            <a:chExt cx="4586" cy="1358"/>
          </a:xfrm>
        </p:grpSpPr>
        <p:pic>
          <p:nvPicPr>
            <p:cNvPr id="14" name="图片 13"/>
            <p:cNvPicPr>
              <a:picLocks noChangeAspect="1"/>
            </p:cNvPicPr>
            <p:nvPr/>
          </p:nvPicPr>
          <p:blipFill>
            <a:blip r:embed="rId4"/>
            <a:stretch>
              <a:fillRect/>
            </a:stretch>
          </p:blipFill>
          <p:spPr>
            <a:xfrm>
              <a:off x="9431" y="4627"/>
              <a:ext cx="4587" cy="1116"/>
            </a:xfrm>
            <a:prstGeom prst="rect">
              <a:avLst/>
            </a:prstGeom>
          </p:spPr>
        </p:pic>
        <p:sp>
          <p:nvSpPr>
            <p:cNvPr id="17" name="矩形 16"/>
            <p:cNvSpPr/>
            <p:nvPr/>
          </p:nvSpPr>
          <p:spPr>
            <a:xfrm>
              <a:off x="9576" y="4385"/>
              <a:ext cx="4297" cy="1262"/>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pic>
        <p:nvPicPr>
          <p:cNvPr id="18" name="图片 17"/>
          <p:cNvPicPr>
            <a:picLocks noChangeAspect="1"/>
          </p:cNvPicPr>
          <p:nvPr/>
        </p:nvPicPr>
        <p:blipFill>
          <a:blip r:embed="rId5"/>
          <a:stretch>
            <a:fillRect/>
          </a:stretch>
        </p:blipFill>
        <p:spPr>
          <a:xfrm>
            <a:off x="7510780" y="3634105"/>
            <a:ext cx="2964815" cy="553085"/>
          </a:xfrm>
          <a:prstGeom prst="rect">
            <a:avLst/>
          </a:prstGeom>
        </p:spPr>
      </p:pic>
      <p:sp>
        <p:nvSpPr>
          <p:cNvPr id="19" name="矩形 18"/>
          <p:cNvSpPr/>
          <p:nvPr/>
        </p:nvSpPr>
        <p:spPr>
          <a:xfrm>
            <a:off x="7580862" y="3414395"/>
            <a:ext cx="2870263" cy="772667"/>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0" name="直接箭头连接符 19"/>
          <p:cNvCxnSpPr/>
          <p:nvPr/>
        </p:nvCxnSpPr>
        <p:spPr>
          <a:xfrm flipH="1">
            <a:off x="8989695" y="2754630"/>
            <a:ext cx="8255" cy="55435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CE74682-4491-1A7A-54B5-5F8000BBD315}"/>
              </a:ext>
            </a:extLst>
          </p:cNvPr>
          <p:cNvSpPr txBox="1"/>
          <p:nvPr/>
        </p:nvSpPr>
        <p:spPr>
          <a:xfrm>
            <a:off x="6370724" y="3634071"/>
            <a:ext cx="1140056" cy="369332"/>
          </a:xfrm>
          <a:prstGeom prst="rect">
            <a:avLst/>
          </a:prstGeom>
          <a:noFill/>
        </p:spPr>
        <p:txBody>
          <a:bodyPr wrap="none" rtlCol="0">
            <a:spAutoFit/>
          </a:bodyPr>
          <a:lstStyle/>
          <a:p>
            <a:r>
              <a:rPr lang="en-US" altLang="zh-CN" dirty="0"/>
              <a:t>15 epochs</a:t>
            </a:r>
            <a:endParaRPr lang="zh-CN" altLang="en-US" dirty="0"/>
          </a:p>
        </p:txBody>
      </p:sp>
      <p:pic>
        <p:nvPicPr>
          <p:cNvPr id="22" name="图片 21">
            <a:extLst>
              <a:ext uri="{FF2B5EF4-FFF2-40B4-BE49-F238E27FC236}">
                <a16:creationId xmlns:a16="http://schemas.microsoft.com/office/drawing/2014/main" id="{E4AE34E6-AC6B-0666-0EA0-A79C50BFC4A1}"/>
              </a:ext>
            </a:extLst>
          </p:cNvPr>
          <p:cNvPicPr>
            <a:picLocks noChangeAspect="1"/>
          </p:cNvPicPr>
          <p:nvPr/>
        </p:nvPicPr>
        <p:blipFill>
          <a:blip r:embed="rId6"/>
          <a:stretch>
            <a:fillRect/>
          </a:stretch>
        </p:blipFill>
        <p:spPr>
          <a:xfrm>
            <a:off x="7413942" y="5172548"/>
            <a:ext cx="3314700" cy="790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24" name="直接箭头连接符 23">
            <a:extLst>
              <a:ext uri="{FF2B5EF4-FFF2-40B4-BE49-F238E27FC236}">
                <a16:creationId xmlns:a16="http://schemas.microsoft.com/office/drawing/2014/main" id="{5EDEB291-59FE-5740-9B5F-B5431B5DB8A8}"/>
              </a:ext>
            </a:extLst>
          </p:cNvPr>
          <p:cNvCxnSpPr/>
          <p:nvPr/>
        </p:nvCxnSpPr>
        <p:spPr>
          <a:xfrm>
            <a:off x="9071292" y="4294909"/>
            <a:ext cx="0" cy="72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B51A65B1-FC70-7687-799C-8DCB62F69B62}"/>
              </a:ext>
            </a:extLst>
          </p:cNvPr>
          <p:cNvSpPr txBox="1"/>
          <p:nvPr/>
        </p:nvSpPr>
        <p:spPr>
          <a:xfrm>
            <a:off x="6096000" y="5383169"/>
            <a:ext cx="1140056" cy="369332"/>
          </a:xfrm>
          <a:prstGeom prst="rect">
            <a:avLst/>
          </a:prstGeom>
          <a:noFill/>
        </p:spPr>
        <p:txBody>
          <a:bodyPr wrap="none" rtlCol="0">
            <a:spAutoFit/>
          </a:bodyPr>
          <a:lstStyle/>
          <a:p>
            <a:r>
              <a:rPr lang="en-US" altLang="zh-CN" dirty="0"/>
              <a:t>28 epochs</a:t>
            </a:r>
            <a:endParaRPr lang="zh-CN" altLang="en-US" dirty="0"/>
          </a:p>
        </p:txBody>
      </p:sp>
      <p:sp>
        <p:nvSpPr>
          <p:cNvPr id="28" name="文本框 27">
            <a:extLst>
              <a:ext uri="{FF2B5EF4-FFF2-40B4-BE49-F238E27FC236}">
                <a16:creationId xmlns:a16="http://schemas.microsoft.com/office/drawing/2014/main" id="{30CA5DB7-F41D-253A-C6B3-13581A4512D1}"/>
              </a:ext>
            </a:extLst>
          </p:cNvPr>
          <p:cNvSpPr txBox="1"/>
          <p:nvPr/>
        </p:nvSpPr>
        <p:spPr>
          <a:xfrm>
            <a:off x="1084996" y="5107215"/>
            <a:ext cx="4743149" cy="1200329"/>
          </a:xfrm>
          <a:prstGeom prst="rect">
            <a:avLst/>
          </a:prstGeom>
          <a:noFill/>
        </p:spPr>
        <p:txBody>
          <a:bodyPr wrap="square" rtlCol="0">
            <a:spAutoFit/>
          </a:bodyPr>
          <a:lstStyle/>
          <a:p>
            <a:pPr algn="just"/>
            <a:r>
              <a:rPr lang="en-US" altLang="zh-CN" dirty="0"/>
              <a:t>When we used the multimodal to train, the Dice will increase without convergence in 15 epochs. Therefore, we thought that the model may perform better with more epochs.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CAAFEF-4733-6BF2-026D-BE19EB7F0C4F}"/>
              </a:ext>
            </a:extLst>
          </p:cNvPr>
          <p:cNvPicPr>
            <a:picLocks noChangeAspect="1"/>
          </p:cNvPicPr>
          <p:nvPr/>
        </p:nvPicPr>
        <p:blipFill>
          <a:blip r:embed="rId2"/>
          <a:stretch>
            <a:fillRect/>
          </a:stretch>
        </p:blipFill>
        <p:spPr>
          <a:xfrm>
            <a:off x="0" y="0"/>
            <a:ext cx="12192000" cy="591312"/>
          </a:xfrm>
          <a:prstGeom prst="rect">
            <a:avLst/>
          </a:prstGeom>
        </p:spPr>
      </p:pic>
      <p:sp>
        <p:nvSpPr>
          <p:cNvPr id="3" name="文本占位符 2">
            <a:extLst>
              <a:ext uri="{FF2B5EF4-FFF2-40B4-BE49-F238E27FC236}">
                <a16:creationId xmlns:a16="http://schemas.microsoft.com/office/drawing/2014/main" id="{929DB064-4F8D-646C-86AE-2F16EB222298}"/>
              </a:ext>
            </a:extLst>
          </p:cNvPr>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03</a:t>
            </a:r>
            <a:endParaRPr kumimoji="1" lang="zh-CN" altLang="en-US" dirty="0"/>
          </a:p>
        </p:txBody>
      </p:sp>
      <p:sp>
        <p:nvSpPr>
          <p:cNvPr id="5" name="文本框 4">
            <a:extLst>
              <a:ext uri="{FF2B5EF4-FFF2-40B4-BE49-F238E27FC236}">
                <a16:creationId xmlns:a16="http://schemas.microsoft.com/office/drawing/2014/main" id="{9CDA5006-9392-ED08-544D-DE9BB63C3D09}"/>
              </a:ext>
            </a:extLst>
          </p:cNvPr>
          <p:cNvSpPr txBox="1"/>
          <p:nvPr/>
        </p:nvSpPr>
        <p:spPr>
          <a:xfrm>
            <a:off x="699653" y="877976"/>
            <a:ext cx="10577946"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We found </a:t>
            </a:r>
            <a:r>
              <a:rPr lang="en-US" altLang="zh-CN" dirty="0">
                <a:solidFill>
                  <a:srgbClr val="000000"/>
                </a:solidFill>
                <a:latin typeface="Corbel"/>
                <a:ea typeface="幼圆" panose="02010509060101010101" pitchFamily="49" charset="-122"/>
              </a:rPr>
              <a:t>S</a:t>
            </a: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win </a:t>
            </a:r>
            <a:r>
              <a:rPr lang="en-US" altLang="zh-CN" dirty="0">
                <a:solidFill>
                  <a:srgbClr val="000000"/>
                </a:solidFill>
                <a:latin typeface="Corbel"/>
                <a:ea typeface="幼圆" panose="02010509060101010101" pitchFamily="49" charset="-122"/>
              </a:rPr>
              <a:t>T</a:t>
            </a:r>
            <a:r>
              <a:rPr kumimoji="0" lang="en-US" altLang="zh-CN" sz="1800" b="0" i="0" u="none" strike="noStrike" kern="1200" cap="none" spc="0" normalizeH="0" baseline="0" noProof="0" dirty="0" err="1">
                <a:ln>
                  <a:noFill/>
                </a:ln>
                <a:solidFill>
                  <a:srgbClr val="000000"/>
                </a:solidFill>
                <a:effectLst/>
                <a:uLnTx/>
                <a:uFillTx/>
                <a:latin typeface="Corbel"/>
                <a:ea typeface="幼圆" panose="02010509060101010101" pitchFamily="49" charset="-122"/>
                <a:cs typeface="+mn-cs"/>
              </a:rPr>
              <a:t>ransformer</a:t>
            </a: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 from two sources: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Microsoft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MONAI</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Since </a:t>
            </a:r>
            <a:r>
              <a:rPr kumimoji="0" lang="en-US" altLang="zh-CN" sz="1800" b="0" i="0" u="none" strike="noStrike" kern="1200" cap="none" spc="0" normalizeH="0" baseline="0" noProof="0" dirty="0" err="1">
                <a:ln>
                  <a:noFill/>
                </a:ln>
                <a:solidFill>
                  <a:srgbClr val="000000"/>
                </a:solidFill>
                <a:effectLst/>
                <a:uLnTx/>
                <a:uFillTx/>
                <a:latin typeface="Corbel"/>
                <a:ea typeface="幼圆" panose="02010509060101010101" pitchFamily="49" charset="-122"/>
                <a:cs typeface="+mn-cs"/>
              </a:rPr>
              <a:t>swin</a:t>
            </a: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 transformer contains fully connected layers, we need to specify the size of the input images. And the pre-training weights of Microsoft's model are only suitable for 256x256 size images, but previous experiments proved that using large images (768x768) for training can keep more feature information, so we decided to use model from </a:t>
            </a:r>
            <a:r>
              <a:rPr kumimoji="0" lang="en-US" altLang="zh-CN" sz="1800" b="1"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MONAI</a:t>
            </a:r>
            <a:r>
              <a:rPr kumimoji="0" lang="en-US" altLang="zh-CN" sz="1800" b="0" i="0" u="none" strike="noStrike" kern="1200" cap="none" spc="0" normalizeH="0" baseline="0" noProof="0" dirty="0">
                <a:ln>
                  <a:noFill/>
                </a:ln>
                <a:solidFill>
                  <a:srgbClr val="000000"/>
                </a:solidFill>
                <a:effectLst/>
                <a:uLnTx/>
                <a:uFillTx/>
                <a:latin typeface="Corbel"/>
                <a:ea typeface="幼圆" panose="02010509060101010101" pitchFamily="49" charset="-122"/>
                <a:cs typeface="+mn-cs"/>
              </a:rPr>
              <a:t> instead of Microsoft's model.</a:t>
            </a:r>
          </a:p>
        </p:txBody>
      </p:sp>
      <p:sp>
        <p:nvSpPr>
          <p:cNvPr id="6" name="文本占位符 1">
            <a:extLst>
              <a:ext uri="{FF2B5EF4-FFF2-40B4-BE49-F238E27FC236}">
                <a16:creationId xmlns:a16="http://schemas.microsoft.com/office/drawing/2014/main" id="{FE99324A-3B0A-544A-2415-8C05A20809C7}"/>
              </a:ext>
            </a:extLst>
          </p:cNvPr>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err="1"/>
              <a:t>Swin</a:t>
            </a:r>
            <a:r>
              <a:rPr kumimoji="1" lang="en-US" altLang="zh-CN" dirty="0"/>
              <a:t> Transformer</a:t>
            </a:r>
          </a:p>
        </p:txBody>
      </p:sp>
      <p:pic>
        <p:nvPicPr>
          <p:cNvPr id="7" name="图片 6">
            <a:extLst>
              <a:ext uri="{FF2B5EF4-FFF2-40B4-BE49-F238E27FC236}">
                <a16:creationId xmlns:a16="http://schemas.microsoft.com/office/drawing/2014/main" id="{EA5B8177-51FA-7581-1D6E-77E2657C9CA8}"/>
              </a:ext>
            </a:extLst>
          </p:cNvPr>
          <p:cNvPicPr>
            <a:picLocks noChangeAspect="1"/>
          </p:cNvPicPr>
          <p:nvPr/>
        </p:nvPicPr>
        <p:blipFill>
          <a:blip r:embed="rId3"/>
          <a:stretch>
            <a:fillRect/>
          </a:stretch>
        </p:blipFill>
        <p:spPr>
          <a:xfrm>
            <a:off x="699652" y="3262460"/>
            <a:ext cx="9449619" cy="914479"/>
          </a:xfrm>
          <a:prstGeom prst="rect">
            <a:avLst/>
          </a:prstGeom>
        </p:spPr>
      </p:pic>
      <p:sp>
        <p:nvSpPr>
          <p:cNvPr id="9" name="文本框 8">
            <a:extLst>
              <a:ext uri="{FF2B5EF4-FFF2-40B4-BE49-F238E27FC236}">
                <a16:creationId xmlns:a16="http://schemas.microsoft.com/office/drawing/2014/main" id="{85825E7D-BFE0-6AC6-54A0-4ACF93F10E39}"/>
              </a:ext>
            </a:extLst>
          </p:cNvPr>
          <p:cNvSpPr txBox="1"/>
          <p:nvPr/>
        </p:nvSpPr>
        <p:spPr>
          <a:xfrm>
            <a:off x="699652" y="4404825"/>
            <a:ext cx="10577947" cy="923330"/>
          </a:xfrm>
          <a:prstGeom prst="rect">
            <a:avLst/>
          </a:prstGeom>
          <a:noFill/>
        </p:spPr>
        <p:txBody>
          <a:bodyPr wrap="square">
            <a:spAutoFit/>
          </a:bodyPr>
          <a:lstStyle/>
          <a:p>
            <a:pPr algn="just"/>
            <a:r>
              <a:rPr lang="en-US" altLang="zh-CN" dirty="0"/>
              <a:t>However the dice score even cannot over 0.5, which means that the model is underfitting. After checking the number of parameters of the model, we found that the number of parameters of </a:t>
            </a:r>
            <a:r>
              <a:rPr lang="en-US" altLang="zh-CN" dirty="0" err="1"/>
              <a:t>swin</a:t>
            </a:r>
            <a:r>
              <a:rPr lang="en-US" altLang="zh-CN" dirty="0"/>
              <a:t> transformer is less than that of </a:t>
            </a:r>
            <a:r>
              <a:rPr lang="en-US" altLang="zh-CN" dirty="0" err="1"/>
              <a:t>Unext</a:t>
            </a:r>
            <a:r>
              <a:rPr lang="en-US" altLang="zh-CN" dirty="0"/>
              <a:t> which uses </a:t>
            </a:r>
            <a:r>
              <a:rPr lang="en-US" altLang="zh-CN" dirty="0" err="1"/>
              <a:t>efficientnet</a:t>
            </a:r>
            <a:r>
              <a:rPr lang="en-US" altLang="zh-CN" dirty="0"/>
              <a:t> as encoder.</a:t>
            </a:r>
          </a:p>
        </p:txBody>
      </p:sp>
      <p:pic>
        <p:nvPicPr>
          <p:cNvPr id="10" name="图片 9">
            <a:extLst>
              <a:ext uri="{FF2B5EF4-FFF2-40B4-BE49-F238E27FC236}">
                <a16:creationId xmlns:a16="http://schemas.microsoft.com/office/drawing/2014/main" id="{92554228-0707-4C79-C842-A90D622FD483}"/>
              </a:ext>
            </a:extLst>
          </p:cNvPr>
          <p:cNvPicPr>
            <a:picLocks noChangeAspect="1"/>
          </p:cNvPicPr>
          <p:nvPr/>
        </p:nvPicPr>
        <p:blipFill>
          <a:blip r:embed="rId4"/>
          <a:stretch>
            <a:fillRect/>
          </a:stretch>
        </p:blipFill>
        <p:spPr>
          <a:xfrm>
            <a:off x="368300" y="5446624"/>
            <a:ext cx="6134100" cy="964915"/>
          </a:xfrm>
          <a:prstGeom prst="rect">
            <a:avLst/>
          </a:prstGeom>
        </p:spPr>
      </p:pic>
    </p:spTree>
    <p:extLst>
      <p:ext uri="{BB962C8B-B14F-4D97-AF65-F5344CB8AC3E}">
        <p14:creationId xmlns:p14="http://schemas.microsoft.com/office/powerpoint/2010/main" val="149192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dirty="0"/>
          </a:p>
        </p:txBody>
      </p:sp>
      <p:sp>
        <p:nvSpPr>
          <p:cNvPr id="9" name="文本占位符 1"/>
          <p:cNvSpPr>
            <a:spLocks noGrp="1"/>
          </p:cNvSpPr>
          <p:nvPr/>
        </p:nvSpPr>
        <p:spPr>
          <a:xfrm>
            <a:off x="859386" y="113748"/>
            <a:ext cx="3819097" cy="36270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Further Improvements</a:t>
            </a:r>
          </a:p>
        </p:txBody>
      </p:sp>
      <p:sp>
        <p:nvSpPr>
          <p:cNvPr id="10" name="文本占位符 2"/>
          <p:cNvSpPr>
            <a:spLocks noGrp="1"/>
          </p:cNvSpPr>
          <p:nvPr/>
        </p:nvSpPr>
        <p:spPr>
          <a:xfrm>
            <a:off x="134608" y="54866"/>
            <a:ext cx="724778" cy="480471"/>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03</a:t>
            </a:r>
            <a:endParaRPr kumimoji="1" lang="zh-CN" altLang="en-US" dirty="0"/>
          </a:p>
        </p:txBody>
      </p:sp>
      <p:sp>
        <p:nvSpPr>
          <p:cNvPr id="3" name="文本框 2"/>
          <p:cNvSpPr txBox="1"/>
          <p:nvPr/>
        </p:nvSpPr>
        <p:spPr>
          <a:xfrm>
            <a:off x="859155" y="2613660"/>
            <a:ext cx="10530840" cy="1631216"/>
          </a:xfrm>
          <a:prstGeom prst="rect">
            <a:avLst/>
          </a:prstGeom>
          <a:noFill/>
        </p:spPr>
        <p:txBody>
          <a:bodyPr wrap="square" rtlCol="0">
            <a:spAutoFit/>
          </a:bodyPr>
          <a:lstStyle/>
          <a:p>
            <a:pPr marL="342900" indent="-342900" algn="l">
              <a:buFont typeface="Wingdings" panose="05000000000000000000" charset="0"/>
              <a:buChar char="n"/>
            </a:pPr>
            <a:r>
              <a:rPr lang="en-US" altLang="zh-CN" sz="2000" dirty="0"/>
              <a:t>Use 768x768 resized images + multimodal in EfficientNet-B7.</a:t>
            </a:r>
          </a:p>
          <a:p>
            <a:pPr algn="l"/>
            <a:endParaRPr lang="en-US" altLang="zh-CN" sz="2000" dirty="0"/>
          </a:p>
          <a:p>
            <a:pPr marL="342900" indent="-342900" algn="l">
              <a:buFont typeface="Wingdings" panose="05000000000000000000" charset="0"/>
              <a:buChar char="n"/>
            </a:pPr>
            <a:r>
              <a:rPr lang="en-US" altLang="zh-CN" sz="2000" dirty="0"/>
              <a:t>More folds and epochs experiments.</a:t>
            </a:r>
          </a:p>
          <a:p>
            <a:pPr marL="342900" indent="-342900" algn="l">
              <a:buFont typeface="Wingdings" panose="05000000000000000000" charset="0"/>
              <a:buChar char="n"/>
            </a:pPr>
            <a:endParaRPr lang="en-US" altLang="zh-CN" sz="2000" dirty="0"/>
          </a:p>
          <a:p>
            <a:pPr marL="342900" indent="-342900" algn="l">
              <a:buFont typeface="Wingdings" panose="05000000000000000000" charset="0"/>
              <a:buChar char="n"/>
            </a:pPr>
            <a:r>
              <a:rPr lang="en-US" altLang="zh-CN" sz="2000" dirty="0"/>
              <a:t>Further Transformer Models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endParaRPr kumimoji="1" lang="zh-CN" altLang="en-US" dirty="0"/>
          </a:p>
        </p:txBody>
      </p:sp>
      <p:sp>
        <p:nvSpPr>
          <p:cNvPr id="7" name="文本占位符 6"/>
          <p:cNvSpPr>
            <a:spLocks noGrp="1"/>
          </p:cNvSpPr>
          <p:nvPr>
            <p:ph type="body" sz="quarter" idx="10"/>
          </p:nvPr>
        </p:nvSpPr>
        <p:spPr>
          <a:xfrm>
            <a:off x="3129280" y="2747010"/>
            <a:ext cx="5932805" cy="980440"/>
          </a:xfrm>
        </p:spPr>
        <p:txBody>
          <a:bodyPr>
            <a:noAutofit/>
            <a:scene3d>
              <a:camera prst="orthographicFront"/>
              <a:lightRig rig="threePt" dir="t"/>
            </a:scene3d>
          </a:bodyPr>
          <a:lstStyle/>
          <a:p>
            <a:pPr algn="ctr"/>
            <a:r>
              <a:rPr lang="en-US" altLang="zh-CN" sz="3600" dirty="0">
                <a:solidFill>
                  <a:schemeClr val="tx1"/>
                </a:solidFill>
                <a:effectLst>
                  <a:outerShdw blurRad="38100" dist="19050" dir="2700000" algn="tl" rotWithShape="0">
                    <a:schemeClr val="dk1">
                      <a:alpha val="40000"/>
                    </a:schemeClr>
                  </a:outerShdw>
                </a:effectLst>
              </a:rPr>
              <a:t>Thanks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RhYmJmMWNlNzUzMDVkMzYxODJlNDllNDVjYjYyNTQifQ=="/>
  <p:tag name="KSO_WPP_MARK_KEY" val="9ca981ec-57b2-42d4-b79a-d9da0023b4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485</Words>
  <Application>Microsoft Office PowerPoint</Application>
  <PresentationFormat>宽屏</PresentationFormat>
  <Paragraphs>107</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Arial</vt:lpstr>
      <vt:lpstr>Calibri</vt:lpstr>
      <vt:lpstr>Corbel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jin bei</cp:lastModifiedBy>
  <cp:revision>74</cp:revision>
  <dcterms:created xsi:type="dcterms:W3CDTF">2022-06-23T02:32:00Z</dcterms:created>
  <dcterms:modified xsi:type="dcterms:W3CDTF">2022-08-16T04:51:33Z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355B3C42934445E4AA8D027AAD1E2853</vt:lpwstr>
  </property>
  <property fmtid="{D5CDD505-2E9C-101B-9397-08002B2CF9AE}" pid="3" name="KSOProductBuildVer">
    <vt:lpwstr>2052-11.1.0.12302</vt:lpwstr>
  </property>
</Properties>
</file>