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56" r:id="rId2"/>
    <p:sldId id="257" r:id="rId3"/>
    <p:sldId id="258" r:id="rId4"/>
    <p:sldId id="260" r:id="rId5"/>
    <p:sldId id="261" r:id="rId6"/>
    <p:sldId id="262" r:id="rId7"/>
    <p:sldId id="263" r:id="rId8"/>
    <p:sldId id="259"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110AB-FD6F-48DD-9A3D-6F39D37B9E28}" type="datetimeFigureOut">
              <a:rPr lang="zh-CN" altLang="en-US" smtClean="0"/>
              <a:t>2022/7/11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44E9C8-82EE-40B2-94A8-EA2F9BF7C34B}" type="slidenum">
              <a:rPr lang="zh-CN" altLang="en-US" smtClean="0"/>
              <a:t>‹#›</a:t>
            </a:fld>
            <a:endParaRPr lang="zh-CN" altLang="en-US"/>
          </a:p>
        </p:txBody>
      </p:sp>
    </p:spTree>
    <p:extLst>
      <p:ext uri="{BB962C8B-B14F-4D97-AF65-F5344CB8AC3E}">
        <p14:creationId xmlns:p14="http://schemas.microsoft.com/office/powerpoint/2010/main" val="3259884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444E9C8-82EE-40B2-94A8-EA2F9BF7C34B}" type="slidenum">
              <a:rPr lang="zh-CN" altLang="en-US" smtClean="0"/>
              <a:t>4</a:t>
            </a:fld>
            <a:endParaRPr lang="zh-CN" altLang="en-US"/>
          </a:p>
        </p:txBody>
      </p:sp>
    </p:spTree>
    <p:extLst>
      <p:ext uri="{BB962C8B-B14F-4D97-AF65-F5344CB8AC3E}">
        <p14:creationId xmlns:p14="http://schemas.microsoft.com/office/powerpoint/2010/main" val="192852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0B1A69E-C9A0-46C8-A385-115B73217715}" type="datetimeFigureOut">
              <a:rPr lang="zh-CN" altLang="en-US" smtClean="0"/>
              <a:t>2022/7/11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333D16A-619C-4840-9C09-2DBB262C700F}" type="slidenum">
              <a:rPr lang="zh-CN" altLang="en-US" smtClean="0"/>
              <a:t>‹#›</a:t>
            </a:fld>
            <a:endParaRPr lang="zh-CN" altLang="en-US"/>
          </a:p>
        </p:txBody>
      </p:sp>
    </p:spTree>
    <p:extLst>
      <p:ext uri="{BB962C8B-B14F-4D97-AF65-F5344CB8AC3E}">
        <p14:creationId xmlns:p14="http://schemas.microsoft.com/office/powerpoint/2010/main" val="4174979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0B1A69E-C9A0-46C8-A385-115B73217715}" type="datetimeFigureOut">
              <a:rPr lang="zh-CN" altLang="en-US" smtClean="0"/>
              <a:t>2022/7/11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333D16A-619C-4840-9C09-2DBB262C700F}" type="slidenum">
              <a:rPr lang="zh-CN" altLang="en-US" smtClean="0"/>
              <a:t>‹#›</a:t>
            </a:fld>
            <a:endParaRPr lang="zh-CN" altLang="en-US"/>
          </a:p>
        </p:txBody>
      </p:sp>
    </p:spTree>
    <p:extLst>
      <p:ext uri="{BB962C8B-B14F-4D97-AF65-F5344CB8AC3E}">
        <p14:creationId xmlns:p14="http://schemas.microsoft.com/office/powerpoint/2010/main" val="352946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0B1A69E-C9A0-46C8-A385-115B73217715}" type="datetimeFigureOut">
              <a:rPr lang="zh-CN" altLang="en-US" smtClean="0"/>
              <a:t>2022/7/11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333D16A-619C-4840-9C09-2DBB262C700F}" type="slidenum">
              <a:rPr lang="zh-CN" altLang="en-US" smtClean="0"/>
              <a:t>‹#›</a:t>
            </a:fld>
            <a:endParaRPr lang="zh-CN" altLang="en-US"/>
          </a:p>
        </p:txBody>
      </p:sp>
    </p:spTree>
    <p:extLst>
      <p:ext uri="{BB962C8B-B14F-4D97-AF65-F5344CB8AC3E}">
        <p14:creationId xmlns:p14="http://schemas.microsoft.com/office/powerpoint/2010/main" val="2118933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0B1A69E-C9A0-46C8-A385-115B73217715}" type="datetimeFigureOut">
              <a:rPr lang="zh-CN" altLang="en-US" smtClean="0"/>
              <a:t>2022/7/11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333D16A-619C-4840-9C09-2DBB262C700F}" type="slidenum">
              <a:rPr lang="zh-CN" altLang="en-US" smtClean="0"/>
              <a:t>‹#›</a:t>
            </a:fld>
            <a:endParaRPr lang="zh-CN" altLang="en-US"/>
          </a:p>
        </p:txBody>
      </p:sp>
    </p:spTree>
    <p:extLst>
      <p:ext uri="{BB962C8B-B14F-4D97-AF65-F5344CB8AC3E}">
        <p14:creationId xmlns:p14="http://schemas.microsoft.com/office/powerpoint/2010/main" val="3914134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0B1A69E-C9A0-46C8-A385-115B73217715}" type="datetimeFigureOut">
              <a:rPr lang="zh-CN" altLang="en-US" smtClean="0"/>
              <a:t>2022/7/11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333D16A-619C-4840-9C09-2DBB262C700F}" type="slidenum">
              <a:rPr lang="zh-CN" altLang="en-US" smtClean="0"/>
              <a:t>‹#›</a:t>
            </a:fld>
            <a:endParaRPr lang="zh-CN" altLang="en-US"/>
          </a:p>
        </p:txBody>
      </p:sp>
    </p:spTree>
    <p:extLst>
      <p:ext uri="{BB962C8B-B14F-4D97-AF65-F5344CB8AC3E}">
        <p14:creationId xmlns:p14="http://schemas.microsoft.com/office/powerpoint/2010/main" val="2574330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e Placeholder 7"/>
          <p:cNvSpPr>
            <a:spLocks noGrp="1"/>
          </p:cNvSpPr>
          <p:nvPr>
            <p:ph type="dt" sz="half" idx="10"/>
          </p:nvPr>
        </p:nvSpPr>
        <p:spPr/>
        <p:txBody>
          <a:bodyPr/>
          <a:lstStyle/>
          <a:p>
            <a:fld id="{00B1A69E-C9A0-46C8-A385-115B73217715}" type="datetimeFigureOut">
              <a:rPr lang="zh-CN" altLang="en-US" smtClean="0"/>
              <a:t>2022/7/11</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E333D16A-619C-4840-9C09-2DBB262C700F}" type="slidenum">
              <a:rPr lang="zh-CN" altLang="en-US" smtClean="0"/>
              <a:t>‹#›</a:t>
            </a:fld>
            <a:endParaRPr lang="zh-CN" altLang="en-US"/>
          </a:p>
        </p:txBody>
      </p:sp>
    </p:spTree>
    <p:extLst>
      <p:ext uri="{BB962C8B-B14F-4D97-AF65-F5344CB8AC3E}">
        <p14:creationId xmlns:p14="http://schemas.microsoft.com/office/powerpoint/2010/main" val="3601338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Date Placeholder 1"/>
          <p:cNvSpPr>
            <a:spLocks noGrp="1"/>
          </p:cNvSpPr>
          <p:nvPr>
            <p:ph type="dt" sz="half" idx="10"/>
          </p:nvPr>
        </p:nvSpPr>
        <p:spPr/>
        <p:txBody>
          <a:bodyPr/>
          <a:lstStyle/>
          <a:p>
            <a:fld id="{00B1A69E-C9A0-46C8-A385-115B73217715}" type="datetimeFigureOut">
              <a:rPr lang="zh-CN" altLang="en-US" smtClean="0"/>
              <a:t>2022/7/11</a:t>
            </a:fld>
            <a:endParaRPr lang="zh-CN" altLang="en-US"/>
          </a:p>
        </p:txBody>
      </p:sp>
      <p:sp>
        <p:nvSpPr>
          <p:cNvPr id="11" name="Footer Placeholder 10"/>
          <p:cNvSpPr>
            <a:spLocks noGrp="1"/>
          </p:cNvSpPr>
          <p:nvPr>
            <p:ph type="ftr" sz="quarter" idx="11"/>
          </p:nvPr>
        </p:nvSpPr>
        <p:spPr/>
        <p:txBody>
          <a:bodyPr/>
          <a:lstStyle/>
          <a:p>
            <a:endParaRPr lang="zh-CN" altLang="en-US"/>
          </a:p>
        </p:txBody>
      </p:sp>
      <p:sp>
        <p:nvSpPr>
          <p:cNvPr id="12" name="Slide Number Placeholder 11"/>
          <p:cNvSpPr>
            <a:spLocks noGrp="1"/>
          </p:cNvSpPr>
          <p:nvPr>
            <p:ph type="sldNum" sz="quarter" idx="12"/>
          </p:nvPr>
        </p:nvSpPr>
        <p:spPr/>
        <p:txBody>
          <a:bodyPr/>
          <a:lstStyle/>
          <a:p>
            <a:fld id="{E333D16A-619C-4840-9C09-2DBB262C700F}" type="slidenum">
              <a:rPr lang="zh-CN" altLang="en-US" smtClean="0"/>
              <a:t>‹#›</a:t>
            </a:fld>
            <a:endParaRPr lang="zh-CN" altLang="en-US"/>
          </a:p>
        </p:txBody>
      </p:sp>
    </p:spTree>
    <p:extLst>
      <p:ext uri="{BB962C8B-B14F-4D97-AF65-F5344CB8AC3E}">
        <p14:creationId xmlns:p14="http://schemas.microsoft.com/office/powerpoint/2010/main" val="1362461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2" name="Date Placeholder 1"/>
          <p:cNvSpPr>
            <a:spLocks noGrp="1"/>
          </p:cNvSpPr>
          <p:nvPr>
            <p:ph type="dt" sz="half" idx="10"/>
          </p:nvPr>
        </p:nvSpPr>
        <p:spPr/>
        <p:txBody>
          <a:bodyPr/>
          <a:lstStyle/>
          <a:p>
            <a:fld id="{00B1A69E-C9A0-46C8-A385-115B73217715}" type="datetimeFigureOut">
              <a:rPr lang="zh-CN" altLang="en-US" smtClean="0"/>
              <a:t>2022/7/11</a:t>
            </a:fld>
            <a:endParaRPr lang="zh-CN" altLang="en-US"/>
          </a:p>
        </p:txBody>
      </p:sp>
      <p:sp>
        <p:nvSpPr>
          <p:cNvPr id="7" name="Footer Placeholder 6"/>
          <p:cNvSpPr>
            <a:spLocks noGrp="1"/>
          </p:cNvSpPr>
          <p:nvPr>
            <p:ph type="ftr" sz="quarter" idx="11"/>
          </p:nvPr>
        </p:nvSpPr>
        <p:spPr/>
        <p:txBody>
          <a:bodyPr/>
          <a:lstStyle/>
          <a:p>
            <a:endParaRPr lang="zh-CN" altLang="en-US"/>
          </a:p>
        </p:txBody>
      </p:sp>
      <p:sp>
        <p:nvSpPr>
          <p:cNvPr id="8" name="Slide Number Placeholder 7"/>
          <p:cNvSpPr>
            <a:spLocks noGrp="1"/>
          </p:cNvSpPr>
          <p:nvPr>
            <p:ph type="sldNum" sz="quarter" idx="12"/>
          </p:nvPr>
        </p:nvSpPr>
        <p:spPr/>
        <p:txBody>
          <a:bodyPr/>
          <a:lstStyle/>
          <a:p>
            <a:fld id="{E333D16A-619C-4840-9C09-2DBB262C700F}" type="slidenum">
              <a:rPr lang="zh-CN" altLang="en-US" smtClean="0"/>
              <a:t>‹#›</a:t>
            </a:fld>
            <a:endParaRPr lang="zh-CN" altLang="en-US"/>
          </a:p>
        </p:txBody>
      </p:sp>
    </p:spTree>
    <p:extLst>
      <p:ext uri="{BB962C8B-B14F-4D97-AF65-F5344CB8AC3E}">
        <p14:creationId xmlns:p14="http://schemas.microsoft.com/office/powerpoint/2010/main" val="1795032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0B1A69E-C9A0-46C8-A385-115B73217715}" type="datetimeFigureOut">
              <a:rPr lang="zh-CN" altLang="en-US" smtClean="0"/>
              <a:t>2022/7/11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333D16A-619C-4840-9C09-2DBB262C700F}" type="slidenum">
              <a:rPr lang="zh-CN" altLang="en-US" smtClean="0"/>
              <a:t>‹#›</a:t>
            </a:fld>
            <a:endParaRPr lang="zh-CN" altLang="en-US"/>
          </a:p>
        </p:txBody>
      </p:sp>
    </p:spTree>
    <p:extLst>
      <p:ext uri="{BB962C8B-B14F-4D97-AF65-F5344CB8AC3E}">
        <p14:creationId xmlns:p14="http://schemas.microsoft.com/office/powerpoint/2010/main" val="3833733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00B1A69E-C9A0-46C8-A385-115B73217715}" type="datetimeFigureOut">
              <a:rPr lang="zh-CN" altLang="en-US" smtClean="0"/>
              <a:t>2022/7/11</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E333D16A-619C-4840-9C09-2DBB262C700F}" type="slidenum">
              <a:rPr lang="zh-CN" altLang="en-US" smtClean="0"/>
              <a:t>‹#›</a:t>
            </a:fld>
            <a:endParaRPr lang="zh-CN" altLang="en-US"/>
          </a:p>
        </p:txBody>
      </p:sp>
    </p:spTree>
    <p:extLst>
      <p:ext uri="{BB962C8B-B14F-4D97-AF65-F5344CB8AC3E}">
        <p14:creationId xmlns:p14="http://schemas.microsoft.com/office/powerpoint/2010/main" val="2578225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fld id="{00B1A69E-C9A0-46C8-A385-115B73217715}" type="datetimeFigureOut">
              <a:rPr lang="zh-CN" altLang="en-US" smtClean="0"/>
              <a:t>2022/7/11</a:t>
            </a:fld>
            <a:endParaRPr lang="zh-CN" altLang="en-US"/>
          </a:p>
        </p:txBody>
      </p:sp>
      <p:sp>
        <p:nvSpPr>
          <p:cNvPr id="9" name="Footer Placeholder 8"/>
          <p:cNvSpPr>
            <a:spLocks noGrp="1"/>
          </p:cNvSpPr>
          <p:nvPr>
            <p:ph type="ftr" sz="quarter" idx="11"/>
          </p:nvPr>
        </p:nvSpPr>
        <p:spPr>
          <a:xfrm>
            <a:off x="3499101" y="6356350"/>
            <a:ext cx="5911517" cy="365125"/>
          </a:xfrm>
        </p:spPr>
        <p:txBody>
          <a:bodyPr/>
          <a:lstStyle/>
          <a:p>
            <a:endParaRPr lang="zh-CN" altLang="en-US"/>
          </a:p>
        </p:txBody>
      </p:sp>
      <p:sp>
        <p:nvSpPr>
          <p:cNvPr id="10" name="Slide Number Placeholder 9"/>
          <p:cNvSpPr>
            <a:spLocks noGrp="1"/>
          </p:cNvSpPr>
          <p:nvPr>
            <p:ph type="sldNum" sz="quarter" idx="12"/>
          </p:nvPr>
        </p:nvSpPr>
        <p:spPr/>
        <p:txBody>
          <a:bodyPr/>
          <a:lstStyle/>
          <a:p>
            <a:fld id="{E333D16A-619C-4840-9C09-2DBB262C700F}" type="slidenum">
              <a:rPr lang="zh-CN" altLang="en-US" smtClean="0"/>
              <a:t>‹#›</a:t>
            </a:fld>
            <a:endParaRPr lang="zh-CN" altLang="en-US"/>
          </a:p>
        </p:txBody>
      </p:sp>
    </p:spTree>
    <p:extLst>
      <p:ext uri="{BB962C8B-B14F-4D97-AF65-F5344CB8AC3E}">
        <p14:creationId xmlns:p14="http://schemas.microsoft.com/office/powerpoint/2010/main" val="3100309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00B1A69E-C9A0-46C8-A385-115B73217715}" type="datetimeFigureOut">
              <a:rPr lang="zh-CN" altLang="en-US" smtClean="0"/>
              <a:t>2022/7/11</a:t>
            </a:fld>
            <a:endParaRPr lang="zh-CN" alt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zh-CN" alt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E333D16A-619C-4840-9C09-2DBB262C700F}" type="slidenum">
              <a:rPr lang="zh-CN" altLang="en-US" smtClean="0"/>
              <a:t>‹#›</a:t>
            </a:fld>
            <a:endParaRPr lang="zh-CN" altLang="en-US"/>
          </a:p>
        </p:txBody>
      </p:sp>
    </p:spTree>
    <p:extLst>
      <p:ext uri="{BB962C8B-B14F-4D97-AF65-F5344CB8AC3E}">
        <p14:creationId xmlns:p14="http://schemas.microsoft.com/office/powerpoint/2010/main" val="165720830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code/awsaf49/uwmgi-unet-train-pytorch"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18E82-0D12-0BA9-17B2-2CAB5379E25D}"/>
              </a:ext>
            </a:extLst>
          </p:cNvPr>
          <p:cNvSpPr>
            <a:spLocks noGrp="1"/>
          </p:cNvSpPr>
          <p:nvPr>
            <p:ph type="ctrTitle"/>
          </p:nvPr>
        </p:nvSpPr>
        <p:spPr/>
        <p:txBody>
          <a:bodyPr/>
          <a:lstStyle/>
          <a:p>
            <a:r>
              <a:rPr lang="en-US" altLang="zh-CN" sz="6000" b="1" dirty="0"/>
              <a:t>SURF2022</a:t>
            </a:r>
            <a:br>
              <a:rPr lang="en-US" altLang="zh-CN" sz="6000" b="1" dirty="0"/>
            </a:br>
            <a:r>
              <a:rPr lang="en-US" altLang="zh-CN" sz="6000" b="1" dirty="0"/>
              <a:t>Group B </a:t>
            </a:r>
            <a:br>
              <a:rPr lang="en-US" altLang="zh-CN" sz="6000" b="1" dirty="0"/>
            </a:br>
            <a:r>
              <a:rPr lang="en-US" altLang="zh-CN" sz="6000" b="1" dirty="0"/>
              <a:t>Progress Report 2</a:t>
            </a:r>
            <a:endParaRPr lang="zh-CN" altLang="en-US" b="1" dirty="0"/>
          </a:p>
        </p:txBody>
      </p:sp>
      <p:sp>
        <p:nvSpPr>
          <p:cNvPr id="3" name="副标题 2">
            <a:extLst>
              <a:ext uri="{FF2B5EF4-FFF2-40B4-BE49-F238E27FC236}">
                <a16:creationId xmlns:a16="http://schemas.microsoft.com/office/drawing/2014/main" id="{0EC71514-2FCA-69D9-1FDE-6692D09986B4}"/>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736941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D2AFE5-1F69-4266-89C0-B080B7779CB3}"/>
              </a:ext>
            </a:extLst>
          </p:cNvPr>
          <p:cNvSpPr>
            <a:spLocks noGrp="1"/>
          </p:cNvSpPr>
          <p:nvPr>
            <p:ph type="title"/>
          </p:nvPr>
        </p:nvSpPr>
        <p:spPr/>
        <p:txBody>
          <a:bodyPr/>
          <a:lstStyle/>
          <a:p>
            <a:r>
              <a:rPr lang="en-US" altLang="zh-CN" dirty="0"/>
              <a:t>Plans till the UWMGI competition end</a:t>
            </a:r>
            <a:endParaRPr lang="zh-CN" altLang="en-US" dirty="0"/>
          </a:p>
        </p:txBody>
      </p:sp>
      <p:sp>
        <p:nvSpPr>
          <p:cNvPr id="3" name="内容占位符 2">
            <a:extLst>
              <a:ext uri="{FF2B5EF4-FFF2-40B4-BE49-F238E27FC236}">
                <a16:creationId xmlns:a16="http://schemas.microsoft.com/office/drawing/2014/main" id="{6A607618-E831-D2A1-3F98-1FFFD3248C19}"/>
              </a:ext>
            </a:extLst>
          </p:cNvPr>
          <p:cNvSpPr>
            <a:spLocks noGrp="1"/>
          </p:cNvSpPr>
          <p:nvPr>
            <p:ph idx="1"/>
          </p:nvPr>
        </p:nvSpPr>
        <p:spPr/>
        <p:txBody>
          <a:bodyPr/>
          <a:lstStyle/>
          <a:p>
            <a:r>
              <a:rPr lang="en-US" altLang="zh-CN" dirty="0"/>
              <a:t>We have some plans about the days to the competition ending:</a:t>
            </a:r>
          </a:p>
          <a:p>
            <a:r>
              <a:rPr lang="en-US" altLang="zh-CN" dirty="0"/>
              <a:t>1. Try to reproduce the 3D MONAI </a:t>
            </a:r>
            <a:r>
              <a:rPr lang="en-US" altLang="zh-CN" dirty="0" err="1"/>
              <a:t>Unet</a:t>
            </a:r>
            <a:r>
              <a:rPr lang="en-US" altLang="zh-CN" dirty="0"/>
              <a:t> Solution.</a:t>
            </a:r>
          </a:p>
          <a:p>
            <a:r>
              <a:rPr lang="en-US" altLang="zh-CN" dirty="0"/>
              <a:t>2. Try to solve the problem of 2.5D inference without Internet connection in Kaggle.</a:t>
            </a:r>
          </a:p>
          <a:p>
            <a:r>
              <a:rPr lang="en-US" altLang="zh-CN" dirty="0"/>
              <a:t>3. Learn the experience of constructing a model by using more advanced APIs and preprocessing the medical data.</a:t>
            </a:r>
          </a:p>
          <a:p>
            <a:r>
              <a:rPr lang="en-US" altLang="zh-CN" dirty="0"/>
              <a:t>4. Try to start another one competition.</a:t>
            </a:r>
            <a:endParaRPr lang="zh-CN" altLang="en-US" dirty="0"/>
          </a:p>
        </p:txBody>
      </p:sp>
    </p:spTree>
    <p:extLst>
      <p:ext uri="{BB962C8B-B14F-4D97-AF65-F5344CB8AC3E}">
        <p14:creationId xmlns:p14="http://schemas.microsoft.com/office/powerpoint/2010/main" val="2286163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6748AF-F288-9B33-FCB4-F43EAC56CCAE}"/>
              </a:ext>
            </a:extLst>
          </p:cNvPr>
          <p:cNvSpPr>
            <a:spLocks noGrp="1"/>
          </p:cNvSpPr>
          <p:nvPr>
            <p:ph type="title"/>
          </p:nvPr>
        </p:nvSpPr>
        <p:spPr/>
        <p:txBody>
          <a:bodyPr/>
          <a:lstStyle/>
          <a:p>
            <a:r>
              <a:rPr lang="en-US" altLang="zh-CN" dirty="0"/>
              <a:t>Q&amp;A</a:t>
            </a:r>
            <a:br>
              <a:rPr lang="en-US" altLang="zh-CN" dirty="0"/>
            </a:br>
            <a:r>
              <a:rPr lang="en-US" altLang="zh-CN" dirty="0"/>
              <a:t>&amp;</a:t>
            </a:r>
            <a:br>
              <a:rPr lang="en-US" altLang="zh-CN" dirty="0"/>
            </a:br>
            <a:r>
              <a:rPr lang="en-US" altLang="zh-CN" dirty="0"/>
              <a:t>Thank you for listening</a:t>
            </a:r>
            <a:endParaRPr lang="zh-CN" altLang="en-US" dirty="0"/>
          </a:p>
        </p:txBody>
      </p:sp>
      <p:sp>
        <p:nvSpPr>
          <p:cNvPr id="3" name="内容占位符 2">
            <a:extLst>
              <a:ext uri="{FF2B5EF4-FFF2-40B4-BE49-F238E27FC236}">
                <a16:creationId xmlns:a16="http://schemas.microsoft.com/office/drawing/2014/main" id="{11E0DA1A-0682-3252-0DD4-CAC2F779CFA9}"/>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69418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5990F-4E81-B41C-0406-01DBD35564D9}"/>
              </a:ext>
            </a:extLst>
          </p:cNvPr>
          <p:cNvSpPr>
            <a:spLocks noGrp="1"/>
          </p:cNvSpPr>
          <p:nvPr>
            <p:ph type="title"/>
          </p:nvPr>
        </p:nvSpPr>
        <p:spPr/>
        <p:txBody>
          <a:bodyPr>
            <a:normAutofit/>
          </a:bodyPr>
          <a:lstStyle/>
          <a:p>
            <a:r>
              <a:rPr lang="en-US" altLang="zh-CN" sz="4000" b="1" dirty="0"/>
              <a:t>Content</a:t>
            </a:r>
            <a:endParaRPr lang="zh-CN" altLang="en-US" sz="4000" b="1" dirty="0"/>
          </a:p>
        </p:txBody>
      </p:sp>
      <p:sp>
        <p:nvSpPr>
          <p:cNvPr id="3" name="内容占位符 2">
            <a:extLst>
              <a:ext uri="{FF2B5EF4-FFF2-40B4-BE49-F238E27FC236}">
                <a16:creationId xmlns:a16="http://schemas.microsoft.com/office/drawing/2014/main" id="{730AF7A7-B245-A168-0191-A8CBB025DDE0}"/>
              </a:ext>
            </a:extLst>
          </p:cNvPr>
          <p:cNvSpPr>
            <a:spLocks noGrp="1"/>
          </p:cNvSpPr>
          <p:nvPr>
            <p:ph idx="1"/>
          </p:nvPr>
        </p:nvSpPr>
        <p:spPr/>
        <p:txBody>
          <a:bodyPr>
            <a:normAutofit/>
          </a:bodyPr>
          <a:lstStyle/>
          <a:p>
            <a:r>
              <a:rPr lang="en-US" altLang="zh-CN" sz="2400" dirty="0"/>
              <a:t>UWMGI work descriptions</a:t>
            </a:r>
          </a:p>
          <a:p>
            <a:r>
              <a:rPr lang="en-US" altLang="zh-CN" sz="2400" dirty="0"/>
              <a:t>UWMGI work difficulties</a:t>
            </a:r>
          </a:p>
          <a:p>
            <a:r>
              <a:rPr lang="en-US" altLang="zh-CN" sz="2400" dirty="0"/>
              <a:t>Discussion</a:t>
            </a:r>
            <a:endParaRPr lang="zh-CN" altLang="en-US" sz="2400" dirty="0"/>
          </a:p>
        </p:txBody>
      </p:sp>
    </p:spTree>
    <p:extLst>
      <p:ext uri="{BB962C8B-B14F-4D97-AF65-F5344CB8AC3E}">
        <p14:creationId xmlns:p14="http://schemas.microsoft.com/office/powerpoint/2010/main" val="3315199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A28809-BAE9-87D1-5951-A7E803D616D9}"/>
              </a:ext>
            </a:extLst>
          </p:cNvPr>
          <p:cNvSpPr>
            <a:spLocks noGrp="1"/>
          </p:cNvSpPr>
          <p:nvPr>
            <p:ph type="title"/>
          </p:nvPr>
        </p:nvSpPr>
        <p:spPr/>
        <p:txBody>
          <a:bodyPr/>
          <a:lstStyle/>
          <a:p>
            <a:r>
              <a:rPr lang="en-US" altLang="zh-CN" b="1" dirty="0"/>
              <a:t>Works on </a:t>
            </a:r>
            <a:br>
              <a:rPr lang="en-US" altLang="zh-CN" b="1" dirty="0"/>
            </a:br>
            <a:r>
              <a:rPr lang="en-US" altLang="zh-CN" b="1" dirty="0"/>
              <a:t>2D dataset</a:t>
            </a:r>
            <a:endParaRPr lang="zh-CN" altLang="en-US" b="1" dirty="0"/>
          </a:p>
        </p:txBody>
      </p:sp>
      <p:sp>
        <p:nvSpPr>
          <p:cNvPr id="3" name="内容占位符 2">
            <a:extLst>
              <a:ext uri="{FF2B5EF4-FFF2-40B4-BE49-F238E27FC236}">
                <a16:creationId xmlns:a16="http://schemas.microsoft.com/office/drawing/2014/main" id="{879FB2B6-4C82-910B-A0ED-987D0AEC620A}"/>
              </a:ext>
            </a:extLst>
          </p:cNvPr>
          <p:cNvSpPr>
            <a:spLocks noGrp="1"/>
          </p:cNvSpPr>
          <p:nvPr>
            <p:ph idx="1"/>
          </p:nvPr>
        </p:nvSpPr>
        <p:spPr>
          <a:xfrm>
            <a:off x="3500284" y="864108"/>
            <a:ext cx="7684184" cy="5120640"/>
          </a:xfrm>
        </p:spPr>
        <p:txBody>
          <a:bodyPr/>
          <a:lstStyle/>
          <a:p>
            <a:r>
              <a:rPr lang="en-US" altLang="zh-CN" dirty="0"/>
              <a:t>Firstly we used classic networks to deal with the data as 2D type(H&amp;W)</a:t>
            </a:r>
          </a:p>
          <a:p>
            <a:r>
              <a:rPr lang="en-US" altLang="zh-CN" dirty="0"/>
              <a:t>The baseline code to train models and submit results is provided by </a:t>
            </a:r>
            <a:r>
              <a:rPr lang="en-US" altLang="zh-CN" dirty="0" err="1"/>
              <a:t>Awsaf</a:t>
            </a:r>
            <a:r>
              <a:rPr lang="en-US" altLang="zh-CN" dirty="0"/>
              <a:t>, the model and backbone network he used is </a:t>
            </a:r>
            <a:r>
              <a:rPr lang="en-US" altLang="zh-CN" dirty="0" err="1"/>
              <a:t>Unet</a:t>
            </a:r>
            <a:r>
              <a:rPr lang="en-US" altLang="zh-CN" dirty="0"/>
              <a:t> and efficientnet-b1, supported by </a:t>
            </a:r>
            <a:r>
              <a:rPr lang="en-US" altLang="zh-CN" dirty="0" err="1"/>
              <a:t>segmentation_models_pytorch</a:t>
            </a:r>
            <a:r>
              <a:rPr lang="en-US" altLang="zh-CN" dirty="0"/>
              <a:t> library.</a:t>
            </a:r>
          </a:p>
          <a:p>
            <a:pPr marL="0" indent="0">
              <a:buNone/>
            </a:pPr>
            <a:endParaRPr lang="en-US" altLang="zh-CN" dirty="0">
              <a:hlinkClick r:id="rId2"/>
            </a:endParaRPr>
          </a:p>
          <a:p>
            <a:r>
              <a:rPr lang="en-US" altLang="zh-CN" dirty="0"/>
              <a:t>Train: </a:t>
            </a:r>
            <a:r>
              <a:rPr lang="en-US" altLang="zh-CN" dirty="0">
                <a:hlinkClick r:id="rId2"/>
              </a:rPr>
              <a:t>https://www.kaggle.com/code/awsaf49/uwmgi-unet-train-pytorch</a:t>
            </a:r>
            <a:endParaRPr lang="en-US" altLang="zh-CN" dirty="0"/>
          </a:p>
          <a:p>
            <a:r>
              <a:rPr lang="en-US" altLang="zh-CN" dirty="0"/>
              <a:t>Infer: https://www.kaggle.com/code/awsaf49/uwmgi-unet-infer-pytorch</a:t>
            </a:r>
            <a:endParaRPr lang="zh-CN" altLang="en-US" dirty="0"/>
          </a:p>
        </p:txBody>
      </p:sp>
    </p:spTree>
    <p:extLst>
      <p:ext uri="{BB962C8B-B14F-4D97-AF65-F5344CB8AC3E}">
        <p14:creationId xmlns:p14="http://schemas.microsoft.com/office/powerpoint/2010/main" val="3360171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08FBE-FA81-0711-9325-6E6E5E3C1901}"/>
              </a:ext>
            </a:extLst>
          </p:cNvPr>
          <p:cNvSpPr>
            <a:spLocks noGrp="1"/>
          </p:cNvSpPr>
          <p:nvPr>
            <p:ph type="title"/>
          </p:nvPr>
        </p:nvSpPr>
        <p:spPr/>
        <p:txBody>
          <a:bodyPr>
            <a:normAutofit/>
          </a:bodyPr>
          <a:lstStyle/>
          <a:p>
            <a:r>
              <a:rPr lang="en-US" altLang="zh-CN" sz="4000" b="1" dirty="0"/>
              <a:t>Results in different networks</a:t>
            </a:r>
            <a:endParaRPr lang="zh-CN" altLang="en-US" sz="4000" b="1" dirty="0"/>
          </a:p>
        </p:txBody>
      </p:sp>
      <p:sp>
        <p:nvSpPr>
          <p:cNvPr id="3" name="内容占位符 2">
            <a:extLst>
              <a:ext uri="{FF2B5EF4-FFF2-40B4-BE49-F238E27FC236}">
                <a16:creationId xmlns:a16="http://schemas.microsoft.com/office/drawing/2014/main" id="{8BB81959-360C-78D4-7A8E-9DF58999F1BD}"/>
              </a:ext>
            </a:extLst>
          </p:cNvPr>
          <p:cNvSpPr>
            <a:spLocks noGrp="1"/>
          </p:cNvSpPr>
          <p:nvPr>
            <p:ph idx="1"/>
          </p:nvPr>
        </p:nvSpPr>
        <p:spPr/>
        <p:txBody>
          <a:bodyPr/>
          <a:lstStyle/>
          <a:p>
            <a:pPr marL="0" indent="0">
              <a:buNone/>
            </a:pPr>
            <a:r>
              <a:rPr lang="en-US" altLang="zh-CN" dirty="0"/>
              <a:t>The main operation we used is changing the networks in the model part of baseline code. The backbone network is kept effientnet-b1 with the pretrained model (using </a:t>
            </a:r>
            <a:r>
              <a:rPr lang="en-US" altLang="zh-CN" dirty="0" err="1"/>
              <a:t>Imagenet</a:t>
            </a:r>
            <a:r>
              <a:rPr lang="en-US" altLang="zh-CN" dirty="0"/>
              <a:t> for pretraining) supported by segmentation model </a:t>
            </a:r>
            <a:r>
              <a:rPr lang="en-US" altLang="zh-CN" dirty="0" err="1"/>
              <a:t>pytorch</a:t>
            </a:r>
            <a:r>
              <a:rPr lang="en-US" altLang="zh-CN" dirty="0"/>
              <a:t> lib. The CFG parameters and other parameters are changed slightly.</a:t>
            </a:r>
          </a:p>
          <a:p>
            <a:pPr marL="0" indent="0">
              <a:buNone/>
            </a:pPr>
            <a:endParaRPr lang="en-US" altLang="zh-CN" dirty="0"/>
          </a:p>
          <a:p>
            <a:pPr marL="457200" indent="-457200">
              <a:buAutoNum type="arabicPeriod"/>
            </a:pPr>
            <a:r>
              <a:rPr lang="en-US" altLang="zh-CN" dirty="0"/>
              <a:t>By using </a:t>
            </a:r>
            <a:r>
              <a:rPr lang="en-US" altLang="zh-CN" dirty="0" err="1"/>
              <a:t>Unet</a:t>
            </a:r>
            <a:r>
              <a:rPr lang="en-US" altLang="zh-CN" dirty="0"/>
              <a:t>, we got a public score 0.838 in 20 epochs </a:t>
            </a:r>
          </a:p>
          <a:p>
            <a:pPr marL="457200" indent="-457200">
              <a:buAutoNum type="arabicPeriod"/>
            </a:pPr>
            <a:r>
              <a:rPr lang="en-US" altLang="zh-CN" dirty="0"/>
              <a:t>By using </a:t>
            </a:r>
            <a:r>
              <a:rPr lang="en-US" altLang="zh-CN" dirty="0" err="1"/>
              <a:t>Unet</a:t>
            </a:r>
            <a:r>
              <a:rPr lang="en-US" altLang="zh-CN" dirty="0"/>
              <a:t>++, we got a public score 0.846 in 20 epochs</a:t>
            </a:r>
          </a:p>
        </p:txBody>
      </p:sp>
    </p:spTree>
    <p:extLst>
      <p:ext uri="{BB962C8B-B14F-4D97-AF65-F5344CB8AC3E}">
        <p14:creationId xmlns:p14="http://schemas.microsoft.com/office/powerpoint/2010/main" val="4178257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B4CB9A-04FB-BC60-04CA-535A11E03029}"/>
              </a:ext>
            </a:extLst>
          </p:cNvPr>
          <p:cNvSpPr>
            <a:spLocks noGrp="1"/>
          </p:cNvSpPr>
          <p:nvPr>
            <p:ph type="title"/>
          </p:nvPr>
        </p:nvSpPr>
        <p:spPr/>
        <p:txBody>
          <a:bodyPr>
            <a:normAutofit/>
          </a:bodyPr>
          <a:lstStyle/>
          <a:p>
            <a:r>
              <a:rPr lang="en-US" altLang="zh-CN" sz="4000" b="1" dirty="0"/>
              <a:t>2.5D dataset</a:t>
            </a:r>
            <a:endParaRPr lang="zh-CN" altLang="en-US" sz="4000" dirty="0"/>
          </a:p>
        </p:txBody>
      </p:sp>
      <p:sp>
        <p:nvSpPr>
          <p:cNvPr id="3" name="内容占位符 2">
            <a:extLst>
              <a:ext uri="{FF2B5EF4-FFF2-40B4-BE49-F238E27FC236}">
                <a16:creationId xmlns:a16="http://schemas.microsoft.com/office/drawing/2014/main" id="{3A4CE2EF-D7AB-4144-B0F6-6BCA8275EF61}"/>
              </a:ext>
            </a:extLst>
          </p:cNvPr>
          <p:cNvSpPr>
            <a:spLocks noGrp="1"/>
          </p:cNvSpPr>
          <p:nvPr>
            <p:ph idx="1"/>
          </p:nvPr>
        </p:nvSpPr>
        <p:spPr>
          <a:xfrm>
            <a:off x="3751281" y="707922"/>
            <a:ext cx="7315200" cy="2967375"/>
          </a:xfrm>
        </p:spPr>
        <p:txBody>
          <a:bodyPr/>
          <a:lstStyle/>
          <a:p>
            <a:r>
              <a:rPr lang="en-US" altLang="zh-CN" dirty="0"/>
              <a:t>After trying many models, we considered that more trials in 2D data can improve performance slightly.</a:t>
            </a:r>
          </a:p>
          <a:p>
            <a:r>
              <a:rPr lang="en-US" altLang="zh-CN" dirty="0"/>
              <a:t>Inspired by </a:t>
            </a:r>
            <a:r>
              <a:rPr lang="en-US" altLang="zh-CN" dirty="0" err="1"/>
              <a:t>Aswaf</a:t>
            </a:r>
            <a:r>
              <a:rPr lang="en-US" altLang="zh-CN" dirty="0"/>
              <a:t> again, we tried some models by the same way.</a:t>
            </a:r>
          </a:p>
          <a:p>
            <a:r>
              <a:rPr lang="en-US" altLang="zh-CN" dirty="0"/>
              <a:t>The mask dataset and preprocess data code are all provided by </a:t>
            </a:r>
            <a:r>
              <a:rPr lang="en-US" altLang="zh-CN" dirty="0" err="1"/>
              <a:t>Aswaf</a:t>
            </a:r>
            <a:r>
              <a:rPr lang="en-US" altLang="zh-CN" dirty="0"/>
              <a:t>, the main idea to achieve transforming 2D data into 2.5Ddata is shown below.</a:t>
            </a:r>
          </a:p>
          <a:p>
            <a:endParaRPr lang="zh-CN" altLang="en-US" dirty="0"/>
          </a:p>
        </p:txBody>
      </p:sp>
      <p:pic>
        <p:nvPicPr>
          <p:cNvPr id="5" name="图片 4">
            <a:extLst>
              <a:ext uri="{FF2B5EF4-FFF2-40B4-BE49-F238E27FC236}">
                <a16:creationId xmlns:a16="http://schemas.microsoft.com/office/drawing/2014/main" id="{512FBEF1-BE72-9217-CAB1-C4C17916D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444" y="3090131"/>
            <a:ext cx="7867375" cy="2967375"/>
          </a:xfrm>
          <a:prstGeom prst="rect">
            <a:avLst/>
          </a:prstGeom>
        </p:spPr>
      </p:pic>
      <p:pic>
        <p:nvPicPr>
          <p:cNvPr id="6" name="图片 5">
            <a:extLst>
              <a:ext uri="{FF2B5EF4-FFF2-40B4-BE49-F238E27FC236}">
                <a16:creationId xmlns:a16="http://schemas.microsoft.com/office/drawing/2014/main" id="{E02E285A-2C59-5DB4-9C1B-863A42628D6E}"/>
              </a:ext>
            </a:extLst>
          </p:cNvPr>
          <p:cNvPicPr>
            <a:picLocks noChangeAspect="1"/>
          </p:cNvPicPr>
          <p:nvPr/>
        </p:nvPicPr>
        <p:blipFill>
          <a:blip r:embed="rId3"/>
          <a:stretch>
            <a:fillRect/>
          </a:stretch>
        </p:blipFill>
        <p:spPr>
          <a:xfrm>
            <a:off x="6859829" y="2670501"/>
            <a:ext cx="4906033" cy="1311563"/>
          </a:xfrm>
          <a:prstGeom prst="rect">
            <a:avLst/>
          </a:prstGeom>
        </p:spPr>
      </p:pic>
    </p:spTree>
    <p:extLst>
      <p:ext uri="{BB962C8B-B14F-4D97-AF65-F5344CB8AC3E}">
        <p14:creationId xmlns:p14="http://schemas.microsoft.com/office/powerpoint/2010/main" val="95520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D83A24-5BD1-49AC-142D-446FDDB866CA}"/>
              </a:ext>
            </a:extLst>
          </p:cNvPr>
          <p:cNvSpPr>
            <a:spLocks noGrp="1"/>
          </p:cNvSpPr>
          <p:nvPr>
            <p:ph type="title"/>
          </p:nvPr>
        </p:nvSpPr>
        <p:spPr/>
        <p:txBody>
          <a:bodyPr>
            <a:normAutofit/>
          </a:bodyPr>
          <a:lstStyle/>
          <a:p>
            <a:r>
              <a:rPr lang="en-US" altLang="zh-CN" sz="4000" b="1" dirty="0"/>
              <a:t>Results in different networks</a:t>
            </a:r>
            <a:endParaRPr lang="zh-CN" altLang="en-US" sz="4000" dirty="0"/>
          </a:p>
        </p:txBody>
      </p:sp>
      <p:sp>
        <p:nvSpPr>
          <p:cNvPr id="3" name="内容占位符 2">
            <a:extLst>
              <a:ext uri="{FF2B5EF4-FFF2-40B4-BE49-F238E27FC236}">
                <a16:creationId xmlns:a16="http://schemas.microsoft.com/office/drawing/2014/main" id="{782C96C0-A52E-1A56-C13E-E046FB4A3165}"/>
              </a:ext>
            </a:extLst>
          </p:cNvPr>
          <p:cNvSpPr>
            <a:spLocks noGrp="1"/>
          </p:cNvSpPr>
          <p:nvPr>
            <p:ph idx="1"/>
          </p:nvPr>
        </p:nvSpPr>
        <p:spPr>
          <a:xfrm>
            <a:off x="3820106" y="327645"/>
            <a:ext cx="7315200" cy="5120640"/>
          </a:xfrm>
        </p:spPr>
        <p:txBody>
          <a:bodyPr/>
          <a:lstStyle/>
          <a:p>
            <a:r>
              <a:rPr lang="en-US" altLang="zh-CN" dirty="0"/>
              <a:t>1. By using </a:t>
            </a:r>
            <a:r>
              <a:rPr lang="en-US" altLang="zh-CN" dirty="0" err="1"/>
              <a:t>Unet</a:t>
            </a:r>
            <a:r>
              <a:rPr lang="en-US" altLang="zh-CN" dirty="0"/>
              <a:t>, we got a score 0.860 in 5 epochs</a:t>
            </a:r>
          </a:p>
          <a:p>
            <a:r>
              <a:rPr lang="en-US" altLang="zh-CN" dirty="0"/>
              <a:t>2. By using  DeeplabV3, we got a score 0.715 in 1 epoch</a:t>
            </a:r>
          </a:p>
          <a:p>
            <a:r>
              <a:rPr lang="en-US" altLang="zh-CN" dirty="0"/>
              <a:t>And a score 0.764 in 5 epochs</a:t>
            </a:r>
          </a:p>
          <a:p>
            <a:r>
              <a:rPr lang="en-US" altLang="zh-CN" dirty="0"/>
              <a:t>One epoch used 7 hours for training, 2 hours for marking in Kaggle, it is really a costly model.</a:t>
            </a:r>
          </a:p>
          <a:p>
            <a:r>
              <a:rPr lang="en-US" altLang="zh-CN" dirty="0"/>
              <a:t>3. We also used </a:t>
            </a:r>
            <a:r>
              <a:rPr lang="en-US" altLang="zh-CN" dirty="0" err="1"/>
              <a:t>UnetPlusPlus</a:t>
            </a:r>
            <a:r>
              <a:rPr lang="en-US" altLang="zh-CN" dirty="0"/>
              <a:t> with backbone regnety_008,016,032, but the pretrain model parameters are not provided by segmentation model </a:t>
            </a:r>
            <a:r>
              <a:rPr lang="en-US" altLang="zh-CN" dirty="0" err="1"/>
              <a:t>pytorch</a:t>
            </a:r>
            <a:r>
              <a:rPr lang="en-US" altLang="zh-CN" dirty="0"/>
              <a:t> lib, so we have not used it in infer. to get a score. </a:t>
            </a:r>
          </a:p>
          <a:p>
            <a:r>
              <a:rPr lang="en-US" altLang="zh-CN" dirty="0"/>
              <a:t>Regnet_008 in 5 epochs:</a:t>
            </a:r>
          </a:p>
          <a:p>
            <a:r>
              <a:rPr lang="en-US" altLang="zh-CN" dirty="0"/>
              <a:t>Valid Jaccard: 0.8717	Valid Dice: 0.9007</a:t>
            </a:r>
            <a:endParaRPr lang="zh-CN" altLang="en-US" dirty="0"/>
          </a:p>
        </p:txBody>
      </p:sp>
      <p:pic>
        <p:nvPicPr>
          <p:cNvPr id="4" name="图片 3">
            <a:extLst>
              <a:ext uri="{FF2B5EF4-FFF2-40B4-BE49-F238E27FC236}">
                <a16:creationId xmlns:a16="http://schemas.microsoft.com/office/drawing/2014/main" id="{50110429-BDCB-3E8B-C9B6-F9449FCE7BA3}"/>
              </a:ext>
            </a:extLst>
          </p:cNvPr>
          <p:cNvPicPr>
            <a:picLocks noChangeAspect="1"/>
          </p:cNvPicPr>
          <p:nvPr/>
        </p:nvPicPr>
        <p:blipFill rotWithShape="1">
          <a:blip r:embed="rId2"/>
          <a:srcRect l="8979" t="5459" r="14180" b="27238"/>
          <a:stretch/>
        </p:blipFill>
        <p:spPr>
          <a:xfrm>
            <a:off x="6692752" y="5124158"/>
            <a:ext cx="3923071" cy="1333402"/>
          </a:xfrm>
          <a:prstGeom prst="rect">
            <a:avLst/>
          </a:prstGeom>
        </p:spPr>
      </p:pic>
      <p:sp>
        <p:nvSpPr>
          <p:cNvPr id="5" name="文本框 4">
            <a:extLst>
              <a:ext uri="{FF2B5EF4-FFF2-40B4-BE49-F238E27FC236}">
                <a16:creationId xmlns:a16="http://schemas.microsoft.com/office/drawing/2014/main" id="{857003C3-E4E3-29B1-A6E5-5B868D8B01A7}"/>
              </a:ext>
            </a:extLst>
          </p:cNvPr>
          <p:cNvSpPr txBox="1"/>
          <p:nvPr/>
        </p:nvSpPr>
        <p:spPr>
          <a:xfrm>
            <a:off x="4090219" y="5583590"/>
            <a:ext cx="2533707" cy="369332"/>
          </a:xfrm>
          <a:prstGeom prst="rect">
            <a:avLst/>
          </a:prstGeom>
          <a:noFill/>
        </p:spPr>
        <p:txBody>
          <a:bodyPr wrap="none" rtlCol="0">
            <a:spAutoFit/>
          </a:bodyPr>
          <a:lstStyle/>
          <a:p>
            <a:r>
              <a:rPr lang="en-US" altLang="zh-CN" dirty="0"/>
              <a:t>Regnety_032 in 5 epochs</a:t>
            </a:r>
            <a:endParaRPr lang="zh-CN" altLang="en-US" dirty="0"/>
          </a:p>
        </p:txBody>
      </p:sp>
    </p:spTree>
    <p:extLst>
      <p:ext uri="{BB962C8B-B14F-4D97-AF65-F5344CB8AC3E}">
        <p14:creationId xmlns:p14="http://schemas.microsoft.com/office/powerpoint/2010/main" val="3719439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DBB850-1535-37D1-B2C8-A978E63CBE80}"/>
              </a:ext>
            </a:extLst>
          </p:cNvPr>
          <p:cNvSpPr>
            <a:spLocks noGrp="1"/>
          </p:cNvSpPr>
          <p:nvPr>
            <p:ph type="title"/>
          </p:nvPr>
        </p:nvSpPr>
        <p:spPr/>
        <p:txBody>
          <a:bodyPr/>
          <a:lstStyle/>
          <a:p>
            <a:r>
              <a:rPr lang="en-US" altLang="zh-CN" b="1" dirty="0"/>
              <a:t>3D dataset</a:t>
            </a:r>
            <a:endParaRPr lang="zh-CN" altLang="en-US" b="1" dirty="0"/>
          </a:p>
        </p:txBody>
      </p:sp>
      <p:sp>
        <p:nvSpPr>
          <p:cNvPr id="3" name="内容占位符 2">
            <a:extLst>
              <a:ext uri="{FF2B5EF4-FFF2-40B4-BE49-F238E27FC236}">
                <a16:creationId xmlns:a16="http://schemas.microsoft.com/office/drawing/2014/main" id="{78E89C4D-7EA2-AD56-E77E-437D422273F9}"/>
              </a:ext>
            </a:extLst>
          </p:cNvPr>
          <p:cNvSpPr>
            <a:spLocks noGrp="1"/>
          </p:cNvSpPr>
          <p:nvPr>
            <p:ph idx="1"/>
          </p:nvPr>
        </p:nvSpPr>
        <p:spPr/>
        <p:txBody>
          <a:bodyPr/>
          <a:lstStyle/>
          <a:p>
            <a:r>
              <a:rPr lang="en-US" altLang="zh-CN" dirty="0"/>
              <a:t>Inspired by </a:t>
            </a:r>
            <a:r>
              <a:rPr lang="en-US" altLang="zh-CN" dirty="0" err="1"/>
              <a:t>yiheng</a:t>
            </a:r>
            <a:r>
              <a:rPr lang="en-US" altLang="zh-CN" dirty="0"/>
              <a:t> wang, we can also produce 3D data and use the processed data as input to train model. The baseline code of pipeline training, 3d data preprocess, and infer are supported by MONAI frame.</a:t>
            </a:r>
          </a:p>
          <a:p>
            <a:r>
              <a:rPr lang="en-US" altLang="zh-CN" dirty="0"/>
              <a:t> As the short time, we did not run the train file successfully, but we tried the 2d23d preprocess code and the infer. by using the model trained by Yash Goel. It can achieve a score 0.871.</a:t>
            </a:r>
            <a:endParaRPr lang="zh-CN" altLang="en-US" dirty="0"/>
          </a:p>
        </p:txBody>
      </p:sp>
    </p:spTree>
    <p:extLst>
      <p:ext uri="{BB962C8B-B14F-4D97-AF65-F5344CB8AC3E}">
        <p14:creationId xmlns:p14="http://schemas.microsoft.com/office/powerpoint/2010/main" val="2950760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0352AC-C1BA-D295-EB01-43E2F740AE9D}"/>
              </a:ext>
            </a:extLst>
          </p:cNvPr>
          <p:cNvSpPr>
            <a:spLocks noGrp="1"/>
          </p:cNvSpPr>
          <p:nvPr>
            <p:ph type="title"/>
          </p:nvPr>
        </p:nvSpPr>
        <p:spPr/>
        <p:txBody>
          <a:bodyPr/>
          <a:lstStyle/>
          <a:p>
            <a:r>
              <a:rPr lang="en-US" altLang="zh-CN" dirty="0"/>
              <a:t>Results in UWMGI competition</a:t>
            </a:r>
            <a:endParaRPr lang="zh-CN" altLang="en-US" dirty="0"/>
          </a:p>
        </p:txBody>
      </p:sp>
      <p:pic>
        <p:nvPicPr>
          <p:cNvPr id="5" name="内容占位符 4">
            <a:extLst>
              <a:ext uri="{FF2B5EF4-FFF2-40B4-BE49-F238E27FC236}">
                <a16:creationId xmlns:a16="http://schemas.microsoft.com/office/drawing/2014/main" id="{55AB6682-D497-1FD6-88CF-F27A9F5487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5462" y="1464781"/>
            <a:ext cx="6572981" cy="3919293"/>
          </a:xfrm>
        </p:spPr>
      </p:pic>
    </p:spTree>
    <p:extLst>
      <p:ext uri="{BB962C8B-B14F-4D97-AF65-F5344CB8AC3E}">
        <p14:creationId xmlns:p14="http://schemas.microsoft.com/office/powerpoint/2010/main" val="2350332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1D6FE6-0B57-C7C4-A39B-01108D88D889}"/>
              </a:ext>
            </a:extLst>
          </p:cNvPr>
          <p:cNvSpPr>
            <a:spLocks noGrp="1"/>
          </p:cNvSpPr>
          <p:nvPr>
            <p:ph type="title"/>
          </p:nvPr>
        </p:nvSpPr>
        <p:spPr/>
        <p:txBody>
          <a:bodyPr/>
          <a:lstStyle/>
          <a:p>
            <a:r>
              <a:rPr lang="en-US" altLang="zh-CN" sz="3600" dirty="0"/>
              <a:t>UWMGI work difficulties</a:t>
            </a:r>
            <a:br>
              <a:rPr lang="en-US" altLang="zh-CN" sz="3600" dirty="0"/>
            </a:br>
            <a:endParaRPr lang="zh-CN" altLang="en-US" dirty="0"/>
          </a:p>
        </p:txBody>
      </p:sp>
      <p:sp>
        <p:nvSpPr>
          <p:cNvPr id="3" name="内容占位符 2">
            <a:extLst>
              <a:ext uri="{FF2B5EF4-FFF2-40B4-BE49-F238E27FC236}">
                <a16:creationId xmlns:a16="http://schemas.microsoft.com/office/drawing/2014/main" id="{5ABEEE8C-7824-6870-FC81-A1AD7973C561}"/>
              </a:ext>
            </a:extLst>
          </p:cNvPr>
          <p:cNvSpPr>
            <a:spLocks noGrp="1"/>
          </p:cNvSpPr>
          <p:nvPr>
            <p:ph idx="1"/>
          </p:nvPr>
        </p:nvSpPr>
        <p:spPr/>
        <p:txBody>
          <a:bodyPr/>
          <a:lstStyle/>
          <a:p>
            <a:r>
              <a:rPr lang="en-US" altLang="zh-CN" dirty="0"/>
              <a:t>Learn the frames, libraries and code skills from the better participants. During the process we tried and learnt from others.</a:t>
            </a:r>
          </a:p>
          <a:p>
            <a:r>
              <a:rPr lang="en-US" altLang="zh-CN" dirty="0"/>
              <a:t>We have two problems:</a:t>
            </a:r>
          </a:p>
          <a:p>
            <a:r>
              <a:rPr lang="en-US" altLang="zh-CN" dirty="0"/>
              <a:t>1. we cannot reproduce the pipeline train file shared by </a:t>
            </a:r>
            <a:r>
              <a:rPr lang="en-US" altLang="zh-CN" dirty="0" err="1"/>
              <a:t>yiheng</a:t>
            </a:r>
            <a:r>
              <a:rPr lang="en-US" altLang="zh-CN" dirty="0"/>
              <a:t>.</a:t>
            </a:r>
          </a:p>
          <a:p>
            <a:r>
              <a:rPr lang="en-US" altLang="zh-CN" dirty="0"/>
              <a:t>2. we cannot get the pretrain model and model parameters except </a:t>
            </a:r>
            <a:r>
              <a:rPr lang="en-US" altLang="zh-CN" dirty="0" err="1"/>
              <a:t>efficientnet</a:t>
            </a:r>
            <a:r>
              <a:rPr lang="en-US" altLang="zh-CN" dirty="0"/>
              <a:t> from segmentation model </a:t>
            </a:r>
            <a:r>
              <a:rPr lang="en-US" altLang="zh-CN" dirty="0" err="1"/>
              <a:t>pytorch</a:t>
            </a:r>
            <a:r>
              <a:rPr lang="en-US" altLang="zh-CN" dirty="0"/>
              <a:t> library without Internet.</a:t>
            </a:r>
          </a:p>
          <a:p>
            <a:r>
              <a:rPr lang="en-US" altLang="zh-CN" dirty="0"/>
              <a:t>If you can do that, contact us or share it in the meeting. Thank you. </a:t>
            </a:r>
            <a:endParaRPr lang="zh-CN" altLang="en-US" dirty="0"/>
          </a:p>
        </p:txBody>
      </p:sp>
    </p:spTree>
    <p:extLst>
      <p:ext uri="{BB962C8B-B14F-4D97-AF65-F5344CB8AC3E}">
        <p14:creationId xmlns:p14="http://schemas.microsoft.com/office/powerpoint/2010/main" val="1401934636"/>
      </p:ext>
    </p:extLst>
  </p:cSld>
  <p:clrMapOvr>
    <a:masterClrMapping/>
  </p:clrMapOvr>
</p:sld>
</file>

<file path=ppt/theme/theme1.xml><?xml version="1.0" encoding="utf-8"?>
<a:theme xmlns:a="http://schemas.openxmlformats.org/drawingml/2006/main" name="框架">
  <a:themeElements>
    <a:clrScheme name="框架">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框架">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框架">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TM03457475[[fn=框架]]</Template>
  <TotalTime>833</TotalTime>
  <Words>626</Words>
  <Application>Microsoft Office PowerPoint</Application>
  <PresentationFormat>宽屏</PresentationFormat>
  <Paragraphs>47</Paragraphs>
  <Slides>11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Arial</vt:lpstr>
      <vt:lpstr>Corbel</vt:lpstr>
      <vt:lpstr>Wingdings 2</vt:lpstr>
      <vt:lpstr>框架</vt:lpstr>
      <vt:lpstr>SURF2022 Group B  Progress Report 2</vt:lpstr>
      <vt:lpstr>Content</vt:lpstr>
      <vt:lpstr>Works on  2D dataset</vt:lpstr>
      <vt:lpstr>Results in different networks</vt:lpstr>
      <vt:lpstr>2.5D dataset</vt:lpstr>
      <vt:lpstr>Results in different networks</vt:lpstr>
      <vt:lpstr>3D dataset</vt:lpstr>
      <vt:lpstr>Results in UWMGI competition</vt:lpstr>
      <vt:lpstr>UWMGI work difficulties </vt:lpstr>
      <vt:lpstr>Plans till the UWMGI competition end</vt:lpstr>
      <vt:lpstr>Q&amp;A &amp; 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SURF2022 Group B  Progress Report 2</dc:title>
  <dc:creator>jin bei</dc:creator>
  <cp:lastModifiedBy>jin bei</cp:lastModifiedBy>
  <cp:revision>3</cp:revision>
  <dcterms:created xsi:type="dcterms:W3CDTF">2022-07-11T05:47:28Z</dcterms:created>
  <dcterms:modified xsi:type="dcterms:W3CDTF">2022-07-11T19:40:43Z</dcterms:modified>
</cp:coreProperties>
</file>