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8" r:id="rId10"/>
    <p:sldId id="265" r:id="rId11"/>
    <p:sldId id="256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www.zillow.com/research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ooq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Housing Price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546164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Tianyue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ayvazian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James Richards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 Gainer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0D3-7933-48E9-9592-9BA6CDD7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Home Value vs Population Density</a:t>
            </a:r>
          </a:p>
        </p:txBody>
      </p:sp>
      <p:pic>
        <p:nvPicPr>
          <p:cNvPr id="1026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B96D380-51A2-AE44-8ADE-3B3C9EF2F5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944" y="2534180"/>
            <a:ext cx="4639736" cy="318480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75D20D-164A-7C47-B5B8-DFF15A1A747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01" y="2514187"/>
            <a:ext cx="4640262" cy="300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C7E8B-2BD7-3D44-B4B4-AC620FC4B6AE}"/>
              </a:ext>
            </a:extLst>
          </p:cNvPr>
          <p:cNvSpPr txBox="1"/>
          <p:nvPr/>
        </p:nvSpPr>
        <p:spPr>
          <a:xfrm>
            <a:off x="1036320" y="1845125"/>
            <a:ext cx="481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Metro population density shows that the higher </a:t>
            </a:r>
          </a:p>
          <a:p>
            <a:r>
              <a:rPr lang="en-US" dirty="0"/>
              <a:t>the population, the higher the housing prices.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48D88-3089-E249-A903-795B0F958EAC}"/>
              </a:ext>
            </a:extLst>
          </p:cNvPr>
          <p:cNvSpPr txBox="1"/>
          <p:nvPr/>
        </p:nvSpPr>
        <p:spPr>
          <a:xfrm>
            <a:off x="6604325" y="1887849"/>
            <a:ext cx="513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Suburban population density shows that the </a:t>
            </a:r>
          </a:p>
          <a:p>
            <a:r>
              <a:rPr lang="en-US" dirty="0"/>
              <a:t>lower the population,  the lower the housing prices.</a:t>
            </a:r>
          </a:p>
        </p:txBody>
      </p:sp>
    </p:spTree>
    <p:extLst>
      <p:ext uri="{BB962C8B-B14F-4D97-AF65-F5344CB8AC3E}">
        <p14:creationId xmlns:p14="http://schemas.microsoft.com/office/powerpoint/2010/main" val="14230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2A47078A-B876-48B2-BE73-DE116459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8" y="20955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BF6EF67-2F37-4252-88D1-3557FE5BC857}"/>
              </a:ext>
            </a:extLst>
          </p:cNvPr>
          <p:cNvSpPr txBox="1">
            <a:spLocks/>
          </p:cNvSpPr>
          <p:nvPr/>
        </p:nvSpPr>
        <p:spPr>
          <a:xfrm>
            <a:off x="265651" y="-65735"/>
            <a:ext cx="1166069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Historical Home Value Trends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72B7108-52C0-4364-8146-C012AEFB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12" y="20955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3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9C78886A-3F25-40CE-B9EF-2B356C321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32" y="227336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AC1543E0-650D-4C47-8FB2-F71FA2360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63" y="2273364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108C205-3AB1-4F42-A1DD-7CB02A71F075}"/>
              </a:ext>
            </a:extLst>
          </p:cNvPr>
          <p:cNvSpPr txBox="1">
            <a:spLocks/>
          </p:cNvSpPr>
          <p:nvPr/>
        </p:nvSpPr>
        <p:spPr>
          <a:xfrm>
            <a:off x="265651" y="-65735"/>
            <a:ext cx="1166069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Historical Home Value Trends</a:t>
            </a:r>
          </a:p>
        </p:txBody>
      </p:sp>
    </p:spTree>
    <p:extLst>
      <p:ext uri="{BB962C8B-B14F-4D97-AF65-F5344CB8AC3E}">
        <p14:creationId xmlns:p14="http://schemas.microsoft.com/office/powerpoint/2010/main" val="393864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BB2A53E6-3DB8-4B00-A187-6035DC783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07" y="7620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8521213-DECF-465E-8996-592DA25D4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73" y="762000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235C3EC-6B77-4612-9EFF-87444FEAB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07" y="3613208"/>
            <a:ext cx="40386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1B07CDF3-8BB4-4CA2-904C-DA4F6BA6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73" y="3670358"/>
            <a:ext cx="4114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30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FE80C90A-EA0D-4D24-BC46-A65386DA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845" y="3665377"/>
            <a:ext cx="40386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C0602920-3D02-4F3A-B983-7BA87CDBF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45" y="687286"/>
            <a:ext cx="38862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64844F5D-5510-4A3B-9A44-D8C1A41D8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81" y="687286"/>
            <a:ext cx="410527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20D30ACA-4F63-480F-84C8-DBBD04DA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43" y="3665377"/>
            <a:ext cx="42481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6">
            <a:extLst>
              <a:ext uri="{FF2B5EF4-FFF2-40B4-BE49-F238E27FC236}">
                <a16:creationId xmlns:a16="http://schemas.microsoft.com/office/drawing/2014/main" id="{FC7B76F9-9AE4-4FB4-BEA4-EED3F7B80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526" y="2031892"/>
            <a:ext cx="1168352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y = 17.33x + 143049.64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R2 = 0.004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D21A32D-838F-4BF9-A906-327B8BFF6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526" y="4927797"/>
            <a:ext cx="1090569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y = 93.84x + 126529.35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Arial Unicode MS"/>
              </a:rPr>
              <a:t>R2 = 0.12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0ABB0174-D3FF-40E6-928A-5B8F856F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728" y="2668694"/>
            <a:ext cx="113251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y = 694.59x + -19844.35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Arial Unicode MS"/>
              </a:rPr>
              <a:t>R2 = 0.52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646E9003-84D6-47CA-9F12-D423360E5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4728" y="5655175"/>
            <a:ext cx="109895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y = 718.6x + -13209.07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Arial Unicode MS"/>
              </a:rPr>
              <a:t>R2 = 0.51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0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7952-3322-4F6A-8430-D523782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7C7F-FEE1-4E8A-B936-328DEDC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Zillow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https://www.zillow.com/research/data/</a:t>
            </a:r>
            <a:endParaRPr lang="en-US" sz="1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Zillow Home Value Index – “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smoothed, seasonally adjusted measure of the typical home value and market changes across a given region and housing type (at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level).”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ranges from 1996 to 2021</a:t>
            </a: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0D9DE-C542-4D95-A0B3-E9127652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93" y="3862348"/>
            <a:ext cx="10034556" cy="1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D622-1430-42D6-BFDF-03B0BBA1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B0E4-1743-4004-89E6-5E3D7A1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Census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 class activity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06-Python-APIs\3\Activities\08-Ins_Census\Solved\CensusData.csv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 Census data by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4CED3-DD7B-4202-8A6B-6B9E4523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84" y="3332587"/>
            <a:ext cx="61245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3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57C4-8325-48EC-8045-4B16F2DF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63E3-E4E0-40B3-B1F5-5EF99611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892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Median and Average Sale Price of Houses Sold (1963 – Present) – Census.gov</a:t>
            </a:r>
          </a:p>
          <a:p>
            <a:r>
              <a:rPr lang="en-US" dirty="0">
                <a:solidFill>
                  <a:schemeClr val="tx1"/>
                </a:solidFill>
              </a:rPr>
              <a:t>Historical S&amp;P500 and Lumber Futures Prices -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https://stooq.com/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39C6BC-76BA-4278-879B-E3C209BC6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76"/>
          <a:stretch/>
        </p:blipFill>
        <p:spPr bwMode="auto">
          <a:xfrm>
            <a:off x="6335480" y="3680670"/>
            <a:ext cx="5057775" cy="213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08A1C7-B2BD-4BAE-9A03-6B1DA2609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2"/>
          <a:stretch/>
        </p:blipFill>
        <p:spPr bwMode="auto">
          <a:xfrm>
            <a:off x="1246044" y="3904070"/>
            <a:ext cx="4343400" cy="16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E23-2421-41E0-94FE-DACF28E7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2975-DA31-4D09-8138-5444FC8F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Split Zillow into metro &amp; suburban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Clean and Merge Historical Data by Date (Monthly)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655A-3AA2-4422-9A79-CE4C8A92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Poverty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5110-3648-49CE-BCAE-353826C3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8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E605-A404-4DC6-A3EE-095C606D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CEA5-3CF7-4CD7-BDE8-4F3F4497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7EF8-959C-4FE0-ABC5-A2E7DE40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037F-D2AA-4D60-A803-A1E78199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D22CE-634C-4E71-8BB9-36343721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11542"/>
            <a:ext cx="4286250" cy="3257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BC447-8280-48F1-91FF-2224B01C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17" y="2611542"/>
            <a:ext cx="4219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460C-ABC2-4A02-94F7-B76B073D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Value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7F70-0B39-4593-B824-30C8C822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 household income increase, home values also increase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Positive correlation for metro Atlanta area with stronger correlation coefficient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63CEB-F10B-42F6-8B0F-832DBAFBD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07" y="2963333"/>
            <a:ext cx="4429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89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{CFD43AF3-93A5-406B-BEFA-0D989867CA2D}tf56160789_win32</Template>
  <TotalTime>602</TotalTime>
  <Words>275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Arial</vt:lpstr>
      <vt:lpstr>Bookman Old Style</vt:lpstr>
      <vt:lpstr>Calibri</vt:lpstr>
      <vt:lpstr>Franklin Gothic Book</vt:lpstr>
      <vt:lpstr>Wingdings</vt:lpstr>
      <vt:lpstr>1_RetrospectVTI</vt:lpstr>
      <vt:lpstr>Housing Price Analysis </vt:lpstr>
      <vt:lpstr>Data Sources</vt:lpstr>
      <vt:lpstr>Data Sources</vt:lpstr>
      <vt:lpstr>Data Sources</vt:lpstr>
      <vt:lpstr>Data Cleaning</vt:lpstr>
      <vt:lpstr>Home Value vs Poverty Rate</vt:lpstr>
      <vt:lpstr>Home Value vs Median Age</vt:lpstr>
      <vt:lpstr>Home Value vs Income</vt:lpstr>
      <vt:lpstr>Home Value vs Income</vt:lpstr>
      <vt:lpstr>Home Value vs Population Density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Analysis</dc:title>
  <dc:creator>againer21@gmail.com</dc:creator>
  <cp:lastModifiedBy>Nick Ayvazian</cp:lastModifiedBy>
  <cp:revision>16</cp:revision>
  <dcterms:created xsi:type="dcterms:W3CDTF">2021-04-29T23:48:19Z</dcterms:created>
  <dcterms:modified xsi:type="dcterms:W3CDTF">2021-05-01T11:53:00Z</dcterms:modified>
</cp:coreProperties>
</file>