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2" r:id="rId9"/>
    <p:sldId id="262" r:id="rId10"/>
    <p:sldId id="268" r:id="rId11"/>
    <p:sldId id="265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o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3F5FA9B-63BF-401E-8EC4-284C0C3F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46BF96A-E9C0-4083-ADFE-A3599757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12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0FA8FAB-DCD5-428A-B747-627EE847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32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090B1F7A-756F-43A0-9AC1-16C4200A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63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FD211D7-6885-49E9-83B4-87D16C9C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C42FBB14-C628-441E-8982-F13DB7D7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73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57E6776E-5C30-4EC9-B29F-7F022A45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3613208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EBDCECCD-0098-4A53-B0A9-CB406F6F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73" y="3670358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2716DFE-C834-498D-BC79-E0F204DB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45" y="3665377"/>
            <a:ext cx="4038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4F33A94-3C6D-4850-B0F0-5CAEADD5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5" y="687286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0716985-58E3-4F0B-B4FB-374E940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1" y="687286"/>
            <a:ext cx="4105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1A68AF0-FE3E-49C1-A1F7-122B14C9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3" y="3665377"/>
            <a:ext cx="4248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A5F22-61B3-4DB3-9E29-8FE5265F7753}"/>
              </a:ext>
            </a:extLst>
          </p:cNvPr>
          <p:cNvSpPr txBox="1"/>
          <p:nvPr/>
        </p:nvSpPr>
        <p:spPr>
          <a:xfrm>
            <a:off x="3422708" y="2046914"/>
            <a:ext cx="4646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Thank you! </a:t>
            </a:r>
          </a:p>
          <a:p>
            <a:pPr algn="ctr"/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955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Median and Average Sale Price of Houses Sold (1963 – Present) – Census.gov</a:t>
            </a:r>
          </a:p>
          <a:p>
            <a:r>
              <a:rPr lang="en-US" dirty="0">
                <a:solidFill>
                  <a:schemeClr val="tx1"/>
                </a:solidFill>
              </a:rPr>
              <a:t>Historical S&amp;P500 and Lumber Futures Prices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https://stooq.com/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3709-395C-4BA6-AEFE-9EDDA3240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6"/>
          <a:stretch/>
        </p:blipFill>
        <p:spPr bwMode="auto">
          <a:xfrm>
            <a:off x="6335480" y="3680670"/>
            <a:ext cx="5057775" cy="21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8A450-B0CC-4372-ACB3-B31311C9D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246044" y="3904070"/>
            <a:ext cx="4343400" cy="16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data to metro data and suburban data by filtering on ‘Metro’ column in the Zillow 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house value and demographic correlation analysis, filter data by ‘2021-03-31’ to pull the latest data available.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historical housing value analysis, keep all dates from 1996 – 2021, and transpose data from columns to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merging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census data and Zillow data by </a:t>
            </a:r>
            <a:r>
              <a:rPr lang="en-US" dirty="0" err="1"/>
              <a:t>zipcode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historical data sources by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cleansing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both metro and suburban data, there is -666666666 household income value, removed rows contain this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CSV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csv files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/>
        </p:nvSpPr>
        <p:spPr>
          <a:xfrm>
            <a:off x="774499" y="2105684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Analysis: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943BD7F-8397-4FDF-8284-62EE7DA5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57" y="2621450"/>
            <a:ext cx="2810312" cy="343955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82957E6-2B8D-4E23-9FAB-3C265BA3A3AA}"/>
              </a:ext>
            </a:extLst>
          </p:cNvPr>
          <p:cNvSpPr txBox="1"/>
          <p:nvPr/>
        </p:nvSpPr>
        <p:spPr>
          <a:xfrm>
            <a:off x="4375054" y="2152896"/>
            <a:ext cx="710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Value and poverty rate at Metro areas in the US have a low degree of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York, the correlation is negligible since it is below 0.2.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with poverty rate greater than 15% also has a negligible correlation with Home Values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0E38E-2626-4265-A1EF-9817C847A8CD}"/>
              </a:ext>
            </a:extLst>
          </p:cNvPr>
          <p:cNvCxnSpPr>
            <a:cxnSpLocks/>
          </p:cNvCxnSpPr>
          <p:nvPr/>
        </p:nvCxnSpPr>
        <p:spPr>
          <a:xfrm>
            <a:off x="3829769" y="2152896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3FEDC0F-D795-4735-8959-148DF325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40" y="3926865"/>
            <a:ext cx="2585072" cy="1871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D5CC1-CCA8-45B0-A0A5-08C26412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72" y="3967056"/>
            <a:ext cx="2585072" cy="1768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997E5-87D0-4888-9D84-3BE5F313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44" y="3926867"/>
            <a:ext cx="2339043" cy="1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B4FE-0A22-4899-A3D6-B03DA27D0B4F}"/>
              </a:ext>
            </a:extLst>
          </p:cNvPr>
          <p:cNvSpPr txBox="1">
            <a:spLocks/>
          </p:cNvSpPr>
          <p:nvPr/>
        </p:nvSpPr>
        <p:spPr>
          <a:xfrm>
            <a:off x="740943" y="2174520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Linear regression analysis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650EE20-8422-40A2-9940-C594339A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0" y="2690287"/>
            <a:ext cx="2969697" cy="33522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C2B5D-2280-40C0-91C3-5827703938AE}"/>
              </a:ext>
            </a:extLst>
          </p:cNvPr>
          <p:cNvCxnSpPr>
            <a:cxnSpLocks/>
          </p:cNvCxnSpPr>
          <p:nvPr/>
        </p:nvCxnSpPr>
        <p:spPr>
          <a:xfrm>
            <a:off x="3947215" y="2174520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F43AB6-5FBB-4490-8F0E-FF2C9FFA85F5}"/>
              </a:ext>
            </a:extLst>
          </p:cNvPr>
          <p:cNvSpPr txBox="1"/>
          <p:nvPr/>
        </p:nvSpPr>
        <p:spPr>
          <a:xfrm>
            <a:off x="4341498" y="2221732"/>
            <a:ext cx="710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Home Value and median age at Metro areas in the US doesn’t show any correlation, and for Atlanta metro area, it doesn’t have any correlation neither.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suburban area, it has a very low degree of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bell curve indicates most </a:t>
            </a:r>
            <a:r>
              <a:rPr lang="en-US" sz="1500" dirty="0" err="1"/>
              <a:t>zipcode</a:t>
            </a:r>
            <a:r>
              <a:rPr lang="en-US" sz="1500" dirty="0"/>
              <a:t> has residents with median age between 30 – 60, and in this age group, it has a big range of house value.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B88AD-9A7C-4120-A7E8-DCEE48AA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59" y="4103462"/>
            <a:ext cx="2634075" cy="179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948E6-29F1-419C-BB89-D35683BB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80" y="4138222"/>
            <a:ext cx="2435959" cy="1689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FCFEF-A4C6-4ECD-836A-044F328DD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113" y="4098530"/>
            <a:ext cx="2533943" cy="17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7AB-3AA8-4D1D-AF11-4D8383A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Age vs Home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F2F4FB-426C-4689-81A0-BA871A907A72}"/>
              </a:ext>
            </a:extLst>
          </p:cNvPr>
          <p:cNvSpPr>
            <a:spLocks noGrp="1"/>
          </p:cNvSpPr>
          <p:nvPr/>
        </p:nvSpPr>
        <p:spPr>
          <a:xfrm>
            <a:off x="937529" y="2103467"/>
            <a:ext cx="39879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Median home value increase as age goes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metro area, age 55-75 and 75 above have similar median home value,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suburban area, 75 and above has higher median home value then 55-75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4F93D-DBB7-4824-A8C6-C607503D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59" y="1908042"/>
            <a:ext cx="6267613" cy="32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627</TotalTime>
  <Words>515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Median Age vs Home Value</vt:lpstr>
      <vt:lpstr>Home Value vs Income</vt:lpstr>
      <vt:lpstr>Home Value vs Income</vt:lpstr>
      <vt:lpstr>Home Value vs Population Density</vt:lpstr>
      <vt:lpstr>Historical Home Value Trends</vt:lpstr>
      <vt:lpstr>Historical Home Value Trends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againer21@gmail.com</cp:lastModifiedBy>
  <cp:revision>19</cp:revision>
  <dcterms:created xsi:type="dcterms:W3CDTF">2021-04-29T23:48:19Z</dcterms:created>
  <dcterms:modified xsi:type="dcterms:W3CDTF">2021-05-01T15:30:19Z</dcterms:modified>
</cp:coreProperties>
</file>