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63" r:id="rId8"/>
    <p:sldId id="264" r:id="rId9"/>
    <p:sldId id="269" r:id="rId10"/>
    <p:sldId id="262" r:id="rId11"/>
    <p:sldId id="268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Housing Price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546164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Tianyue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ayvazian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James Richards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Gainer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7EF8-959C-4FE0-ABC5-A2E7DE40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037F-D2AA-4D60-A803-A1E78199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D22CE-634C-4E71-8BB9-36343721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11542"/>
            <a:ext cx="4286250" cy="3257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BC447-8280-48F1-91FF-2224B01C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17" y="2611542"/>
            <a:ext cx="4219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460C-ABC2-4A02-94F7-B76B073D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7F70-0B39-4593-B824-30C8C822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Positive correlation for metro Atlanta area with stronger correlation coefficient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63CEB-F10B-42F6-8B0F-832DBAFBD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07" y="2963333"/>
            <a:ext cx="4429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0D3-7933-48E9-9592-9BA6CDD7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Home Value vs Population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E380-2DC6-41EB-BC71-0723C6F4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1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6EA-69A5-4654-857B-E7B09010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Home Value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8E63-CE46-4321-90E1-1CF81ABF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1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0760-8A71-4C77-961C-2C0AB955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Lumber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D759-45D6-4C74-89D9-DB490DA5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7952-3322-4F6A-8430-D523782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7C7F-FEE1-4E8A-B936-328DEDC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Zillow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https://www.zillow.com/research/data/</a:t>
            </a:r>
            <a:endParaRPr lang="en-US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Zillow Home Value Index – “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smoothed, seasonally adjusted measure of the typical home value and market changes across a given region and housing type (at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level).”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ranges from 1996 to 2021</a:t>
            </a: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0D9DE-C542-4D95-A0B3-E9127652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93" y="3862348"/>
            <a:ext cx="10034556" cy="1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D622-1430-42D6-BFDF-03B0BBA1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B0E4-1743-4004-89E6-5E3D7A1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Census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 class activity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06-Python-APIs\3\Activities\08-Ins_Census\Solved\CensusData.csv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 Census data by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4CED3-DD7B-4202-8A6B-6B9E4523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4" y="3332587"/>
            <a:ext cx="6124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3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57C4-8325-48EC-8045-4B16F2DF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63E3-E4E0-40B3-B1F5-5EF99611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Nicks data</a:t>
            </a:r>
          </a:p>
        </p:txBody>
      </p:sp>
    </p:spTree>
    <p:extLst>
      <p:ext uri="{BB962C8B-B14F-4D97-AF65-F5344CB8AC3E}">
        <p14:creationId xmlns:p14="http://schemas.microsoft.com/office/powerpoint/2010/main" val="31326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E23-2421-41E0-94FE-DACF28E7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2975-DA31-4D09-8138-5444FC8F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filtering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Split data to metro data and suburban data by filtering on ‘Metro’ column in the Zillow data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house value and demographic correlation analysis, filter data by ‘2021-03-31’ to pull the latest data available.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historical housing value analysis, keep all dates from 1996 – 2021, and transpose data from columns to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merging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Merged census data and Zillow data by </a:t>
            </a:r>
            <a:r>
              <a:rPr lang="en-US" dirty="0" err="1"/>
              <a:t>zipcode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cleansing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both metro and suburban data, there is -666666666 household income value, removed rows contain this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Generate CSV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Output four csv files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083E9-7E42-4C50-86F8-35E940D68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79" b="12683"/>
          <a:stretch/>
        </p:blipFill>
        <p:spPr>
          <a:xfrm>
            <a:off x="3474965" y="5124197"/>
            <a:ext cx="2171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B478-336E-438C-B792-00BD7739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Nick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B4BF-5285-45C3-83CF-4478AB9A4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7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655A-3AA2-4422-9A79-CE4C8A92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Poverty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5110-3648-49CE-BCAE-353826C3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Analysis: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1CD14B-F99A-418D-9CFD-B1278C61A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13256"/>
              </p:ext>
            </p:extLst>
          </p:nvPr>
        </p:nvGraphicFramePr>
        <p:xfrm>
          <a:off x="1191238" y="2623967"/>
          <a:ext cx="2810312" cy="343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224">
                  <a:extLst>
                    <a:ext uri="{9D8B030D-6E8A-4147-A177-3AD203B41FA5}">
                      <a16:colId xmlns:a16="http://schemas.microsoft.com/office/drawing/2014/main" val="3727785577"/>
                    </a:ext>
                  </a:extLst>
                </a:gridCol>
                <a:gridCol w="1242088">
                  <a:extLst>
                    <a:ext uri="{9D8B030D-6E8A-4147-A177-3AD203B41FA5}">
                      <a16:colId xmlns:a16="http://schemas.microsoft.com/office/drawing/2014/main" val="856006291"/>
                    </a:ext>
                  </a:extLst>
                </a:gridCol>
              </a:tblGrid>
              <a:tr h="324048">
                <a:tc>
                  <a:txBody>
                    <a:bodyPr/>
                    <a:lstStyle/>
                    <a:p>
                      <a:r>
                        <a:rPr lang="en-US" sz="14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61067"/>
                  </a:ext>
                </a:extLst>
              </a:tr>
              <a:tr h="799023">
                <a:tc>
                  <a:txBody>
                    <a:bodyPr/>
                    <a:lstStyle/>
                    <a:p>
                      <a:r>
                        <a:rPr lang="en-US" sz="1400" dirty="0"/>
                        <a:t>Home Value vs Poverty Rate at Metro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30487"/>
                  </a:ext>
                </a:extLst>
              </a:tr>
              <a:tr h="931895">
                <a:tc>
                  <a:txBody>
                    <a:bodyPr/>
                    <a:lstStyle/>
                    <a:p>
                      <a:r>
                        <a:rPr lang="en-US" sz="1400" dirty="0"/>
                        <a:t>Home Value vs Poverty Rate at New York Metro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04498"/>
                  </a:ext>
                </a:extLst>
              </a:tr>
              <a:tr h="1352751">
                <a:tc>
                  <a:txBody>
                    <a:bodyPr/>
                    <a:lstStyle/>
                    <a:p>
                      <a:r>
                        <a:rPr lang="en-US" sz="1400" dirty="0"/>
                        <a:t>Home Value vs Poverty Rate at Metro areas where Poverty Rate is greater than 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792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2957E6-2B8D-4E23-9FAB-3C265BA3A3AA}"/>
              </a:ext>
            </a:extLst>
          </p:cNvPr>
          <p:cNvSpPr txBox="1"/>
          <p:nvPr/>
        </p:nvSpPr>
        <p:spPr>
          <a:xfrm>
            <a:off x="4697835" y="2155413"/>
            <a:ext cx="7109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Value and poverty rate at Metro areas in the US have a low degree of negative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New York, the correlation is negligible since it is below 0.2.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Zipcode</a:t>
            </a:r>
            <a:r>
              <a:rPr lang="en-US" dirty="0"/>
              <a:t> with poverty rate greater than 15% also has a negligible correlation with Home Values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20E38E-2626-4265-A1EF-9817C847A8CD}"/>
              </a:ext>
            </a:extLst>
          </p:cNvPr>
          <p:cNvCxnSpPr>
            <a:cxnSpLocks/>
          </p:cNvCxnSpPr>
          <p:nvPr/>
        </p:nvCxnSpPr>
        <p:spPr>
          <a:xfrm>
            <a:off x="4152550" y="2155413"/>
            <a:ext cx="0" cy="390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3FEDC0F-D795-4735-8959-148DF325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021" y="3929382"/>
            <a:ext cx="2585072" cy="1871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1D5CC1-CCA8-45B0-A0A5-08C26412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53" y="3969573"/>
            <a:ext cx="2585072" cy="17684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0997E5-87D0-4888-9D84-3BE5F3135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425" y="3929384"/>
            <a:ext cx="2339043" cy="18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8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E605-A404-4DC6-A3EE-095C606D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Median 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0B4FE-0A22-4899-A3D6-B03DA27D0B4F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Linear regression analysis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852D7F-0BCB-497B-80CC-695A5DE3A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049339"/>
              </p:ext>
            </p:extLst>
          </p:nvPr>
        </p:nvGraphicFramePr>
        <p:xfrm>
          <a:off x="1191237" y="2623968"/>
          <a:ext cx="2969697" cy="335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53">
                  <a:extLst>
                    <a:ext uri="{9D8B030D-6E8A-4147-A177-3AD203B41FA5}">
                      <a16:colId xmlns:a16="http://schemas.microsoft.com/office/drawing/2014/main" val="3727785577"/>
                    </a:ext>
                  </a:extLst>
                </a:gridCol>
                <a:gridCol w="1065644">
                  <a:extLst>
                    <a:ext uri="{9D8B030D-6E8A-4147-A177-3AD203B41FA5}">
                      <a16:colId xmlns:a16="http://schemas.microsoft.com/office/drawing/2014/main" val="856006291"/>
                    </a:ext>
                  </a:extLst>
                </a:gridCol>
              </a:tblGrid>
              <a:tr h="284805">
                <a:tc>
                  <a:txBody>
                    <a:bodyPr/>
                    <a:lstStyle/>
                    <a:p>
                      <a:r>
                        <a:rPr lang="en-US" sz="14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61067"/>
                  </a:ext>
                </a:extLst>
              </a:tr>
              <a:tr h="882895">
                <a:tc>
                  <a:txBody>
                    <a:bodyPr/>
                    <a:lstStyle/>
                    <a:p>
                      <a:r>
                        <a:rPr lang="en-US" sz="1400" dirty="0"/>
                        <a:t>Home Value vs Median Age by </a:t>
                      </a:r>
                      <a:r>
                        <a:rPr lang="en-US" sz="1400" dirty="0" err="1"/>
                        <a:t>zipcode</a:t>
                      </a:r>
                      <a:r>
                        <a:rPr lang="en-US" sz="1400" dirty="0"/>
                        <a:t> for metro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30487"/>
                  </a:ext>
                </a:extLst>
              </a:tr>
              <a:tr h="1082258">
                <a:tc>
                  <a:txBody>
                    <a:bodyPr/>
                    <a:lstStyle/>
                    <a:p>
                      <a:r>
                        <a:rPr lang="en-US" sz="1400" dirty="0"/>
                        <a:t>Home Value vs Median Age by </a:t>
                      </a:r>
                      <a:r>
                        <a:rPr lang="en-US" sz="1400" dirty="0" err="1"/>
                        <a:t>zipcode</a:t>
                      </a:r>
                      <a:r>
                        <a:rPr lang="en-US" sz="1400" dirty="0"/>
                        <a:t> for Atlanta metro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04498"/>
                  </a:ext>
                </a:extLst>
              </a:tr>
              <a:tr h="1082258">
                <a:tc>
                  <a:txBody>
                    <a:bodyPr/>
                    <a:lstStyle/>
                    <a:p>
                      <a:r>
                        <a:rPr lang="en-US" sz="1400" dirty="0"/>
                        <a:t>Home Value vs Median Age by </a:t>
                      </a:r>
                      <a:r>
                        <a:rPr lang="en-US" sz="1400" dirty="0" err="1"/>
                        <a:t>zipcod</a:t>
                      </a:r>
                      <a:r>
                        <a:rPr lang="en-US" sz="1400" dirty="0"/>
                        <a:t> for suburban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7921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7C2B5D-2280-40C0-91C3-5827703938AE}"/>
              </a:ext>
            </a:extLst>
          </p:cNvPr>
          <p:cNvCxnSpPr>
            <a:cxnSpLocks/>
          </p:cNvCxnSpPr>
          <p:nvPr/>
        </p:nvCxnSpPr>
        <p:spPr>
          <a:xfrm>
            <a:off x="4303552" y="2108201"/>
            <a:ext cx="0" cy="390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F43AB6-5FBB-4490-8F0E-FF2C9FFA85F5}"/>
              </a:ext>
            </a:extLst>
          </p:cNvPr>
          <p:cNvSpPr txBox="1"/>
          <p:nvPr/>
        </p:nvSpPr>
        <p:spPr>
          <a:xfrm>
            <a:off x="4697835" y="2155413"/>
            <a:ext cx="7109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Home Value and median age at Metro areas in the US doesn’t show any correlation, and for Atlanta metro area, it doesn’t have any correlation neither.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For suburban area, it has a very low degree of positive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bell curve indicates most </a:t>
            </a:r>
            <a:r>
              <a:rPr lang="en-US" sz="1500" dirty="0" err="1"/>
              <a:t>zipcode</a:t>
            </a:r>
            <a:r>
              <a:rPr lang="en-US" sz="1500" dirty="0"/>
              <a:t> has residents with median age between 30 – 60, and in this age group, it has a big range of house value.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3B88AD-9A7C-4120-A7E8-DCEE48AA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96" y="4037143"/>
            <a:ext cx="2634075" cy="1797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948E6-29F1-419C-BB89-D35683BB9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217" y="4071903"/>
            <a:ext cx="2435959" cy="1689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1FCFEF-A4C6-4ECD-836A-044F328DD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450" y="4032211"/>
            <a:ext cx="2533943" cy="17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4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121C-6F6D-49CC-B0A3-700DC13B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F4FB-426C-4689-81A0-BA871A907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987904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Median home value increase as age goes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metro area, age 55-75 and 75 above have similar median home value,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suburban area, 75 and above has higher median home value then 55-75 age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4F93D-DBB7-4824-A8C6-C607503D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10" y="1912776"/>
            <a:ext cx="6267613" cy="32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9847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{CFD43AF3-93A5-406B-BEFA-0D989867CA2D}tf56160789_win32</Template>
  <TotalTime>161</TotalTime>
  <Words>528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Wingdings</vt:lpstr>
      <vt:lpstr>1_RetrospectVTI</vt:lpstr>
      <vt:lpstr>Housing Price Analysis </vt:lpstr>
      <vt:lpstr>Data Sources</vt:lpstr>
      <vt:lpstr>Data Sources</vt:lpstr>
      <vt:lpstr>Data Sources</vt:lpstr>
      <vt:lpstr>Data Cleaning</vt:lpstr>
      <vt:lpstr>Data Cleaning - Nick</vt:lpstr>
      <vt:lpstr>Home Value vs Poverty Rate</vt:lpstr>
      <vt:lpstr>Home Value vs Median Age</vt:lpstr>
      <vt:lpstr>Home Value vs Median Age</vt:lpstr>
      <vt:lpstr>Home Value vs Income</vt:lpstr>
      <vt:lpstr>Home Value vs Income</vt:lpstr>
      <vt:lpstr>Home Value vs Population Density</vt:lpstr>
      <vt:lpstr>Historical Home Value Trends</vt:lpstr>
      <vt:lpstr>Home Value vs Lumber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Analysis</dc:title>
  <dc:creator>againer21@gmail.com</dc:creator>
  <cp:lastModifiedBy>Tianyue Yang</cp:lastModifiedBy>
  <cp:revision>19</cp:revision>
  <dcterms:created xsi:type="dcterms:W3CDTF">2021-04-29T23:48:19Z</dcterms:created>
  <dcterms:modified xsi:type="dcterms:W3CDTF">2021-04-30T03:40:43Z</dcterms:modified>
</cp:coreProperties>
</file>