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2" r:id="rId9"/>
    <p:sldId id="268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56" autoAdjust="0"/>
    <p:restoredTop sz="94660"/>
  </p:normalViewPr>
  <p:slideViewPr>
    <p:cSldViewPr snapToGrid="0">
      <p:cViewPr>
        <p:scale>
          <a:sx n="82" d="100"/>
          <a:sy n="82" d="100"/>
        </p:scale>
        <p:origin x="224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4/30/21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4/30/21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4/30/21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4/30/21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4/30/21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4/30/21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4/30/21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4/30/21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4/30/21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hyperlink" Target="https://www.zillow.com/research/data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Housing Price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546164"/>
          </a:xfrm>
        </p:spPr>
        <p:txBody>
          <a:bodyPr>
            <a:normAutofit fontScale="62500" lnSpcReduction="20000"/>
          </a:bodyPr>
          <a:lstStyle/>
          <a:p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Tianyue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yang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nick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ayvazian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James Richards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Alex Gainer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0B0D3-7933-48E9-9592-9BA6CDD71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Home Value vs Population Density</a:t>
            </a:r>
          </a:p>
        </p:txBody>
      </p:sp>
      <p:pic>
        <p:nvPicPr>
          <p:cNvPr id="1026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6B96D380-51A2-AE44-8ADE-3B3C9EF2F59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15944" y="2534180"/>
            <a:ext cx="4639736" cy="3184806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275D20D-164A-7C47-B5B8-DFF15A1A7479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701" y="2514187"/>
            <a:ext cx="4640262" cy="3006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DC7E8B-2BD7-3D44-B4B4-AC620FC4B6AE}"/>
              </a:ext>
            </a:extLst>
          </p:cNvPr>
          <p:cNvSpPr txBox="1"/>
          <p:nvPr/>
        </p:nvSpPr>
        <p:spPr>
          <a:xfrm>
            <a:off x="1036320" y="1845125"/>
            <a:ext cx="4817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Metro population density shows that the higher </a:t>
            </a:r>
          </a:p>
          <a:p>
            <a:r>
              <a:rPr lang="en-US" dirty="0"/>
              <a:t>the population, the higher the housing prices.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F48D88-3089-E249-A903-795B0F958EAC}"/>
              </a:ext>
            </a:extLst>
          </p:cNvPr>
          <p:cNvSpPr txBox="1"/>
          <p:nvPr/>
        </p:nvSpPr>
        <p:spPr>
          <a:xfrm>
            <a:off x="6604325" y="1887849"/>
            <a:ext cx="5133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Suburban population density shows that the </a:t>
            </a:r>
          </a:p>
          <a:p>
            <a:r>
              <a:rPr lang="en-US" dirty="0"/>
              <a:t>lower the population,  the lower the housing prices.</a:t>
            </a:r>
          </a:p>
        </p:txBody>
      </p:sp>
    </p:spTree>
    <p:extLst>
      <p:ext uri="{BB962C8B-B14F-4D97-AF65-F5344CB8AC3E}">
        <p14:creationId xmlns:p14="http://schemas.microsoft.com/office/powerpoint/2010/main" val="1423017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3A6EA-69A5-4654-857B-E7B09010C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Historical Home Value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B8E63-CE46-4321-90E1-1CF81ABF4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10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20760-8A71-4C77-961C-2C0AB9551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Value vs Lumber Price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3D759-45D6-4C74-89D9-DB490DA54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45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27952-3322-4F6A-8430-D52378246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77C7F-FEE1-4E8A-B936-328DEDC1E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Zillow CSV: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u="sng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https://www.zillow.com/research/data/</a:t>
            </a:r>
            <a:endParaRPr lang="en-US" sz="1800" u="sng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Zillow Home Value Index – “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 smoothed, seasonally adjusted measure of the typical home value and market changes across a given region and housing type (at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zipcode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level).”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Data ranges from 1996 to 2021</a:t>
            </a:r>
          </a:p>
          <a:p>
            <a:pPr marL="201168" lvl="1" indent="0">
              <a:buNone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90D9DE-C542-4D95-A0B3-E9127652B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593" y="3862348"/>
            <a:ext cx="10034556" cy="155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985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5D622-1430-42D6-BFDF-03B0BBA14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4B0E4-1743-4004-89E6-5E3D7A149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Census CSV: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From class activity 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06-Python-APIs\3\Activities\08-Ins_Census\Solved\CensusData.csv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2020 Census data by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zipcode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01168" lvl="1" indent="0">
              <a:buNone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34CED3-DD7B-4202-8A6B-6B9E45235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484" y="3332587"/>
            <a:ext cx="612457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031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A57C4-8325-48EC-8045-4B16F2DFC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C63E3-E4E0-40B3-B1F5-5EF996112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Nicks data</a:t>
            </a:r>
          </a:p>
        </p:txBody>
      </p:sp>
    </p:spTree>
    <p:extLst>
      <p:ext uri="{BB962C8B-B14F-4D97-AF65-F5344CB8AC3E}">
        <p14:creationId xmlns:p14="http://schemas.microsoft.com/office/powerpoint/2010/main" val="3132684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86E23-2421-41E0-94FE-DACF28E75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92975-DA31-4D09-8138-5444FC8F1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Split Zillow into metro &amp; suburban datasets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88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2655A-3AA2-4422-9A79-CE4C8A927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Value vs Poverty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25110-3648-49CE-BCAE-353826C3D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88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AE605-A404-4DC6-A3EE-095C606D2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Value vs Median 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0CEA5-3CF7-4CD7-BDE8-4F3F4497F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41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D7EF8-959C-4FE0-ABC5-A2E7DE409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Value vs Income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037F-D2AA-4D60-A803-A1E78199D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As household income increase, home values also increase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AD22CE-634C-4E71-8BB9-363437218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611542"/>
            <a:ext cx="4286250" cy="32575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EBC447-8280-48F1-91FF-2224B01C9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817" y="2611542"/>
            <a:ext cx="421957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998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6460C-ABC2-4A02-94F7-B76B073D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Value vs Income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E7F70-0B39-4593-B824-30C8C8225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As household income increase, home values also increase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Positive correlation for metro Atlanta area with stronger correlation coefficient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363CEB-F10B-42F6-8B0F-832DBAFBD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907" y="2963333"/>
            <a:ext cx="442912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62891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{CFD43AF3-93A5-406B-BEFA-0D989867CA2D}tf56160789_win32</Template>
  <TotalTime>580</TotalTime>
  <Words>202</Words>
  <Application>Microsoft Macintosh PowerPoint</Application>
  <PresentationFormat>Widescreen</PresentationFormat>
  <Paragraphs>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Bookman Old Style</vt:lpstr>
      <vt:lpstr>Calibri</vt:lpstr>
      <vt:lpstr>Franklin Gothic Book</vt:lpstr>
      <vt:lpstr>Wingdings</vt:lpstr>
      <vt:lpstr>1_RetrospectVTI</vt:lpstr>
      <vt:lpstr>Housing Price Analysis </vt:lpstr>
      <vt:lpstr>Data Sources</vt:lpstr>
      <vt:lpstr>Data Sources</vt:lpstr>
      <vt:lpstr>Data Sources</vt:lpstr>
      <vt:lpstr>Data Cleaning</vt:lpstr>
      <vt:lpstr>Home Value vs Poverty Rate</vt:lpstr>
      <vt:lpstr>Home Value vs Median Age</vt:lpstr>
      <vt:lpstr>Home Value vs Income</vt:lpstr>
      <vt:lpstr>Home Value vs Income</vt:lpstr>
      <vt:lpstr>Home Value vs Population Density</vt:lpstr>
      <vt:lpstr>Historical Home Value Trends</vt:lpstr>
      <vt:lpstr>Home Value vs Lumber Price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 Price Analysis</dc:title>
  <dc:creator>againer21@gmail.com</dc:creator>
  <cp:lastModifiedBy>James Richards</cp:lastModifiedBy>
  <cp:revision>13</cp:revision>
  <dcterms:created xsi:type="dcterms:W3CDTF">2021-04-29T23:48:19Z</dcterms:created>
  <dcterms:modified xsi:type="dcterms:W3CDTF">2021-05-01T08:28:59Z</dcterms:modified>
</cp:coreProperties>
</file>