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2" r:id="rId9"/>
    <p:sldId id="268" r:id="rId10"/>
    <p:sldId id="265" r:id="rId11"/>
    <p:sldId id="267" r:id="rId12"/>
    <p:sldId id="266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5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hyperlink" Target="https://www.zillow.com/research/data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tooq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Housing Price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546164"/>
          </a:xfrm>
        </p:spPr>
        <p:txBody>
          <a:bodyPr>
            <a:normAutofit fontScale="62500" lnSpcReduction="20000"/>
          </a:bodyPr>
          <a:lstStyle/>
          <a:p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Tianyue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yang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nick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ayvazian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James Richards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Alex Gainer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B0D3-7933-48E9-9592-9BA6CDD71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Home Value vs Population Density</a:t>
            </a:r>
          </a:p>
        </p:txBody>
      </p:sp>
      <p:pic>
        <p:nvPicPr>
          <p:cNvPr id="1026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6B96D380-51A2-AE44-8ADE-3B3C9EF2F59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5944" y="2534180"/>
            <a:ext cx="4639736" cy="3184806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275D20D-164A-7C47-B5B8-DFF15A1A747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01" y="2514187"/>
            <a:ext cx="4640262" cy="300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DC7E8B-2BD7-3D44-B4B4-AC620FC4B6AE}"/>
              </a:ext>
            </a:extLst>
          </p:cNvPr>
          <p:cNvSpPr txBox="1"/>
          <p:nvPr/>
        </p:nvSpPr>
        <p:spPr>
          <a:xfrm>
            <a:off x="1036320" y="1845125"/>
            <a:ext cx="4817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Metro population density shows that the higher </a:t>
            </a:r>
          </a:p>
          <a:p>
            <a:r>
              <a:rPr lang="en-US" dirty="0"/>
              <a:t>the population, the higher the housing prices.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F48D88-3089-E249-A903-795B0F958EAC}"/>
              </a:ext>
            </a:extLst>
          </p:cNvPr>
          <p:cNvSpPr txBox="1"/>
          <p:nvPr/>
        </p:nvSpPr>
        <p:spPr>
          <a:xfrm>
            <a:off x="6604325" y="1887849"/>
            <a:ext cx="5133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Suburban population density shows that the </a:t>
            </a:r>
          </a:p>
          <a:p>
            <a:r>
              <a:rPr lang="en-US" dirty="0"/>
              <a:t>lower the population,  the lower the housing prices.</a:t>
            </a:r>
          </a:p>
        </p:txBody>
      </p:sp>
    </p:spTree>
    <p:extLst>
      <p:ext uri="{BB962C8B-B14F-4D97-AF65-F5344CB8AC3E}">
        <p14:creationId xmlns:p14="http://schemas.microsoft.com/office/powerpoint/2010/main" val="1423017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3A6EA-69A5-4654-857B-E7B09010C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 Home Value Trends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F3F5FA9B-63BF-401E-8EC4-284C0C3F0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818" y="2095500"/>
            <a:ext cx="40386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146BF96A-E9C0-4083-ADFE-A3599757D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612" y="2095500"/>
            <a:ext cx="40386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810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20760-8A71-4C77-961C-2C0AB9551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 Home Value Trends</a:t>
            </a:r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10FA8FAB-DCD5-428A-B747-627EE8478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332" y="2273364"/>
            <a:ext cx="40386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4">
            <a:extLst>
              <a:ext uri="{FF2B5EF4-FFF2-40B4-BE49-F238E27FC236}">
                <a16:creationId xmlns:a16="http://schemas.microsoft.com/office/drawing/2014/main" id="{090B1F7A-756F-43A0-9AC1-16C4200A2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063" y="2273364"/>
            <a:ext cx="40386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145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>
            <a:extLst>
              <a:ext uri="{FF2B5EF4-FFF2-40B4-BE49-F238E27FC236}">
                <a16:creationId xmlns:a16="http://schemas.microsoft.com/office/drawing/2014/main" id="{FFD211D7-6885-49E9-83B4-87D16C9C1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007" y="762000"/>
            <a:ext cx="40386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8">
            <a:extLst>
              <a:ext uri="{FF2B5EF4-FFF2-40B4-BE49-F238E27FC236}">
                <a16:creationId xmlns:a16="http://schemas.microsoft.com/office/drawing/2014/main" id="{C42FBB14-C628-441E-8982-F13DB7D77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773" y="762000"/>
            <a:ext cx="40386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0">
            <a:extLst>
              <a:ext uri="{FF2B5EF4-FFF2-40B4-BE49-F238E27FC236}">
                <a16:creationId xmlns:a16="http://schemas.microsoft.com/office/drawing/2014/main" id="{57E6776E-5C30-4EC9-B29F-7F022A450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007" y="3613208"/>
            <a:ext cx="40386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4">
            <a:extLst>
              <a:ext uri="{FF2B5EF4-FFF2-40B4-BE49-F238E27FC236}">
                <a16:creationId xmlns:a16="http://schemas.microsoft.com/office/drawing/2014/main" id="{EBDCECCD-0098-4A53-B0A9-CB406F6F0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673" y="3670358"/>
            <a:ext cx="41148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077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42716DFE-C834-498D-BC79-E0F204DBB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845" y="3665377"/>
            <a:ext cx="40386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C4F33A94-3C6D-4850-B0F0-5CAEADD52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045" y="687286"/>
            <a:ext cx="38862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>
            <a:extLst>
              <a:ext uri="{FF2B5EF4-FFF2-40B4-BE49-F238E27FC236}">
                <a16:creationId xmlns:a16="http://schemas.microsoft.com/office/drawing/2014/main" id="{80716985-58E3-4F0B-B4FB-374E94049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881" y="687286"/>
            <a:ext cx="4105275" cy="539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>
            <a:extLst>
              <a:ext uri="{FF2B5EF4-FFF2-40B4-BE49-F238E27FC236}">
                <a16:creationId xmlns:a16="http://schemas.microsoft.com/office/drawing/2014/main" id="{E1A68AF0-FE3E-49C1-A1F7-122B14C98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443" y="3665377"/>
            <a:ext cx="424815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69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8A5F22-61B3-4DB3-9E29-8FE5265F7753}"/>
              </a:ext>
            </a:extLst>
          </p:cNvPr>
          <p:cNvSpPr txBox="1"/>
          <p:nvPr/>
        </p:nvSpPr>
        <p:spPr>
          <a:xfrm>
            <a:off x="3422708" y="2046914"/>
            <a:ext cx="46464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/>
              <a:t>Thank you! </a:t>
            </a:r>
          </a:p>
          <a:p>
            <a:pPr algn="ctr"/>
            <a:r>
              <a:rPr lang="en-US" sz="54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449556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27952-3322-4F6A-8430-D52378246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77C7F-FEE1-4E8A-B936-328DEDC1E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Zillow CSV: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https://www.zillow.com/research/data/</a:t>
            </a:r>
            <a:endParaRPr lang="en-US" sz="1800" u="sng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Zillow Home Value Index – “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 smoothed, seasonally adjusted measure of the typical home value and market changes across a given region and housing type (at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zipcode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level).”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Data ranges from 1996 to 2021</a:t>
            </a:r>
          </a:p>
          <a:p>
            <a:pPr marL="201168" lvl="1" indent="0">
              <a:buNone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90D9DE-C542-4D95-A0B3-E9127652B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593" y="3862348"/>
            <a:ext cx="10034556" cy="155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985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5D622-1430-42D6-BFDF-03B0BBA14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4B0E4-1743-4004-89E6-5E3D7A149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Census CSV: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From class activity 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06-Python-APIs\3\Activities\08-Ins_Census\Solved\CensusData.csv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2020 Census data by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zipcode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34CED3-DD7B-4202-8A6B-6B9E45235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484" y="3332587"/>
            <a:ext cx="61245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031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A57C4-8325-48EC-8045-4B16F2DF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C63E3-E4E0-40B3-B1F5-5EF996112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Median and Average Sale Price of Houses Sold (1963 – Present) – Census.gov</a:t>
            </a:r>
          </a:p>
          <a:p>
            <a:r>
              <a:rPr lang="en-US" dirty="0">
                <a:solidFill>
                  <a:schemeClr val="tx1"/>
                </a:solidFill>
              </a:rPr>
              <a:t>Historical S&amp;P500 and Lumber Futures Prices - </a:t>
            </a:r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https://stooq.com/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7E93709-395C-4BA6-AEFE-9EDDA3240B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876"/>
          <a:stretch/>
        </p:blipFill>
        <p:spPr bwMode="auto">
          <a:xfrm>
            <a:off x="6335480" y="3680670"/>
            <a:ext cx="5057775" cy="213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A8A450-B0CC-4372-ACB3-B31311C9DD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32"/>
          <a:stretch/>
        </p:blipFill>
        <p:spPr bwMode="auto">
          <a:xfrm>
            <a:off x="1246044" y="3904070"/>
            <a:ext cx="4343400" cy="16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684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86E23-2421-41E0-94FE-DACF28E75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92975-DA31-4D09-8138-5444FC8F1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Data filtering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Split data to metro data and suburban data by filtering on ‘Metro’ column in the Zillow data source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For house value and demographic correlation analysis, filter data by ‘2021-03-31’ to pull the latest data available.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For historical housing value analysis, keep all dates from 1996 – 2021, and transpose data from columns to rows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Data merging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Merged census data and Zillow data by </a:t>
            </a:r>
            <a:r>
              <a:rPr lang="en-US" dirty="0" err="1"/>
              <a:t>zipcode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Merged historical data sources by time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Data cleansing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For both metro and suburban data, there is -666666666 household income value, removed rows contain this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Generate CSV file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Output csv files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8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2655A-3AA2-4422-9A79-CE4C8A927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Value vs Poverty Rate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2425110-3648-49CE-BCAE-353826C3DD38}"/>
              </a:ext>
            </a:extLst>
          </p:cNvPr>
          <p:cNvSpPr>
            <a:spLocks noGrp="1"/>
          </p:cNvSpPr>
          <p:nvPr/>
        </p:nvSpPr>
        <p:spPr>
          <a:xfrm>
            <a:off x="774499" y="2105684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Linear Regression Analysis:</a:t>
            </a:r>
          </a:p>
          <a:p>
            <a:endParaRPr lang="en-US" dirty="0"/>
          </a:p>
        </p:txBody>
      </p:sp>
      <p:pic>
        <p:nvPicPr>
          <p:cNvPr id="5" name="table">
            <a:extLst>
              <a:ext uri="{FF2B5EF4-FFF2-40B4-BE49-F238E27FC236}">
                <a16:creationId xmlns:a16="http://schemas.microsoft.com/office/drawing/2014/main" id="{C943BD7F-8397-4FDF-8284-62EE7DA51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457" y="2621450"/>
            <a:ext cx="2810312" cy="3439551"/>
          </a:xfrm>
          <a:prstGeom prst="rect">
            <a:avLst/>
          </a:prstGeom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B82957E6-2B8D-4E23-9FAB-3C265BA3A3AA}"/>
              </a:ext>
            </a:extLst>
          </p:cNvPr>
          <p:cNvSpPr txBox="1"/>
          <p:nvPr/>
        </p:nvSpPr>
        <p:spPr>
          <a:xfrm>
            <a:off x="4375054" y="2152896"/>
            <a:ext cx="71095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Observations: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Home Value and poverty rate at Metro areas in the US have a low degree of negative correlation.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New York, the correlation is negligible since it is below 0.2.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Zipcode</a:t>
            </a:r>
            <a:r>
              <a:rPr lang="en-US" dirty="0"/>
              <a:t> with poverty rate greater than 15% also has a negligible correlation with Home Values</a:t>
            </a:r>
          </a:p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20E38E-2626-4265-A1EF-9817C847A8CD}"/>
              </a:ext>
            </a:extLst>
          </p:cNvPr>
          <p:cNvCxnSpPr>
            <a:cxnSpLocks/>
          </p:cNvCxnSpPr>
          <p:nvPr/>
        </p:nvCxnSpPr>
        <p:spPr>
          <a:xfrm>
            <a:off x="3829769" y="2152896"/>
            <a:ext cx="0" cy="3908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3FEDC0F-D795-4735-8959-148DF3257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6240" y="3926865"/>
            <a:ext cx="2585072" cy="18715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1D5CC1-CCA8-45B0-A0A5-08C264121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4572" y="3967056"/>
            <a:ext cx="2585072" cy="17684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0997E5-87D0-4888-9D84-3BE5F3135A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9644" y="3926867"/>
            <a:ext cx="2339043" cy="180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988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AE605-A404-4DC6-A3EE-095C606D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Value vs Median Age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B10B4FE-0A22-4899-A3D6-B03DA27D0B4F}"/>
              </a:ext>
            </a:extLst>
          </p:cNvPr>
          <p:cNvSpPr txBox="1">
            <a:spLocks/>
          </p:cNvSpPr>
          <p:nvPr/>
        </p:nvSpPr>
        <p:spPr>
          <a:xfrm>
            <a:off x="740943" y="2174520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Linear regression analysis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5" name="table">
            <a:extLst>
              <a:ext uri="{FF2B5EF4-FFF2-40B4-BE49-F238E27FC236}">
                <a16:creationId xmlns:a16="http://schemas.microsoft.com/office/drawing/2014/main" id="{5650EE20-8422-40A2-9940-C594339A4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900" y="2690287"/>
            <a:ext cx="2969697" cy="335221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7C2B5D-2280-40C0-91C3-5827703938AE}"/>
              </a:ext>
            </a:extLst>
          </p:cNvPr>
          <p:cNvCxnSpPr>
            <a:cxnSpLocks/>
          </p:cNvCxnSpPr>
          <p:nvPr/>
        </p:nvCxnSpPr>
        <p:spPr>
          <a:xfrm>
            <a:off x="3947215" y="2174520"/>
            <a:ext cx="0" cy="3908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F43AB6-5FBB-4490-8F0E-FF2C9FFA85F5}"/>
              </a:ext>
            </a:extLst>
          </p:cNvPr>
          <p:cNvSpPr txBox="1"/>
          <p:nvPr/>
        </p:nvSpPr>
        <p:spPr>
          <a:xfrm>
            <a:off x="4341498" y="2221732"/>
            <a:ext cx="71095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/>
              <a:t>Observations: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Home Value and median age at Metro areas in the US doesn’t show any correlation, and for Atlanta metro area, it doesn’t have any correlation neither.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For suburban area, it has a very low degree of positive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The bell curve indicates most </a:t>
            </a:r>
            <a:r>
              <a:rPr lang="en-US" sz="1500" dirty="0" err="1"/>
              <a:t>zipcode</a:t>
            </a:r>
            <a:r>
              <a:rPr lang="en-US" sz="1500" dirty="0"/>
              <a:t> has residents with median age between 30 – 60, and in this age group, it has a big range of house value.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3B88AD-9A7C-4120-A7E8-DCEE48AA1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9159" y="4103462"/>
            <a:ext cx="2634075" cy="17970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E948E6-29F1-419C-BB89-D35683BB9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9880" y="4138222"/>
            <a:ext cx="2435959" cy="16890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1FCFEF-A4C6-4ECD-836A-044F328DDD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7113" y="4098530"/>
            <a:ext cx="2533943" cy="172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441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D7EF8-959C-4FE0-ABC5-A2E7DE409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Value vs Income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037F-D2AA-4D60-A803-A1E78199D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As household income increase, home values also increase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AD22CE-634C-4E71-8BB9-363437218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611542"/>
            <a:ext cx="4286250" cy="3257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EBC447-8280-48F1-91FF-2224B01C9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817" y="2611542"/>
            <a:ext cx="42195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998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6460C-ABC2-4A02-94F7-B76B073D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Value vs Income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E7F70-0B39-4593-B824-30C8C8225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As household income increase, home values also increase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Positive correlation for metro Atlanta area with stronger correlation coefficient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363CEB-F10B-42F6-8B0F-832DBAFBD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907" y="2963333"/>
            <a:ext cx="44291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62891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{CFD43AF3-93A5-406B-BEFA-0D989867CA2D}tf56160789_win32</Template>
  <TotalTime>626</TotalTime>
  <Words>471</Words>
  <Application>Microsoft Office PowerPoint</Application>
  <PresentationFormat>Widescreen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Bookman Old Style</vt:lpstr>
      <vt:lpstr>Calibri</vt:lpstr>
      <vt:lpstr>Franklin Gothic Book</vt:lpstr>
      <vt:lpstr>Wingdings</vt:lpstr>
      <vt:lpstr>1_RetrospectVTI</vt:lpstr>
      <vt:lpstr>Housing Price Analysis </vt:lpstr>
      <vt:lpstr>Data Sources</vt:lpstr>
      <vt:lpstr>Data Sources</vt:lpstr>
      <vt:lpstr>Data Sources</vt:lpstr>
      <vt:lpstr>Data Cleaning</vt:lpstr>
      <vt:lpstr>Home Value vs Poverty Rate</vt:lpstr>
      <vt:lpstr>Home Value vs Median Age</vt:lpstr>
      <vt:lpstr>Home Value vs Income</vt:lpstr>
      <vt:lpstr>Home Value vs Income</vt:lpstr>
      <vt:lpstr>Home Value vs Population Density</vt:lpstr>
      <vt:lpstr>Historical Home Value Trends</vt:lpstr>
      <vt:lpstr>Historical Home Value Trends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Price Analysis</dc:title>
  <dc:creator>againer21@gmail.com</dc:creator>
  <cp:lastModifiedBy>againer21@gmail.com</cp:lastModifiedBy>
  <cp:revision>18</cp:revision>
  <dcterms:created xsi:type="dcterms:W3CDTF">2021-04-29T23:48:19Z</dcterms:created>
  <dcterms:modified xsi:type="dcterms:W3CDTF">2021-05-01T14:39:59Z</dcterms:modified>
</cp:coreProperties>
</file>