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90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53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6BCB57-D424-4C13-96E3-CE642B876FC4}" v="303" dt="2022-05-22T16:28:11.3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>
        <p:scale>
          <a:sx n="100" d="100"/>
          <a:sy n="100" d="100"/>
        </p:scale>
        <p:origin x="348" y="36"/>
      </p:cViewPr>
      <p:guideLst>
        <p:guide pos="3840"/>
        <p:guide pos="395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55B7C-E26A-41A2-84B6-4FCC664A0319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A2496-8517-4DDE-8BEF-AA2579F8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2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C15FF7-AAB2-4735-857F-BD7B58724A2C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2D04-C344-4A31-8277-B50C1D04BB0B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E4AFAB-1B89-4012-B445-8F8F066C7610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0AC3-886C-41EC-8D1A-1A634A0D162B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B3571B-9C58-474A-A079-A20186BDB8A5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4BEC-8582-494C-BCEE-B540947ED113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ADD7-2FC8-4BB9-93A2-7E4996DEA69E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9DFF-C3C1-446B-B194-79F5D05AC4E4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841B-071B-4C39-B016-0950B5C9F2D3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72FCFB-DB7C-4A66-A1F8-524BEFBD57D6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A394-CA77-4DEC-A272-7F71DB54A33A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AD11C8A-811F-43D3-9924-66F83AAD894C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7C24-DD4B-4B4E-B17F-E4D30F79F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Intelligent agent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9C139-3153-4F78-AB8D-4F70CCA1A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Alexandros gaitanis</a:t>
            </a:r>
            <a:endParaRPr lang="el-G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DFC2EC-ACBF-4C9B-A2E7-7F5A9A84D795}"/>
              </a:ext>
            </a:extLst>
          </p:cNvPr>
          <p:cNvSpPr txBox="1"/>
          <p:nvPr/>
        </p:nvSpPr>
        <p:spPr>
          <a:xfrm>
            <a:off x="6993227" y="4755808"/>
            <a:ext cx="4383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MSc in Artificial Intelligence</a:t>
            </a:r>
            <a:endParaRPr lang="el-G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Summer Semester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2021 - 2022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 of Informatics</a:t>
            </a:r>
            <a:endParaRPr lang="el-G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Aristotle University of Thessaloniki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A9896-7301-4700-9111-345D0D50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8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8A2B3-5C9F-E58C-292C-915EF9A9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77F6A00-D017-068C-F3B9-D3482B590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Wall Follower does not reach the exit in Maze B</a:t>
            </a:r>
          </a:p>
          <a:p>
            <a:r>
              <a:rPr lang="en-US" dirty="0">
                <a:solidFill>
                  <a:schemeClr val="bg1"/>
                </a:solidFill>
              </a:rPr>
              <a:t>Random Mouse takes too much time</a:t>
            </a:r>
          </a:p>
          <a:p>
            <a:r>
              <a:rPr lang="en-US" dirty="0">
                <a:solidFill>
                  <a:schemeClr val="bg1"/>
                </a:solidFill>
              </a:rPr>
              <a:t>Tremaux always finds the exit by eliminating dead-ends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B906166-905E-D6B8-12ED-3C4BE5046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557268"/>
            <a:ext cx="6489819" cy="376409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4B8F0-A899-091A-BAFB-D529F72B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7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58B38-C318-C5B8-D5A5-766BBC79D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PROJECT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8BD6F28-A724-B5F2-0655-B8526B330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Maze solving algorithms</a:t>
            </a:r>
            <a:endParaRPr lang="el-G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robot is trying to escape a maze</a:t>
            </a:r>
            <a:endParaRPr lang="el-G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Implementation of 3 algorithms in Jason</a:t>
            </a:r>
            <a:endParaRPr lang="el-G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Wall Follower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Random Mouse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Tremaux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2F00D-D84A-F498-6E0D-B23B18F3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5344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05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A1EB241-0852-428A-8A50-67737CA9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23EDC2-E1E5-4C5D-9C74-714516AF5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781548-0E4F-4401-A909-82EDF50DB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1FDE54-4204-4D08-A7FE-3ADFDAE64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0C1F6B00-30FF-455F-8A86-682BDAB0E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2561E8E6-AA1F-4231-B807-0A5C932E6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5"/>
            <a:ext cx="3707477" cy="5762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4D4E3-3D61-B4C0-C649-6EDBA51B6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82054"/>
            <a:ext cx="3421229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Environment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FA449EE-49B6-4D9E-4F9A-99CAA0E70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1939733"/>
            <a:ext cx="3415633" cy="4317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Grid 20x20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Walls</a:t>
            </a:r>
            <a:endParaRPr lang="el-GR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Corridors</a:t>
            </a:r>
            <a:endParaRPr lang="el-GR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Entrance</a:t>
            </a:r>
            <a:endParaRPr lang="el-GR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Exit</a:t>
            </a:r>
            <a:endParaRPr lang="el-GR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Robot</a:t>
            </a:r>
          </a:p>
          <a:p>
            <a:r>
              <a:rPr lang="en-US" dirty="0">
                <a:solidFill>
                  <a:schemeClr val="bg1"/>
                </a:solidFill>
              </a:rPr>
              <a:t>Maze 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Simply-connected graph</a:t>
            </a:r>
          </a:p>
          <a:p>
            <a:r>
              <a:rPr lang="en-US" dirty="0">
                <a:solidFill>
                  <a:schemeClr val="bg1"/>
                </a:solidFill>
              </a:rPr>
              <a:t>Maze B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Not simply-connected graph</a:t>
            </a:r>
            <a:endParaRPr lang="el-GR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7CA0440-D06C-1106-D752-2C05D18228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3419" y="2159588"/>
            <a:ext cx="3024390" cy="3070446"/>
          </a:xfrm>
          <a:prstGeom prst="rect">
            <a:avLst/>
          </a:prstGeom>
        </p:spPr>
      </p:pic>
      <p:pic>
        <p:nvPicPr>
          <p:cNvPr id="6" name="Content Placeholder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E244B0A-6583-132A-F907-764220967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231" y="2158253"/>
            <a:ext cx="3033384" cy="3071781"/>
          </a:xfrm>
          <a:prstGeom prst="rect">
            <a:avLst/>
          </a:prstGeom>
        </p:spPr>
      </p:pic>
      <p:sp>
        <p:nvSpPr>
          <p:cNvPr id="32" name="Rectangle 25">
            <a:extLst>
              <a:ext uri="{FF2B5EF4-FFF2-40B4-BE49-F238E27FC236}">
                <a16:creationId xmlns:a16="http://schemas.microsoft.com/office/drawing/2014/main" id="{42AAD8A7-0F68-4CE2-8E37-98629D1C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ECD0B-FF06-019B-ACEF-F9E94D39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2DFDF5BA-2109-45EC-AA28-9585297F9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9E9225-F6CC-84F9-4607-A200586FF9B0}"/>
              </a:ext>
            </a:extLst>
          </p:cNvPr>
          <p:cNvSpPr txBox="1"/>
          <p:nvPr/>
        </p:nvSpPr>
        <p:spPr>
          <a:xfrm>
            <a:off x="5647041" y="1336937"/>
            <a:ext cx="87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Maze 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7393D0-E2FB-58DF-5896-39D49406CFD8}"/>
              </a:ext>
            </a:extLst>
          </p:cNvPr>
          <p:cNvSpPr txBox="1"/>
          <p:nvPr/>
        </p:nvSpPr>
        <p:spPr>
          <a:xfrm>
            <a:off x="9453815" y="1336937"/>
            <a:ext cx="87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Maze B</a:t>
            </a:r>
          </a:p>
        </p:txBody>
      </p:sp>
    </p:spTree>
    <p:extLst>
      <p:ext uri="{BB962C8B-B14F-4D97-AF65-F5344CB8AC3E}">
        <p14:creationId xmlns:p14="http://schemas.microsoft.com/office/powerpoint/2010/main" val="309986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02CA-E12B-E3E0-FF34-D6997FC01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9FD09-AC73-0A39-1C1A-9FAB966CA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107806" cy="367830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move_fwd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Move one cell forward</a:t>
            </a:r>
          </a:p>
          <a:p>
            <a:pPr>
              <a:lnSpc>
                <a:spcPct val="120000"/>
              </a:lnSpc>
            </a:pPr>
            <a:r>
              <a:rPr lang="en-US" dirty="0"/>
              <a:t>turn_left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Turn counterclockwise 90 degrees</a:t>
            </a:r>
          </a:p>
          <a:p>
            <a:pPr>
              <a:lnSpc>
                <a:spcPct val="120000"/>
              </a:lnSpc>
            </a:pPr>
            <a:r>
              <a:rPr lang="en-US" dirty="0"/>
              <a:t>turn_right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Turn clockwise 90 degrees</a:t>
            </a:r>
          </a:p>
          <a:p>
            <a:pPr>
              <a:lnSpc>
                <a:spcPct val="120000"/>
              </a:lnSpc>
            </a:pPr>
            <a:r>
              <a:rPr lang="en-US" dirty="0"/>
              <a:t>mark_cell</a:t>
            </a:r>
          </a:p>
          <a:p>
            <a:pPr>
              <a:lnSpc>
                <a:spcPct val="120000"/>
              </a:lnSpc>
            </a:pPr>
            <a:r>
              <a:rPr lang="en-US" dirty="0"/>
              <a:t>mark_back_cell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4A2C4-72A5-0A7F-B991-6678014D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3FAB49-04DC-6AEA-D4B1-6713570F0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630" y="2208941"/>
            <a:ext cx="667304" cy="5769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F28AD2-12E1-0583-4320-0B07FB4CF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906" y="2180496"/>
            <a:ext cx="668903" cy="57699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3E8DB9-DB80-6163-D04A-16A8DE07C5DA}"/>
              </a:ext>
            </a:extLst>
          </p:cNvPr>
          <p:cNvCxnSpPr>
            <a:cxnSpLocks/>
          </p:cNvCxnSpPr>
          <p:nvPr/>
        </p:nvCxnSpPr>
        <p:spPr>
          <a:xfrm>
            <a:off x="7253723" y="2493169"/>
            <a:ext cx="1288724" cy="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2354951-5F05-3C4A-7410-BB16E5CE4745}"/>
              </a:ext>
            </a:extLst>
          </p:cNvPr>
          <p:cNvSpPr txBox="1"/>
          <p:nvPr/>
        </p:nvSpPr>
        <p:spPr>
          <a:xfrm>
            <a:off x="7409220" y="2212084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move_fwd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0FA1A4C-FA94-E3F6-1645-0CAAE44B7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630" y="3688587"/>
            <a:ext cx="667304" cy="5769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63228E9-AD44-A89D-D761-2689F611E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0905" y="3688587"/>
            <a:ext cx="667305" cy="59089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9A4E9B-DD7D-35FB-DC75-097ED04B0954}"/>
              </a:ext>
            </a:extLst>
          </p:cNvPr>
          <p:cNvCxnSpPr/>
          <p:nvPr/>
        </p:nvCxnSpPr>
        <p:spPr>
          <a:xfrm>
            <a:off x="3344985" y="7004160"/>
            <a:ext cx="421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05E1C0-5648-7F49-C9CF-34710A020DAD}"/>
              </a:ext>
            </a:extLst>
          </p:cNvPr>
          <p:cNvCxnSpPr>
            <a:cxnSpLocks/>
          </p:cNvCxnSpPr>
          <p:nvPr/>
        </p:nvCxnSpPr>
        <p:spPr>
          <a:xfrm>
            <a:off x="7253723" y="3255175"/>
            <a:ext cx="1288724" cy="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1B1098D-0617-1BF2-A19D-E142082F4974}"/>
              </a:ext>
            </a:extLst>
          </p:cNvPr>
          <p:cNvSpPr txBox="1"/>
          <p:nvPr/>
        </p:nvSpPr>
        <p:spPr>
          <a:xfrm>
            <a:off x="7460516" y="2976218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turn_left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A6FF2C-CF5E-39AF-690D-A97DFB494DF8}"/>
              </a:ext>
            </a:extLst>
          </p:cNvPr>
          <p:cNvCxnSpPr>
            <a:cxnSpLocks/>
          </p:cNvCxnSpPr>
          <p:nvPr/>
        </p:nvCxnSpPr>
        <p:spPr>
          <a:xfrm>
            <a:off x="7253723" y="3976621"/>
            <a:ext cx="1288724" cy="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66E8A8B-A42E-8FEE-E8EB-C03DB1D58F31}"/>
              </a:ext>
            </a:extLst>
          </p:cNvPr>
          <p:cNvSpPr txBox="1"/>
          <p:nvPr/>
        </p:nvSpPr>
        <p:spPr>
          <a:xfrm>
            <a:off x="7460516" y="3697664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turn_right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C55E11-DDE2-3FDD-3D71-442C3C138B27}"/>
              </a:ext>
            </a:extLst>
          </p:cNvPr>
          <p:cNvCxnSpPr>
            <a:cxnSpLocks/>
          </p:cNvCxnSpPr>
          <p:nvPr/>
        </p:nvCxnSpPr>
        <p:spPr>
          <a:xfrm>
            <a:off x="7253723" y="5440364"/>
            <a:ext cx="1288724" cy="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72104B8-470D-BB7D-FD8B-64D6850B8718}"/>
              </a:ext>
            </a:extLst>
          </p:cNvPr>
          <p:cNvSpPr txBox="1"/>
          <p:nvPr/>
        </p:nvSpPr>
        <p:spPr>
          <a:xfrm>
            <a:off x="7318650" y="5156136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mark_back_cell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A2634AB-628F-DB52-F318-3EA7E118CE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8172" y="2949332"/>
            <a:ext cx="684220" cy="57699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DEDFB95-7C94-5427-5490-9E141C2D29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0905" y="2943798"/>
            <a:ext cx="667304" cy="57699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1CC99DA-4D7F-03D1-A772-335650436D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50114" y="4447280"/>
            <a:ext cx="668095" cy="57699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CD8257A-0177-EB20-FAF9-C6B52C802B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8172" y="4448425"/>
            <a:ext cx="677338" cy="576992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15400EE-E682-8E9E-2A4F-12D19A058792}"/>
              </a:ext>
            </a:extLst>
          </p:cNvPr>
          <p:cNvCxnSpPr>
            <a:cxnSpLocks/>
          </p:cNvCxnSpPr>
          <p:nvPr/>
        </p:nvCxnSpPr>
        <p:spPr>
          <a:xfrm>
            <a:off x="7253723" y="4768938"/>
            <a:ext cx="1288724" cy="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55CAEB6-1291-B174-9260-AB5D32D7E10E}"/>
              </a:ext>
            </a:extLst>
          </p:cNvPr>
          <p:cNvSpPr txBox="1"/>
          <p:nvPr/>
        </p:nvSpPr>
        <p:spPr>
          <a:xfrm>
            <a:off x="7486163" y="4517242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mark_cell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4E47475-0DFC-8C16-7D5B-8C74C0D229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55108" y="5192069"/>
            <a:ext cx="663101" cy="5621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CDEB7B-69B8-6E10-4487-4A48A7F2A2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88172" y="5225734"/>
            <a:ext cx="672321" cy="57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7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02CA-E12B-E3E0-FF34-D6997FC01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9FD09-AC73-0A39-1C1A-9FAB966CA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146758" cy="3678303"/>
          </a:xfrm>
        </p:spPr>
        <p:txBody>
          <a:bodyPr>
            <a:normAutofit fontScale="92500"/>
          </a:bodyPr>
          <a:lstStyle/>
          <a:p>
            <a:pPr>
              <a:lnSpc>
                <a:spcPct val="220000"/>
              </a:lnSpc>
            </a:pPr>
            <a:r>
              <a:rPr lang="en-US" dirty="0"/>
              <a:t>cell(exit)</a:t>
            </a:r>
          </a:p>
          <a:p>
            <a:pPr>
              <a:lnSpc>
                <a:spcPct val="220000"/>
              </a:lnSpc>
            </a:pPr>
            <a:r>
              <a:rPr lang="en-US" dirty="0"/>
              <a:t>cell(front,obstacle), cell(left,obstacle), cell(right,obstacle)</a:t>
            </a:r>
          </a:p>
          <a:p>
            <a:pPr>
              <a:lnSpc>
                <a:spcPct val="220000"/>
              </a:lnSpc>
            </a:pPr>
            <a:r>
              <a:rPr lang="en-US" dirty="0"/>
              <a:t>cell(front,entrance), cell(left,entrance), cell(right,entrance)</a:t>
            </a:r>
          </a:p>
          <a:p>
            <a:pPr>
              <a:lnSpc>
                <a:spcPct val="220000"/>
              </a:lnSpc>
            </a:pPr>
            <a:r>
              <a:rPr lang="en-US" dirty="0"/>
              <a:t>cell(front,marked_once), cell(left,marked_once), cell(right,marked_once)</a:t>
            </a:r>
          </a:p>
          <a:p>
            <a:pPr>
              <a:lnSpc>
                <a:spcPct val="220000"/>
              </a:lnSpc>
            </a:pPr>
            <a:r>
              <a:rPr lang="en-US" dirty="0"/>
              <a:t>cell(front,marked_twice), cell(left,marked_twice), cell(right,marked_twice)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4A2C4-72A5-0A7F-B991-6678014D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7610A-CBFF-8F25-593A-800457924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065" y="2334036"/>
            <a:ext cx="805738" cy="4846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5305F9-22E8-0170-94FD-29427B91B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497" y="3304251"/>
            <a:ext cx="324915" cy="5487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11D351-2B26-1728-9DCF-B25AE2245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9011" y="3437873"/>
            <a:ext cx="626338" cy="281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EEC7CA-2A52-FA74-5956-EFC8313CF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7914" y="3437873"/>
            <a:ext cx="642397" cy="281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DB3655-6814-C816-92B7-295640880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0498" y="4317357"/>
            <a:ext cx="330654" cy="5487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36338E-CF40-B724-8D69-D986CBCD0E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011" y="4464328"/>
            <a:ext cx="626338" cy="3023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8052034-BB59-F9E6-7DFB-923F8E255C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9953208" y="4464328"/>
            <a:ext cx="642396" cy="3027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B901AA-6A0B-9186-589F-4B3383224A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53209" y="5148394"/>
            <a:ext cx="682270" cy="31368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F122A9-3A98-4A5E-2C3B-413B71C126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39011" y="5148394"/>
            <a:ext cx="682270" cy="3023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BDF2D3B-A34D-0202-5AE1-6104244BDA9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20497" y="5049854"/>
            <a:ext cx="324915" cy="56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9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02CA-E12B-E3E0-FF34-D6997FC01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9FD09-AC73-0A39-1C1A-9FAB966CA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977857" cy="3678303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left_cell_free</a:t>
            </a:r>
          </a:p>
          <a:p>
            <a:pPr>
              <a:lnSpc>
                <a:spcPct val="300000"/>
              </a:lnSpc>
            </a:pPr>
            <a:r>
              <a:rPr lang="en-US" dirty="0"/>
              <a:t>front_cell_free</a:t>
            </a:r>
          </a:p>
          <a:p>
            <a:pPr>
              <a:lnSpc>
                <a:spcPct val="300000"/>
              </a:lnSpc>
            </a:pPr>
            <a:r>
              <a:rPr lang="en-US" dirty="0"/>
              <a:t>right_cell_free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4A2C4-72A5-0A7F-B991-6678014D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A47ADA-1E19-878A-12F3-708D0393988D}"/>
              </a:ext>
            </a:extLst>
          </p:cNvPr>
          <p:cNvSpPr txBox="1">
            <a:spLocks/>
          </p:cNvSpPr>
          <p:nvPr/>
        </p:nvSpPr>
        <p:spPr>
          <a:xfrm>
            <a:off x="6096000" y="2180495"/>
            <a:ext cx="2438401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310000"/>
              </a:lnSpc>
            </a:pPr>
            <a:r>
              <a:rPr lang="en-US" dirty="0"/>
              <a:t>left_front_right_cell_free</a:t>
            </a:r>
          </a:p>
          <a:p>
            <a:pPr>
              <a:lnSpc>
                <a:spcPct val="310000"/>
              </a:lnSpc>
            </a:pPr>
            <a:r>
              <a:rPr lang="en-US" dirty="0"/>
              <a:t>left_front_cell_free</a:t>
            </a:r>
          </a:p>
          <a:p>
            <a:pPr>
              <a:lnSpc>
                <a:spcPct val="310000"/>
              </a:lnSpc>
            </a:pPr>
            <a:r>
              <a:rPr lang="en-US" dirty="0"/>
              <a:t>front_right_cell_free</a:t>
            </a:r>
          </a:p>
          <a:p>
            <a:pPr>
              <a:lnSpc>
                <a:spcPct val="310000"/>
              </a:lnSpc>
            </a:pPr>
            <a:r>
              <a:rPr lang="en-US" dirty="0"/>
              <a:t>left_right_cell_free</a:t>
            </a:r>
          </a:p>
          <a:p>
            <a:pPr>
              <a:lnSpc>
                <a:spcPct val="310000"/>
              </a:lnSpc>
            </a:pPr>
            <a:r>
              <a:rPr lang="en-US" dirty="0"/>
              <a:t>in_junction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3B6F6F1-0CEE-8D56-5C50-958A57F05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925" y="2412284"/>
            <a:ext cx="690319" cy="589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241DAC-2490-3A83-649B-5483C875B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925" y="3183029"/>
            <a:ext cx="681684" cy="589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8C6EDB-54D7-0930-FFA4-7119E7A34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3705" y="4943834"/>
            <a:ext cx="738005" cy="657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094785-EA2A-F439-001E-5ED5AD226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354" y="2929776"/>
            <a:ext cx="737315" cy="6579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AF55D9-556B-195E-E66A-B35EF638C8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2828" y="3953774"/>
            <a:ext cx="672781" cy="5997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3266D9-0881-E556-1388-52AE7F0813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9655" y="3975999"/>
            <a:ext cx="762712" cy="6579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9B1DE64-EF81-C93A-866E-9AD5963EB6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8709" y="4745198"/>
            <a:ext cx="690319" cy="62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2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B33E-1F24-4C67-1CCF-9FBCFB1B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 follower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808A2-95F5-6574-B59D-53046094A3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Left-hand / right-hand rule</a:t>
            </a:r>
          </a:p>
          <a:p>
            <a:pPr lvl="1"/>
            <a:r>
              <a:rPr lang="en-US" dirty="0"/>
              <a:t>Very different results depending on the maze</a:t>
            </a:r>
          </a:p>
          <a:p>
            <a:r>
              <a:rPr lang="en-US" dirty="0"/>
              <a:t>The robot keeps the wall to its right</a:t>
            </a:r>
          </a:p>
          <a:p>
            <a:r>
              <a:rPr lang="en-US" dirty="0"/>
              <a:t>No memory required</a:t>
            </a:r>
          </a:p>
          <a:p>
            <a:r>
              <a:rPr lang="en-US" dirty="0"/>
              <a:t>The goal is not necessarily reached</a:t>
            </a:r>
          </a:p>
          <a:p>
            <a:pPr lvl="1"/>
            <a:r>
              <a:rPr lang="en-US" dirty="0"/>
              <a:t>If the maze is not a simply-connected graph the robot might return to the entrance and restart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5F492B7-1D17-0449-BFFF-9559F7F792A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20456098"/>
              </p:ext>
            </p:extLst>
          </p:nvPr>
        </p:nvGraphicFramePr>
        <p:xfrm>
          <a:off x="6187908" y="3117426"/>
          <a:ext cx="54228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278">
                  <a:extLst>
                    <a:ext uri="{9D8B030D-6E8A-4147-A177-3AD203B41FA5}">
                      <a16:colId xmlns:a16="http://schemas.microsoft.com/office/drawing/2014/main" val="307875327"/>
                    </a:ext>
                  </a:extLst>
                </a:gridCol>
                <a:gridCol w="1435994">
                  <a:extLst>
                    <a:ext uri="{9D8B030D-6E8A-4147-A177-3AD203B41FA5}">
                      <a16:colId xmlns:a16="http://schemas.microsoft.com/office/drawing/2014/main" val="489667398"/>
                    </a:ext>
                  </a:extLst>
                </a:gridCol>
                <a:gridCol w="2698627">
                  <a:extLst>
                    <a:ext uri="{9D8B030D-6E8A-4147-A177-3AD203B41FA5}">
                      <a16:colId xmlns:a16="http://schemas.microsoft.com/office/drawing/2014/main" val="593180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Front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12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turn_right, move_fwd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3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Obstacle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move_fwd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75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Obstacle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turn_right, move_fwd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61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Obstacle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Obstacle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turn_left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19457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C093A-B852-0293-1C31-1FDF0D01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9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02CA-E12B-E3E0-FF34-D6997FC01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mouse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9FD09-AC73-0A39-1C1A-9FAB966CA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053489" cy="367830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Every time the robot is in a junction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randomly chooses 1 of 2 possible actions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or randomly chooses 1 of 3 possible actions</a:t>
            </a:r>
          </a:p>
          <a:p>
            <a:pPr>
              <a:lnSpc>
                <a:spcPct val="120000"/>
              </a:lnSpc>
            </a:pPr>
            <a:r>
              <a:rPr lang="en-US" dirty="0"/>
              <a:t>No memory required</a:t>
            </a:r>
          </a:p>
          <a:p>
            <a:pPr>
              <a:lnSpc>
                <a:spcPct val="120000"/>
              </a:lnSpc>
            </a:pPr>
            <a:r>
              <a:rPr lang="en-US" dirty="0"/>
              <a:t>It can </a:t>
            </a:r>
            <a:r>
              <a:rPr lang="en-US"/>
              <a:t>be extremely </a:t>
            </a:r>
            <a:r>
              <a:rPr lang="en-US" dirty="0"/>
              <a:t>slow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4A2C4-72A5-0A7F-B991-6678014D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EF3DE4-27D1-873D-B59A-6815334E2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494" y="4045095"/>
            <a:ext cx="690319" cy="589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D05C3A-9089-C686-4426-9869FDCB6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588" y="3037571"/>
            <a:ext cx="690319" cy="6202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68F8F8-6B64-BBAC-8BDC-3B734E3D1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310" y="3037571"/>
            <a:ext cx="672781" cy="5997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FDAA6B-E0F4-0377-DB13-77FADADBF5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479" y="3068354"/>
            <a:ext cx="681684" cy="58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8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B33E-1F24-4C67-1CCF-9FBCFB1B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tremaux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808A2-95F5-6574-B59D-53046094A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5794893" cy="3633047"/>
          </a:xfrm>
        </p:spPr>
        <p:txBody>
          <a:bodyPr/>
          <a:lstStyle/>
          <a:p>
            <a:r>
              <a:rPr lang="en-US" dirty="0"/>
              <a:t>The robot marks each path it enters</a:t>
            </a:r>
          </a:p>
          <a:p>
            <a:pPr lvl="1"/>
            <a:r>
              <a:rPr lang="en-US" dirty="0"/>
              <a:t>It marks both ends of the path</a:t>
            </a:r>
          </a:p>
          <a:p>
            <a:r>
              <a:rPr lang="en-US" dirty="0"/>
              <a:t>The robot does not follow a path marked twice</a:t>
            </a:r>
          </a:p>
          <a:p>
            <a:pPr lvl="1"/>
            <a:r>
              <a:rPr lang="en-US" dirty="0"/>
              <a:t>Dead-ends are marked twice</a:t>
            </a:r>
          </a:p>
          <a:p>
            <a:r>
              <a:rPr lang="en-US" dirty="0"/>
              <a:t>In a junction, paths with the least number of marks are preferred</a:t>
            </a:r>
          </a:p>
          <a:p>
            <a:r>
              <a:rPr lang="en-US" dirty="0"/>
              <a:t>Requires memory</a:t>
            </a:r>
          </a:p>
          <a:p>
            <a:r>
              <a:rPr lang="en-US" dirty="0"/>
              <a:t>Guaranteed to find the exit</a:t>
            </a:r>
          </a:p>
          <a:p>
            <a:pPr lvl="1"/>
            <a:r>
              <a:rPr lang="en-US" dirty="0"/>
              <a:t>But not the shortest path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C093A-B852-0293-1C31-1FDF0D01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076CC9-FCA0-2673-E43A-CD83ADE3C3A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2520156"/>
            <a:ext cx="2667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6887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Calibri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1998</TotalTime>
  <Words>451</Words>
  <Application>Microsoft Office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 2</vt:lpstr>
      <vt:lpstr>Dividend</vt:lpstr>
      <vt:lpstr>Intelligent agent systems</vt:lpstr>
      <vt:lpstr>PROJECT</vt:lpstr>
      <vt:lpstr>Environment</vt:lpstr>
      <vt:lpstr>actions</vt:lpstr>
      <vt:lpstr>percepts</vt:lpstr>
      <vt:lpstr>rules</vt:lpstr>
      <vt:lpstr>Wall follower</vt:lpstr>
      <vt:lpstr>Random mouse</vt:lpstr>
      <vt:lpstr>tremaux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Εργασια στο μαθημα της βαθιασ μαθησησ</dc:title>
  <dc:creator>Alex Gaitanis</dc:creator>
  <cp:lastModifiedBy>Alex Gaitanis</cp:lastModifiedBy>
  <cp:revision>38</cp:revision>
  <dcterms:created xsi:type="dcterms:W3CDTF">2021-06-05T15:40:04Z</dcterms:created>
  <dcterms:modified xsi:type="dcterms:W3CDTF">2022-06-04T16:40:07Z</dcterms:modified>
</cp:coreProperties>
</file>