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9" r:id="rId1"/>
    <p:sldMasterId id="2147483681" r:id="rId2"/>
  </p:sldMasterIdLst>
  <p:notesMasterIdLst>
    <p:notesMasterId r:id="rId9"/>
  </p:notesMasterIdLst>
  <p:sldIdLst>
    <p:sldId id="256" r:id="rId3"/>
    <p:sldId id="269" r:id="rId4"/>
    <p:sldId id="278" r:id="rId5"/>
    <p:sldId id="281" r:id="rId6"/>
    <p:sldId id="282" r:id="rId7"/>
    <p:sldId id="279" r:id="rId8"/>
  </p:sldIdLst>
  <p:sldSz cx="9144000" cy="5143500" type="screen16x9"/>
  <p:notesSz cx="7019925" cy="9305925"/>
  <p:embeddedFontLs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Helvetica Neue Light" panose="020B060402020202020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6687" y="1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●"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○"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■"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●"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○"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839201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6687" y="8839201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wrap="square" lIns="93275" tIns="46625" rIns="93275" bIns="46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lang="pl-PL"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pl-PL"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endParaRPr sz="9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600" cy="418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74625" lvl="0" indent="-98425" rtl="0">
              <a:spcBef>
                <a:spcPts val="300"/>
              </a:spcBef>
              <a:buNone/>
            </a:pPr>
            <a:r>
              <a:rPr lang="pl-PL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Unit tests are basically written and executed by software developers to make sure that code meets its design and requirements and behaves as expected.</a:t>
            </a:r>
          </a:p>
          <a:p>
            <a:pPr marL="174625" lvl="0" indent="-98425" rtl="0">
              <a:spcBef>
                <a:spcPts val="300"/>
              </a:spcBef>
              <a:buNone/>
            </a:pPr>
            <a:r>
              <a:rPr lang="pl-PL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means that for any function or procedure when a set of inputs are given then it should return the proper values. It should handle the failures gracefully during the course of execution when any invalid input is given.</a:t>
            </a:r>
          </a:p>
          <a:p>
            <a:pPr marL="174625" lvl="0" indent="-98425" rtl="0">
              <a:spcBef>
                <a:spcPts val="300"/>
              </a:spcBef>
              <a:buNone/>
            </a:pPr>
            <a:r>
              <a:rPr lang="pl-PL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unit test provides a written contract that the piece of code must assure.</a:t>
            </a:r>
          </a:p>
          <a:p>
            <a:pPr marL="174625" lvl="0" indent="-168275" rtl="0">
              <a:spcBef>
                <a:spcPts val="3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l-PL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Unit testing is basically done before integration as shown in the image below.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sldNum" idx="12"/>
          </p:nvPr>
        </p:nvSpPr>
        <p:spPr>
          <a:xfrm>
            <a:off x="3976687" y="8839201"/>
            <a:ext cx="3041700" cy="465000"/>
          </a:xfrm>
          <a:prstGeom prst="rect">
            <a:avLst/>
          </a:prstGeom>
        </p:spPr>
        <p:txBody>
          <a:bodyPr wrap="square" lIns="93275" tIns="46625" rIns="93275" bIns="466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lang="pl-PL"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600" cy="418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3976687" y="8839201"/>
            <a:ext cx="3041700" cy="465000"/>
          </a:xfrm>
          <a:prstGeom prst="rect">
            <a:avLst/>
          </a:prstGeom>
        </p:spPr>
        <p:txBody>
          <a:bodyPr wrap="square" lIns="93275" tIns="46625" rIns="93275" bIns="466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lang="pl-PL"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600" cy="418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3976687" y="8839201"/>
            <a:ext cx="3041700" cy="465000"/>
          </a:xfrm>
          <a:prstGeom prst="rect">
            <a:avLst/>
          </a:prstGeom>
        </p:spPr>
        <p:txBody>
          <a:bodyPr wrap="square" lIns="93275" tIns="46625" rIns="93275" bIns="466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lang="pl-PL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294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600" cy="418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3976687" y="8839201"/>
            <a:ext cx="3041700" cy="465000"/>
          </a:xfrm>
          <a:prstGeom prst="rect">
            <a:avLst/>
          </a:prstGeom>
        </p:spPr>
        <p:txBody>
          <a:bodyPr wrap="square" lIns="93275" tIns="46625" rIns="93275" bIns="466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lang="pl-PL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0382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600" cy="418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Logo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06.jpg"/>
          <p:cNvPicPr preferRelativeResize="0"/>
          <p:nvPr/>
        </p:nvPicPr>
        <p:blipFill rotWithShape="1">
          <a:blip r:embed="rId2">
            <a:alphaModFix amt="27000"/>
          </a:blip>
          <a:srcRect/>
          <a:stretch/>
        </p:blipFill>
        <p:spPr>
          <a:xfrm>
            <a:off x="-20967" y="1"/>
            <a:ext cx="917143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-PL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0364" y="979632"/>
            <a:ext cx="3210558" cy="575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083826" y="1626745"/>
            <a:ext cx="7225417" cy="661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sz="3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 Light"/>
              <a:buChar char="○"/>
              <a:defRPr sz="3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 Light"/>
              <a:buChar char="■"/>
              <a:defRPr sz="3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 Light"/>
              <a:buChar char="●"/>
              <a:defRPr sz="3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 Light"/>
              <a:buChar char="○"/>
              <a:defRPr sz="3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1105723" y="2846503"/>
            <a:ext cx="7203520" cy="1095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FFFFFF"/>
              </a:buClr>
              <a:buFont typeface="Helvetica Neue"/>
              <a:buChar char="●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FFFFFF"/>
              </a:buClr>
              <a:buFont typeface="Helvetica Neue Light"/>
              <a:buChar char="○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FFFFFF"/>
              </a:buClr>
              <a:buFont typeface="Helvetica Neue Light"/>
              <a:buChar char="■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FFFFFF"/>
              </a:buClr>
              <a:buFont typeface="Helvetica Neue Light"/>
              <a:buChar char="●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FFFFFF"/>
              </a:buClr>
              <a:buFont typeface="Helvetica Neue Light"/>
              <a:buChar char="○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 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228601" y="1828800"/>
            <a:ext cx="27159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4625" marR="0" lvl="0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8462" marR="0" lvl="1" indent="-93662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31825" marR="0" lvl="2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5662" marR="0" lvl="3" indent="-93662" algn="l" rtl="0">
              <a:spcBef>
                <a:spcPts val="240"/>
              </a:spcBef>
              <a:buClr>
                <a:schemeClr val="accent2"/>
              </a:buClr>
              <a:buSzPct val="100000"/>
              <a:buFont typeface="Arial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2"/>
          </p:nvPr>
        </p:nvSpPr>
        <p:spPr>
          <a:xfrm>
            <a:off x="228600" y="1371600"/>
            <a:ext cx="2715900" cy="29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F37037"/>
              </a:buClr>
              <a:buFont typeface="Arial"/>
              <a:buChar char="●"/>
              <a:defRPr sz="1400" b="0" i="0" u="none" strike="noStrike" cap="none">
                <a:solidFill>
                  <a:srgbClr val="F37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ctrTitle"/>
          </p:nvPr>
        </p:nvSpPr>
        <p:spPr>
          <a:xfrm>
            <a:off x="228600" y="589116"/>
            <a:ext cx="8688900" cy="5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3"/>
          </p:nvPr>
        </p:nvSpPr>
        <p:spPr>
          <a:xfrm>
            <a:off x="228600" y="303063"/>
            <a:ext cx="4343400" cy="22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rgbClr val="E9422C"/>
              </a:buClr>
              <a:buFont typeface="Merriweather Sans"/>
              <a:buChar char="●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22250" algn="l" rtl="0">
              <a:spcBef>
                <a:spcPts val="300"/>
              </a:spcBef>
              <a:buClr>
                <a:srgbClr val="E9422C"/>
              </a:buClr>
              <a:buSzPct val="100000"/>
              <a:buFont typeface="Merriweather Sans"/>
              <a:buChar char="−"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00"/>
              </a:spcBef>
              <a:buClr>
                <a:srgbClr val="E9422C"/>
              </a:buClr>
              <a:buFont typeface="Merriweather Sans"/>
              <a:buChar char="■"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4"/>
          </p:nvPr>
        </p:nvSpPr>
        <p:spPr>
          <a:xfrm>
            <a:off x="3214116" y="1828800"/>
            <a:ext cx="27159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4625" marR="0" lvl="0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8462" marR="0" lvl="1" indent="-93662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31825" marR="0" lvl="2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5662" marR="0" lvl="3" indent="-93662" algn="l" rtl="0">
              <a:spcBef>
                <a:spcPts val="240"/>
              </a:spcBef>
              <a:buClr>
                <a:schemeClr val="accent2"/>
              </a:buClr>
              <a:buSzPct val="100000"/>
              <a:buFont typeface="Arial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5"/>
          </p:nvPr>
        </p:nvSpPr>
        <p:spPr>
          <a:xfrm>
            <a:off x="3214115" y="1371600"/>
            <a:ext cx="2715900" cy="29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F37037"/>
              </a:buClr>
              <a:buFont typeface="Arial"/>
              <a:buChar char="●"/>
              <a:defRPr sz="1400" b="0" i="0" u="none" strike="noStrike" cap="none">
                <a:solidFill>
                  <a:srgbClr val="F37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51" name="Shape 251"/>
          <p:cNvCxnSpPr/>
          <p:nvPr/>
        </p:nvCxnSpPr>
        <p:spPr>
          <a:xfrm>
            <a:off x="228601" y="1663451"/>
            <a:ext cx="27159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>
            <a:off x="3214115" y="1663451"/>
            <a:ext cx="27159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Shape 253"/>
          <p:cNvSpPr txBox="1">
            <a:spLocks noGrp="1"/>
          </p:cNvSpPr>
          <p:nvPr>
            <p:ph type="body" idx="6"/>
          </p:nvPr>
        </p:nvSpPr>
        <p:spPr>
          <a:xfrm>
            <a:off x="6185167" y="1828800"/>
            <a:ext cx="27159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4625" marR="0" lvl="0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8462" marR="0" lvl="1" indent="-93662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31825" marR="0" lvl="2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5662" marR="0" lvl="3" indent="-93662" algn="l" rtl="0">
              <a:spcBef>
                <a:spcPts val="240"/>
              </a:spcBef>
              <a:buClr>
                <a:schemeClr val="accent2"/>
              </a:buClr>
              <a:buSzPct val="100000"/>
              <a:buFont typeface="Arial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7"/>
          </p:nvPr>
        </p:nvSpPr>
        <p:spPr>
          <a:xfrm>
            <a:off x="6185166" y="1371600"/>
            <a:ext cx="2715900" cy="29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F37037"/>
              </a:buClr>
              <a:buFont typeface="Arial"/>
              <a:buChar char="●"/>
              <a:defRPr sz="1400" b="0" i="0" u="none" strike="noStrike" cap="none">
                <a:solidFill>
                  <a:srgbClr val="F37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55" name="Shape 255"/>
          <p:cNvCxnSpPr/>
          <p:nvPr/>
        </p:nvCxnSpPr>
        <p:spPr>
          <a:xfrm>
            <a:off x="6185166" y="1663451"/>
            <a:ext cx="27159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6" name="Shape 256" descr="gre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8009" y="4767503"/>
            <a:ext cx="1154100" cy="21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Shape 257"/>
          <p:cNvCxnSpPr/>
          <p:nvPr/>
        </p:nvCxnSpPr>
        <p:spPr>
          <a:xfrm>
            <a:off x="225426" y="4636394"/>
            <a:ext cx="86835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>
            <a:off x="230232" y="231819"/>
            <a:ext cx="86835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Shape 259"/>
          <p:cNvSpPr txBox="1"/>
          <p:nvPr/>
        </p:nvSpPr>
        <p:spPr>
          <a:xfrm>
            <a:off x="225425" y="4739595"/>
            <a:ext cx="2094300" cy="272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pl-PL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pl-PL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pl-PL" sz="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3521603" y="4739595"/>
            <a:ext cx="2094300" cy="272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pl-PL" sz="800" b="0" i="0" u="none" strike="noStrike" cap="non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pic>
        <p:nvPicPr>
          <p:cNvPr id="261" name="Shape 261" descr="PPT-GL-logo-trademark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8979" y="4762606"/>
            <a:ext cx="47100" cy="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lumn Tex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228601" y="1828800"/>
            <a:ext cx="19659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4625" marR="0" lvl="0" indent="-98425" algn="l" rtl="0">
              <a:spcBef>
                <a:spcPts val="300"/>
              </a:spcBef>
              <a:buClr>
                <a:srgbClr val="F37037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8462" marR="0" lvl="1" indent="-93662" algn="l" rtl="0">
              <a:spcBef>
                <a:spcPts val="300"/>
              </a:spcBef>
              <a:buClr>
                <a:srgbClr val="F37037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31825" marR="0" lvl="2" indent="-98425" algn="l" rtl="0">
              <a:spcBef>
                <a:spcPts val="300"/>
              </a:spcBef>
              <a:buClr>
                <a:srgbClr val="F37037"/>
              </a:buClr>
              <a:buSzPct val="100000"/>
              <a:buFont typeface="Arial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5662" marR="0" lvl="3" indent="-93662" algn="l" rtl="0">
              <a:spcBef>
                <a:spcPts val="240"/>
              </a:spcBef>
              <a:buClr>
                <a:schemeClr val="accent2"/>
              </a:buClr>
              <a:buSzPct val="100000"/>
              <a:buFont typeface="Arial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2"/>
          </p:nvPr>
        </p:nvSpPr>
        <p:spPr>
          <a:xfrm>
            <a:off x="228600" y="1371600"/>
            <a:ext cx="1965900" cy="29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F37037"/>
              </a:buClr>
              <a:buFont typeface="Arial"/>
              <a:buChar char="●"/>
              <a:defRPr sz="1400" b="0" i="0" u="none" strike="noStrike" cap="none">
                <a:solidFill>
                  <a:srgbClr val="F37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ctrTitle"/>
          </p:nvPr>
        </p:nvSpPr>
        <p:spPr>
          <a:xfrm>
            <a:off x="228600" y="589116"/>
            <a:ext cx="8688900" cy="5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3"/>
          </p:nvPr>
        </p:nvSpPr>
        <p:spPr>
          <a:xfrm>
            <a:off x="228600" y="303063"/>
            <a:ext cx="4343400" cy="22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rgbClr val="E9422C"/>
              </a:buClr>
              <a:buFont typeface="Merriweather Sans"/>
              <a:buChar char="●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22250" algn="l" rtl="0">
              <a:spcBef>
                <a:spcPts val="300"/>
              </a:spcBef>
              <a:buClr>
                <a:srgbClr val="E9422C"/>
              </a:buClr>
              <a:buSzPct val="100000"/>
              <a:buFont typeface="Merriweather Sans"/>
              <a:buChar char="−"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00"/>
              </a:spcBef>
              <a:buClr>
                <a:srgbClr val="E9422C"/>
              </a:buClr>
              <a:buFont typeface="Merriweather Sans"/>
              <a:buChar char="■"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4"/>
          </p:nvPr>
        </p:nvSpPr>
        <p:spPr>
          <a:xfrm>
            <a:off x="2466976" y="1828800"/>
            <a:ext cx="19659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4625" marR="0" lvl="0" indent="-98425" algn="l" rtl="0">
              <a:spcBef>
                <a:spcPts val="300"/>
              </a:spcBef>
              <a:buClr>
                <a:srgbClr val="F37037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8462" marR="0" lvl="1" indent="-93662" algn="l" rtl="0">
              <a:spcBef>
                <a:spcPts val="300"/>
              </a:spcBef>
              <a:buClr>
                <a:srgbClr val="F37037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31825" marR="0" lvl="2" indent="-98425" algn="l" rtl="0">
              <a:spcBef>
                <a:spcPts val="300"/>
              </a:spcBef>
              <a:buClr>
                <a:srgbClr val="F37037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5662" marR="0" lvl="3" indent="-93662" algn="l" rtl="0">
              <a:spcBef>
                <a:spcPts val="240"/>
              </a:spcBef>
              <a:buClr>
                <a:schemeClr val="accent2"/>
              </a:buClr>
              <a:buSzPct val="100000"/>
              <a:buFont typeface="Arial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5"/>
          </p:nvPr>
        </p:nvSpPr>
        <p:spPr>
          <a:xfrm>
            <a:off x="2466975" y="1371600"/>
            <a:ext cx="1965900" cy="29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F37037"/>
              </a:buClr>
              <a:buFont typeface="Arial"/>
              <a:buChar char="●"/>
              <a:defRPr sz="1400" b="0" i="0" u="none" strike="noStrike" cap="none">
                <a:solidFill>
                  <a:srgbClr val="F37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69" name="Shape 269"/>
          <p:cNvCxnSpPr/>
          <p:nvPr/>
        </p:nvCxnSpPr>
        <p:spPr>
          <a:xfrm>
            <a:off x="228601" y="1663451"/>
            <a:ext cx="19659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>
            <a:off x="2466975" y="1663451"/>
            <a:ext cx="19659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Shape 271"/>
          <p:cNvSpPr txBox="1">
            <a:spLocks noGrp="1"/>
          </p:cNvSpPr>
          <p:nvPr>
            <p:ph type="body" idx="6"/>
          </p:nvPr>
        </p:nvSpPr>
        <p:spPr>
          <a:xfrm>
            <a:off x="4711701" y="1828800"/>
            <a:ext cx="19659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4625" marR="0" lvl="0" indent="-98425" algn="l" rtl="0">
              <a:spcBef>
                <a:spcPts val="300"/>
              </a:spcBef>
              <a:buClr>
                <a:srgbClr val="F37037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8462" marR="0" lvl="1" indent="-93662" algn="l" rtl="0">
              <a:spcBef>
                <a:spcPts val="300"/>
              </a:spcBef>
              <a:buClr>
                <a:srgbClr val="F37037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31825" marR="0" lvl="2" indent="-98425" algn="l" rtl="0">
              <a:spcBef>
                <a:spcPts val="300"/>
              </a:spcBef>
              <a:buClr>
                <a:srgbClr val="F37037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0425" marR="0" lvl="3" indent="-98425" algn="l" rtl="0">
              <a:spcBef>
                <a:spcPts val="240"/>
              </a:spcBef>
              <a:buClr>
                <a:schemeClr val="accent2"/>
              </a:buClr>
              <a:buSzPct val="100000"/>
              <a:buFont typeface="Arial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7"/>
          </p:nvPr>
        </p:nvSpPr>
        <p:spPr>
          <a:xfrm>
            <a:off x="4711700" y="1371600"/>
            <a:ext cx="1965900" cy="29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F37037"/>
              </a:buClr>
              <a:buFont typeface="Arial"/>
              <a:buChar char="●"/>
              <a:defRPr sz="1400" b="0" i="0" u="none" strike="noStrike" cap="none">
                <a:solidFill>
                  <a:srgbClr val="F37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73" name="Shape 273"/>
          <p:cNvCxnSpPr/>
          <p:nvPr/>
        </p:nvCxnSpPr>
        <p:spPr>
          <a:xfrm>
            <a:off x="4711700" y="1663451"/>
            <a:ext cx="19659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Shape 274"/>
          <p:cNvSpPr txBox="1">
            <a:spLocks noGrp="1"/>
          </p:cNvSpPr>
          <p:nvPr>
            <p:ph type="body" idx="8"/>
          </p:nvPr>
        </p:nvSpPr>
        <p:spPr>
          <a:xfrm>
            <a:off x="6951028" y="1828800"/>
            <a:ext cx="19659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4625" marR="0" lvl="0" indent="-98425" algn="l" rtl="0">
              <a:spcBef>
                <a:spcPts val="300"/>
              </a:spcBef>
              <a:buClr>
                <a:srgbClr val="F37037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8462" marR="0" lvl="1" indent="-93662" algn="l" rtl="0">
              <a:spcBef>
                <a:spcPts val="300"/>
              </a:spcBef>
              <a:buClr>
                <a:srgbClr val="F37037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31825" marR="0" lvl="2" indent="-98425" algn="l" rtl="0">
              <a:spcBef>
                <a:spcPts val="300"/>
              </a:spcBef>
              <a:buClr>
                <a:srgbClr val="F37037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5662" marR="0" lvl="3" indent="-93662" algn="l" rtl="0">
              <a:spcBef>
                <a:spcPts val="240"/>
              </a:spcBef>
              <a:buClr>
                <a:schemeClr val="accent2"/>
              </a:buClr>
              <a:buSzPct val="100000"/>
              <a:buFont typeface="Arial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9"/>
          </p:nvPr>
        </p:nvSpPr>
        <p:spPr>
          <a:xfrm>
            <a:off x="6951027" y="1371600"/>
            <a:ext cx="1965900" cy="29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F37037"/>
              </a:buClr>
              <a:buFont typeface="Arial"/>
              <a:buChar char="●"/>
              <a:defRPr sz="1400" b="0" i="0" u="none" strike="noStrike" cap="none">
                <a:solidFill>
                  <a:srgbClr val="F37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76" name="Shape 276"/>
          <p:cNvCxnSpPr/>
          <p:nvPr/>
        </p:nvCxnSpPr>
        <p:spPr>
          <a:xfrm>
            <a:off x="6951027" y="1663451"/>
            <a:ext cx="19659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7" name="Shape 277" descr="gre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8009" y="4767503"/>
            <a:ext cx="1154100" cy="21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Shape 278"/>
          <p:cNvCxnSpPr/>
          <p:nvPr/>
        </p:nvCxnSpPr>
        <p:spPr>
          <a:xfrm>
            <a:off x="225426" y="4636394"/>
            <a:ext cx="86835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>
            <a:off x="230232" y="231819"/>
            <a:ext cx="86835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225425" y="4739595"/>
            <a:ext cx="2094300" cy="272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pl-PL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pl-PL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pl-PL" sz="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3521603" y="4739595"/>
            <a:ext cx="2094300" cy="272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pl-PL" sz="800" b="0" i="0" u="none" strike="noStrike" cap="non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pic>
        <p:nvPicPr>
          <p:cNvPr id="282" name="Shape 282" descr="PPT-GL-logo-trademark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8979" y="4762606"/>
            <a:ext cx="47100" cy="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Message 6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 amt="16000"/>
          </a:blip>
          <a:srcRect/>
          <a:stretch/>
        </p:blipFill>
        <p:spPr>
          <a:xfrm>
            <a:off x="0" y="17646"/>
            <a:ext cx="917143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568534" y="593782"/>
            <a:ext cx="7727528" cy="56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F69264"/>
              </a:buClr>
              <a:buFont typeface="Arial"/>
              <a:buChar char="●"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457189" marR="0" lvl="1" indent="-1268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8" marR="0" lvl="2" indent="-1267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1266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-1265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-1264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2" marR="0" lvl="6" indent="-1263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-126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-1260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088" y="161608"/>
            <a:ext cx="984587" cy="17662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/>
        </p:nvSpPr>
        <p:spPr>
          <a:xfrm>
            <a:off x="8739915" y="93260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pl-PL" sz="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pl-PL" sz="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 descr="brainstorning.jpg"/>
          <p:cNvPicPr preferRelativeResize="0"/>
          <p:nvPr/>
        </p:nvPicPr>
        <p:blipFill rotWithShape="1">
          <a:blip r:embed="rId2">
            <a:alphaModFix amt="26000"/>
          </a:blip>
          <a:srcRect/>
          <a:stretch/>
        </p:blipFill>
        <p:spPr>
          <a:xfrm>
            <a:off x="-10180" y="0"/>
            <a:ext cx="9171433" cy="515892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935535" y="1555344"/>
            <a:ext cx="5272931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○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○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-PL"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087" y="161608"/>
            <a:ext cx="984587" cy="176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28600" y="1371682"/>
            <a:ext cx="8688900" cy="31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4625" marR="0" lvl="0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8462" marR="0" lvl="1" indent="-93662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31825" marR="0" lvl="2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5662" marR="0" lvl="3" indent="-93662" algn="l" rtl="0">
              <a:spcBef>
                <a:spcPts val="240"/>
              </a:spcBef>
              <a:buClr>
                <a:schemeClr val="accent2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228600" y="589116"/>
            <a:ext cx="8688900" cy="5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228600" y="303063"/>
            <a:ext cx="4343400" cy="22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rgbClr val="E9422C"/>
              </a:buClr>
              <a:buFont typeface="Merriweather Sans"/>
              <a:buChar char="●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22250" algn="l" rtl="0">
              <a:spcBef>
                <a:spcPts val="300"/>
              </a:spcBef>
              <a:buClr>
                <a:srgbClr val="E9422C"/>
              </a:buClr>
              <a:buSzPct val="100000"/>
              <a:buFont typeface="Merriweather Sans"/>
              <a:buChar char="−"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00"/>
              </a:spcBef>
              <a:buClr>
                <a:srgbClr val="E9422C"/>
              </a:buClr>
              <a:buFont typeface="Merriweather Sans"/>
              <a:buChar char="■"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5" name="Shape 155" descr="gre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8009" y="4767503"/>
            <a:ext cx="1154100" cy="21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Shape 156"/>
          <p:cNvCxnSpPr/>
          <p:nvPr/>
        </p:nvCxnSpPr>
        <p:spPr>
          <a:xfrm>
            <a:off x="225426" y="4636394"/>
            <a:ext cx="86835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Shape 157"/>
          <p:cNvCxnSpPr/>
          <p:nvPr/>
        </p:nvCxnSpPr>
        <p:spPr>
          <a:xfrm>
            <a:off x="230232" y="231819"/>
            <a:ext cx="86835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Shape 158"/>
          <p:cNvSpPr txBox="1"/>
          <p:nvPr/>
        </p:nvSpPr>
        <p:spPr>
          <a:xfrm>
            <a:off x="225425" y="4739595"/>
            <a:ext cx="2094300" cy="272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pl-PL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pl-PL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pl-PL" sz="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3521603" y="4739595"/>
            <a:ext cx="2094300" cy="272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pl-PL" sz="800" b="0" i="0" u="none" strike="noStrike" cap="non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pic>
        <p:nvPicPr>
          <p:cNvPr id="160" name="Shape 160" descr="PPT-GL-logo-trademark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8979" y="4762606"/>
            <a:ext cx="47100" cy="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Imag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4208400" cy="31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4625" marR="0" lvl="0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8462" marR="0" lvl="1" indent="-93662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31825" marR="0" lvl="2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5662" marR="0" lvl="3" indent="-93662" algn="l" rtl="0">
              <a:spcBef>
                <a:spcPts val="240"/>
              </a:spcBef>
              <a:buClr>
                <a:schemeClr val="accent2"/>
              </a:buClr>
              <a:buSzPct val="100000"/>
              <a:buFont typeface="Arial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228600" y="589116"/>
            <a:ext cx="8688900" cy="5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228600" y="303063"/>
            <a:ext cx="4343400" cy="22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rgbClr val="E9422C"/>
              </a:buClr>
              <a:buFont typeface="Merriweather Sans"/>
              <a:buChar char="●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22250" algn="l" rtl="0">
              <a:spcBef>
                <a:spcPts val="300"/>
              </a:spcBef>
              <a:buClr>
                <a:srgbClr val="E9422C"/>
              </a:buClr>
              <a:buSzPct val="100000"/>
              <a:buFont typeface="Merriweather Sans"/>
              <a:buChar char="−"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00"/>
              </a:spcBef>
              <a:buClr>
                <a:srgbClr val="E9422C"/>
              </a:buClr>
              <a:buFont typeface="Merriweather Sans"/>
              <a:buChar char="■"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pic" idx="3"/>
          </p:nvPr>
        </p:nvSpPr>
        <p:spPr>
          <a:xfrm>
            <a:off x="4713288" y="1371600"/>
            <a:ext cx="4185900" cy="31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8" name="Shape 178" descr="gre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8009" y="4767503"/>
            <a:ext cx="1154100" cy="21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Shape 179"/>
          <p:cNvCxnSpPr/>
          <p:nvPr/>
        </p:nvCxnSpPr>
        <p:spPr>
          <a:xfrm>
            <a:off x="225426" y="4636394"/>
            <a:ext cx="86835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Shape 180"/>
          <p:cNvCxnSpPr/>
          <p:nvPr/>
        </p:nvCxnSpPr>
        <p:spPr>
          <a:xfrm>
            <a:off x="230232" y="231819"/>
            <a:ext cx="86835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Shape 181"/>
          <p:cNvSpPr txBox="1"/>
          <p:nvPr/>
        </p:nvSpPr>
        <p:spPr>
          <a:xfrm>
            <a:off x="225425" y="4739595"/>
            <a:ext cx="2094300" cy="272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pl-PL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pl-PL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pl-PL" sz="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3521603" y="4739595"/>
            <a:ext cx="2094300" cy="272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pl-PL" sz="800" b="0" i="0" u="none" strike="noStrike" cap="non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pic>
        <p:nvPicPr>
          <p:cNvPr id="183" name="Shape 183" descr="PPT-GL-logo-trademark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8979" y="4762606"/>
            <a:ext cx="47100" cy="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, Text and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228601" y="1828800"/>
            <a:ext cx="42084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4625" marR="0" lvl="0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8462" marR="0" lvl="1" indent="-93662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31825" marR="0" lvl="2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5662" marR="0" lvl="3" indent="-93662" algn="l" rtl="0">
              <a:spcBef>
                <a:spcPts val="240"/>
              </a:spcBef>
              <a:buClr>
                <a:schemeClr val="accent2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228600" y="1371683"/>
            <a:ext cx="4208400" cy="29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F37037"/>
              </a:buClr>
              <a:buFont typeface="Arial"/>
              <a:buChar char="●"/>
              <a:defRPr sz="1400" b="0" i="0" u="none" strike="noStrike" cap="none">
                <a:solidFill>
                  <a:srgbClr val="F37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ctrTitle"/>
          </p:nvPr>
        </p:nvSpPr>
        <p:spPr>
          <a:xfrm>
            <a:off x="228600" y="589116"/>
            <a:ext cx="8688900" cy="5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3"/>
          </p:nvPr>
        </p:nvSpPr>
        <p:spPr>
          <a:xfrm>
            <a:off x="228600" y="303063"/>
            <a:ext cx="4343400" cy="22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rgbClr val="E9422C"/>
              </a:buClr>
              <a:buFont typeface="Merriweather Sans"/>
              <a:buChar char="●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22250" algn="l" rtl="0">
              <a:spcBef>
                <a:spcPts val="300"/>
              </a:spcBef>
              <a:buClr>
                <a:srgbClr val="E9422C"/>
              </a:buClr>
              <a:buSzPct val="100000"/>
              <a:buFont typeface="Merriweather Sans"/>
              <a:buChar char="−"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00"/>
              </a:spcBef>
              <a:buClr>
                <a:srgbClr val="E9422C"/>
              </a:buClr>
              <a:buFont typeface="Merriweather Sans"/>
              <a:buChar char="■"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pic" idx="4"/>
          </p:nvPr>
        </p:nvSpPr>
        <p:spPr>
          <a:xfrm>
            <a:off x="4713288" y="1387474"/>
            <a:ext cx="4185900" cy="315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0" name="Shape 190"/>
          <p:cNvCxnSpPr/>
          <p:nvPr/>
        </p:nvCxnSpPr>
        <p:spPr>
          <a:xfrm>
            <a:off x="227057" y="1663534"/>
            <a:ext cx="42099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1" name="Shape 191" descr="gre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8009" y="4767503"/>
            <a:ext cx="1154100" cy="21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Shape 192"/>
          <p:cNvCxnSpPr/>
          <p:nvPr/>
        </p:nvCxnSpPr>
        <p:spPr>
          <a:xfrm>
            <a:off x="225426" y="4636394"/>
            <a:ext cx="86835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Shape 193"/>
          <p:cNvCxnSpPr/>
          <p:nvPr/>
        </p:nvCxnSpPr>
        <p:spPr>
          <a:xfrm>
            <a:off x="230232" y="231819"/>
            <a:ext cx="86835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Shape 194"/>
          <p:cNvSpPr txBox="1"/>
          <p:nvPr/>
        </p:nvSpPr>
        <p:spPr>
          <a:xfrm>
            <a:off x="225425" y="4739595"/>
            <a:ext cx="2094300" cy="272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pl-PL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pl-PL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pl-PL" sz="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3521603" y="4739595"/>
            <a:ext cx="2094300" cy="272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pl-PL" sz="800" b="0" i="0" u="none" strike="noStrike" cap="non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pic>
        <p:nvPicPr>
          <p:cNvPr id="196" name="Shape 196" descr="PPT-GL-logo-trademark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8979" y="4762606"/>
            <a:ext cx="47100" cy="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Text and Imag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28601" y="1828800"/>
            <a:ext cx="19659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4625" marR="0" lvl="0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8462" marR="0" lvl="1" indent="-93662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31825" marR="0" lvl="2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5662" marR="0" lvl="3" indent="-93662" algn="l" rtl="0">
              <a:spcBef>
                <a:spcPts val="240"/>
              </a:spcBef>
              <a:buClr>
                <a:schemeClr val="accent2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2"/>
          </p:nvPr>
        </p:nvSpPr>
        <p:spPr>
          <a:xfrm>
            <a:off x="228600" y="1371600"/>
            <a:ext cx="1965900" cy="29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F37037"/>
              </a:buClr>
              <a:buFont typeface="Arial"/>
              <a:buChar char="●"/>
              <a:defRPr sz="1400" b="0" i="0" u="none" strike="noStrike" cap="none">
                <a:solidFill>
                  <a:srgbClr val="F37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228600" y="589116"/>
            <a:ext cx="8688900" cy="5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3"/>
          </p:nvPr>
        </p:nvSpPr>
        <p:spPr>
          <a:xfrm>
            <a:off x="228600" y="303063"/>
            <a:ext cx="4343400" cy="22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rgbClr val="E9422C"/>
              </a:buClr>
              <a:buFont typeface="Merriweather Sans"/>
              <a:buChar char="●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22250" algn="l" rtl="0">
              <a:spcBef>
                <a:spcPts val="300"/>
              </a:spcBef>
              <a:buClr>
                <a:srgbClr val="E9422C"/>
              </a:buClr>
              <a:buSzPct val="100000"/>
              <a:buFont typeface="Merriweather Sans"/>
              <a:buChar char="−"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00"/>
              </a:spcBef>
              <a:buClr>
                <a:srgbClr val="E9422C"/>
              </a:buClr>
              <a:buFont typeface="Merriweather Sans"/>
              <a:buChar char="■"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4"/>
          </p:nvPr>
        </p:nvSpPr>
        <p:spPr>
          <a:xfrm>
            <a:off x="2462510" y="1831887"/>
            <a:ext cx="19659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4625" marR="0" lvl="0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8462" marR="0" lvl="1" indent="-93662" algn="l" rtl="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31825" marR="0" lvl="2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5662" marR="0" lvl="3" indent="-93662" algn="l" rtl="0">
              <a:spcBef>
                <a:spcPts val="240"/>
              </a:spcBef>
              <a:buClr>
                <a:schemeClr val="accent2"/>
              </a:buClr>
              <a:buSzPct val="100000"/>
              <a:buFont typeface="Arial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5"/>
          </p:nvPr>
        </p:nvSpPr>
        <p:spPr>
          <a:xfrm>
            <a:off x="2462509" y="1374687"/>
            <a:ext cx="1965900" cy="29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F37037"/>
              </a:buClr>
              <a:buFont typeface="Arial"/>
              <a:buChar char="●"/>
              <a:defRPr sz="1400" b="0" i="0" u="none" strike="noStrike" cap="none">
                <a:solidFill>
                  <a:srgbClr val="F37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04" name="Shape 204"/>
          <p:cNvCxnSpPr/>
          <p:nvPr/>
        </p:nvCxnSpPr>
        <p:spPr>
          <a:xfrm>
            <a:off x="228601" y="1663451"/>
            <a:ext cx="19659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Shape 205"/>
          <p:cNvCxnSpPr/>
          <p:nvPr/>
        </p:nvCxnSpPr>
        <p:spPr>
          <a:xfrm>
            <a:off x="2462509" y="1666538"/>
            <a:ext cx="19659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Shape 206"/>
          <p:cNvSpPr>
            <a:spLocks noGrp="1"/>
          </p:cNvSpPr>
          <p:nvPr>
            <p:ph type="pic" idx="6"/>
          </p:nvPr>
        </p:nvSpPr>
        <p:spPr>
          <a:xfrm>
            <a:off x="4713288" y="1387475"/>
            <a:ext cx="4185900" cy="31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7" name="Shape 207" descr="gre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8009" y="4767503"/>
            <a:ext cx="1154100" cy="21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hape 208"/>
          <p:cNvCxnSpPr/>
          <p:nvPr/>
        </p:nvCxnSpPr>
        <p:spPr>
          <a:xfrm>
            <a:off x="225426" y="4636394"/>
            <a:ext cx="86835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230232" y="231819"/>
            <a:ext cx="86835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/>
          <p:nvPr/>
        </p:nvSpPr>
        <p:spPr>
          <a:xfrm>
            <a:off x="225425" y="4739595"/>
            <a:ext cx="2094300" cy="272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pl-PL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pl-PL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pl-PL" sz="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521603" y="4739595"/>
            <a:ext cx="2094300" cy="272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pl-PL" sz="800" b="0" i="0" u="none" strike="noStrike" cap="non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pic>
        <p:nvPicPr>
          <p:cNvPr id="212" name="Shape 212" descr="PPT-GL-logo-trademark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8979" y="4762606"/>
            <a:ext cx="47100" cy="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Raw Text and Image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228601" y="1830441"/>
            <a:ext cx="4206300" cy="110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4625" marR="0" lvl="0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8462" marR="0" lvl="1" indent="-93662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31825" marR="0" lvl="2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5662" marR="0" lvl="3" indent="-93662" algn="l" rtl="0">
              <a:spcBef>
                <a:spcPts val="240"/>
              </a:spcBef>
              <a:buClr>
                <a:schemeClr val="accent2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228600" y="1371600"/>
            <a:ext cx="4206300" cy="29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F37037"/>
              </a:buClr>
              <a:buFont typeface="Arial"/>
              <a:buChar char="●"/>
              <a:defRPr sz="1400" b="0" i="0" u="none" strike="noStrike" cap="none">
                <a:solidFill>
                  <a:srgbClr val="F37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ctrTitle"/>
          </p:nvPr>
        </p:nvSpPr>
        <p:spPr>
          <a:xfrm>
            <a:off x="228600" y="589116"/>
            <a:ext cx="8688900" cy="5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3"/>
          </p:nvPr>
        </p:nvSpPr>
        <p:spPr>
          <a:xfrm>
            <a:off x="228600" y="303063"/>
            <a:ext cx="4343400" cy="22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rgbClr val="E9422C"/>
              </a:buClr>
              <a:buFont typeface="Merriweather Sans"/>
              <a:buChar char="●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22250" algn="l" rtl="0">
              <a:spcBef>
                <a:spcPts val="300"/>
              </a:spcBef>
              <a:buClr>
                <a:srgbClr val="E9422C"/>
              </a:buClr>
              <a:buSzPct val="100000"/>
              <a:buFont typeface="Merriweather Sans"/>
              <a:buChar char="−"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00"/>
              </a:spcBef>
              <a:buClr>
                <a:srgbClr val="E9422C"/>
              </a:buClr>
              <a:buFont typeface="Merriweather Sans"/>
              <a:buChar char="■"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4"/>
          </p:nvPr>
        </p:nvSpPr>
        <p:spPr>
          <a:xfrm>
            <a:off x="228600" y="3523317"/>
            <a:ext cx="4206300" cy="101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4625" marR="0" lvl="0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8462" marR="0" lvl="1" indent="-93662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31825" marR="0" lvl="2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5662" marR="0" lvl="3" indent="-93662" algn="l" rtl="0">
              <a:spcBef>
                <a:spcPts val="240"/>
              </a:spcBef>
              <a:buClr>
                <a:schemeClr val="accent2"/>
              </a:buClr>
              <a:buSzPct val="100000"/>
              <a:buFont typeface="Arial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5"/>
          </p:nvPr>
        </p:nvSpPr>
        <p:spPr>
          <a:xfrm>
            <a:off x="228601" y="3077539"/>
            <a:ext cx="4206300" cy="29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F37037"/>
              </a:buClr>
              <a:buFont typeface="Arial"/>
              <a:buChar char="●"/>
              <a:defRPr sz="1400" b="0" i="0" u="none" strike="noStrike" cap="none">
                <a:solidFill>
                  <a:srgbClr val="F37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0" name="Shape 220"/>
          <p:cNvCxnSpPr/>
          <p:nvPr/>
        </p:nvCxnSpPr>
        <p:spPr>
          <a:xfrm>
            <a:off x="228601" y="1663451"/>
            <a:ext cx="42063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28601" y="3373845"/>
            <a:ext cx="42063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Shape 222"/>
          <p:cNvSpPr>
            <a:spLocks noGrp="1"/>
          </p:cNvSpPr>
          <p:nvPr>
            <p:ph type="pic" idx="6"/>
          </p:nvPr>
        </p:nvSpPr>
        <p:spPr>
          <a:xfrm>
            <a:off x="4713288" y="1387475"/>
            <a:ext cx="4185900" cy="31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23" name="Shape 223" descr="gre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8009" y="4767503"/>
            <a:ext cx="1154100" cy="21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Shape 224"/>
          <p:cNvCxnSpPr/>
          <p:nvPr/>
        </p:nvCxnSpPr>
        <p:spPr>
          <a:xfrm>
            <a:off x="225426" y="4636394"/>
            <a:ext cx="86835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230232" y="231819"/>
            <a:ext cx="86835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225425" y="4739595"/>
            <a:ext cx="2094300" cy="272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pl-PL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pl-PL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pl-PL" sz="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3521603" y="4739595"/>
            <a:ext cx="2094300" cy="272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pl-PL" sz="800" b="0" i="0" u="none" strike="noStrike" cap="non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pic>
        <p:nvPicPr>
          <p:cNvPr id="228" name="Shape 228" descr="PPT-GL-logo-trademark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8979" y="4762606"/>
            <a:ext cx="47100" cy="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228601" y="1828800"/>
            <a:ext cx="42084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4625" marR="0" lvl="0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8462" marR="0" lvl="1" indent="-93662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31825" marR="0" lvl="2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5662" marR="0" lvl="3" indent="-93662" algn="l" rtl="0">
              <a:spcBef>
                <a:spcPts val="240"/>
              </a:spcBef>
              <a:buClr>
                <a:schemeClr val="accent2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2"/>
          </p:nvPr>
        </p:nvSpPr>
        <p:spPr>
          <a:xfrm>
            <a:off x="228600" y="1371600"/>
            <a:ext cx="4208400" cy="29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F37037"/>
              </a:buClr>
              <a:buFont typeface="Arial"/>
              <a:buChar char="●"/>
              <a:defRPr sz="1400" b="0" i="0" u="none" strike="noStrike" cap="none">
                <a:solidFill>
                  <a:srgbClr val="F37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ctrTitle"/>
          </p:nvPr>
        </p:nvSpPr>
        <p:spPr>
          <a:xfrm>
            <a:off x="228600" y="589116"/>
            <a:ext cx="8688900" cy="5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3"/>
          </p:nvPr>
        </p:nvSpPr>
        <p:spPr>
          <a:xfrm>
            <a:off x="228600" y="303063"/>
            <a:ext cx="4343400" cy="22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rgbClr val="E9422C"/>
              </a:buClr>
              <a:buFont typeface="Merriweather Sans"/>
              <a:buChar char="●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22250" algn="l" rtl="0">
              <a:spcBef>
                <a:spcPts val="300"/>
              </a:spcBef>
              <a:buClr>
                <a:srgbClr val="E9422C"/>
              </a:buClr>
              <a:buSzPct val="100000"/>
              <a:buFont typeface="Merriweather Sans"/>
              <a:buChar char="−"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00"/>
              </a:spcBef>
              <a:buClr>
                <a:srgbClr val="E9422C"/>
              </a:buClr>
              <a:buFont typeface="Merriweather Sans"/>
              <a:buChar char="■"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4"/>
          </p:nvPr>
        </p:nvSpPr>
        <p:spPr>
          <a:xfrm>
            <a:off x="4706939" y="1828800"/>
            <a:ext cx="42105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4625" marR="0" lvl="0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8462" marR="0" lvl="1" indent="-93662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31825" marR="0" lvl="2" indent="-98425" algn="l" rtl="0">
              <a:spcBef>
                <a:spcPts val="300"/>
              </a:spcBef>
              <a:buClr>
                <a:schemeClr val="accent2"/>
              </a:buClr>
              <a:buSzPct val="100000"/>
              <a:buFont typeface="Merriweather Sans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5662" marR="0" lvl="3" indent="-93662" algn="l" rtl="0">
              <a:spcBef>
                <a:spcPts val="240"/>
              </a:spcBef>
              <a:buClr>
                <a:schemeClr val="accent2"/>
              </a:buClr>
              <a:buSzPct val="100000"/>
              <a:buFont typeface="Arial"/>
              <a:buChar char="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5"/>
          </p:nvPr>
        </p:nvSpPr>
        <p:spPr>
          <a:xfrm>
            <a:off x="4706938" y="1371600"/>
            <a:ext cx="4210500" cy="29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F37037"/>
              </a:buClr>
              <a:buFont typeface="Arial"/>
              <a:buChar char="●"/>
              <a:defRPr sz="1400" b="0" i="0" u="none" strike="noStrike" cap="none">
                <a:solidFill>
                  <a:srgbClr val="F37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36" name="Shape 236"/>
          <p:cNvCxnSpPr/>
          <p:nvPr/>
        </p:nvCxnSpPr>
        <p:spPr>
          <a:xfrm>
            <a:off x="228601" y="1663451"/>
            <a:ext cx="42084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Shape 237"/>
          <p:cNvCxnSpPr/>
          <p:nvPr/>
        </p:nvCxnSpPr>
        <p:spPr>
          <a:xfrm>
            <a:off x="4706938" y="1663451"/>
            <a:ext cx="42084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8" name="Shape 238" descr="gre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8009" y="4767503"/>
            <a:ext cx="1154100" cy="21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Shape 239"/>
          <p:cNvCxnSpPr/>
          <p:nvPr/>
        </p:nvCxnSpPr>
        <p:spPr>
          <a:xfrm>
            <a:off x="225426" y="4636394"/>
            <a:ext cx="86835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>
            <a:off x="230232" y="231819"/>
            <a:ext cx="86835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Shape 241"/>
          <p:cNvSpPr txBox="1"/>
          <p:nvPr/>
        </p:nvSpPr>
        <p:spPr>
          <a:xfrm>
            <a:off x="225425" y="4739595"/>
            <a:ext cx="2094300" cy="272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pl-PL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pl-PL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pl-PL" sz="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3521603" y="4739595"/>
            <a:ext cx="2094300" cy="272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pl-PL" sz="800" b="0" i="0" u="none" strike="noStrike" cap="non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pic>
        <p:nvPicPr>
          <p:cNvPr id="243" name="Shape 243" descr="PPT-GL-logo-trademark-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8979" y="4762606"/>
            <a:ext cx="47100" cy="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pl-PL" sz="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pl-PL" sz="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5026025" y="0"/>
            <a:ext cx="4117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083826" y="1626745"/>
            <a:ext cx="7225417" cy="661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-PL" b="1" dirty="0" smtClean="0"/>
              <a:t>Test jednostkowe</a:t>
            </a:r>
            <a:endParaRPr lang="pl-PL" b="1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b="1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b="1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b="1" dirty="0"/>
          </a:p>
        </p:txBody>
      </p:sp>
      <p:sp>
        <p:nvSpPr>
          <p:cNvPr id="289" name="Shape 289"/>
          <p:cNvSpPr txBox="1"/>
          <p:nvPr/>
        </p:nvSpPr>
        <p:spPr>
          <a:xfrm>
            <a:off x="713975" y="4021550"/>
            <a:ext cx="4181700" cy="10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b="1" dirty="0">
                <a:solidFill>
                  <a:schemeClr val="dk2"/>
                </a:solidFill>
              </a:rPr>
              <a:t>m</a:t>
            </a:r>
            <a:r>
              <a:rPr lang="pl-PL" b="1" dirty="0" smtClean="0">
                <a:solidFill>
                  <a:schemeClr val="dk2"/>
                </a:solidFill>
              </a:rPr>
              <a:t>gr inż. Wojciech Rogowski</a:t>
            </a:r>
            <a:endParaRPr lang="pl-PL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99375" y="1356825"/>
            <a:ext cx="6041405" cy="31623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l-PL" sz="1600" dirty="0" smtClean="0">
                <a:solidFill>
                  <a:schemeClr val="dk1"/>
                </a:solidFill>
              </a:rPr>
              <a:t>	</a:t>
            </a:r>
            <a:r>
              <a:rPr lang="pl-PL" sz="1400" dirty="0"/>
              <a:t>Test </a:t>
            </a:r>
            <a:r>
              <a:rPr lang="pl-PL" sz="1400" dirty="0"/>
              <a:t>jednostkowy (ang. unit test) – metoda testowania tworzonego oprogramowania poprzez wykonywanie testów weryfikujących poprawność działania pojedynczych elementów (jednostek) programu – np. metod lub obiektów w programowaniu obiektowym lub procedur w programowaniu proceduralnym. Testowany fragment programu poddawany jest testowi, który wykonuje go i porównuje wynik (np. zwrócone wartości, stan obiektu, zgłoszone wyjątki) z oczekiwanymi wynikami – tak pozytywnymi, jak i negatywnymi (niepowodzenie działania kodu w określonych sytuacjach również może podlegać testowaniu).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ctrTitle"/>
          </p:nvPr>
        </p:nvSpPr>
        <p:spPr>
          <a:xfrm>
            <a:off x="228600" y="589116"/>
            <a:ext cx="8688900" cy="58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/>
              <a:t>Unit tests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2"/>
          </p:nvPr>
        </p:nvSpPr>
        <p:spPr>
          <a:xfrm>
            <a:off x="228600" y="303063"/>
            <a:ext cx="4343400" cy="22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650" y="1356826"/>
            <a:ext cx="2698250" cy="273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228600" y="1371682"/>
            <a:ext cx="8688900" cy="316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pl-PL" sz="1400" dirty="0" smtClean="0"/>
              <a:t>Test sprawdza jak najmniejszą część kodu - jednostkę</a:t>
            </a:r>
            <a:endParaRPr lang="pl-PL" sz="1400" dirty="0"/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pl-PL" sz="1400" dirty="0"/>
              <a:t>Testowany </a:t>
            </a:r>
            <a:r>
              <a:rPr lang="pl-PL" sz="1400" dirty="0" smtClean="0"/>
              <a:t>element </a:t>
            </a:r>
            <a:r>
              <a:rPr lang="pl-PL" sz="1400" dirty="0"/>
              <a:t>(klasa, metoda) </a:t>
            </a:r>
            <a:r>
              <a:rPr lang="pl-PL" sz="1400" dirty="0" smtClean="0"/>
              <a:t>jest wyizolowana </a:t>
            </a:r>
            <a:r>
              <a:rPr lang="pl-PL" sz="1400" dirty="0" smtClean="0"/>
              <a:t>a wszelkie zależności są wstrzykiwane</a:t>
            </a:r>
            <a:endParaRPr lang="pl-PL" sz="1400" dirty="0"/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pl-PL" sz="1400" dirty="0" smtClean="0"/>
              <a:t>Dummy</a:t>
            </a:r>
            <a:endParaRPr lang="pl-PL" sz="1400" dirty="0"/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pl-PL" sz="1400" dirty="0" smtClean="0"/>
              <a:t>Stub</a:t>
            </a:r>
            <a:endParaRPr lang="pl-PL" sz="1400" dirty="0"/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pl-PL" sz="1400" dirty="0" smtClean="0"/>
              <a:t>Fake</a:t>
            </a:r>
            <a:endParaRPr lang="pl-PL" sz="1400" dirty="0"/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pl-PL" sz="1400" dirty="0" smtClean="0"/>
              <a:t>Mock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pl-PL" sz="1400" dirty="0" smtClean="0"/>
              <a:t>Testy są niezależne względem siebie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pl-PL" sz="1400" dirty="0"/>
              <a:t>Testy powinny być powtarzalne na każdym środowisku</a:t>
            </a:r>
            <a:r>
              <a:rPr lang="pl-PL" sz="1400" dirty="0" smtClean="0"/>
              <a:t>.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pl-PL" sz="1400" dirty="0"/>
              <a:t>Testy powinny dawać ten sam rezultat za każdym uruchomieniem.</a:t>
            </a:r>
            <a:endParaRPr lang="pl-PL" sz="1400"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l-PL" dirty="0"/>
              <a:t>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xfrm>
            <a:off x="228600" y="589116"/>
            <a:ext cx="8688900" cy="58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Wprowadzenie</a:t>
            </a:r>
            <a:endParaRPr lang="pl-PL" dirty="0"/>
          </a:p>
        </p:txBody>
      </p:sp>
      <p:sp>
        <p:nvSpPr>
          <p:cNvPr id="508" name="Shape 508"/>
          <p:cNvSpPr txBox="1">
            <a:spLocks noGrp="1"/>
          </p:cNvSpPr>
          <p:nvPr>
            <p:ph type="body" idx="2"/>
          </p:nvPr>
        </p:nvSpPr>
        <p:spPr>
          <a:xfrm>
            <a:off x="228600" y="303063"/>
            <a:ext cx="4343400" cy="22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228600" y="1232169"/>
            <a:ext cx="8688900" cy="330181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76200" indent="0" fontAlgn="base">
              <a:lnSpc>
                <a:spcPct val="150000"/>
              </a:lnSpc>
              <a:buNone/>
            </a:pPr>
            <a:r>
              <a:rPr lang="pl-PL" sz="1400" dirty="0"/>
              <a:t>Strukturę testu jednostkowego definiuje zasada Arrange–Act–Assert (AAA):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l-PL" sz="1400" b="1" dirty="0"/>
              <a:t>Arrange</a:t>
            </a:r>
            <a:r>
              <a:rPr lang="pl-PL" sz="1400" dirty="0"/>
              <a:t>: wszystkie dane wejściowe i </a:t>
            </a:r>
            <a:r>
              <a:rPr lang="pl-PL" sz="1400" i="1" dirty="0"/>
              <a:t>preconditions,</a:t>
            </a:r>
            <a:endParaRPr lang="pl-PL" sz="1400" dirty="0"/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l-PL" sz="1400" b="1" dirty="0"/>
              <a:t>Act</a:t>
            </a:r>
            <a:r>
              <a:rPr lang="pl-PL" sz="1400" dirty="0"/>
              <a:t>: działanie na metodzie/funkcji/klasie testowanej,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l-PL" sz="1400" b="1" dirty="0"/>
              <a:t>Assert</a:t>
            </a:r>
            <a:r>
              <a:rPr lang="pl-PL" sz="1400" dirty="0"/>
              <a:t>: upewnienie się, że zwrócone wartości są zgodne z oczekiwanymi.</a:t>
            </a:r>
          </a:p>
          <a:p>
            <a:pPr lvl="0">
              <a:spcBef>
                <a:spcPts val="0"/>
              </a:spcBef>
              <a:buNone/>
            </a:pPr>
            <a:endParaRPr lang="pl-PL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xfrm>
            <a:off x="228600" y="589116"/>
            <a:ext cx="8688900" cy="58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pl-PL" dirty="0"/>
              <a:t>Arrange–Act–Assert</a:t>
            </a:r>
            <a:endParaRPr lang="pl-PL" dirty="0"/>
          </a:p>
        </p:txBody>
      </p:sp>
      <p:sp>
        <p:nvSpPr>
          <p:cNvPr id="508" name="Shape 508"/>
          <p:cNvSpPr txBox="1">
            <a:spLocks noGrp="1"/>
          </p:cNvSpPr>
          <p:nvPr>
            <p:ph type="body" idx="2"/>
          </p:nvPr>
        </p:nvSpPr>
        <p:spPr>
          <a:xfrm>
            <a:off x="228600" y="303063"/>
            <a:ext cx="4343400" cy="22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736951"/>
              </p:ext>
            </p:extLst>
          </p:nvPr>
        </p:nvGraphicFramePr>
        <p:xfrm>
          <a:off x="434340" y="2727960"/>
          <a:ext cx="7185660" cy="1950719"/>
        </p:xfrm>
        <a:graphic>
          <a:graphicData uri="http://schemas.openxmlformats.org/drawingml/2006/table">
            <a:tbl>
              <a:tblPr/>
              <a:tblGrid>
                <a:gridCol w="7185660">
                  <a:extLst>
                    <a:ext uri="{9D8B030D-6E8A-4147-A177-3AD203B41FA5}">
                      <a16:colId xmlns:a16="http://schemas.microsoft.com/office/drawing/2014/main" val="2952619405"/>
                    </a:ext>
                  </a:extLst>
                </a:gridCol>
              </a:tblGrid>
              <a:tr h="195071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[Test]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public void </a:t>
                      </a:r>
                      <a:r>
                        <a:rPr lang="en-US" sz="1200" b="0" i="0" dirty="0" err="1">
                          <a:effectLst/>
                          <a:latin typeface="Consolas" panose="020B0609020204030204" pitchFamily="49" charset="0"/>
                        </a:rPr>
                        <a:t>Add_AddingTwoValues_ReturnsProperValue</a:t>
                      </a: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    // Arrange: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b="0" i="0" dirty="0" err="1"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dirty="0" err="1">
                          <a:effectLst/>
                          <a:latin typeface="Consolas" panose="020B0609020204030204" pitchFamily="49" charset="0"/>
                        </a:rPr>
                        <a:t>calc</a:t>
                      </a: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 = new Calculator</a:t>
                      </a:r>
                      <a:r>
                        <a:rPr lang="en-US" sz="1200" b="0" i="0" dirty="0" smtClean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en-US" sz="12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    // Act: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 result = </a:t>
                      </a:r>
                      <a:r>
                        <a:rPr lang="en-US" sz="1200" b="0" i="0" dirty="0" err="1">
                          <a:effectLst/>
                          <a:latin typeface="Consolas" panose="020B0609020204030204" pitchFamily="49" charset="0"/>
                        </a:rPr>
                        <a:t>calc.Add</a:t>
                      </a: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(2, 3</a:t>
                      </a:r>
                      <a:r>
                        <a:rPr lang="en-US" sz="1200" b="0" i="0" dirty="0" smtClean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sz="12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    // Assert: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b="0" i="0" dirty="0" err="1">
                          <a:effectLst/>
                          <a:latin typeface="Consolas" panose="020B0609020204030204" pitchFamily="49" charset="0"/>
                        </a:rPr>
                        <a:t>Assert.AreEqual</a:t>
                      </a: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(5, result);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08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2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228600" y="1424940"/>
            <a:ext cx="8688900" cy="310904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pl-PL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xfrm>
            <a:off x="228600" y="303063"/>
            <a:ext cx="8688900" cy="86985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pl-PL" dirty="0" smtClean="0"/>
              <a:t>googletest</a:t>
            </a:r>
            <a:endParaRPr lang="pl-PL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73452"/>
              </p:ext>
            </p:extLst>
          </p:nvPr>
        </p:nvGraphicFramePr>
        <p:xfrm>
          <a:off x="228600" y="1005841"/>
          <a:ext cx="8688900" cy="3526817"/>
        </p:xfrm>
        <a:graphic>
          <a:graphicData uri="http://schemas.openxmlformats.org/drawingml/2006/table">
            <a:tbl>
              <a:tblPr/>
              <a:tblGrid>
                <a:gridCol w="2896300">
                  <a:extLst>
                    <a:ext uri="{9D8B030D-6E8A-4147-A177-3AD203B41FA5}">
                      <a16:colId xmlns:a16="http://schemas.microsoft.com/office/drawing/2014/main" val="2518295727"/>
                    </a:ext>
                  </a:extLst>
                </a:gridCol>
                <a:gridCol w="2896300">
                  <a:extLst>
                    <a:ext uri="{9D8B030D-6E8A-4147-A177-3AD203B41FA5}">
                      <a16:colId xmlns:a16="http://schemas.microsoft.com/office/drawing/2014/main" val="1811159131"/>
                    </a:ext>
                  </a:extLst>
                </a:gridCol>
                <a:gridCol w="2896300">
                  <a:extLst>
                    <a:ext uri="{9D8B030D-6E8A-4147-A177-3AD203B41FA5}">
                      <a16:colId xmlns:a16="http://schemas.microsoft.com/office/drawing/2014/main" val="478290855"/>
                    </a:ext>
                  </a:extLst>
                </a:gridCol>
              </a:tblGrid>
              <a:tr h="31117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+mn-lt"/>
                        </a:rPr>
                        <a:t>Fatal assertion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  <a:latin typeface="+mn-lt"/>
                        </a:rPr>
                        <a:t>Nonfatal assertion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+mn-lt"/>
                        </a:rPr>
                        <a:t>Verifies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136605"/>
                  </a:ext>
                </a:extLst>
              </a:tr>
              <a:tr h="338369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ASSERT_TRUE(condition);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EXPECT_TRUE(condition);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condition is true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85480"/>
                  </a:ext>
                </a:extLst>
              </a:tr>
              <a:tr h="311178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ASSERT_FALSE(condition);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EXPECT_FALSE(condition);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condition is false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83918"/>
                  </a:ext>
                </a:extLst>
              </a:tr>
              <a:tr h="311178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ASSERT_EQ(val1,val2);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EXPECT_EQ(val1,val2);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val1 == val2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75375"/>
                  </a:ext>
                </a:extLst>
              </a:tr>
              <a:tr h="311178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ASSERT_NE(val1,val2);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EXPECT_NE(val1,val2);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val1 != val2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61388"/>
                  </a:ext>
                </a:extLst>
              </a:tr>
              <a:tr h="311178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ASSERT_LT(val1,val2);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EXPECT_LT(val1,val2);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val1 &lt; val2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42294"/>
                  </a:ext>
                </a:extLst>
              </a:tr>
              <a:tr h="311178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ASSERT_LE(val1,val2);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EXPECT_LE(val1,val2);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val1 &lt;= val2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300653"/>
                  </a:ext>
                </a:extLst>
              </a:tr>
              <a:tr h="311178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ASSERT_GT(val1,val2);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EXPECT_GT(val1,val2);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val1 &gt; val2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258050"/>
                  </a:ext>
                </a:extLst>
              </a:tr>
              <a:tr h="325644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ASSERT_GE(val1,val2);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EXPECT_GE(val1,val2);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val1 &gt;= val2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135203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ASSERT_STREQ(str1,str2);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EXPECT_STREQ(str1,str2);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strings 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have the same content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12293"/>
                  </a:ext>
                </a:extLst>
              </a:tr>
              <a:tr h="311178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ASSERT_STRNE(str1,str2);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EXPECT_STRNE(str1,str2);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strings 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have different content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99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1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1935535" y="1555344"/>
            <a:ext cx="52728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-PL" sz="4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 Corporate Template 2016">
  <a:themeElements>
    <a:clrScheme name="GlobalLogic Palette 2014">
      <a:dk1>
        <a:srgbClr val="000000"/>
      </a:dk1>
      <a:lt1>
        <a:srgbClr val="FFFFFF"/>
      </a:lt1>
      <a:dk2>
        <a:srgbClr val="E95836"/>
      </a:dk2>
      <a:lt2>
        <a:srgbClr val="E6E7E8"/>
      </a:lt2>
      <a:accent1>
        <a:srgbClr val="BCBEC0"/>
      </a:accent1>
      <a:accent2>
        <a:srgbClr val="6D6E71"/>
      </a:accent2>
      <a:accent3>
        <a:srgbClr val="389394"/>
      </a:accent3>
      <a:accent4>
        <a:srgbClr val="F69264"/>
      </a:accent4>
      <a:accent5>
        <a:srgbClr val="8EC549"/>
      </a:accent5>
      <a:accent6>
        <a:srgbClr val="F4D03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ody Slides - Small Font">
  <a:themeElements>
    <a:clrScheme name="GL - Multiple Accents">
      <a:dk1>
        <a:srgbClr val="000000"/>
      </a:dk1>
      <a:lt1>
        <a:srgbClr val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248</Words>
  <Application>Microsoft Office PowerPoint</Application>
  <PresentationFormat>On-screen Show (16:9)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Wingdings</vt:lpstr>
      <vt:lpstr>Merriweather Sans</vt:lpstr>
      <vt:lpstr>Helvetica Neue</vt:lpstr>
      <vt:lpstr>Helvetica Neue Light</vt:lpstr>
      <vt:lpstr>Consolas</vt:lpstr>
      <vt:lpstr>GL Corporate Template 2016</vt:lpstr>
      <vt:lpstr>Body Slides - Small Font</vt:lpstr>
      <vt:lpstr>PowerPoint Presentation</vt:lpstr>
      <vt:lpstr>Unit tests</vt:lpstr>
      <vt:lpstr>Wprowadzenie</vt:lpstr>
      <vt:lpstr>Arrange–Act–Assert</vt:lpstr>
      <vt:lpstr>googletest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Wojciech Rogowski</dc:creator>
  <cp:lastModifiedBy>Wojciech Rogowski</cp:lastModifiedBy>
  <cp:revision>9</cp:revision>
  <dcterms:modified xsi:type="dcterms:W3CDTF">2017-10-08T11:28:38Z</dcterms:modified>
</cp:coreProperties>
</file>