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90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E3434F0-7FC1-4429-A4CC-458BCAFEA340}" type="datetimeFigureOut">
              <a:rPr lang="en-IN" smtClean="0"/>
              <a:t>29-09-2022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64EBFEE-7410-41BA-9BC3-6604436DEBC7}" type="slidenum">
              <a:rPr lang="en-IN" smtClean="0"/>
              <a:t>‹#›</a:t>
            </a:fld>
            <a:endParaRPr lang="en-IN"/>
          </a:p>
        </p:txBody>
      </p:sp>
    </p:spTree>
    <p:extLst>
      <p:ext uri="{BB962C8B-B14F-4D97-AF65-F5344CB8AC3E}">
        <p14:creationId xmlns:p14="http://schemas.microsoft.com/office/powerpoint/2010/main" val="288288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434F0-7FC1-4429-A4CC-458BCAFEA340}"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EBFEE-7410-41BA-9BC3-6604436DEBC7}" type="slidenum">
              <a:rPr lang="en-IN" smtClean="0"/>
              <a:t>‹#›</a:t>
            </a:fld>
            <a:endParaRPr lang="en-IN"/>
          </a:p>
        </p:txBody>
      </p:sp>
    </p:spTree>
    <p:extLst>
      <p:ext uri="{BB962C8B-B14F-4D97-AF65-F5344CB8AC3E}">
        <p14:creationId xmlns:p14="http://schemas.microsoft.com/office/powerpoint/2010/main" val="397365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E3434F0-7FC1-4429-A4CC-458BCAFEA340}" type="datetimeFigureOut">
              <a:rPr lang="en-IN" smtClean="0"/>
              <a:t>29-09-2022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64EBFEE-7410-41BA-9BC3-6604436DEBC7}" type="slidenum">
              <a:rPr lang="en-IN" smtClean="0"/>
              <a:t>‹#›</a:t>
            </a:fld>
            <a:endParaRPr lang="en-IN"/>
          </a:p>
        </p:txBody>
      </p:sp>
    </p:spTree>
    <p:extLst>
      <p:ext uri="{BB962C8B-B14F-4D97-AF65-F5344CB8AC3E}">
        <p14:creationId xmlns:p14="http://schemas.microsoft.com/office/powerpoint/2010/main" val="130328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434F0-7FC1-4429-A4CC-458BCAFEA340}"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664EBFEE-7410-41BA-9BC3-6604436DEBC7}" type="slidenum">
              <a:rPr lang="en-IN" smtClean="0"/>
              <a:t>‹#›</a:t>
            </a:fld>
            <a:endParaRPr lang="en-IN"/>
          </a:p>
        </p:txBody>
      </p:sp>
    </p:spTree>
    <p:extLst>
      <p:ext uri="{BB962C8B-B14F-4D97-AF65-F5344CB8AC3E}">
        <p14:creationId xmlns:p14="http://schemas.microsoft.com/office/powerpoint/2010/main" val="424693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E3434F0-7FC1-4429-A4CC-458BCAFEA340}" type="datetimeFigureOut">
              <a:rPr lang="en-IN" smtClean="0"/>
              <a:t>29-09-2022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64EBFEE-7410-41BA-9BC3-6604436DEBC7}" type="slidenum">
              <a:rPr lang="en-IN" smtClean="0"/>
              <a:t>‹#›</a:t>
            </a:fld>
            <a:endParaRPr lang="en-IN"/>
          </a:p>
        </p:txBody>
      </p:sp>
    </p:spTree>
    <p:extLst>
      <p:ext uri="{BB962C8B-B14F-4D97-AF65-F5344CB8AC3E}">
        <p14:creationId xmlns:p14="http://schemas.microsoft.com/office/powerpoint/2010/main" val="268252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3434F0-7FC1-4429-A4CC-458BCAFEA340}"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EBFEE-7410-41BA-9BC3-6604436DEBC7}" type="slidenum">
              <a:rPr lang="en-IN" smtClean="0"/>
              <a:t>‹#›</a:t>
            </a:fld>
            <a:endParaRPr lang="en-IN"/>
          </a:p>
        </p:txBody>
      </p:sp>
    </p:spTree>
    <p:extLst>
      <p:ext uri="{BB962C8B-B14F-4D97-AF65-F5344CB8AC3E}">
        <p14:creationId xmlns:p14="http://schemas.microsoft.com/office/powerpoint/2010/main" val="4144108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3434F0-7FC1-4429-A4CC-458BCAFEA340}"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4EBFEE-7410-41BA-9BC3-6604436DEBC7}" type="slidenum">
              <a:rPr lang="en-IN" smtClean="0"/>
              <a:t>‹#›</a:t>
            </a:fld>
            <a:endParaRPr lang="en-IN"/>
          </a:p>
        </p:txBody>
      </p:sp>
    </p:spTree>
    <p:extLst>
      <p:ext uri="{BB962C8B-B14F-4D97-AF65-F5344CB8AC3E}">
        <p14:creationId xmlns:p14="http://schemas.microsoft.com/office/powerpoint/2010/main" val="33433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3434F0-7FC1-4429-A4CC-458BCAFEA340}"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4EBFEE-7410-41BA-9BC3-6604436DEBC7}" type="slidenum">
              <a:rPr lang="en-IN" smtClean="0"/>
              <a:t>‹#›</a:t>
            </a:fld>
            <a:endParaRPr lang="en-IN"/>
          </a:p>
        </p:txBody>
      </p:sp>
    </p:spTree>
    <p:extLst>
      <p:ext uri="{BB962C8B-B14F-4D97-AF65-F5344CB8AC3E}">
        <p14:creationId xmlns:p14="http://schemas.microsoft.com/office/powerpoint/2010/main" val="112514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434F0-7FC1-4429-A4CC-458BCAFEA340}"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4EBFEE-7410-41BA-9BC3-6604436DEBC7}" type="slidenum">
              <a:rPr lang="en-IN" smtClean="0"/>
              <a:t>‹#›</a:t>
            </a:fld>
            <a:endParaRPr lang="en-IN"/>
          </a:p>
        </p:txBody>
      </p:sp>
    </p:spTree>
    <p:extLst>
      <p:ext uri="{BB962C8B-B14F-4D97-AF65-F5344CB8AC3E}">
        <p14:creationId xmlns:p14="http://schemas.microsoft.com/office/powerpoint/2010/main" val="3080796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E3434F0-7FC1-4429-A4CC-458BCAFEA340}" type="datetimeFigureOut">
              <a:rPr lang="en-IN" smtClean="0"/>
              <a:t>29-09-2022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64EBFEE-7410-41BA-9BC3-6604436DEBC7}" type="slidenum">
              <a:rPr lang="en-IN" smtClean="0"/>
              <a:t>‹#›</a:t>
            </a:fld>
            <a:endParaRPr lang="en-IN"/>
          </a:p>
        </p:txBody>
      </p:sp>
    </p:spTree>
    <p:extLst>
      <p:ext uri="{BB962C8B-B14F-4D97-AF65-F5344CB8AC3E}">
        <p14:creationId xmlns:p14="http://schemas.microsoft.com/office/powerpoint/2010/main" val="138526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3434F0-7FC1-4429-A4CC-458BCAFEA340}"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EBFEE-7410-41BA-9BC3-6604436DEBC7}" type="slidenum">
              <a:rPr lang="en-IN" smtClean="0"/>
              <a:t>‹#›</a:t>
            </a:fld>
            <a:endParaRPr lang="en-IN"/>
          </a:p>
        </p:txBody>
      </p:sp>
    </p:spTree>
    <p:extLst>
      <p:ext uri="{BB962C8B-B14F-4D97-AF65-F5344CB8AC3E}">
        <p14:creationId xmlns:p14="http://schemas.microsoft.com/office/powerpoint/2010/main" val="114210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E3434F0-7FC1-4429-A4CC-458BCAFEA340}" type="datetimeFigureOut">
              <a:rPr lang="en-IN" smtClean="0"/>
              <a:t>29-09-2022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64EBFEE-7410-41BA-9BC3-6604436DEBC7}"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070285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rla Institute of Technology and Science, Pilani - Wikipedia">
            <a:extLst>
              <a:ext uri="{FF2B5EF4-FFF2-40B4-BE49-F238E27FC236}">
                <a16:creationId xmlns:a16="http://schemas.microsoft.com/office/drawing/2014/main" id="{8314D2CE-2D17-40EE-BDE9-42C59DA55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913" y="1391728"/>
            <a:ext cx="3433313" cy="34333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8D31E7-CCD5-4C55-B9E7-C76E345204D7}"/>
              </a:ext>
            </a:extLst>
          </p:cNvPr>
          <p:cNvSpPr txBox="1"/>
          <p:nvPr/>
        </p:nvSpPr>
        <p:spPr>
          <a:xfrm>
            <a:off x="6096000" y="1859340"/>
            <a:ext cx="4267201" cy="1569660"/>
          </a:xfrm>
          <a:prstGeom prst="rect">
            <a:avLst/>
          </a:prstGeom>
          <a:noFill/>
        </p:spPr>
        <p:txBody>
          <a:bodyPr wrap="square" rtlCol="0">
            <a:spAutoFit/>
          </a:bodyPr>
          <a:lstStyle/>
          <a:p>
            <a:r>
              <a:rPr lang="en-US" sz="4800" i="1" dirty="0">
                <a:solidFill>
                  <a:schemeClr val="tx1">
                    <a:lumMod val="65000"/>
                    <a:lumOff val="35000"/>
                  </a:schemeClr>
                </a:solidFill>
                <a:latin typeface="Times New Roman" panose="02020603050405020304" pitchFamily="18" charset="0"/>
                <a:cs typeface="Times New Roman" panose="02020603050405020304" pitchFamily="18" charset="0"/>
              </a:rPr>
              <a:t>Dissertation</a:t>
            </a:r>
          </a:p>
          <a:p>
            <a:r>
              <a:rPr lang="en-US" sz="4800" i="1" dirty="0">
                <a:solidFill>
                  <a:schemeClr val="bg1">
                    <a:lumMod val="65000"/>
                  </a:schemeClr>
                </a:solidFill>
                <a:latin typeface="Times New Roman" panose="02020603050405020304" pitchFamily="18" charset="0"/>
                <a:cs typeface="Times New Roman" panose="02020603050405020304" pitchFamily="18" charset="0"/>
              </a:rPr>
              <a:t>Presentation</a:t>
            </a:r>
            <a:endParaRPr lang="en-IN" sz="4800" i="1"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4BB6808-EF5D-4CBA-84C4-4732DB9B5A49}"/>
              </a:ext>
            </a:extLst>
          </p:cNvPr>
          <p:cNvSpPr txBox="1"/>
          <p:nvPr/>
        </p:nvSpPr>
        <p:spPr>
          <a:xfrm>
            <a:off x="7568243" y="5147094"/>
            <a:ext cx="4152180" cy="1200329"/>
          </a:xfrm>
          <a:prstGeom prst="rect">
            <a:avLst/>
          </a:prstGeom>
          <a:noFill/>
        </p:spPr>
        <p:txBody>
          <a:bodyPr wrap="square" rtlCol="0">
            <a:spAutoFit/>
          </a:bodyPr>
          <a:lstStyle/>
          <a:p>
            <a:pPr algn="r"/>
            <a:r>
              <a:rPr lang="en-US" dirty="0">
                <a:solidFill>
                  <a:schemeClr val="tx1">
                    <a:lumMod val="65000"/>
                    <a:lumOff val="35000"/>
                  </a:schemeClr>
                </a:solidFill>
                <a:latin typeface="Times New Roman" panose="02020603050405020304" pitchFamily="18" charset="0"/>
                <a:cs typeface="Times New Roman" panose="02020603050405020304" pitchFamily="18" charset="0"/>
              </a:rPr>
              <a:t>Akhil Gupta</a:t>
            </a:r>
          </a:p>
          <a:p>
            <a:pPr algn="r"/>
            <a:r>
              <a:rPr lang="en-US" dirty="0">
                <a:solidFill>
                  <a:schemeClr val="tx1">
                    <a:lumMod val="65000"/>
                    <a:lumOff val="35000"/>
                  </a:schemeClr>
                </a:solidFill>
                <a:latin typeface="Times New Roman" panose="02020603050405020304" pitchFamily="18" charset="0"/>
                <a:cs typeface="Times New Roman" panose="02020603050405020304" pitchFamily="18" charset="0"/>
              </a:rPr>
              <a:t>M. Tech. Software Engineering Final Year</a:t>
            </a:r>
          </a:p>
          <a:p>
            <a:pPr algn="r"/>
            <a:r>
              <a:rPr lang="en-US" dirty="0">
                <a:solidFill>
                  <a:schemeClr val="tx1">
                    <a:lumMod val="65000"/>
                    <a:lumOff val="35000"/>
                  </a:schemeClr>
                </a:solidFill>
                <a:latin typeface="Times New Roman" panose="02020603050405020304" pitchFamily="18" charset="0"/>
                <a:cs typeface="Times New Roman" panose="02020603050405020304" pitchFamily="18" charset="0"/>
              </a:rPr>
              <a:t>Birla Institute of Technology &amp; Science,</a:t>
            </a:r>
          </a:p>
          <a:p>
            <a:pPr algn="r"/>
            <a:r>
              <a:rPr lang="en-US" dirty="0" err="1">
                <a:solidFill>
                  <a:schemeClr val="tx1">
                    <a:lumMod val="65000"/>
                    <a:lumOff val="35000"/>
                  </a:schemeClr>
                </a:solidFill>
                <a:latin typeface="Times New Roman" panose="02020603050405020304" pitchFamily="18" charset="0"/>
                <a:cs typeface="Times New Roman" panose="02020603050405020304" pitchFamily="18" charset="0"/>
              </a:rPr>
              <a:t>Pilani</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51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870D2F-E9A8-43B5-ACB2-6AEFAEE05EEC}"/>
              </a:ext>
            </a:extLst>
          </p:cNvPr>
          <p:cNvSpPr txBox="1"/>
          <p:nvPr/>
        </p:nvSpPr>
        <p:spPr>
          <a:xfrm flipH="1">
            <a:off x="356269" y="1063925"/>
            <a:ext cx="3456605" cy="584775"/>
          </a:xfrm>
          <a:prstGeom prst="rect">
            <a:avLst/>
          </a:prstGeom>
          <a:noFill/>
        </p:spPr>
        <p:txBody>
          <a:bodyPr wrap="square" rtlCol="0">
            <a:spAutoFit/>
          </a:bodyPr>
          <a:lstStyle/>
          <a:p>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Problem Statement:</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9F982D5B-790B-47F2-845D-0B25A04309B0}"/>
              </a:ext>
            </a:extLst>
          </p:cNvPr>
          <p:cNvGraphicFramePr>
            <a:graphicFrameLocks noChangeAspect="1"/>
          </p:cNvGraphicFramePr>
          <p:nvPr>
            <p:extLst>
              <p:ext uri="{D42A27DB-BD31-4B8C-83A1-F6EECF244321}">
                <p14:modId xmlns:p14="http://schemas.microsoft.com/office/powerpoint/2010/main" val="2375087316"/>
              </p:ext>
            </p:extLst>
          </p:nvPr>
        </p:nvGraphicFramePr>
        <p:xfrm>
          <a:off x="1374476" y="4088921"/>
          <a:ext cx="9425796" cy="2792083"/>
        </p:xfrm>
        <a:graphic>
          <a:graphicData uri="http://schemas.openxmlformats.org/presentationml/2006/ole">
            <mc:AlternateContent xmlns:mc="http://schemas.openxmlformats.org/markup-compatibility/2006">
              <mc:Choice xmlns:v="urn:schemas-microsoft-com:vml" Requires="v">
                <p:oleObj name="Bitmap Image" r:id="rId2" imgW="7419960" imgH="3191040" progId="Paint.Picture.1">
                  <p:embed/>
                </p:oleObj>
              </mc:Choice>
              <mc:Fallback>
                <p:oleObj name="Bitmap Image" r:id="rId2" imgW="7419960" imgH="3191040" progId="Paint.Picture.1">
                  <p:embed/>
                  <p:pic>
                    <p:nvPicPr>
                      <p:cNvPr id="0" name=""/>
                      <p:cNvPicPr/>
                      <p:nvPr/>
                    </p:nvPicPr>
                    <p:blipFill>
                      <a:blip r:embed="rId3"/>
                      <a:stretch>
                        <a:fillRect/>
                      </a:stretch>
                    </p:blipFill>
                    <p:spPr>
                      <a:xfrm>
                        <a:off x="1374476" y="4088921"/>
                        <a:ext cx="9425796" cy="2792083"/>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964A5377-A512-47C8-96BA-4FD527EFFD20}"/>
              </a:ext>
            </a:extLst>
          </p:cNvPr>
          <p:cNvSpPr txBox="1"/>
          <p:nvPr/>
        </p:nvSpPr>
        <p:spPr>
          <a:xfrm>
            <a:off x="1049548" y="1841646"/>
            <a:ext cx="4074543" cy="1769715"/>
          </a:xfrm>
          <a:prstGeom prst="rect">
            <a:avLst/>
          </a:prstGeom>
          <a:noFill/>
        </p:spPr>
        <p:txBody>
          <a:bodyPr wrap="square" rtlCol="0">
            <a:spAutoFit/>
          </a:bodyPr>
          <a:lstStyle/>
          <a:p>
            <a:pPr algn="just">
              <a:lnSpc>
                <a:spcPct val="250000"/>
              </a:lnSpc>
            </a:pPr>
            <a:r>
              <a:rPr lang="en-US" b="1" dirty="0">
                <a:latin typeface="Times New Roman" panose="02020603050405020304" pitchFamily="18" charset="0"/>
                <a:cs typeface="Times New Roman" panose="02020603050405020304" pitchFamily="18" charset="0"/>
              </a:rPr>
              <a:t>Business Challenge</a:t>
            </a:r>
          </a:p>
          <a:p>
            <a:pPr algn="just"/>
            <a:r>
              <a:rPr lang="en-US" sz="1600" dirty="0">
                <a:solidFill>
                  <a:srgbClr val="000000"/>
                </a:solidFill>
                <a:latin typeface="Times New Roman" panose="02020603050405020304" pitchFamily="18" charset="0"/>
              </a:rPr>
              <a:t>M</a:t>
            </a:r>
            <a:r>
              <a:rPr lang="en-US" sz="1600" b="0" i="0" u="none" strike="noStrike" baseline="0" dirty="0">
                <a:solidFill>
                  <a:srgbClr val="000000"/>
                </a:solidFill>
                <a:latin typeface="Times New Roman" panose="02020603050405020304" pitchFamily="18" charset="0"/>
              </a:rPr>
              <a:t>igrating the data from self-hosted GitHub to the cloud is big challenge as this involves various categories of data for migration like code history, pull requests, releases, issues, etc. </a:t>
            </a:r>
            <a:endParaRPr lang="en-IN" sz="1600" dirty="0"/>
          </a:p>
        </p:txBody>
      </p:sp>
      <p:sp>
        <p:nvSpPr>
          <p:cNvPr id="5" name="TextBox 4">
            <a:extLst>
              <a:ext uri="{FF2B5EF4-FFF2-40B4-BE49-F238E27FC236}">
                <a16:creationId xmlns:a16="http://schemas.microsoft.com/office/drawing/2014/main" id="{C9230210-8825-4AD6-8E27-EE6BEF7EAEE4}"/>
              </a:ext>
            </a:extLst>
          </p:cNvPr>
          <p:cNvSpPr txBox="1"/>
          <p:nvPr/>
        </p:nvSpPr>
        <p:spPr>
          <a:xfrm>
            <a:off x="7113910" y="1841646"/>
            <a:ext cx="4152153" cy="1769715"/>
          </a:xfrm>
          <a:prstGeom prst="rect">
            <a:avLst/>
          </a:prstGeom>
          <a:noFill/>
        </p:spPr>
        <p:txBody>
          <a:bodyPr wrap="square" rtlCol="0">
            <a:spAutoFit/>
          </a:bodyPr>
          <a:lstStyle/>
          <a:p>
            <a:pPr algn="just">
              <a:lnSpc>
                <a:spcPct val="250000"/>
              </a:lnSpc>
            </a:pPr>
            <a:r>
              <a:rPr lang="en-US" b="1" dirty="0">
                <a:latin typeface="Times New Roman" panose="02020603050405020304" pitchFamily="18" charset="0"/>
                <a:cs typeface="Times New Roman" panose="02020603050405020304" pitchFamily="18" charset="0"/>
              </a:rPr>
              <a:t>Solution</a:t>
            </a:r>
          </a:p>
          <a:p>
            <a:pPr algn="just"/>
            <a:r>
              <a:rPr lang="en-US" sz="1600" dirty="0">
                <a:solidFill>
                  <a:srgbClr val="000000"/>
                </a:solidFill>
                <a:latin typeface="Times New Roman" panose="02020603050405020304" pitchFamily="18" charset="0"/>
              </a:rPr>
              <a:t>Using the planned automation “</a:t>
            </a:r>
            <a:r>
              <a:rPr lang="en-US" sz="1600" b="1" dirty="0">
                <a:solidFill>
                  <a:srgbClr val="000000"/>
                </a:solidFill>
                <a:latin typeface="Times New Roman" panose="02020603050405020304" pitchFamily="18" charset="0"/>
              </a:rPr>
              <a:t>GitHub Org Migration: Self-hosted to Cloud</a:t>
            </a:r>
            <a:r>
              <a:rPr lang="en-US" sz="1600" dirty="0">
                <a:solidFill>
                  <a:srgbClr val="000000"/>
                </a:solidFill>
                <a:latin typeface="Times New Roman" panose="02020603050405020304" pitchFamily="18" charset="0"/>
              </a:rPr>
              <a:t>” the admin team can easily migrate the GitHub Org to the cloud with reduced overhead.</a:t>
            </a:r>
            <a:endParaRPr lang="en-IN" sz="1600" dirty="0"/>
          </a:p>
        </p:txBody>
      </p:sp>
    </p:spTree>
    <p:extLst>
      <p:ext uri="{BB962C8B-B14F-4D97-AF65-F5344CB8AC3E}">
        <p14:creationId xmlns:p14="http://schemas.microsoft.com/office/powerpoint/2010/main" val="199144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Goals and Objectives: Editable PPT Slides | Goals and objectives, Bar  graphs, Editable powerpoint">
            <a:extLst>
              <a:ext uri="{FF2B5EF4-FFF2-40B4-BE49-F238E27FC236}">
                <a16:creationId xmlns:a16="http://schemas.microsoft.com/office/drawing/2014/main" id="{4196D555-3523-49CE-96B4-7BAF59584BB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b="22682"/>
          <a:stretch/>
        </p:blipFill>
        <p:spPr bwMode="auto">
          <a:xfrm>
            <a:off x="4039985" y="1269880"/>
            <a:ext cx="8560621" cy="4964142"/>
          </a:xfrm>
          <a:prstGeom prst="rect">
            <a:avLst/>
          </a:prstGeom>
          <a:noFill/>
        </p:spPr>
      </p:pic>
      <p:sp>
        <p:nvSpPr>
          <p:cNvPr id="2" name="TextBox 1">
            <a:extLst>
              <a:ext uri="{FF2B5EF4-FFF2-40B4-BE49-F238E27FC236}">
                <a16:creationId xmlns:a16="http://schemas.microsoft.com/office/drawing/2014/main" id="{B58E5080-3973-4663-A611-7DF1FCD14656}"/>
              </a:ext>
            </a:extLst>
          </p:cNvPr>
          <p:cNvSpPr txBox="1"/>
          <p:nvPr/>
        </p:nvSpPr>
        <p:spPr>
          <a:xfrm flipH="1">
            <a:off x="356269" y="1063925"/>
            <a:ext cx="3456605" cy="584775"/>
          </a:xfrm>
          <a:prstGeom prst="rect">
            <a:avLst/>
          </a:prstGeom>
          <a:noFill/>
        </p:spPr>
        <p:txBody>
          <a:bodyPr wrap="square" rtlCol="0">
            <a:spAutoFit/>
          </a:bodyPr>
          <a:lstStyle/>
          <a:p>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Objective:</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45F43D6-27FE-4E3C-8F6B-94AFD1A41CEB}"/>
              </a:ext>
            </a:extLst>
          </p:cNvPr>
          <p:cNvSpPr txBox="1"/>
          <p:nvPr/>
        </p:nvSpPr>
        <p:spPr>
          <a:xfrm>
            <a:off x="668665" y="2035832"/>
            <a:ext cx="8642113" cy="247920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Automate the following activities involves in GitHub organization migration from self-hosted to enterprise cloud:</a:t>
            </a:r>
          </a:p>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Create an empty org on GitHub enterprise cloud.</a:t>
            </a:r>
          </a:p>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Provide enterprise license to users (Providing access).</a:t>
            </a:r>
          </a:p>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Adding users with the specific role (owner/member) in the new org.</a:t>
            </a:r>
          </a:p>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Create a migrator file for repositories from self-hosted GitHub and import it into GitHub enterprise.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30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DED90C08-DA01-476B-94D8-F67CA2781E79}"/>
              </a:ext>
            </a:extLst>
          </p:cNvPr>
          <p:cNvSpPr/>
          <p:nvPr/>
        </p:nvSpPr>
        <p:spPr>
          <a:xfrm>
            <a:off x="1306287" y="1697513"/>
            <a:ext cx="8628016" cy="4146430"/>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06F10F3-B848-4D80-88E0-8D14DD0B77E6}"/>
              </a:ext>
            </a:extLst>
          </p:cNvPr>
          <p:cNvSpPr txBox="1"/>
          <p:nvPr/>
        </p:nvSpPr>
        <p:spPr>
          <a:xfrm flipH="1">
            <a:off x="356269" y="1063925"/>
            <a:ext cx="3456605" cy="584775"/>
          </a:xfrm>
          <a:prstGeom prst="rect">
            <a:avLst/>
          </a:prstGeom>
          <a:noFill/>
        </p:spPr>
        <p:txBody>
          <a:bodyPr wrap="square" rtlCol="0">
            <a:spAutoFit/>
          </a:bodyPr>
          <a:lstStyle/>
          <a:p>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Methodology:</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4D030EBA-6185-4F67-99E5-DC59BD877865}"/>
              </a:ext>
            </a:extLst>
          </p:cNvPr>
          <p:cNvSpPr/>
          <p:nvPr/>
        </p:nvSpPr>
        <p:spPr>
          <a:xfrm>
            <a:off x="888274" y="3128553"/>
            <a:ext cx="1822269" cy="131281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a:latin typeface="Times New Roman" panose="02020603050405020304" pitchFamily="18" charset="0"/>
                <a:cs typeface="Times New Roman" panose="02020603050405020304" pitchFamily="18" charset="0"/>
              </a:rPr>
              <a:t>User Input</a:t>
            </a:r>
          </a:p>
          <a:p>
            <a:pPr algn="ctr"/>
            <a:r>
              <a:rPr lang="en-US" sz="1600" dirty="0">
                <a:latin typeface="Times New Roman" panose="02020603050405020304" pitchFamily="18" charset="0"/>
                <a:cs typeface="Times New Roman" panose="02020603050405020304" pitchFamily="18" charset="0"/>
              </a:rPr>
              <a:t>Get the existing org name.</a:t>
            </a:r>
            <a:endParaRPr lang="en-IN" sz="1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2ABE37D-31B7-4648-AF1A-70FF158F0ADD}"/>
              </a:ext>
            </a:extLst>
          </p:cNvPr>
          <p:cNvSpPr/>
          <p:nvPr/>
        </p:nvSpPr>
        <p:spPr>
          <a:xfrm>
            <a:off x="3043439" y="3128553"/>
            <a:ext cx="1822269" cy="131281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a:latin typeface="Times New Roman" panose="02020603050405020304" pitchFamily="18" charset="0"/>
                <a:cs typeface="Times New Roman" panose="02020603050405020304" pitchFamily="18" charset="0"/>
              </a:rPr>
              <a:t>Fetch Org.</a:t>
            </a:r>
          </a:p>
          <a:p>
            <a:pPr algn="ctr"/>
            <a:r>
              <a:rPr lang="en-US" sz="1600" dirty="0">
                <a:latin typeface="Times New Roman" panose="02020603050405020304" pitchFamily="18" charset="0"/>
                <a:cs typeface="Times New Roman" panose="02020603050405020304" pitchFamily="18" charset="0"/>
              </a:rPr>
              <a:t>Get org’s members details.</a:t>
            </a:r>
            <a:endParaRPr lang="en-IN" sz="16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6D66DE2-8ED0-42D4-B855-740E31E9FD4D}"/>
              </a:ext>
            </a:extLst>
          </p:cNvPr>
          <p:cNvSpPr/>
          <p:nvPr/>
        </p:nvSpPr>
        <p:spPr>
          <a:xfrm>
            <a:off x="5198604" y="3128553"/>
            <a:ext cx="1822269" cy="131281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a:latin typeface="Times New Roman" panose="02020603050405020304" pitchFamily="18" charset="0"/>
                <a:cs typeface="Times New Roman" panose="02020603050405020304" pitchFamily="18" charset="0"/>
              </a:rPr>
              <a:t>Assign License</a:t>
            </a:r>
          </a:p>
          <a:p>
            <a:pPr algn="ctr"/>
            <a:r>
              <a:rPr lang="en-US" sz="1600" dirty="0">
                <a:latin typeface="Times New Roman" panose="02020603050405020304" pitchFamily="18" charset="0"/>
                <a:cs typeface="Times New Roman" panose="02020603050405020304" pitchFamily="18" charset="0"/>
              </a:rPr>
              <a:t>Assign license to active users.</a:t>
            </a:r>
            <a:endParaRPr lang="en-IN" sz="16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CC88ACB5-8A06-4089-9811-9C7B3A0E4B41}"/>
              </a:ext>
            </a:extLst>
          </p:cNvPr>
          <p:cNvSpPr/>
          <p:nvPr/>
        </p:nvSpPr>
        <p:spPr>
          <a:xfrm>
            <a:off x="7353769" y="3128553"/>
            <a:ext cx="1822269" cy="131281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a:latin typeface="Times New Roman" panose="02020603050405020304" pitchFamily="18" charset="0"/>
                <a:cs typeface="Times New Roman" panose="02020603050405020304" pitchFamily="18" charset="0"/>
              </a:rPr>
              <a:t>Create Org</a:t>
            </a:r>
          </a:p>
          <a:p>
            <a:pPr algn="ctr"/>
            <a:r>
              <a:rPr lang="en-US" sz="1600" dirty="0">
                <a:latin typeface="Times New Roman" panose="02020603050405020304" pitchFamily="18" charset="0"/>
                <a:cs typeface="Times New Roman" panose="02020603050405020304" pitchFamily="18" charset="0"/>
              </a:rPr>
              <a:t>Create org and add users.</a:t>
            </a:r>
            <a:endParaRPr lang="en-IN" sz="16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6877D77-789C-4B09-9CA7-709FE64AB842}"/>
              </a:ext>
            </a:extLst>
          </p:cNvPr>
          <p:cNvSpPr/>
          <p:nvPr/>
        </p:nvSpPr>
        <p:spPr>
          <a:xfrm>
            <a:off x="9558436" y="3128553"/>
            <a:ext cx="1822269" cy="131281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a:latin typeface="Times New Roman" panose="02020603050405020304" pitchFamily="18" charset="0"/>
                <a:cs typeface="Times New Roman" panose="02020603050405020304" pitchFamily="18" charset="0"/>
              </a:rPr>
              <a:t>Upload Data</a:t>
            </a:r>
          </a:p>
          <a:p>
            <a:pPr algn="ctr"/>
            <a:r>
              <a:rPr lang="en-US" sz="1600" dirty="0">
                <a:latin typeface="Times New Roman" panose="02020603050405020304" pitchFamily="18" charset="0"/>
                <a:cs typeface="Times New Roman" panose="02020603050405020304" pitchFamily="18" charset="0"/>
              </a:rPr>
              <a:t>Upload data and metadata</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15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B7521C-D66C-4BBE-89A5-3942A9153868}"/>
              </a:ext>
            </a:extLst>
          </p:cNvPr>
          <p:cNvPicPr>
            <a:picLocks noChangeAspect="1"/>
          </p:cNvPicPr>
          <p:nvPr/>
        </p:nvPicPr>
        <p:blipFill>
          <a:blip r:embed="rId2"/>
          <a:stretch>
            <a:fillRect/>
          </a:stretch>
        </p:blipFill>
        <p:spPr>
          <a:xfrm rot="16200000">
            <a:off x="3499511" y="1004241"/>
            <a:ext cx="5192977" cy="6159694"/>
          </a:xfrm>
          <a:prstGeom prst="rect">
            <a:avLst/>
          </a:prstGeom>
        </p:spPr>
      </p:pic>
      <p:sp>
        <p:nvSpPr>
          <p:cNvPr id="4" name="TextBox 3">
            <a:extLst>
              <a:ext uri="{FF2B5EF4-FFF2-40B4-BE49-F238E27FC236}">
                <a16:creationId xmlns:a16="http://schemas.microsoft.com/office/drawing/2014/main" id="{DDE28523-CE85-41B4-B1F7-D5055B9E17F8}"/>
              </a:ext>
            </a:extLst>
          </p:cNvPr>
          <p:cNvSpPr txBox="1"/>
          <p:nvPr/>
        </p:nvSpPr>
        <p:spPr>
          <a:xfrm flipH="1">
            <a:off x="356268" y="1063925"/>
            <a:ext cx="3656173" cy="584775"/>
          </a:xfrm>
          <a:prstGeom prst="rect">
            <a:avLst/>
          </a:prstGeom>
          <a:noFill/>
        </p:spPr>
        <p:txBody>
          <a:bodyPr wrap="square" rtlCol="0">
            <a:spAutoFit/>
          </a:bodyPr>
          <a:lstStyle/>
          <a:p>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Design &amp; Workflow:</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89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27608F-57D7-403E-AB4B-465C385A5E9E}"/>
              </a:ext>
            </a:extLst>
          </p:cNvPr>
          <p:cNvPicPr>
            <a:picLocks noChangeAspect="1"/>
          </p:cNvPicPr>
          <p:nvPr/>
        </p:nvPicPr>
        <p:blipFill>
          <a:blip r:embed="rId2">
            <a:alphaModFix amt="70000"/>
          </a:blip>
          <a:stretch>
            <a:fillRect/>
          </a:stretch>
        </p:blipFill>
        <p:spPr>
          <a:xfrm>
            <a:off x="6740555" y="989162"/>
            <a:ext cx="5020330" cy="5443268"/>
          </a:xfrm>
          <a:prstGeom prst="rect">
            <a:avLst/>
          </a:prstGeom>
        </p:spPr>
      </p:pic>
      <p:sp>
        <p:nvSpPr>
          <p:cNvPr id="2" name="TextBox 1">
            <a:extLst>
              <a:ext uri="{FF2B5EF4-FFF2-40B4-BE49-F238E27FC236}">
                <a16:creationId xmlns:a16="http://schemas.microsoft.com/office/drawing/2014/main" id="{F147A580-8379-474A-815A-98FB6D67FB2A}"/>
              </a:ext>
            </a:extLst>
          </p:cNvPr>
          <p:cNvSpPr txBox="1"/>
          <p:nvPr/>
        </p:nvSpPr>
        <p:spPr>
          <a:xfrm flipH="1">
            <a:off x="356268" y="1063925"/>
            <a:ext cx="6038780" cy="584775"/>
          </a:xfrm>
          <a:prstGeom prst="rect">
            <a:avLst/>
          </a:prstGeom>
          <a:noFill/>
        </p:spPr>
        <p:txBody>
          <a:bodyPr wrap="square" rtlCol="0">
            <a:spAutoFit/>
          </a:bodyPr>
          <a:lstStyle/>
          <a:p>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Requirements &amp; Implementation :</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1B5EDA-BAA7-4C43-B5AB-00A9DE5ABA97}"/>
              </a:ext>
            </a:extLst>
          </p:cNvPr>
          <p:cNvSpPr txBox="1"/>
          <p:nvPr/>
        </p:nvSpPr>
        <p:spPr>
          <a:xfrm>
            <a:off x="356267" y="3429000"/>
            <a:ext cx="6901713" cy="2785378"/>
          </a:xfrm>
          <a:prstGeom prst="rect">
            <a:avLst/>
          </a:prstGeom>
          <a:noFill/>
        </p:spPr>
        <p:txBody>
          <a:bodyPr wrap="square" rtlCol="0">
            <a:spAutoFit/>
          </a:bodyPr>
          <a:lstStyle/>
          <a:p>
            <a:pPr algn="l">
              <a:lnSpc>
                <a:spcPct val="250000"/>
              </a:lnSpc>
            </a:pPr>
            <a:r>
              <a:rPr lang="en-IN" sz="1400" b="0" i="0" u="none" strike="noStrike" baseline="0" dirty="0">
                <a:latin typeface="Times New Roman" panose="02020603050405020304" pitchFamily="18" charset="0"/>
              </a:rPr>
              <a:t>Following approach is used for achieving the goal:</a:t>
            </a:r>
          </a:p>
          <a:p>
            <a:pPr marL="285750" indent="-285750">
              <a:buFont typeface="Arial" panose="020B0604020202020204" pitchFamily="34" charset="0"/>
              <a:buChar char="•"/>
            </a:pPr>
            <a:r>
              <a:rPr lang="en-US" sz="1400" b="0" i="0" u="none" strike="noStrike" baseline="0" dirty="0">
                <a:latin typeface="Times New Roman" panose="02020603050405020304" pitchFamily="18" charset="0"/>
              </a:rPr>
              <a:t>Input the name of the org that exists in the self-hosted GitHub. A Python script can be used for gathering the active owner and members of entered organizations. </a:t>
            </a:r>
            <a:endParaRPr lang="en-IN" sz="14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400" b="0" i="0" u="none" strike="noStrike" baseline="0" dirty="0">
                <a:latin typeface="Times New Roman" panose="02020603050405020304" pitchFamily="18" charset="0"/>
              </a:rPr>
              <a:t>Microsoft </a:t>
            </a:r>
            <a:r>
              <a:rPr lang="en-US" sz="1400" b="0" i="0" u="none" strike="noStrike" baseline="0" dirty="0" err="1">
                <a:latin typeface="Times New Roman" panose="02020603050405020304" pitchFamily="18" charset="0"/>
              </a:rPr>
              <a:t>GraphQL</a:t>
            </a:r>
            <a:r>
              <a:rPr lang="en-US" sz="1400" b="0" i="0" u="none" strike="noStrike" baseline="0" dirty="0">
                <a:latin typeface="Times New Roman" panose="02020603050405020304" pitchFamily="18" charset="0"/>
              </a:rPr>
              <a:t> can be used to validate users’ active status and provide the license to access the GitHub enterprise cloud using an automation script. </a:t>
            </a:r>
            <a:endParaRPr lang="en-IN" sz="14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400" b="0" i="0" u="none" strike="noStrike" baseline="0" dirty="0">
                <a:latin typeface="Times New Roman" panose="02020603050405020304" pitchFamily="18" charset="0"/>
              </a:rPr>
              <a:t>Using APIs provided by GitHub new organization can be created on the GitHub enterprise cloud. Members can be assigned to the created org with respective roles using the same. </a:t>
            </a:r>
            <a:endParaRPr lang="en-IN" sz="14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400" b="0" i="0" u="none" strike="noStrike" baseline="0" dirty="0">
                <a:latin typeface="Times New Roman" panose="02020603050405020304" pitchFamily="18" charset="0"/>
              </a:rPr>
              <a:t>A prepared migrator file can be imported to https://eci.github.com/ for successful migration or repositories. Documentation can be found at http://git.io/vtLRM. </a:t>
            </a:r>
          </a:p>
          <a:p>
            <a:pPr marL="285750" indent="-285750">
              <a:buFont typeface="Arial" panose="020B0604020202020204" pitchFamily="34" charset="0"/>
              <a:buChar char="•"/>
            </a:pPr>
            <a:endParaRPr lang="en-US" sz="1400" b="0" i="0" u="none" strike="noStrike" baseline="0" dirty="0">
              <a:solidFill>
                <a:srgbClr val="000000"/>
              </a:solidFill>
              <a:latin typeface="Times New Roman" panose="02020603050405020304" pitchFamily="18" charset="0"/>
            </a:endParaRPr>
          </a:p>
        </p:txBody>
      </p:sp>
      <p:sp>
        <p:nvSpPr>
          <p:cNvPr id="3" name="TextBox 2">
            <a:extLst>
              <a:ext uri="{FF2B5EF4-FFF2-40B4-BE49-F238E27FC236}">
                <a16:creationId xmlns:a16="http://schemas.microsoft.com/office/drawing/2014/main" id="{C53D2790-A7A3-40D0-B5CC-FE9000949FF4}"/>
              </a:ext>
            </a:extLst>
          </p:cNvPr>
          <p:cNvSpPr txBox="1"/>
          <p:nvPr/>
        </p:nvSpPr>
        <p:spPr>
          <a:xfrm>
            <a:off x="356268" y="1581509"/>
            <a:ext cx="6901712" cy="1923604"/>
          </a:xfrm>
          <a:prstGeom prst="rect">
            <a:avLst/>
          </a:prstGeom>
          <a:noFill/>
        </p:spPr>
        <p:txBody>
          <a:bodyPr wrap="square" rtlCol="0">
            <a:spAutoFit/>
          </a:bodyPr>
          <a:lstStyle/>
          <a:p>
            <a:pPr>
              <a:lnSpc>
                <a:spcPct val="250000"/>
              </a:lnSpc>
            </a:pPr>
            <a:r>
              <a:rPr lang="en-US" sz="1400" b="0" i="0" u="none" strike="noStrike" baseline="0" dirty="0">
                <a:solidFill>
                  <a:srgbClr val="000000"/>
                </a:solidFill>
                <a:latin typeface="Times New Roman" panose="02020603050405020304" pitchFamily="18" charset="0"/>
              </a:rPr>
              <a:t>Following are the requirements for the creation of the mentioned automation. </a:t>
            </a: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Runtime Python 3.x is needed with the 'requests' package. </a:t>
            </a: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Personal Access Token (PAT) from GHEC to access GitHub cloud. </a:t>
            </a: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Personal Access Token (PAT) from GHES to access self-hosted GitHub. </a:t>
            </a: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Client id, Client secret, Grant type, and URL from AZ AD OAuth for generating token to access AZ AD. </a:t>
            </a: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AZ AD group id to add users for assigning licenses. </a:t>
            </a:r>
          </a:p>
        </p:txBody>
      </p:sp>
    </p:spTree>
    <p:extLst>
      <p:ext uri="{BB962C8B-B14F-4D97-AF65-F5344CB8AC3E}">
        <p14:creationId xmlns:p14="http://schemas.microsoft.com/office/powerpoint/2010/main" val="347662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82C13B-F9D5-4ACF-A0D7-A728B54C1CFB}"/>
              </a:ext>
            </a:extLst>
          </p:cNvPr>
          <p:cNvSpPr txBox="1"/>
          <p:nvPr/>
        </p:nvSpPr>
        <p:spPr>
          <a:xfrm flipH="1">
            <a:off x="356268" y="1063925"/>
            <a:ext cx="4611517" cy="584775"/>
          </a:xfrm>
          <a:prstGeom prst="rect">
            <a:avLst/>
          </a:prstGeom>
          <a:noFill/>
        </p:spPr>
        <p:txBody>
          <a:bodyPr wrap="square" rtlCol="0">
            <a:spAutoFit/>
          </a:bodyPr>
          <a:lstStyle/>
          <a:p>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Advantages &amp; Conclusion</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3074" name="Picture 2" descr="Advantages and disadvantages of selling quality products">
            <a:extLst>
              <a:ext uri="{FF2B5EF4-FFF2-40B4-BE49-F238E27FC236}">
                <a16:creationId xmlns:a16="http://schemas.microsoft.com/office/drawing/2014/main" id="{D01D2F21-E763-4A41-87CA-702D8EFBE44D}"/>
              </a:ext>
            </a:extLst>
          </p:cNvPr>
          <p:cNvPicPr>
            <a:picLocks noChangeAspect="1" noChangeArrowheads="1"/>
          </p:cNvPicPr>
          <p:nvPr/>
        </p:nvPicPr>
        <p:blipFill>
          <a:blip r:embed="rId2">
            <a:alphaModFix amt="60000"/>
            <a:extLst>
              <a:ext uri="{28A0092B-C50C-407E-A947-70E740481C1C}">
                <a14:useLocalDpi xmlns:a14="http://schemas.microsoft.com/office/drawing/2010/main" val="0"/>
              </a:ext>
            </a:extLst>
          </a:blip>
          <a:srcRect/>
          <a:stretch>
            <a:fillRect/>
          </a:stretch>
        </p:blipFill>
        <p:spPr bwMode="auto">
          <a:xfrm>
            <a:off x="7375478" y="1648700"/>
            <a:ext cx="4432964" cy="44329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593985-9D85-4972-BC78-8EC341086A76}"/>
              </a:ext>
            </a:extLst>
          </p:cNvPr>
          <p:cNvSpPr txBox="1"/>
          <p:nvPr/>
        </p:nvSpPr>
        <p:spPr>
          <a:xfrm>
            <a:off x="356268" y="1648700"/>
            <a:ext cx="8652680" cy="2277547"/>
          </a:xfrm>
          <a:prstGeom prst="rect">
            <a:avLst/>
          </a:prstGeom>
          <a:noFill/>
        </p:spPr>
        <p:txBody>
          <a:bodyPr wrap="square" rtlCol="0">
            <a:spAutoFit/>
          </a:bodyPr>
          <a:lstStyle/>
          <a:p>
            <a:pPr algn="l"/>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1600" b="1" i="0" u="none" strike="noStrike" baseline="0" dirty="0">
                <a:solidFill>
                  <a:srgbClr val="000000"/>
                </a:solidFill>
                <a:latin typeface="Times New Roman" panose="02020603050405020304" pitchFamily="18" charset="0"/>
                <a:cs typeface="Times New Roman" panose="02020603050405020304" pitchFamily="18" charset="0"/>
              </a:rPr>
              <a:t>Advantages </a:t>
            </a:r>
          </a:p>
          <a:p>
            <a:pPr algn="l"/>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Quickly check for org existence and required data. </a:t>
            </a:r>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Segregating owners and members of the GHES org can happen quickly. Also, filter Active/Inactive users. </a:t>
            </a:r>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Users can be added to the AZ AD group with no effort. </a:t>
            </a:r>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script is completely interactive and requires the user’s confirmation/input to reduce the chances of errors. </a:t>
            </a:r>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script can efficiently manage critical parameters like validate org, users, and owner/members. </a:t>
            </a:r>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For the GHES admin, the script can reduce the time taken in the migration process with improved accuracy. </a:t>
            </a:r>
          </a:p>
          <a:p>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F0FE42-D1D6-47EB-B83D-A9F2CB6997E2}"/>
              </a:ext>
            </a:extLst>
          </p:cNvPr>
          <p:cNvSpPr txBox="1"/>
          <p:nvPr/>
        </p:nvSpPr>
        <p:spPr>
          <a:xfrm>
            <a:off x="356268" y="3680025"/>
            <a:ext cx="8652680" cy="1661993"/>
          </a:xfrm>
          <a:prstGeom prst="rect">
            <a:avLst/>
          </a:prstGeom>
          <a:noFill/>
        </p:spPr>
        <p:txBody>
          <a:bodyPr wrap="square" rtlCol="0">
            <a:spAutoFit/>
          </a:bodyPr>
          <a:lstStyle/>
          <a:p>
            <a:pPr algn="l"/>
            <a:endParaRPr lang="en-IN" sz="1600" b="0" i="0" u="none" strike="noStrike" baseline="0" dirty="0">
              <a:solidFill>
                <a:srgbClr val="000000"/>
              </a:solidFill>
              <a:latin typeface="Times New Roman" panose="02020603050405020304" pitchFamily="18" charset="0"/>
            </a:endParaRPr>
          </a:p>
          <a:p>
            <a:r>
              <a:rPr lang="en-IN" sz="1600" b="1" i="0" u="none" strike="noStrike" baseline="0" dirty="0">
                <a:solidFill>
                  <a:srgbClr val="000000"/>
                </a:solidFill>
                <a:latin typeface="Times New Roman" panose="02020603050405020304" pitchFamily="18" charset="0"/>
              </a:rPr>
              <a:t>Conclusion: </a:t>
            </a:r>
          </a:p>
          <a:p>
            <a:endParaRPr lang="en-IN" sz="1400" b="0" i="0" u="none" strike="noStrike" baseline="0" dirty="0">
              <a:solidFill>
                <a:srgbClr val="000000"/>
              </a:solidFill>
              <a:latin typeface="Times New Roman" panose="02020603050405020304" pitchFamily="18" charset="0"/>
            </a:endParaRPr>
          </a:p>
          <a:p>
            <a:r>
              <a:rPr lang="en-US" sz="1400" b="0" i="0" u="none" strike="noStrike" baseline="0" dirty="0">
                <a:solidFill>
                  <a:srgbClr val="000000"/>
                </a:solidFill>
                <a:latin typeface="Times New Roman" panose="02020603050405020304" pitchFamily="18" charset="0"/>
              </a:rPr>
              <a:t>Using the prepared automation, manual activities such as creating org, verifying users’ active status, and providing licenses for user access get reduced for the admin team. A final report containing logs from all activities generated by the script can be reviewed by the admin team. This will come out as the ultimate solution while performing bulk migration of organizations. </a:t>
            </a:r>
            <a:endParaRPr lang="en-IN" sz="1400" dirty="0"/>
          </a:p>
        </p:txBody>
      </p:sp>
    </p:spTree>
    <p:extLst>
      <p:ext uri="{BB962C8B-B14F-4D97-AF65-F5344CB8AC3E}">
        <p14:creationId xmlns:p14="http://schemas.microsoft.com/office/powerpoint/2010/main" val="113556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270FC-0CEA-4433-8325-8D46566634FF}"/>
              </a:ext>
            </a:extLst>
          </p:cNvPr>
          <p:cNvSpPr txBox="1"/>
          <p:nvPr/>
        </p:nvSpPr>
        <p:spPr>
          <a:xfrm flipH="1">
            <a:off x="356268" y="1063925"/>
            <a:ext cx="4611517" cy="584775"/>
          </a:xfrm>
          <a:prstGeom prst="rect">
            <a:avLst/>
          </a:prstGeom>
          <a:noFill/>
        </p:spPr>
        <p:txBody>
          <a:bodyPr wrap="square" rtlCol="0">
            <a:spAutoFit/>
          </a:bodyPr>
          <a:lstStyle/>
          <a:p>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References:</a:t>
            </a: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85BC37-9C37-4D9A-8107-4FE4B6F814E7}"/>
              </a:ext>
            </a:extLst>
          </p:cNvPr>
          <p:cNvSpPr txBox="1"/>
          <p:nvPr/>
        </p:nvSpPr>
        <p:spPr>
          <a:xfrm>
            <a:off x="356268" y="1655227"/>
            <a:ext cx="10589236" cy="2554545"/>
          </a:xfrm>
          <a:prstGeom prst="rect">
            <a:avLst/>
          </a:prstGeom>
          <a:noFill/>
        </p:spPr>
        <p:txBody>
          <a:bodyPr wrap="square" rtlCol="0">
            <a:spAutoFit/>
          </a:bodyPr>
          <a:lstStyle/>
          <a:p>
            <a:pPr marL="342900" indent="-342900" algn="l">
              <a:buFont typeface="+mj-lt"/>
              <a:buAutoNum type="arabicPeriod"/>
            </a:pPr>
            <a:endParaRPr lang="en-IN" sz="1600" b="0" i="0" u="none" strike="noStrike" baseline="0" dirty="0">
              <a:solidFill>
                <a:srgbClr val="000000"/>
              </a:solidFill>
              <a:latin typeface="Times New Roman" panose="02020603050405020304" pitchFamily="18" charset="0"/>
            </a:endParaRPr>
          </a:p>
          <a:p>
            <a:pPr marL="342900" indent="-342900">
              <a:buFont typeface="+mj-lt"/>
              <a:buAutoNum type="arabicPeriod"/>
            </a:pPr>
            <a:r>
              <a:rPr lang="en-IN" sz="1600" b="0" i="0" u="none" strike="noStrike" baseline="0" dirty="0">
                <a:solidFill>
                  <a:srgbClr val="000000"/>
                </a:solidFill>
                <a:latin typeface="Times New Roman" panose="02020603050405020304" pitchFamily="18" charset="0"/>
              </a:rPr>
              <a:t>GitHub Cloud: </a:t>
            </a:r>
            <a:r>
              <a:rPr lang="en-IN" sz="1600" b="0" i="0" u="none" strike="noStrike" baseline="0" dirty="0">
                <a:solidFill>
                  <a:srgbClr val="0462C1"/>
                </a:solidFill>
                <a:latin typeface="Times New Roman" panose="02020603050405020304" pitchFamily="18" charset="0"/>
              </a:rPr>
              <a:t>https://github.com/ </a:t>
            </a:r>
          </a:p>
          <a:p>
            <a:pPr marL="342900" indent="-342900">
              <a:buFont typeface="+mj-lt"/>
              <a:buAutoNum type="arabicPeriod"/>
            </a:pPr>
            <a:r>
              <a:rPr lang="fr-FR" sz="1600" b="0" i="0" u="none" strike="noStrike" baseline="0" dirty="0">
                <a:solidFill>
                  <a:srgbClr val="000000"/>
                </a:solidFill>
                <a:latin typeface="Times New Roman" panose="02020603050405020304" pitchFamily="18" charset="0"/>
              </a:rPr>
              <a:t>GitHub Documentation: </a:t>
            </a:r>
            <a:r>
              <a:rPr lang="fr-FR" sz="1600" b="0" i="0" u="none" strike="noStrike" baseline="0" dirty="0">
                <a:solidFill>
                  <a:srgbClr val="0462C1"/>
                </a:solidFill>
                <a:latin typeface="Times New Roman" panose="02020603050405020304" pitchFamily="18" charset="0"/>
              </a:rPr>
              <a:t>https://docs.github.com/en/get-started/using-git/about-git </a:t>
            </a:r>
          </a:p>
          <a:p>
            <a:pPr marL="342900" indent="-342900">
              <a:buFont typeface="+mj-lt"/>
              <a:buAutoNum type="arabicPeriod"/>
            </a:pPr>
            <a:r>
              <a:rPr lang="it-IT" sz="1600" b="0" i="0" u="none" strike="noStrike" baseline="0" dirty="0">
                <a:solidFill>
                  <a:srgbClr val="000000"/>
                </a:solidFill>
                <a:latin typeface="Times New Roman" panose="02020603050405020304" pitchFamily="18" charset="0"/>
              </a:rPr>
              <a:t>GitHub ECI portal: </a:t>
            </a:r>
            <a:r>
              <a:rPr lang="it-IT" sz="1600" b="0" i="0" u="none" strike="noStrike" baseline="0" dirty="0">
                <a:solidFill>
                  <a:srgbClr val="0462C1"/>
                </a:solidFill>
                <a:latin typeface="Times New Roman" panose="02020603050405020304" pitchFamily="18" charset="0"/>
              </a:rPr>
              <a:t>https://eci.github.com/ </a:t>
            </a:r>
          </a:p>
          <a:p>
            <a:pPr marL="342900" indent="-342900">
              <a:buFont typeface="+mj-lt"/>
              <a:buAutoNum type="arabicPeriod"/>
            </a:pPr>
            <a:r>
              <a:rPr lang="fr-FR" sz="1600" b="0" i="0" u="none" strike="noStrike" baseline="0" dirty="0">
                <a:solidFill>
                  <a:srgbClr val="000000"/>
                </a:solidFill>
                <a:latin typeface="Times New Roman" panose="02020603050405020304" pitchFamily="18" charset="0"/>
              </a:rPr>
              <a:t>Python Documentation: </a:t>
            </a:r>
            <a:r>
              <a:rPr lang="fr-FR" sz="1600" b="0" i="0" u="none" strike="noStrike" baseline="0" dirty="0">
                <a:solidFill>
                  <a:srgbClr val="0462C1"/>
                </a:solidFill>
                <a:latin typeface="Times New Roman" panose="02020603050405020304" pitchFamily="18" charset="0"/>
              </a:rPr>
              <a:t>https://docs.python.org/3/tutorial/ </a:t>
            </a:r>
          </a:p>
          <a:p>
            <a:pPr marL="342900" indent="-342900">
              <a:buFont typeface="+mj-lt"/>
              <a:buAutoNum type="arabicPeriod"/>
            </a:pPr>
            <a:r>
              <a:rPr lang="en-US" sz="1600" b="0" i="0" u="none" strike="noStrike" baseline="0" dirty="0">
                <a:solidFill>
                  <a:srgbClr val="000000"/>
                </a:solidFill>
                <a:latin typeface="Times New Roman" panose="02020603050405020304" pitchFamily="18" charset="0"/>
              </a:rPr>
              <a:t>Python Learning: </a:t>
            </a:r>
            <a:r>
              <a:rPr lang="en-US" sz="1600" b="0" i="0" u="none" strike="noStrike" baseline="0" dirty="0">
                <a:solidFill>
                  <a:srgbClr val="0462C1"/>
                </a:solidFill>
                <a:latin typeface="Times New Roman" panose="02020603050405020304" pitchFamily="18" charset="0"/>
              </a:rPr>
              <a:t>https://www.tutorialspoint.com/python/index.htm </a:t>
            </a:r>
          </a:p>
          <a:p>
            <a:pPr marL="342900" indent="-342900">
              <a:buFont typeface="+mj-lt"/>
              <a:buAutoNum type="arabicPeriod"/>
            </a:pPr>
            <a:r>
              <a:rPr lang="fr-FR" sz="1600" b="0" i="0" u="none" strike="noStrike" baseline="0" dirty="0">
                <a:solidFill>
                  <a:srgbClr val="000000"/>
                </a:solidFill>
                <a:latin typeface="Times New Roman" panose="02020603050405020304" pitchFamily="18" charset="0"/>
              </a:rPr>
              <a:t>GitHub Migration documentation: </a:t>
            </a:r>
            <a:r>
              <a:rPr lang="fr-FR" sz="1600" b="0" i="0" u="none" strike="noStrike" baseline="0" dirty="0">
                <a:solidFill>
                  <a:srgbClr val="0462C1"/>
                </a:solidFill>
                <a:latin typeface="Times New Roman" panose="02020603050405020304" pitchFamily="18" charset="0"/>
              </a:rPr>
              <a:t>https://docs.github.com/en/enterprise-server@3.6/admin/user-management/migrating-data-to-and-from-your-enterprise/exporting-migration-data-from-your-enterprise </a:t>
            </a:r>
          </a:p>
          <a:p>
            <a:pPr marL="342900" indent="-342900">
              <a:buFont typeface="+mj-lt"/>
              <a:buAutoNum type="arabicPeriod"/>
            </a:pPr>
            <a:r>
              <a:rPr lang="fr-FR" sz="1600" b="0" i="0" u="none" strike="noStrike" baseline="0" dirty="0">
                <a:solidFill>
                  <a:srgbClr val="000000"/>
                </a:solidFill>
                <a:latin typeface="Times New Roman" panose="02020603050405020304" pitchFamily="18" charset="0"/>
              </a:rPr>
              <a:t>VS code and documentation: </a:t>
            </a:r>
            <a:r>
              <a:rPr lang="fr-FR" sz="1600" b="0" i="0" u="none" strike="noStrike" baseline="0" dirty="0">
                <a:solidFill>
                  <a:srgbClr val="0462C1"/>
                </a:solidFill>
                <a:latin typeface="Times New Roman" panose="02020603050405020304" pitchFamily="18" charset="0"/>
              </a:rPr>
              <a:t>https://code.visualstudio.com/docs </a:t>
            </a:r>
          </a:p>
          <a:p>
            <a:pPr marL="342900" indent="-342900">
              <a:buFont typeface="+mj-lt"/>
              <a:buAutoNum type="arabicPeriod"/>
            </a:pPr>
            <a:endParaRPr lang="en-IN" sz="1600" dirty="0"/>
          </a:p>
        </p:txBody>
      </p:sp>
    </p:spTree>
    <p:extLst>
      <p:ext uri="{BB962C8B-B14F-4D97-AF65-F5344CB8AC3E}">
        <p14:creationId xmlns:p14="http://schemas.microsoft.com/office/powerpoint/2010/main" val="124266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 You Images – Browse 200,188 Stock Photos, Vectors, and Video | Adobe  Stock">
            <a:extLst>
              <a:ext uri="{FF2B5EF4-FFF2-40B4-BE49-F238E27FC236}">
                <a16:creationId xmlns:a16="http://schemas.microsoft.com/office/drawing/2014/main" id="{BBDCD977-EC38-4DA8-B756-4BFE296A6CA5}"/>
              </a:ext>
            </a:extLst>
          </p:cNvPr>
          <p:cNvPicPr>
            <a:picLocks noChangeAspect="1" noChangeArrowheads="1"/>
          </p:cNvPicPr>
          <p:nvPr/>
        </p:nvPicPr>
        <p:blipFill>
          <a:blip r:embed="rId2">
            <a:alphaModFix amt="80000"/>
            <a:extLst>
              <a:ext uri="{28A0092B-C50C-407E-A947-70E740481C1C}">
                <a14:useLocalDpi xmlns:a14="http://schemas.microsoft.com/office/drawing/2010/main" val="0"/>
              </a:ext>
            </a:extLst>
          </a:blip>
          <a:srcRect/>
          <a:stretch>
            <a:fillRect/>
          </a:stretch>
        </p:blipFill>
        <p:spPr bwMode="auto">
          <a:xfrm>
            <a:off x="2642220" y="1959306"/>
            <a:ext cx="6907559" cy="293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3110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147</TotalTime>
  <Words>703</Words>
  <Application>Microsoft Office PowerPoint</Application>
  <PresentationFormat>Widescreen</PresentationFormat>
  <Paragraphs>64</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Gill Sans MT</vt:lpstr>
      <vt:lpstr>Times New Roman</vt:lpstr>
      <vt:lpstr>Wingdings 2</vt:lpstr>
      <vt:lpstr>Dividend</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Gupta</dc:creator>
  <cp:lastModifiedBy>Akhil Gupta</cp:lastModifiedBy>
  <cp:revision>21</cp:revision>
  <dcterms:created xsi:type="dcterms:W3CDTF">2022-09-29T03:23:31Z</dcterms:created>
  <dcterms:modified xsi:type="dcterms:W3CDTF">2022-09-29T05:50:44Z</dcterms:modified>
</cp:coreProperties>
</file>