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mbria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CF42F27-F2DE-4794-BC2B-F0AC71F21555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此页可以删除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ED071F9-B03E-4BC2-A566-EC179DFB7664}" type="slidenum">
              <a:rPr b="0" lang="en-US" sz="1200" spc="-1" strike="noStrike">
                <a:solidFill>
                  <a:srgbClr val="000000"/>
                </a:solidFill>
                <a:latin typeface="等线"/>
                <a:ea typeface="等线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6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57200" y="4800600"/>
            <a:ext cx="1752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Droid Sans"/>
              </a:rPr>
              <a:t>DeepDRiD</a:t>
            </a:r>
            <a:r>
              <a:rPr b="0" lang="en-US" sz="1400" spc="-1" strike="noStrike" baseline="30000">
                <a:solidFill>
                  <a:srgbClr val="808080"/>
                </a:solidFill>
                <a:latin typeface="Droid Sans"/>
              </a:rPr>
              <a:t>©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" name="CustomShape 2" hidden="1"/>
          <p:cNvSpPr/>
          <p:nvPr/>
        </p:nvSpPr>
        <p:spPr>
          <a:xfrm>
            <a:off x="7467480" y="4800600"/>
            <a:ext cx="121896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fld id="{D3A32435-CF1F-4741-B74B-9716988C2ADE}" type="slidenum">
              <a:rPr b="0" lang="en-US" sz="1400" spc="-1" strike="noStrike">
                <a:solidFill>
                  <a:srgbClr val="000000"/>
                </a:solidFill>
                <a:latin typeface="Droid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" name="CustomShape 3" hidden="1"/>
          <p:cNvSpPr/>
          <p:nvPr/>
        </p:nvSpPr>
        <p:spPr>
          <a:xfrm>
            <a:off x="1612800" y="4791960"/>
            <a:ext cx="5646960" cy="24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Cambria"/>
              </a:rPr>
              <a:t>Diabetic Retinopathy – Grading and Image Quality Estimation Challenge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28560" y="3052440"/>
            <a:ext cx="7886520" cy="6742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mbria"/>
              </a:rPr>
              <a:t>Report title</a:t>
            </a:r>
            <a:endParaRPr b="0" lang="en-US" sz="36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4" name="Line 5"/>
          <p:cNvSpPr/>
          <p:nvPr/>
        </p:nvSpPr>
        <p:spPr>
          <a:xfrm>
            <a:off x="0" y="2920320"/>
            <a:ext cx="9144000" cy="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图片 6" descr=""/>
          <p:cNvPicPr/>
          <p:nvPr/>
        </p:nvPicPr>
        <p:blipFill>
          <a:blip r:embed="rId2"/>
          <a:stretch/>
        </p:blipFill>
        <p:spPr>
          <a:xfrm>
            <a:off x="7852680" y="4705200"/>
            <a:ext cx="1148760" cy="316080"/>
          </a:xfrm>
          <a:prstGeom prst="rect">
            <a:avLst/>
          </a:prstGeom>
          <a:ln>
            <a:noFill/>
          </a:ln>
        </p:spPr>
      </p:pic>
      <p:pic>
        <p:nvPicPr>
          <p:cNvPr id="6" name="图片 7" descr=""/>
          <p:cNvPicPr/>
          <p:nvPr/>
        </p:nvPicPr>
        <p:blipFill>
          <a:blip r:embed="rId3"/>
          <a:stretch/>
        </p:blipFill>
        <p:spPr>
          <a:xfrm>
            <a:off x="-17640" y="0"/>
            <a:ext cx="9161280" cy="2871360"/>
          </a:xfrm>
          <a:prstGeom prst="rect">
            <a:avLst/>
          </a:prstGeom>
          <a:ln>
            <a:noFill/>
          </a:ln>
        </p:spPr>
      </p:pic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</a:rPr>
              <a:t>Click to edit </a:t>
            </a:r>
            <a:r>
              <a:rPr b="0" lang="en-US" sz="2400" spc="-1" strike="noStrike">
                <a:solidFill>
                  <a:srgbClr val="000000"/>
                </a:solidFill>
                <a:latin typeface="Cambria"/>
              </a:rPr>
              <a:t>the outline </a:t>
            </a:r>
            <a:r>
              <a:rPr b="0" lang="en-US" sz="2400" spc="-1" strike="noStrike">
                <a:solidFill>
                  <a:srgbClr val="000000"/>
                </a:solidFill>
                <a:latin typeface="Cambria"/>
              </a:rPr>
              <a:t>text format</a:t>
            </a:r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Second 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Outline Level</a:t>
            </a:r>
            <a:endParaRPr b="0" lang="en-US" sz="2000" spc="-1" strike="noStrike">
              <a:solidFill>
                <a:srgbClr val="000000"/>
              </a:solidFill>
              <a:latin typeface="Cambr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</a:rPr>
              <a:t>Third </a:t>
            </a:r>
            <a:r>
              <a:rPr b="0" lang="en-US" sz="1800" spc="-1" strike="noStrike">
                <a:solidFill>
                  <a:srgbClr val="000000"/>
                </a:solidFill>
                <a:latin typeface="Cambria"/>
              </a:rPr>
              <a:t>Outline </a:t>
            </a:r>
            <a:r>
              <a:rPr b="0" lang="en-US" sz="1800" spc="-1" strike="noStrike">
                <a:solidFill>
                  <a:srgbClr val="000000"/>
                </a:solidFill>
                <a:latin typeface="Cambria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ambria"/>
              </a:rPr>
              <a:t>Fourth </a:t>
            </a:r>
            <a:r>
              <a:rPr b="0" lang="en-US" sz="1600" spc="-1" strike="noStrike">
                <a:solidFill>
                  <a:srgbClr val="000000"/>
                </a:solidFill>
                <a:latin typeface="Cambria"/>
              </a:rPr>
              <a:t>Outline </a:t>
            </a:r>
            <a:r>
              <a:rPr b="0" lang="en-US" sz="1600" spc="-1" strike="noStrike">
                <a:solidFill>
                  <a:srgbClr val="000000"/>
                </a:solidFill>
                <a:latin typeface="Cambria"/>
              </a:rPr>
              <a:t>Level</a:t>
            </a:r>
            <a:endParaRPr b="0" lang="en-US" sz="1600" spc="-1" strike="noStrike">
              <a:solidFill>
                <a:srgbClr val="000000"/>
              </a:solidFill>
              <a:latin typeface="Cambr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Fi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ft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tl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el</a:t>
            </a:r>
            <a:endParaRPr b="0" lang="en-US" sz="2000" spc="-1" strike="noStrike">
              <a:solidFill>
                <a:srgbClr val="000000"/>
              </a:solidFill>
              <a:latin typeface="Cambr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Cambr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l</a:t>
            </a:r>
            <a:endParaRPr b="0" lang="en-US" sz="20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57200" y="4800600"/>
            <a:ext cx="1752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Droid Sans"/>
              </a:rPr>
              <a:t>DeepDRiD</a:t>
            </a:r>
            <a:r>
              <a:rPr b="0" lang="en-US" sz="1400" spc="-1" strike="noStrike" baseline="30000">
                <a:solidFill>
                  <a:srgbClr val="808080"/>
                </a:solidFill>
                <a:latin typeface="Droid Sans"/>
              </a:rPr>
              <a:t>©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7467480" y="4800600"/>
            <a:ext cx="121896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fld id="{3DDE0477-34D4-4829-8A38-3D78957D5B1F}" type="slidenum">
              <a:rPr b="0" lang="en-US" sz="1400" spc="-1" strike="noStrike">
                <a:solidFill>
                  <a:srgbClr val="000000"/>
                </a:solidFill>
                <a:latin typeface="Droid Sans"/>
              </a:rPr>
              <a:t>1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1612800" y="4791960"/>
            <a:ext cx="5646960" cy="24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Cambria"/>
              </a:rPr>
              <a:t>Diabetic Retinopathy – Grading and Image Quality Estimation Challenge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57200" y="2736000"/>
            <a:ext cx="8229240" cy="9597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Droid Sans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48" name="CustomShape 5"/>
          <p:cNvSpPr/>
          <p:nvPr/>
        </p:nvSpPr>
        <p:spPr>
          <a:xfrm>
            <a:off x="457200" y="514440"/>
            <a:ext cx="8241840" cy="39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6"/>
          <p:cNvSpPr/>
          <p:nvPr/>
        </p:nvSpPr>
        <p:spPr>
          <a:xfrm>
            <a:off x="457200" y="474336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mbr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ambria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Cambr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mbr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mbr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4800600"/>
            <a:ext cx="1752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Droid Sans"/>
              </a:rPr>
              <a:t>DeepDRiD</a:t>
            </a:r>
            <a:r>
              <a:rPr b="0" lang="en-US" sz="1400" spc="-1" strike="noStrike" baseline="30000">
                <a:solidFill>
                  <a:srgbClr val="808080"/>
                </a:solidFill>
                <a:latin typeface="Droid Sans"/>
              </a:rPr>
              <a:t>©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467480" y="4800600"/>
            <a:ext cx="121896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fld id="{35D76F61-46CB-49DB-9CDF-4855CD1EAD16}" type="slidenum">
              <a:rPr b="0" lang="en-US" sz="1400" spc="-1" strike="noStrike">
                <a:solidFill>
                  <a:srgbClr val="000000"/>
                </a:solidFill>
                <a:latin typeface="Droid Sans"/>
              </a:rPr>
              <a:t>1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612800" y="4791960"/>
            <a:ext cx="5646960" cy="24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Cambria"/>
              </a:rPr>
              <a:t>Diabetic Retinopathy – Grading and Image Quality Estimation Challenge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" name="Line 4"/>
          <p:cNvSpPr/>
          <p:nvPr/>
        </p:nvSpPr>
        <p:spPr>
          <a:xfrm>
            <a:off x="457200" y="474336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1085760"/>
            <a:ext cx="4038120" cy="360000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Cambria"/>
            </a:endParaRPr>
          </a:p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c0504d"/>
              </a:buClr>
              <a:buSzPct val="76000"/>
              <a:buFont typeface="Wingdings 3" charset="2"/>
              <a:buChar char=""/>
            </a:pPr>
            <a:r>
              <a:rPr b="0" lang="en-US" sz="1800" spc="-1" strike="noStrike">
                <a:solidFill>
                  <a:srgbClr val="1f497d"/>
                </a:solidFill>
                <a:latin typeface="Cambria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1600" spc="-1" strike="noStrike">
                <a:solidFill>
                  <a:srgbClr val="000000"/>
                </a:solidFill>
                <a:latin typeface="Cambria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ambria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a94643"/>
              </a:buClr>
              <a:buSzPct val="7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000000"/>
                </a:solidFill>
                <a:latin typeface="Cambria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ambria"/>
            </a:endParaRPr>
          </a:p>
          <a:p>
            <a:pPr lvl="4" marL="1371600" indent="-228240">
              <a:lnSpc>
                <a:spcPct val="100000"/>
              </a:lnSpc>
              <a:spcBef>
                <a:spcPts val="300"/>
              </a:spcBef>
              <a:buClr>
                <a:srgbClr val="c0504d"/>
              </a:buClr>
              <a:buSzPct val="70000"/>
              <a:buFont typeface="Wingdings" charset="2"/>
              <a:buChar char=""/>
            </a:pPr>
            <a:r>
              <a:rPr b="0" lang="en-US" sz="1200" spc="-1" strike="noStrike">
                <a:solidFill>
                  <a:srgbClr val="000000"/>
                </a:solidFill>
                <a:latin typeface="Cambria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648320" y="1085760"/>
            <a:ext cx="4038120" cy="360000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Cambria"/>
            </a:endParaRPr>
          </a:p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c0504d"/>
              </a:buClr>
              <a:buSzPct val="76000"/>
              <a:buFont typeface="Wingdings 3" charset="2"/>
              <a:buChar char=""/>
            </a:pPr>
            <a:r>
              <a:rPr b="0" lang="en-US" sz="1800" spc="-1" strike="noStrike">
                <a:solidFill>
                  <a:srgbClr val="1f497d"/>
                </a:solidFill>
                <a:latin typeface="Cambria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1600" spc="-1" strike="noStrike">
                <a:solidFill>
                  <a:srgbClr val="000000"/>
                </a:solidFill>
                <a:latin typeface="Cambria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ambria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a94643"/>
              </a:buClr>
              <a:buSzPct val="7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000000"/>
                </a:solidFill>
                <a:latin typeface="Cambria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ambria"/>
            </a:endParaRPr>
          </a:p>
          <a:p>
            <a:pPr lvl="4" marL="1371600" indent="-228240">
              <a:lnSpc>
                <a:spcPct val="100000"/>
              </a:lnSpc>
              <a:spcBef>
                <a:spcPts val="300"/>
              </a:spcBef>
              <a:buClr>
                <a:srgbClr val="c0504d"/>
              </a:buClr>
              <a:buSzPct val="70000"/>
              <a:buFont typeface="Wingdings" charset="2"/>
              <a:buChar char=""/>
            </a:pPr>
            <a:r>
              <a:rPr b="0" lang="en-US" sz="1200" spc="-1" strike="noStrike">
                <a:solidFill>
                  <a:srgbClr val="000000"/>
                </a:solidFill>
                <a:latin typeface="Cambria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title"/>
          </p:nvPr>
        </p:nvSpPr>
        <p:spPr>
          <a:xfrm>
            <a:off x="457200" y="514440"/>
            <a:ext cx="8229240" cy="4568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920000"/>
                </a:solidFill>
                <a:latin typeface="Droid Sans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 hidden="1"/>
          <p:cNvSpPr/>
          <p:nvPr/>
        </p:nvSpPr>
        <p:spPr>
          <a:xfrm>
            <a:off x="457200" y="4800600"/>
            <a:ext cx="1752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Droid Sans"/>
              </a:rPr>
              <a:t>DeepDRiD</a:t>
            </a:r>
            <a:r>
              <a:rPr b="0" lang="en-US" sz="1400" spc="-1" strike="noStrike" baseline="30000">
                <a:solidFill>
                  <a:srgbClr val="808080"/>
                </a:solidFill>
                <a:latin typeface="Droid Sans"/>
              </a:rPr>
              <a:t>©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1" name="CustomShape 2" hidden="1"/>
          <p:cNvSpPr/>
          <p:nvPr/>
        </p:nvSpPr>
        <p:spPr>
          <a:xfrm>
            <a:off x="7467480" y="4800600"/>
            <a:ext cx="121896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fld id="{F1F5C6AA-7D44-4D7A-A32A-CEED025C32A6}" type="slidenum">
              <a:rPr b="0" lang="en-US" sz="1400" spc="-1" strike="noStrike">
                <a:solidFill>
                  <a:srgbClr val="000000"/>
                </a:solidFill>
                <a:latin typeface="Droid Sans"/>
              </a:rPr>
              <a:t>1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32" name="CustomShape 3" hidden="1"/>
          <p:cNvSpPr/>
          <p:nvPr/>
        </p:nvSpPr>
        <p:spPr>
          <a:xfrm>
            <a:off x="1612800" y="4791960"/>
            <a:ext cx="5646960" cy="24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Cambria"/>
              </a:rPr>
              <a:t>Diabetic Retinopathy – Grading and Image Quality Estimation Challenge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33" name="图片 5" descr=""/>
          <p:cNvPicPr/>
          <p:nvPr/>
        </p:nvPicPr>
        <p:blipFill>
          <a:blip r:embed="rId2"/>
          <a:srcRect l="0" t="0" r="0" b="54898"/>
          <a:stretch/>
        </p:blipFill>
        <p:spPr>
          <a:xfrm>
            <a:off x="0" y="3115440"/>
            <a:ext cx="4670280" cy="2027880"/>
          </a:xfrm>
          <a:prstGeom prst="rect">
            <a:avLst/>
          </a:prstGeom>
          <a:ln>
            <a:noFill/>
          </a:ln>
        </p:spPr>
      </p:pic>
      <p:pic>
        <p:nvPicPr>
          <p:cNvPr id="134" name="图片 7" descr=""/>
          <p:cNvPicPr/>
          <p:nvPr/>
        </p:nvPicPr>
        <p:blipFill>
          <a:blip r:embed="rId3"/>
          <a:srcRect l="0" t="44813" r="0" b="0"/>
          <a:stretch/>
        </p:blipFill>
        <p:spPr>
          <a:xfrm>
            <a:off x="4670640" y="3115440"/>
            <a:ext cx="4473000" cy="2027880"/>
          </a:xfrm>
          <a:prstGeom prst="rect">
            <a:avLst/>
          </a:prstGeom>
          <a:ln>
            <a:noFill/>
          </a:ln>
        </p:spPr>
      </p:pic>
      <p:sp>
        <p:nvSpPr>
          <p:cNvPr id="135" name="CustomShape 4"/>
          <p:cNvSpPr/>
          <p:nvPr/>
        </p:nvSpPr>
        <p:spPr>
          <a:xfrm>
            <a:off x="2769120" y="920160"/>
            <a:ext cx="3605400" cy="1095840"/>
          </a:xfrm>
          <a:prstGeom prst="rect">
            <a:avLst/>
          </a:prstGeom>
          <a:noFill/>
          <a:ln w="9360">
            <a:noFill/>
          </a:ln>
          <a:effectLst>
            <a:outerShdw algn="ctr" blurRad="149987" dir="8461089" dist="250081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500000"/>
            </a:lightRig>
          </a:scene3d>
          <a:sp3d prstMaterial="metal">
            <a:bevelT w="88900" h="88900"/>
          </a:sp3d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6600" spc="-1" strike="noStrike">
                <a:solidFill>
                  <a:srgbClr val="ffffff"/>
                </a:solidFill>
                <a:latin typeface="Bodoni MT Black"/>
              </a:rPr>
              <a:t>THANKS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0" y="869400"/>
            <a:ext cx="6540120" cy="86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149987" dir="8461089" dist="250081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6"/>
          <p:cNvSpPr/>
          <p:nvPr/>
        </p:nvSpPr>
        <p:spPr>
          <a:xfrm>
            <a:off x="2625840" y="1941840"/>
            <a:ext cx="6540120" cy="860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149987" dir="8461089" dist="250081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7"/>
          <p:cNvSpPr/>
          <p:nvPr/>
        </p:nvSpPr>
        <p:spPr>
          <a:xfrm>
            <a:off x="8090640" y="2680200"/>
            <a:ext cx="902160" cy="364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Droid Sans"/>
              </a:rPr>
              <a:t>Teams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mbria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40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mbr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ambria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Cambr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mbr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mbr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57200" y="4800600"/>
            <a:ext cx="1752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Droid Sans"/>
              </a:rPr>
              <a:t>DeepDRiD</a:t>
            </a:r>
            <a:r>
              <a:rPr b="0" lang="en-US" sz="1400" spc="-1" strike="noStrike" baseline="30000">
                <a:solidFill>
                  <a:srgbClr val="808080"/>
                </a:solidFill>
                <a:latin typeface="Droid Sans"/>
              </a:rPr>
              <a:t>©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7467480" y="4800600"/>
            <a:ext cx="121896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fld id="{DA7B8069-75BB-4ACA-92E0-1D80CA9E025C}" type="slidenum">
              <a:rPr b="0" lang="en-US" sz="1400" spc="-1" strike="noStrike">
                <a:solidFill>
                  <a:srgbClr val="000000"/>
                </a:solidFill>
                <a:latin typeface="Droid Sans"/>
              </a:rPr>
              <a:t>1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1612800" y="4791960"/>
            <a:ext cx="5646960" cy="24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Cambria"/>
              </a:rPr>
              <a:t>Diabetic Retinopathy – Grading and Image Quality Estimation Challenge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0" name="Line 4"/>
          <p:cNvSpPr/>
          <p:nvPr/>
        </p:nvSpPr>
        <p:spPr>
          <a:xfrm>
            <a:off x="457200" y="474336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57200" y="1085760"/>
            <a:ext cx="4038120" cy="360000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Cambria"/>
            </a:endParaRPr>
          </a:p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c0504d"/>
              </a:buClr>
              <a:buSzPct val="76000"/>
              <a:buFont typeface="Wingdings 3" charset="2"/>
              <a:buChar char=""/>
            </a:pPr>
            <a:r>
              <a:rPr b="0" lang="en-US" sz="1800" spc="-1" strike="noStrike">
                <a:solidFill>
                  <a:srgbClr val="1f497d"/>
                </a:solidFill>
                <a:latin typeface="Cambria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1600" spc="-1" strike="noStrike">
                <a:solidFill>
                  <a:srgbClr val="000000"/>
                </a:solidFill>
                <a:latin typeface="Cambria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ambria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a94643"/>
              </a:buClr>
              <a:buSzPct val="7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000000"/>
                </a:solidFill>
                <a:latin typeface="Cambria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ambria"/>
            </a:endParaRPr>
          </a:p>
          <a:p>
            <a:pPr lvl="4" marL="1371600" indent="-228240">
              <a:lnSpc>
                <a:spcPct val="100000"/>
              </a:lnSpc>
              <a:spcBef>
                <a:spcPts val="300"/>
              </a:spcBef>
              <a:buClr>
                <a:srgbClr val="c0504d"/>
              </a:buClr>
              <a:buSzPct val="70000"/>
              <a:buFont typeface="Wingdings" charset="2"/>
              <a:buChar char=""/>
            </a:pPr>
            <a:r>
              <a:rPr b="0" lang="en-US" sz="1200" spc="-1" strike="noStrike">
                <a:solidFill>
                  <a:srgbClr val="000000"/>
                </a:solidFill>
                <a:latin typeface="Cambria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4648320" y="1085760"/>
            <a:ext cx="4038120" cy="360000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Cambria"/>
            </a:endParaRPr>
          </a:p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c0504d"/>
              </a:buClr>
              <a:buSzPct val="76000"/>
              <a:buFont typeface="Wingdings 3" charset="2"/>
              <a:buChar char=""/>
            </a:pPr>
            <a:r>
              <a:rPr b="0" lang="en-US" sz="1800" spc="-1" strike="noStrike">
                <a:solidFill>
                  <a:srgbClr val="1f497d"/>
                </a:solidFill>
                <a:latin typeface="Cambria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1600" spc="-1" strike="noStrike">
                <a:solidFill>
                  <a:srgbClr val="000000"/>
                </a:solidFill>
                <a:latin typeface="Cambria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ambria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a94643"/>
              </a:buClr>
              <a:buSzPct val="70000"/>
              <a:buFont typeface="Wingdings" charset="2"/>
              <a:buChar char=""/>
            </a:pPr>
            <a:r>
              <a:rPr b="0" lang="en-US" sz="1400" spc="-1" strike="noStrike">
                <a:solidFill>
                  <a:srgbClr val="000000"/>
                </a:solidFill>
                <a:latin typeface="Cambria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ambria"/>
            </a:endParaRPr>
          </a:p>
          <a:p>
            <a:pPr lvl="4" marL="1371600" indent="-228240">
              <a:lnSpc>
                <a:spcPct val="100000"/>
              </a:lnSpc>
              <a:spcBef>
                <a:spcPts val="300"/>
              </a:spcBef>
              <a:buClr>
                <a:srgbClr val="c0504d"/>
              </a:buClr>
              <a:buSzPct val="70000"/>
              <a:buFont typeface="Wingdings" charset="2"/>
              <a:buChar char=""/>
            </a:pPr>
            <a:r>
              <a:rPr b="0" lang="en-US" sz="1200" spc="-1" strike="noStrike">
                <a:solidFill>
                  <a:srgbClr val="000000"/>
                </a:solidFill>
                <a:latin typeface="Cambria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title"/>
          </p:nvPr>
        </p:nvSpPr>
        <p:spPr>
          <a:xfrm>
            <a:off x="457200" y="514440"/>
            <a:ext cx="8229240" cy="4568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920000"/>
                </a:solidFill>
                <a:latin typeface="Droid Sans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57200" y="4800600"/>
            <a:ext cx="1752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Droid Sans"/>
              </a:rPr>
              <a:t>Dee</a:t>
            </a:r>
            <a:r>
              <a:rPr b="0" lang="en-US" sz="1400" spc="-1" strike="noStrike">
                <a:solidFill>
                  <a:srgbClr val="808080"/>
                </a:solidFill>
                <a:latin typeface="Droid Sans"/>
              </a:rPr>
              <a:t>pDR</a:t>
            </a:r>
            <a:r>
              <a:rPr b="0" lang="en-US" sz="1400" spc="-1" strike="noStrike">
                <a:solidFill>
                  <a:srgbClr val="808080"/>
                </a:solidFill>
                <a:latin typeface="Droid Sans"/>
              </a:rPr>
              <a:t>iD</a:t>
            </a:r>
            <a:r>
              <a:rPr b="0" lang="en-US" sz="1400" spc="-1" strike="noStrike" baseline="30000">
                <a:solidFill>
                  <a:srgbClr val="808080"/>
                </a:solidFill>
                <a:latin typeface="Droid Sans"/>
              </a:rPr>
              <a:t>©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7467480" y="4800600"/>
            <a:ext cx="1218960" cy="30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fld id="{83B35FE4-75D7-4753-AEA3-58757C1C2B64}" type="slidenum">
              <a:rPr b="0" lang="en-US" sz="1400" spc="-1" strike="noStrike">
                <a:solidFill>
                  <a:srgbClr val="000000"/>
                </a:solidFill>
                <a:latin typeface="Droid Sans"/>
              </a:rPr>
              <a:t>1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1612800" y="4791960"/>
            <a:ext cx="5646960" cy="24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Cambria"/>
              </a:rPr>
              <a:t>Dia</a:t>
            </a:r>
            <a:r>
              <a:rPr b="0" lang="en-US" sz="1400" spc="-1" strike="noStrike">
                <a:solidFill>
                  <a:srgbClr val="808080"/>
                </a:solidFill>
                <a:latin typeface="Cambria"/>
              </a:rPr>
              <a:t>beti</a:t>
            </a:r>
            <a:r>
              <a:rPr b="0" lang="en-US" sz="1400" spc="-1" strike="noStrike">
                <a:solidFill>
                  <a:srgbClr val="808080"/>
                </a:solidFill>
                <a:latin typeface="Cambria"/>
              </a:rPr>
              <a:t>c </a:t>
            </a:r>
            <a:r>
              <a:rPr b="0" lang="en-US" sz="1400" spc="-1" strike="noStrike">
                <a:solidFill>
                  <a:srgbClr val="808080"/>
                </a:solidFill>
                <a:latin typeface="Cambria"/>
              </a:rPr>
              <a:t>Reti</a:t>
            </a:r>
            <a:r>
              <a:rPr b="0" lang="en-US" sz="1400" spc="-1" strike="noStrike">
                <a:solidFill>
                  <a:srgbClr val="808080"/>
                </a:solidFill>
                <a:latin typeface="Cambria"/>
              </a:rPr>
              <a:t>nop</a:t>
            </a:r>
            <a:r>
              <a:rPr b="0" lang="en-US" sz="1400" spc="-1" strike="noStrike">
                <a:solidFill>
                  <a:srgbClr val="808080"/>
                </a:solidFill>
                <a:latin typeface="Cambria"/>
              </a:rPr>
              <a:t>ath</a:t>
            </a:r>
            <a:r>
              <a:rPr b="0" lang="en-US" sz="1400" spc="-1" strike="noStrike">
                <a:solidFill>
                  <a:srgbClr val="808080"/>
                </a:solidFill>
                <a:latin typeface="Cambria"/>
              </a:rPr>
              <a:t>y – </a:t>
            </a:r>
            <a:r>
              <a:rPr b="0" lang="en-US" sz="1400" spc="-1" strike="noStrike">
                <a:solidFill>
                  <a:srgbClr val="808080"/>
                </a:solidFill>
                <a:latin typeface="Cambria"/>
              </a:rPr>
              <a:t>Gra</a:t>
            </a:r>
            <a:r>
              <a:rPr b="0" lang="en-US" sz="1400" spc="-1" strike="noStrike">
                <a:solidFill>
                  <a:srgbClr val="808080"/>
                </a:solidFill>
                <a:latin typeface="Cambria"/>
              </a:rPr>
              <a:t>din</a:t>
            </a:r>
            <a:r>
              <a:rPr b="0" lang="en-US" sz="1400" spc="-1" strike="noStrike">
                <a:solidFill>
                  <a:srgbClr val="808080"/>
                </a:solidFill>
                <a:latin typeface="Cambria"/>
              </a:rPr>
              <a:t>g </a:t>
            </a:r>
            <a:r>
              <a:rPr b="0" lang="en-US" sz="1400" spc="-1" strike="noStrike">
                <a:solidFill>
                  <a:srgbClr val="808080"/>
                </a:solidFill>
                <a:latin typeface="Cambria"/>
              </a:rPr>
              <a:t>and </a:t>
            </a:r>
            <a:r>
              <a:rPr b="0" lang="en-US" sz="1400" spc="-1" strike="noStrike">
                <a:solidFill>
                  <a:srgbClr val="808080"/>
                </a:solidFill>
                <a:latin typeface="Cambria"/>
              </a:rPr>
              <a:t>Ima</a:t>
            </a:r>
            <a:r>
              <a:rPr b="0" lang="en-US" sz="1400" spc="-1" strike="noStrike">
                <a:solidFill>
                  <a:srgbClr val="808080"/>
                </a:solidFill>
                <a:latin typeface="Cambria"/>
              </a:rPr>
              <a:t>ge </a:t>
            </a:r>
            <a:r>
              <a:rPr b="0" lang="en-US" sz="1400" spc="-1" strike="noStrike">
                <a:solidFill>
                  <a:srgbClr val="808080"/>
                </a:solidFill>
                <a:latin typeface="Cambria"/>
              </a:rPr>
              <a:t>Qua</a:t>
            </a:r>
            <a:r>
              <a:rPr b="0" lang="en-US" sz="1400" spc="-1" strike="noStrike">
                <a:solidFill>
                  <a:srgbClr val="808080"/>
                </a:solidFill>
                <a:latin typeface="Cambria"/>
              </a:rPr>
              <a:t>lity </a:t>
            </a:r>
            <a:r>
              <a:rPr b="0" lang="en-US" sz="1400" spc="-1" strike="noStrike">
                <a:solidFill>
                  <a:srgbClr val="808080"/>
                </a:solidFill>
                <a:latin typeface="Cambria"/>
              </a:rPr>
              <a:t>Esti</a:t>
            </a:r>
            <a:r>
              <a:rPr b="0" lang="en-US" sz="1400" spc="-1" strike="noStrike">
                <a:solidFill>
                  <a:srgbClr val="808080"/>
                </a:solidFill>
                <a:latin typeface="Cambria"/>
              </a:rPr>
              <a:t>mat</a:t>
            </a:r>
            <a:r>
              <a:rPr b="0" lang="en-US" sz="1400" spc="-1" strike="noStrike">
                <a:solidFill>
                  <a:srgbClr val="808080"/>
                </a:solidFill>
                <a:latin typeface="Cambria"/>
              </a:rPr>
              <a:t>ion </a:t>
            </a:r>
            <a:r>
              <a:rPr b="0" lang="en-US" sz="1400" spc="-1" strike="noStrike">
                <a:solidFill>
                  <a:srgbClr val="808080"/>
                </a:solidFill>
                <a:latin typeface="Cambria"/>
              </a:rPr>
              <a:t>Cha</a:t>
            </a:r>
            <a:r>
              <a:rPr b="0" lang="en-US" sz="1400" spc="-1" strike="noStrike">
                <a:solidFill>
                  <a:srgbClr val="808080"/>
                </a:solidFill>
                <a:latin typeface="Cambria"/>
              </a:rPr>
              <a:t>llen</a:t>
            </a:r>
            <a:r>
              <a:rPr b="0" lang="en-US" sz="1400" spc="-1" strike="noStrike">
                <a:solidFill>
                  <a:srgbClr val="808080"/>
                </a:solidFill>
                <a:latin typeface="Cambria"/>
              </a:rPr>
              <a:t>ge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title"/>
          </p:nvPr>
        </p:nvSpPr>
        <p:spPr>
          <a:xfrm>
            <a:off x="457200" y="2736000"/>
            <a:ext cx="8229240" cy="9597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Droid Sans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24" name="CustomShape 5"/>
          <p:cNvSpPr/>
          <p:nvPr/>
        </p:nvSpPr>
        <p:spPr>
          <a:xfrm>
            <a:off x="457200" y="514440"/>
            <a:ext cx="8241840" cy="39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Line 6"/>
          <p:cNvSpPr/>
          <p:nvPr/>
        </p:nvSpPr>
        <p:spPr>
          <a:xfrm>
            <a:off x="457200" y="4743360"/>
            <a:ext cx="8229600" cy="0"/>
          </a:xfrm>
          <a:prstGeom prst="line">
            <a:avLst/>
          </a:prstGeom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mbria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ambr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mbr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ambria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Cambr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mbr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mbr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628560" y="3349080"/>
            <a:ext cx="7886520" cy="674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mbria"/>
              </a:rPr>
              <a:t>Cost-Sensitive Regularization for Diabetic</a:t>
            </a:r>
            <a:endParaRPr b="0" lang="en-US" sz="2800" spc="-1" strike="noStrike">
              <a:solidFill>
                <a:srgbClr val="000000"/>
              </a:solidFill>
              <a:latin typeface="Cambria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mbria"/>
              </a:rPr>
              <a:t>Retinopathy Grading from Eye Fundus Images</a:t>
            </a:r>
            <a:endParaRPr b="0" lang="en-US" sz="2800" spc="-1" strike="noStrike">
              <a:solidFill>
                <a:srgbClr val="000000"/>
              </a:solidFill>
              <a:latin typeface="Cambria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628560" y="3848040"/>
            <a:ext cx="7886520" cy="45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A. Galdran</a:t>
            </a:r>
            <a:r>
              <a:rPr b="0" lang="en-US" sz="1600" spc="-1" strike="noStrike" baseline="101000">
                <a:solidFill>
                  <a:srgbClr val="ffffff"/>
                </a:solidFill>
                <a:latin typeface="Arial"/>
                <a:ea typeface="Noto Sans CJK SC Regular"/>
              </a:rPr>
              <a:t>1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, J. Dolz</a:t>
            </a:r>
            <a:r>
              <a:rPr b="0" lang="en-US" sz="1600" spc="-1" strike="noStrike" baseline="101000">
                <a:solidFill>
                  <a:srgbClr val="ffffff"/>
                </a:solidFill>
                <a:latin typeface="Arial"/>
                <a:ea typeface="Noto Sans CJK SC Regular"/>
              </a:rPr>
              <a:t>2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, A. Christodoulidis</a:t>
            </a:r>
            <a:r>
              <a:rPr b="0" lang="en-US" sz="1600" spc="-1" strike="noStrike" baseline="101000">
                <a:solidFill>
                  <a:srgbClr val="ffffff"/>
                </a:solidFill>
                <a:latin typeface="Arial"/>
                <a:ea typeface="Noto Sans CJK SC Regular"/>
              </a:rPr>
              <a:t>3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, H. Chakor</a:t>
            </a:r>
            <a:r>
              <a:rPr b="0" lang="en-US" sz="1600" spc="-1" strike="noStrike" baseline="101000">
                <a:solidFill>
                  <a:srgbClr val="ffffff"/>
                </a:solidFill>
                <a:latin typeface="Arial"/>
                <a:ea typeface="Noto Sans CJK SC Regular"/>
              </a:rPr>
              <a:t>3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, H. Lombaert</a:t>
            </a:r>
            <a:r>
              <a:rPr b="0" lang="en-US" sz="1600" spc="-1" strike="noStrike" baseline="101000">
                <a:solidFill>
                  <a:srgbClr val="ffffff"/>
                </a:solidFill>
                <a:latin typeface="Arial"/>
                <a:ea typeface="Noto Sans CJK SC Regular"/>
              </a:rPr>
              <a:t>2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, I. ben Ayed</a:t>
            </a:r>
            <a:r>
              <a:rPr b="0" lang="en-US" sz="1600" spc="-1" strike="noStrike" baseline="101000">
                <a:solidFill>
                  <a:srgbClr val="ffffff"/>
                </a:solidFill>
                <a:latin typeface="Arial"/>
                <a:ea typeface="Noto Sans CJK SC Regular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628920" y="4280040"/>
            <a:ext cx="7886520" cy="45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600" spc="-1" strike="noStrike" baseline="101000">
                <a:solidFill>
                  <a:srgbClr val="ffffff"/>
                </a:solidFill>
                <a:latin typeface="Arial"/>
                <a:ea typeface="Noto Sans CJK SC Regular"/>
              </a:rPr>
              <a:t>1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University of Bournemouth, UK   </a:t>
            </a:r>
            <a:r>
              <a:rPr b="0" lang="en-US" sz="1600" spc="-1" strike="noStrike" baseline="101000">
                <a:solidFill>
                  <a:srgbClr val="ffffff"/>
                </a:solidFill>
                <a:latin typeface="Arial"/>
                <a:ea typeface="Noto Sans CJK SC Regular"/>
              </a:rPr>
              <a:t>2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ETS, Canada     </a:t>
            </a:r>
            <a:r>
              <a:rPr b="0" lang="en-US" sz="1600" spc="-1" strike="noStrike" baseline="101000">
                <a:solidFill>
                  <a:srgbClr val="ffffff"/>
                </a:solidFill>
                <a:latin typeface="Arial"/>
                <a:ea typeface="Noto Sans CJK SC Regular"/>
              </a:rPr>
              <a:t>3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Noto Sans CJK SC Regular"/>
              </a:rPr>
              <a:t>DIAGNOS INC (Canada)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457200" y="226440"/>
            <a:ext cx="8229240" cy="456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28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920000"/>
                </a:solidFill>
                <a:latin typeface="Droid Sans"/>
              </a:rPr>
              <a:t>Methodology: Cost-Sensitive Regularization</a:t>
            </a:r>
            <a:endParaRPr b="1" lang="en-US" sz="2800" spc="-1" strike="noStrike">
              <a:solidFill>
                <a:srgbClr val="920000"/>
              </a:solidFill>
              <a:latin typeface="Droid Sans"/>
            </a:endParaRPr>
          </a:p>
        </p:txBody>
      </p:sp>
      <p:grpSp>
        <p:nvGrpSpPr>
          <p:cNvPr id="311" name="Group 2"/>
          <p:cNvGrpSpPr/>
          <p:nvPr/>
        </p:nvGrpSpPr>
        <p:grpSpPr>
          <a:xfrm>
            <a:off x="450360" y="1097280"/>
            <a:ext cx="2769480" cy="1515600"/>
            <a:chOff x="450360" y="1097280"/>
            <a:chExt cx="2769480" cy="1515600"/>
          </a:xfrm>
        </p:grpSpPr>
        <p:pic>
          <p:nvPicPr>
            <p:cNvPr id="312" name="" descr=""/>
            <p:cNvPicPr/>
            <p:nvPr/>
          </p:nvPicPr>
          <p:blipFill>
            <a:blip r:embed="rId1"/>
            <a:stretch/>
          </p:blipFill>
          <p:spPr>
            <a:xfrm>
              <a:off x="450360" y="1097280"/>
              <a:ext cx="2769480" cy="151560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457200" y="226440"/>
            <a:ext cx="8229240" cy="456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28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920000"/>
                </a:solidFill>
                <a:latin typeface="Droid Sans"/>
              </a:rPr>
              <a:t>Methodology: Cost-Sensitive Regularization</a:t>
            </a:r>
            <a:endParaRPr b="1" lang="en-US" sz="2800" spc="-1" strike="noStrike">
              <a:solidFill>
                <a:srgbClr val="920000"/>
              </a:solidFill>
              <a:latin typeface="Droid Sans"/>
            </a:endParaRPr>
          </a:p>
        </p:txBody>
      </p:sp>
      <p:grpSp>
        <p:nvGrpSpPr>
          <p:cNvPr id="314" name="Group 2"/>
          <p:cNvGrpSpPr/>
          <p:nvPr/>
        </p:nvGrpSpPr>
        <p:grpSpPr>
          <a:xfrm>
            <a:off x="450000" y="1097280"/>
            <a:ext cx="2769480" cy="1515600"/>
            <a:chOff x="450000" y="1097280"/>
            <a:chExt cx="2769480" cy="1515600"/>
          </a:xfrm>
        </p:grpSpPr>
        <p:pic>
          <p:nvPicPr>
            <p:cNvPr id="315" name="" descr=""/>
            <p:cNvPicPr/>
            <p:nvPr/>
          </p:nvPicPr>
          <p:blipFill>
            <a:blip r:embed="rId1"/>
            <a:stretch/>
          </p:blipFill>
          <p:spPr>
            <a:xfrm>
              <a:off x="450000" y="1097280"/>
              <a:ext cx="2769480" cy="15156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16" name="CustomShape 3"/>
          <p:cNvSpPr/>
          <p:nvPr/>
        </p:nvSpPr>
        <p:spPr>
          <a:xfrm>
            <a:off x="953280" y="2286000"/>
            <a:ext cx="2286000" cy="326880"/>
          </a:xfrm>
          <a:prstGeom prst="rect">
            <a:avLst/>
          </a:prstGeom>
          <a:noFill/>
          <a:ln w="36720">
            <a:solidFill>
              <a:srgbClr val="3366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17" name="" descr=""/>
          <p:cNvPicPr/>
          <p:nvPr/>
        </p:nvPicPr>
        <p:blipFill>
          <a:blip r:embed="rId2"/>
          <a:stretch/>
        </p:blipFill>
        <p:spPr>
          <a:xfrm>
            <a:off x="4626720" y="914400"/>
            <a:ext cx="2779920" cy="173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457200" y="226440"/>
            <a:ext cx="8229240" cy="456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28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920000"/>
                </a:solidFill>
                <a:latin typeface="Droid Sans"/>
              </a:rPr>
              <a:t>Methodology: Cost-Sensitive Regularization</a:t>
            </a:r>
            <a:endParaRPr b="1" lang="en-US" sz="2800" spc="-1" strike="noStrike">
              <a:solidFill>
                <a:srgbClr val="920000"/>
              </a:solidFill>
              <a:latin typeface="Droid Sans"/>
            </a:endParaRPr>
          </a:p>
        </p:txBody>
      </p:sp>
      <p:grpSp>
        <p:nvGrpSpPr>
          <p:cNvPr id="319" name="Group 2"/>
          <p:cNvGrpSpPr/>
          <p:nvPr/>
        </p:nvGrpSpPr>
        <p:grpSpPr>
          <a:xfrm>
            <a:off x="450000" y="1097280"/>
            <a:ext cx="2769480" cy="1515600"/>
            <a:chOff x="450000" y="1097280"/>
            <a:chExt cx="2769480" cy="1515600"/>
          </a:xfrm>
        </p:grpSpPr>
        <p:pic>
          <p:nvPicPr>
            <p:cNvPr id="320" name="" descr=""/>
            <p:cNvPicPr/>
            <p:nvPr/>
          </p:nvPicPr>
          <p:blipFill>
            <a:blip r:embed="rId1"/>
            <a:stretch/>
          </p:blipFill>
          <p:spPr>
            <a:xfrm>
              <a:off x="450000" y="1097280"/>
              <a:ext cx="2769480" cy="1515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21" name="Group 3"/>
          <p:cNvGrpSpPr/>
          <p:nvPr/>
        </p:nvGrpSpPr>
        <p:grpSpPr>
          <a:xfrm>
            <a:off x="1218240" y="3006720"/>
            <a:ext cx="6766200" cy="689400"/>
            <a:chOff x="1218240" y="3006720"/>
            <a:chExt cx="6766200" cy="689400"/>
          </a:xfrm>
        </p:grpSpPr>
        <p:pic>
          <p:nvPicPr>
            <p:cNvPr id="322" name="" descr=""/>
            <p:cNvPicPr/>
            <p:nvPr/>
          </p:nvPicPr>
          <p:blipFill>
            <a:blip r:embed="rId2"/>
            <a:stretch/>
          </p:blipFill>
          <p:spPr>
            <a:xfrm>
              <a:off x="1218240" y="3006720"/>
              <a:ext cx="6766200" cy="6894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23" name="" descr=""/>
          <p:cNvPicPr/>
          <p:nvPr/>
        </p:nvPicPr>
        <p:blipFill>
          <a:blip r:embed="rId3"/>
          <a:stretch/>
        </p:blipFill>
        <p:spPr>
          <a:xfrm>
            <a:off x="3546720" y="914400"/>
            <a:ext cx="2779920" cy="1737360"/>
          </a:xfrm>
          <a:prstGeom prst="rect">
            <a:avLst/>
          </a:prstGeom>
          <a:ln>
            <a:noFill/>
          </a:ln>
        </p:spPr>
      </p:pic>
      <p:sp>
        <p:nvSpPr>
          <p:cNvPr id="324" name="CustomShape 4"/>
          <p:cNvSpPr/>
          <p:nvPr/>
        </p:nvSpPr>
        <p:spPr>
          <a:xfrm>
            <a:off x="953280" y="2286000"/>
            <a:ext cx="2286000" cy="326880"/>
          </a:xfrm>
          <a:prstGeom prst="rect">
            <a:avLst/>
          </a:prstGeom>
          <a:noFill/>
          <a:ln w="36720">
            <a:solidFill>
              <a:srgbClr val="33663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457200" y="226440"/>
            <a:ext cx="8229240" cy="456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28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920000"/>
                </a:solidFill>
                <a:latin typeface="Droid Sans"/>
              </a:rPr>
              <a:t>Methodology: Cost-Sensitive Regularization</a:t>
            </a:r>
            <a:endParaRPr b="1" lang="en-US" sz="2800" spc="-1" strike="noStrike">
              <a:solidFill>
                <a:srgbClr val="920000"/>
              </a:solidFill>
              <a:latin typeface="Droid Sans"/>
            </a:endParaRPr>
          </a:p>
        </p:txBody>
      </p:sp>
      <p:grpSp>
        <p:nvGrpSpPr>
          <p:cNvPr id="326" name="Group 2"/>
          <p:cNvGrpSpPr/>
          <p:nvPr/>
        </p:nvGrpSpPr>
        <p:grpSpPr>
          <a:xfrm>
            <a:off x="450000" y="1097280"/>
            <a:ext cx="2769480" cy="1515600"/>
            <a:chOff x="450000" y="1097280"/>
            <a:chExt cx="2769480" cy="1515600"/>
          </a:xfrm>
        </p:grpSpPr>
        <p:pic>
          <p:nvPicPr>
            <p:cNvPr id="327" name="" descr=""/>
            <p:cNvPicPr/>
            <p:nvPr/>
          </p:nvPicPr>
          <p:blipFill>
            <a:blip r:embed="rId1"/>
            <a:stretch/>
          </p:blipFill>
          <p:spPr>
            <a:xfrm>
              <a:off x="450000" y="1097280"/>
              <a:ext cx="2769480" cy="1515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28" name="Group 3"/>
          <p:cNvGrpSpPr/>
          <p:nvPr/>
        </p:nvGrpSpPr>
        <p:grpSpPr>
          <a:xfrm>
            <a:off x="1110960" y="3944520"/>
            <a:ext cx="7027200" cy="689400"/>
            <a:chOff x="1110960" y="3944520"/>
            <a:chExt cx="7027200" cy="689400"/>
          </a:xfrm>
        </p:grpSpPr>
        <p:pic>
          <p:nvPicPr>
            <p:cNvPr id="329" name="" descr=""/>
            <p:cNvPicPr/>
            <p:nvPr/>
          </p:nvPicPr>
          <p:blipFill>
            <a:blip r:embed="rId2"/>
            <a:stretch/>
          </p:blipFill>
          <p:spPr>
            <a:xfrm>
              <a:off x="1110960" y="3944520"/>
              <a:ext cx="7027200" cy="6894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30" name="Group 4"/>
          <p:cNvGrpSpPr/>
          <p:nvPr/>
        </p:nvGrpSpPr>
        <p:grpSpPr>
          <a:xfrm>
            <a:off x="1218240" y="3006720"/>
            <a:ext cx="6766200" cy="689400"/>
            <a:chOff x="1218240" y="3006720"/>
            <a:chExt cx="6766200" cy="689400"/>
          </a:xfrm>
        </p:grpSpPr>
        <p:pic>
          <p:nvPicPr>
            <p:cNvPr id="331" name="" descr=""/>
            <p:cNvPicPr/>
            <p:nvPr/>
          </p:nvPicPr>
          <p:blipFill>
            <a:blip r:embed="rId3"/>
            <a:stretch/>
          </p:blipFill>
          <p:spPr>
            <a:xfrm>
              <a:off x="1218240" y="3006720"/>
              <a:ext cx="6766200" cy="6894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32" name="" descr=""/>
          <p:cNvPicPr/>
          <p:nvPr/>
        </p:nvPicPr>
        <p:blipFill>
          <a:blip r:embed="rId4"/>
          <a:stretch/>
        </p:blipFill>
        <p:spPr>
          <a:xfrm>
            <a:off x="3546720" y="914400"/>
            <a:ext cx="2779920" cy="1737360"/>
          </a:xfrm>
          <a:prstGeom prst="rect">
            <a:avLst/>
          </a:prstGeom>
          <a:ln>
            <a:noFill/>
          </a:ln>
        </p:spPr>
      </p:pic>
      <p:pic>
        <p:nvPicPr>
          <p:cNvPr id="333" name="" descr=""/>
          <p:cNvPicPr/>
          <p:nvPr/>
        </p:nvPicPr>
        <p:blipFill>
          <a:blip r:embed="rId5"/>
          <a:stretch/>
        </p:blipFill>
        <p:spPr>
          <a:xfrm>
            <a:off x="6272640" y="914400"/>
            <a:ext cx="2779920" cy="1737360"/>
          </a:xfrm>
          <a:prstGeom prst="rect">
            <a:avLst/>
          </a:prstGeom>
          <a:ln>
            <a:noFill/>
          </a:ln>
        </p:spPr>
      </p:pic>
      <p:sp>
        <p:nvSpPr>
          <p:cNvPr id="334" name="CustomShape 5"/>
          <p:cNvSpPr/>
          <p:nvPr/>
        </p:nvSpPr>
        <p:spPr>
          <a:xfrm>
            <a:off x="953280" y="2286000"/>
            <a:ext cx="2286000" cy="326880"/>
          </a:xfrm>
          <a:prstGeom prst="rect">
            <a:avLst/>
          </a:prstGeom>
          <a:noFill/>
          <a:ln w="36720">
            <a:solidFill>
              <a:srgbClr val="33663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457200" y="226440"/>
            <a:ext cx="8229240" cy="456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28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920000"/>
                </a:solidFill>
                <a:latin typeface="Droid Sans"/>
              </a:rPr>
              <a:t>Methodology: Cost-Sensitive Regularization</a:t>
            </a:r>
            <a:endParaRPr b="1" lang="en-US" sz="2800" spc="-1" strike="noStrike">
              <a:solidFill>
                <a:srgbClr val="920000"/>
              </a:solidFill>
              <a:latin typeface="Droid Sans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457560" y="1818000"/>
            <a:ext cx="8046360" cy="37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</a:rPr>
              <a:t>We train different flavors of Residual Networks (Resnet50, ResNext50,...). </a:t>
            </a:r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37" name="TextShape 3"/>
          <p:cNvSpPr txBox="1"/>
          <p:nvPr/>
        </p:nvSpPr>
        <p:spPr>
          <a:xfrm>
            <a:off x="458280" y="761760"/>
            <a:ext cx="8046360" cy="37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</a:rPr>
              <a:t>We use a base loss regularized with a CS-term:</a:t>
            </a:r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grpSp>
        <p:nvGrpSpPr>
          <p:cNvPr id="338" name="Group 4"/>
          <p:cNvGrpSpPr/>
          <p:nvPr/>
        </p:nvGrpSpPr>
        <p:grpSpPr>
          <a:xfrm>
            <a:off x="676800" y="1312560"/>
            <a:ext cx="5302080" cy="289800"/>
            <a:chOff x="676800" y="1312560"/>
            <a:chExt cx="5302080" cy="289800"/>
          </a:xfrm>
        </p:grpSpPr>
        <p:pic>
          <p:nvPicPr>
            <p:cNvPr id="339" name="" descr=""/>
            <p:cNvPicPr/>
            <p:nvPr/>
          </p:nvPicPr>
          <p:blipFill>
            <a:blip r:embed="rId1"/>
            <a:stretch/>
          </p:blipFill>
          <p:spPr>
            <a:xfrm>
              <a:off x="676800" y="1312560"/>
              <a:ext cx="5302080" cy="2898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40" name="TextShape 5"/>
          <p:cNvSpPr txBox="1"/>
          <p:nvPr/>
        </p:nvSpPr>
        <p:spPr>
          <a:xfrm>
            <a:off x="457920" y="2322000"/>
            <a:ext cx="8320320" cy="37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</a:rPr>
              <a:t>Cross-validate to find optimal architecture/base loss combo</a:t>
            </a:r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41" name="TextShape 6"/>
          <p:cNvSpPr txBox="1"/>
          <p:nvPr/>
        </p:nvSpPr>
        <p:spPr>
          <a:xfrm>
            <a:off x="458280" y="2826000"/>
            <a:ext cx="8046360" cy="37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</a:rPr>
              <a:t>Training starts from weights pretrained on Kaggle-Eyepacs dataset</a:t>
            </a:r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42" name="TextShape 7"/>
          <p:cNvSpPr txBox="1"/>
          <p:nvPr/>
        </p:nvSpPr>
        <p:spPr>
          <a:xfrm>
            <a:off x="458640" y="3366000"/>
            <a:ext cx="8046360" cy="37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</a:rPr>
              <a:t>Early Stopping based on the average of  kappa score and multi-class AUROC</a:t>
            </a:r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43" name="TextShape 8"/>
          <p:cNvSpPr txBox="1"/>
          <p:nvPr/>
        </p:nvSpPr>
        <p:spPr>
          <a:xfrm>
            <a:off x="459000" y="3906000"/>
            <a:ext cx="8046360" cy="37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b="0" lang="en-US" sz="1800" spc="-1" strike="noStrike">
                <a:solidFill>
                  <a:srgbClr val="000000"/>
                </a:solidFill>
                <a:latin typeface="Cambria"/>
              </a:rPr>
              <a:t>Heavy oversampling of minority classes</a:t>
            </a:r>
            <a:endParaRPr b="0" lang="en-US" sz="1800" spc="-1" strike="noStrike">
              <a:solidFill>
                <a:srgbClr val="000000"/>
              </a:solidFill>
              <a:latin typeface="Cambria"/>
            </a:endParaRPr>
          </a:p>
        </p:txBody>
      </p:sp>
      <p:grpSp>
        <p:nvGrpSpPr>
          <p:cNvPr id="344" name="Group 9"/>
          <p:cNvGrpSpPr/>
          <p:nvPr/>
        </p:nvGrpSpPr>
        <p:grpSpPr>
          <a:xfrm>
            <a:off x="6353280" y="1298880"/>
            <a:ext cx="2447280" cy="287280"/>
            <a:chOff x="6353280" y="1298880"/>
            <a:chExt cx="2447280" cy="287280"/>
          </a:xfrm>
        </p:grpSpPr>
        <p:pic>
          <p:nvPicPr>
            <p:cNvPr id="345" name="" descr=""/>
            <p:cNvPicPr/>
            <p:nvPr/>
          </p:nvPicPr>
          <p:blipFill>
            <a:blip r:embed="rId2"/>
            <a:stretch/>
          </p:blipFill>
          <p:spPr>
            <a:xfrm>
              <a:off x="6353280" y="1298880"/>
              <a:ext cx="2447280" cy="28728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Line 1"/>
          <p:cNvSpPr/>
          <p:nvPr/>
        </p:nvSpPr>
        <p:spPr>
          <a:xfrm flipV="1">
            <a:off x="2331360" y="3763080"/>
            <a:ext cx="801000" cy="325080"/>
          </a:xfrm>
          <a:prstGeom prst="line">
            <a:avLst/>
          </a:prstGeom>
          <a:ln w="12600">
            <a:solidFill>
              <a:srgbClr val="4a7ebb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TextShape 2"/>
          <p:cNvSpPr txBox="1"/>
          <p:nvPr/>
        </p:nvSpPr>
        <p:spPr>
          <a:xfrm>
            <a:off x="457200" y="226440"/>
            <a:ext cx="8229240" cy="456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2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920000"/>
                </a:solidFill>
                <a:latin typeface="Droid Sans"/>
              </a:rPr>
              <a:t>Methodology: Quality Assessment</a:t>
            </a:r>
            <a:endParaRPr b="1" lang="en-US" sz="2800" spc="-1" strike="noStrike">
              <a:solidFill>
                <a:srgbClr val="920000"/>
              </a:solidFill>
              <a:latin typeface="Droid Sans"/>
            </a:endParaRPr>
          </a:p>
        </p:txBody>
      </p:sp>
      <p:grpSp>
        <p:nvGrpSpPr>
          <p:cNvPr id="348" name="Group 3"/>
          <p:cNvGrpSpPr/>
          <p:nvPr/>
        </p:nvGrpSpPr>
        <p:grpSpPr>
          <a:xfrm>
            <a:off x="2596320" y="1932120"/>
            <a:ext cx="4627440" cy="2586600"/>
            <a:chOff x="2596320" y="1932120"/>
            <a:chExt cx="4627440" cy="2586600"/>
          </a:xfrm>
        </p:grpSpPr>
        <p:grpSp>
          <p:nvGrpSpPr>
            <p:cNvPr id="349" name="Group 4"/>
            <p:cNvGrpSpPr/>
            <p:nvPr/>
          </p:nvGrpSpPr>
          <p:grpSpPr>
            <a:xfrm>
              <a:off x="2596320" y="1932120"/>
              <a:ext cx="3203640" cy="2400120"/>
              <a:chOff x="2596320" y="1932120"/>
              <a:chExt cx="3203640" cy="2400120"/>
            </a:xfrm>
          </p:grpSpPr>
          <p:sp>
            <p:nvSpPr>
              <p:cNvPr id="350" name="CustomShape 5"/>
              <p:cNvSpPr/>
              <p:nvPr/>
            </p:nvSpPr>
            <p:spPr>
              <a:xfrm>
                <a:off x="2596320" y="1932120"/>
                <a:ext cx="535680" cy="2400120"/>
              </a:xfrm>
              <a:prstGeom prst="cube">
                <a:avLst>
                  <a:gd name="adj" fmla="val 68421"/>
                </a:avLst>
              </a:prstGeom>
              <a:solidFill>
                <a:schemeClr val="accent6">
                  <a:lumMod val="75000"/>
                  <a:alpha val="91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1" name="CustomShape 6"/>
              <p:cNvSpPr/>
              <p:nvPr/>
            </p:nvSpPr>
            <p:spPr>
              <a:xfrm>
                <a:off x="2833200" y="1932120"/>
                <a:ext cx="535680" cy="2400120"/>
              </a:xfrm>
              <a:prstGeom prst="cube">
                <a:avLst>
                  <a:gd name="adj" fmla="val 68421"/>
                </a:avLst>
              </a:prstGeom>
              <a:solidFill>
                <a:schemeClr val="accent6">
                  <a:lumMod val="75000"/>
                  <a:alpha val="91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2" name="CustomShape 7"/>
              <p:cNvSpPr/>
              <p:nvPr/>
            </p:nvSpPr>
            <p:spPr>
              <a:xfrm>
                <a:off x="3101760" y="2414160"/>
                <a:ext cx="620280" cy="1550160"/>
              </a:xfrm>
              <a:prstGeom prst="cube">
                <a:avLst>
                  <a:gd name="adj" fmla="val 42888"/>
                </a:avLst>
              </a:prstGeom>
              <a:solidFill>
                <a:schemeClr val="accent6">
                  <a:lumMod val="75000"/>
                  <a:alpha val="91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3" name="CustomShape 8"/>
              <p:cNvSpPr/>
              <p:nvPr/>
            </p:nvSpPr>
            <p:spPr>
              <a:xfrm>
                <a:off x="3553560" y="2414160"/>
                <a:ext cx="620280" cy="1550160"/>
              </a:xfrm>
              <a:prstGeom prst="cube">
                <a:avLst>
                  <a:gd name="adj" fmla="val 42888"/>
                </a:avLst>
              </a:prstGeom>
              <a:solidFill>
                <a:schemeClr val="accent6">
                  <a:lumMod val="75000"/>
                  <a:alpha val="91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4" name="CustomShape 9"/>
              <p:cNvSpPr/>
              <p:nvPr/>
            </p:nvSpPr>
            <p:spPr>
              <a:xfrm>
                <a:off x="3953520" y="2769480"/>
                <a:ext cx="744120" cy="923400"/>
              </a:xfrm>
              <a:prstGeom prst="cube">
                <a:avLst>
                  <a:gd name="adj" fmla="val 34259"/>
                </a:avLst>
              </a:prstGeom>
              <a:solidFill>
                <a:schemeClr val="accent6">
                  <a:lumMod val="75000"/>
                  <a:alpha val="91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5" name="CustomShape 10"/>
              <p:cNvSpPr/>
              <p:nvPr/>
            </p:nvSpPr>
            <p:spPr>
              <a:xfrm>
                <a:off x="4533840" y="2769480"/>
                <a:ext cx="744120" cy="923400"/>
              </a:xfrm>
              <a:prstGeom prst="cube">
                <a:avLst>
                  <a:gd name="adj" fmla="val 34259"/>
                </a:avLst>
              </a:prstGeom>
              <a:solidFill>
                <a:schemeClr val="accent6">
                  <a:lumMod val="75000"/>
                  <a:alpha val="91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6" name="CustomShape 11"/>
              <p:cNvSpPr/>
              <p:nvPr/>
            </p:nvSpPr>
            <p:spPr>
              <a:xfrm>
                <a:off x="5148720" y="3132360"/>
                <a:ext cx="651240" cy="260280"/>
              </a:xfrm>
              <a:prstGeom prst="cube">
                <a:avLst>
                  <a:gd name="adj" fmla="val 25000"/>
                </a:avLst>
              </a:prstGeom>
              <a:solidFill>
                <a:schemeClr val="accent6">
                  <a:lumMod val="75000"/>
                  <a:alpha val="63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57" name="Group 12"/>
            <p:cNvGrpSpPr/>
            <p:nvPr/>
          </p:nvGrpSpPr>
          <p:grpSpPr>
            <a:xfrm>
              <a:off x="5803560" y="2055960"/>
              <a:ext cx="1420200" cy="2462760"/>
              <a:chOff x="5803560" y="2055960"/>
              <a:chExt cx="1420200" cy="2462760"/>
            </a:xfrm>
          </p:grpSpPr>
          <p:sp>
            <p:nvSpPr>
              <p:cNvPr id="358" name="CustomShape 13"/>
              <p:cNvSpPr/>
              <p:nvPr/>
            </p:nvSpPr>
            <p:spPr>
              <a:xfrm flipH="1" rot="5399400">
                <a:off x="6777000" y="2117160"/>
                <a:ext cx="119880" cy="179640"/>
              </a:xfrm>
              <a:prstGeom prst="triangle">
                <a:avLst>
                  <a:gd name="adj" fmla="val 50000"/>
                </a:avLst>
              </a:prstGeom>
              <a:solidFill>
                <a:schemeClr val="accent6">
                  <a:lumMod val="75000"/>
                </a:schemeClr>
              </a:solidFill>
              <a:ln w="15840">
                <a:round/>
              </a:ln>
              <a:scene3d>
                <a:camera prst="orthographicFront">
                  <a:rot lat="0" lon="21599994" rev="10800000"/>
                </a:camera>
                <a:lightRig dir="t" rig="threeP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9" name="CustomShape 14"/>
              <p:cNvSpPr/>
              <p:nvPr/>
            </p:nvSpPr>
            <p:spPr>
              <a:xfrm flipH="1" rot="5399400">
                <a:off x="6776640" y="2843640"/>
                <a:ext cx="120600" cy="179640"/>
              </a:xfrm>
              <a:prstGeom prst="triangle">
                <a:avLst>
                  <a:gd name="adj" fmla="val 50000"/>
                </a:avLst>
              </a:prstGeom>
              <a:solidFill>
                <a:schemeClr val="accent6">
                  <a:lumMod val="75000"/>
                </a:schemeClr>
              </a:solidFill>
              <a:ln w="15840">
                <a:round/>
              </a:ln>
              <a:scene3d>
                <a:camera prst="orthographicFront">
                  <a:rot lat="0" lon="21599994" rev="10800000"/>
                </a:camera>
                <a:lightRig dir="t" rig="threeP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0" name="CustomShape 15"/>
              <p:cNvSpPr/>
              <p:nvPr/>
            </p:nvSpPr>
            <p:spPr>
              <a:xfrm flipH="1" rot="5399400">
                <a:off x="6776640" y="3535200"/>
                <a:ext cx="120240" cy="179640"/>
              </a:xfrm>
              <a:prstGeom prst="triangle">
                <a:avLst>
                  <a:gd name="adj" fmla="val 50000"/>
                </a:avLst>
              </a:prstGeom>
              <a:solidFill>
                <a:schemeClr val="accent6">
                  <a:lumMod val="75000"/>
                </a:schemeClr>
              </a:solidFill>
              <a:ln w="15840">
                <a:round/>
              </a:ln>
              <a:scene3d>
                <a:camera prst="orthographicFront">
                  <a:rot lat="0" lon="21599994" rev="10800000"/>
                </a:camera>
                <a:lightRig dir="t" rig="threeP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1" name="CustomShape 16"/>
              <p:cNvSpPr/>
              <p:nvPr/>
            </p:nvSpPr>
            <p:spPr>
              <a:xfrm flipH="1" rot="5399400">
                <a:off x="6776640" y="4295880"/>
                <a:ext cx="120240" cy="179640"/>
              </a:xfrm>
              <a:prstGeom prst="triangle">
                <a:avLst>
                  <a:gd name="adj" fmla="val 50000"/>
                </a:avLst>
              </a:prstGeom>
              <a:solidFill>
                <a:schemeClr val="accent6">
                  <a:lumMod val="75000"/>
                </a:schemeClr>
              </a:solidFill>
              <a:ln w="15840">
                <a:round/>
              </a:ln>
              <a:scene3d>
                <a:camera prst="orthographicFront">
                  <a:rot lat="0" lon="21599994" rev="10800000"/>
                </a:camera>
                <a:lightRig dir="t" rig="threeP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362" name="Group 17"/>
              <p:cNvGrpSpPr/>
              <p:nvPr/>
            </p:nvGrpSpPr>
            <p:grpSpPr>
              <a:xfrm>
                <a:off x="5803560" y="2055960"/>
                <a:ext cx="1420200" cy="2462760"/>
                <a:chOff x="5803560" y="2055960"/>
                <a:chExt cx="1420200" cy="2462760"/>
              </a:xfrm>
            </p:grpSpPr>
            <p:sp>
              <p:nvSpPr>
                <p:cNvPr id="363" name="CustomShape 18"/>
                <p:cNvSpPr/>
                <p:nvPr/>
              </p:nvSpPr>
              <p:spPr>
                <a:xfrm>
                  <a:off x="6949080" y="2055960"/>
                  <a:ext cx="274680" cy="27504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4" name="Line 19"/>
                <p:cNvSpPr/>
                <p:nvPr/>
              </p:nvSpPr>
              <p:spPr>
                <a:xfrm>
                  <a:off x="5803560" y="3265560"/>
                  <a:ext cx="591120" cy="0"/>
                </a:xfrm>
                <a:prstGeom prst="line">
                  <a:avLst/>
                </a:prstGeom>
                <a:ln w="19080">
                  <a:solidFill>
                    <a:srgbClr val="4a7eb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5" name="Line 20"/>
                <p:cNvSpPr/>
                <p:nvPr/>
              </p:nvSpPr>
              <p:spPr>
                <a:xfrm>
                  <a:off x="6394680" y="2215800"/>
                  <a:ext cx="0" cy="2186640"/>
                </a:xfrm>
                <a:prstGeom prst="line">
                  <a:avLst/>
                </a:prstGeom>
                <a:ln w="19080">
                  <a:solidFill>
                    <a:srgbClr val="4a7eb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6" name="Line 21"/>
                <p:cNvSpPr/>
                <p:nvPr/>
              </p:nvSpPr>
              <p:spPr>
                <a:xfrm>
                  <a:off x="6394680" y="2215800"/>
                  <a:ext cx="349920" cy="0"/>
                </a:xfrm>
                <a:prstGeom prst="line">
                  <a:avLst/>
                </a:prstGeom>
                <a:ln w="19080">
                  <a:solidFill>
                    <a:srgbClr val="4a7eb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7" name="Line 22"/>
                <p:cNvSpPr/>
                <p:nvPr/>
              </p:nvSpPr>
              <p:spPr>
                <a:xfrm>
                  <a:off x="6394680" y="2939040"/>
                  <a:ext cx="349920" cy="0"/>
                </a:xfrm>
                <a:prstGeom prst="line">
                  <a:avLst/>
                </a:prstGeom>
                <a:ln w="19080">
                  <a:solidFill>
                    <a:srgbClr val="4a7eb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8" name="Line 23"/>
                <p:cNvSpPr/>
                <p:nvPr/>
              </p:nvSpPr>
              <p:spPr>
                <a:xfrm>
                  <a:off x="6394680" y="3627720"/>
                  <a:ext cx="349920" cy="0"/>
                </a:xfrm>
                <a:prstGeom prst="line">
                  <a:avLst/>
                </a:prstGeom>
                <a:ln w="19080">
                  <a:solidFill>
                    <a:srgbClr val="4a7eb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9" name="Line 24"/>
                <p:cNvSpPr/>
                <p:nvPr/>
              </p:nvSpPr>
              <p:spPr>
                <a:xfrm>
                  <a:off x="6394680" y="4385520"/>
                  <a:ext cx="349920" cy="0"/>
                </a:xfrm>
                <a:prstGeom prst="line">
                  <a:avLst/>
                </a:prstGeom>
                <a:ln w="19080">
                  <a:solidFill>
                    <a:srgbClr val="4a7ebb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0" name="CustomShape 25"/>
                <p:cNvSpPr/>
                <p:nvPr/>
              </p:nvSpPr>
              <p:spPr>
                <a:xfrm>
                  <a:off x="6949080" y="2778840"/>
                  <a:ext cx="274320" cy="2754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1" name="CustomShape 26"/>
                <p:cNvSpPr/>
                <p:nvPr/>
              </p:nvSpPr>
              <p:spPr>
                <a:xfrm>
                  <a:off x="6948360" y="4244040"/>
                  <a:ext cx="274680" cy="27468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2" name="CustomShape 27"/>
                <p:cNvSpPr/>
                <p:nvPr/>
              </p:nvSpPr>
              <p:spPr>
                <a:xfrm>
                  <a:off x="6946560" y="3476520"/>
                  <a:ext cx="274680" cy="27504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</p:grpSp>
      <p:pic>
        <p:nvPicPr>
          <p:cNvPr id="373" name="" descr=""/>
          <p:cNvPicPr/>
          <p:nvPr/>
        </p:nvPicPr>
        <p:blipFill>
          <a:blip r:embed="rId1"/>
          <a:stretch/>
        </p:blipFill>
        <p:spPr>
          <a:xfrm>
            <a:off x="432720" y="1911600"/>
            <a:ext cx="1923840" cy="2482200"/>
          </a:xfrm>
          <a:prstGeom prst="rect">
            <a:avLst/>
          </a:prstGeom>
          <a:ln>
            <a:noFill/>
          </a:ln>
        </p:spPr>
      </p:pic>
      <p:sp>
        <p:nvSpPr>
          <p:cNvPr id="374" name="Line 28"/>
          <p:cNvSpPr/>
          <p:nvPr/>
        </p:nvSpPr>
        <p:spPr>
          <a:xfrm flipV="1">
            <a:off x="2335680" y="1932120"/>
            <a:ext cx="609120" cy="259920"/>
          </a:xfrm>
          <a:prstGeom prst="line">
            <a:avLst/>
          </a:prstGeom>
          <a:ln w="12600">
            <a:solidFill>
              <a:srgbClr val="4a7ebb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Line 29"/>
          <p:cNvSpPr/>
          <p:nvPr/>
        </p:nvSpPr>
        <p:spPr>
          <a:xfrm>
            <a:off x="469800" y="1944720"/>
            <a:ext cx="2127600" cy="437400"/>
          </a:xfrm>
          <a:prstGeom prst="line">
            <a:avLst/>
          </a:prstGeom>
          <a:ln w="12600">
            <a:solidFill>
              <a:srgbClr val="4a7ebb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Line 30"/>
          <p:cNvSpPr/>
          <p:nvPr/>
        </p:nvSpPr>
        <p:spPr>
          <a:xfrm flipV="1">
            <a:off x="487080" y="4341960"/>
            <a:ext cx="2100600" cy="36720"/>
          </a:xfrm>
          <a:prstGeom prst="line">
            <a:avLst/>
          </a:prstGeom>
          <a:ln w="12600">
            <a:solidFill>
              <a:srgbClr val="4a7ebb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77" name="Group 31"/>
          <p:cNvGrpSpPr/>
          <p:nvPr/>
        </p:nvGrpSpPr>
        <p:grpSpPr>
          <a:xfrm>
            <a:off x="7208280" y="1919520"/>
            <a:ext cx="1351080" cy="2595240"/>
            <a:chOff x="7208280" y="1919520"/>
            <a:chExt cx="1351080" cy="2595240"/>
          </a:xfrm>
        </p:grpSpPr>
        <p:sp>
          <p:nvSpPr>
            <p:cNvPr id="378" name="CustomShape 32"/>
            <p:cNvSpPr/>
            <p:nvPr/>
          </p:nvSpPr>
          <p:spPr>
            <a:xfrm>
              <a:off x="7208280" y="1919520"/>
              <a:ext cx="1223640" cy="576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LM Roman 10"/>
                  <a:ea typeface="DejaVu Sans"/>
                </a:rPr>
                <a:t>Overall </a:t>
              </a:r>
              <a:endParaRPr b="0" lang="en-US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LM Roman 10"/>
                  <a:ea typeface="DejaVu Sans"/>
                </a:rPr>
                <a:t>Quality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79" name="CustomShape 33"/>
            <p:cNvSpPr/>
            <p:nvPr/>
          </p:nvSpPr>
          <p:spPr>
            <a:xfrm>
              <a:off x="7360200" y="3476160"/>
              <a:ext cx="960840" cy="318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500" spc="-1" strike="noStrike">
                  <a:solidFill>
                    <a:srgbClr val="000000"/>
                  </a:solidFill>
                  <a:latin typeface="LM Roman 10"/>
                  <a:ea typeface="DejaVu Sans"/>
                </a:rPr>
                <a:t>Clarity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380" name="CustomShape 34"/>
            <p:cNvSpPr/>
            <p:nvPr/>
          </p:nvSpPr>
          <p:spPr>
            <a:xfrm>
              <a:off x="7265520" y="2751480"/>
              <a:ext cx="1074960" cy="318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500" spc="-1" strike="noStrike">
                  <a:solidFill>
                    <a:srgbClr val="000000"/>
                  </a:solidFill>
                  <a:latin typeface="LM Roman 10"/>
                  <a:ea typeface="DejaVu Sans"/>
                </a:rPr>
                <a:t>Artifact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381" name="CustomShape 35"/>
            <p:cNvSpPr/>
            <p:nvPr/>
          </p:nvSpPr>
          <p:spPr>
            <a:xfrm>
              <a:off x="7324200" y="4196160"/>
              <a:ext cx="1235160" cy="318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500" spc="-1" strike="noStrike">
                  <a:solidFill>
                    <a:srgbClr val="000000"/>
                  </a:solidFill>
                  <a:latin typeface="LM Roman 10"/>
                  <a:ea typeface="DejaVu Sans"/>
                </a:rPr>
                <a:t>Field Def.</a:t>
              </a:r>
              <a:endParaRPr b="0" lang="en-US" sz="1500" spc="-1" strike="noStrike">
                <a:latin typeface="Arial"/>
              </a:endParaRPr>
            </a:p>
          </p:txBody>
        </p:sp>
      </p:grpSp>
      <p:sp>
        <p:nvSpPr>
          <p:cNvPr id="382" name="TextShape 36"/>
          <p:cNvSpPr txBox="1"/>
          <p:nvPr/>
        </p:nvSpPr>
        <p:spPr>
          <a:xfrm>
            <a:off x="457920" y="734400"/>
            <a:ext cx="8503200" cy="37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Quality Assessment (4 Categories):</a:t>
            </a:r>
            <a:endParaRPr b="0" lang="en-US" sz="2000" spc="-1" strike="noStrike">
              <a:solidFill>
                <a:srgbClr val="000000"/>
              </a:solidFill>
              <a:latin typeface="Cambria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A Multi-Task CNN is combined with with a per-class CNN in test time. </a:t>
            </a:r>
            <a:endParaRPr b="0" lang="en-US" sz="20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457200" y="226440"/>
            <a:ext cx="8229240" cy="456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2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920000"/>
                </a:solidFill>
                <a:latin typeface="Droid Sans"/>
              </a:rPr>
              <a:t>Conclusion</a:t>
            </a:r>
            <a:endParaRPr b="1" lang="en-US" sz="2800" spc="-1" strike="noStrike">
              <a:solidFill>
                <a:srgbClr val="920000"/>
              </a:solidFill>
              <a:latin typeface="Droid Sans"/>
            </a:endParaRPr>
          </a:p>
        </p:txBody>
      </p:sp>
      <p:sp>
        <p:nvSpPr>
          <p:cNvPr id="384" name="TextShape 2"/>
          <p:cNvSpPr txBox="1"/>
          <p:nvPr/>
        </p:nvSpPr>
        <p:spPr>
          <a:xfrm>
            <a:off x="457560" y="1085760"/>
            <a:ext cx="8046360" cy="37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Carefully consider the loss function for each task</a:t>
            </a:r>
            <a:endParaRPr b="0" lang="en-US" sz="20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85" name="TextShape 3"/>
          <p:cNvSpPr txBox="1"/>
          <p:nvPr/>
        </p:nvSpPr>
        <p:spPr>
          <a:xfrm>
            <a:off x="457920" y="1697760"/>
            <a:ext cx="8046360" cy="37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Oversampling/Early Stopping criteria are critical</a:t>
            </a:r>
            <a:endParaRPr b="0" lang="en-US" sz="20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86" name="TextShape 4"/>
          <p:cNvSpPr txBox="1"/>
          <p:nvPr/>
        </p:nvSpPr>
        <p:spPr>
          <a:xfrm>
            <a:off x="458280" y="2309760"/>
            <a:ext cx="8046360" cy="37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A Pytorch implementation will be made available very soon</a:t>
            </a:r>
            <a:endParaRPr b="0" lang="en-US" sz="20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87" name="TextShape 5"/>
          <p:cNvSpPr txBox="1"/>
          <p:nvPr/>
        </p:nvSpPr>
        <p:spPr>
          <a:xfrm>
            <a:off x="1645920" y="3188880"/>
            <a:ext cx="5577480" cy="56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 algn="ctr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latin typeface="Cambria"/>
              </a:rPr>
              <a:t>Many thanks to the organization!</a:t>
            </a:r>
            <a:endParaRPr b="0" lang="en-US" sz="26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" descr=""/>
          <p:cNvPicPr/>
          <p:nvPr/>
        </p:nvPicPr>
        <p:blipFill>
          <a:blip r:embed="rId1"/>
          <a:stretch/>
        </p:blipFill>
        <p:spPr>
          <a:xfrm>
            <a:off x="726120" y="1225440"/>
            <a:ext cx="7229160" cy="2523600"/>
          </a:xfrm>
          <a:prstGeom prst="rect">
            <a:avLst/>
          </a:prstGeom>
          <a:ln>
            <a:noFill/>
          </a:ln>
        </p:spPr>
      </p:pic>
      <p:sp>
        <p:nvSpPr>
          <p:cNvPr id="273" name="TextShape 1"/>
          <p:cNvSpPr txBox="1"/>
          <p:nvPr/>
        </p:nvSpPr>
        <p:spPr>
          <a:xfrm>
            <a:off x="457200" y="226440"/>
            <a:ext cx="8229240" cy="456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2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920000"/>
                </a:solidFill>
                <a:latin typeface="Droid Sans"/>
              </a:rPr>
              <a:t>Online challenge results</a:t>
            </a:r>
            <a:endParaRPr b="1" lang="en-US" sz="2800" spc="-1" strike="noStrike">
              <a:solidFill>
                <a:srgbClr val="920000"/>
              </a:solidFill>
              <a:latin typeface="Droid Sans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914400" y="2619360"/>
            <a:ext cx="6949440" cy="489600"/>
          </a:xfrm>
          <a:prstGeom prst="rect">
            <a:avLst/>
          </a:prstGeom>
          <a:noFill/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457200" y="226440"/>
            <a:ext cx="8229240" cy="456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2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920000"/>
                </a:solidFill>
                <a:latin typeface="Droid Sans"/>
              </a:rPr>
              <a:t>Online challenge results</a:t>
            </a:r>
            <a:endParaRPr b="1" lang="en-US" sz="2800" spc="-1" strike="noStrike">
              <a:solidFill>
                <a:srgbClr val="920000"/>
              </a:solidFill>
              <a:latin typeface="Droid Sans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1280160" y="827280"/>
            <a:ext cx="6592680" cy="3395160"/>
          </a:xfrm>
          <a:prstGeom prst="rect">
            <a:avLst/>
          </a:prstGeom>
          <a:ln>
            <a:noFill/>
          </a:ln>
        </p:spPr>
      </p:pic>
      <p:sp>
        <p:nvSpPr>
          <p:cNvPr id="277" name="CustomShape 2"/>
          <p:cNvSpPr/>
          <p:nvPr/>
        </p:nvSpPr>
        <p:spPr>
          <a:xfrm>
            <a:off x="1554480" y="3108960"/>
            <a:ext cx="6035040" cy="182880"/>
          </a:xfrm>
          <a:prstGeom prst="rect">
            <a:avLst/>
          </a:prstGeom>
          <a:noFill/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457200" y="226440"/>
            <a:ext cx="8229240" cy="456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2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920000"/>
                </a:solidFill>
                <a:latin typeface="Droid Sans"/>
              </a:rPr>
              <a:t>Online challenge results</a:t>
            </a:r>
            <a:endParaRPr b="1" lang="en-US" sz="2800" spc="-1" strike="noStrike">
              <a:solidFill>
                <a:srgbClr val="920000"/>
              </a:solidFill>
              <a:latin typeface="Droid Sans"/>
            </a:endParaRPr>
          </a:p>
        </p:txBody>
      </p:sp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956520" y="882360"/>
            <a:ext cx="7181640" cy="2866680"/>
          </a:xfrm>
          <a:prstGeom prst="rect">
            <a:avLst/>
          </a:prstGeom>
          <a:ln>
            <a:noFill/>
          </a:ln>
        </p:spPr>
      </p:pic>
      <p:sp>
        <p:nvSpPr>
          <p:cNvPr id="280" name="CustomShape 2"/>
          <p:cNvSpPr/>
          <p:nvPr/>
        </p:nvSpPr>
        <p:spPr>
          <a:xfrm>
            <a:off x="1188720" y="3144960"/>
            <a:ext cx="6675120" cy="182880"/>
          </a:xfrm>
          <a:prstGeom prst="rect">
            <a:avLst/>
          </a:prstGeom>
          <a:noFill/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457200" y="226440"/>
            <a:ext cx="8229240" cy="456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28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920000"/>
                </a:solidFill>
                <a:latin typeface="Droid Sans"/>
              </a:rPr>
              <a:t>Methodology: Cost-Sensitive Regularization</a:t>
            </a:r>
            <a:endParaRPr b="1" lang="en-US" sz="2800" spc="-1" strike="noStrike">
              <a:solidFill>
                <a:srgbClr val="920000"/>
              </a:solidFill>
              <a:latin typeface="Droid Sans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237600" y="822960"/>
            <a:ext cx="2779920" cy="173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457200" y="226440"/>
            <a:ext cx="8229240" cy="456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28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920000"/>
                </a:solidFill>
                <a:latin typeface="Droid Sans"/>
              </a:rPr>
              <a:t>Methodology: Cost-Sensitive Regularization</a:t>
            </a:r>
            <a:endParaRPr b="1" lang="en-US" sz="2800" spc="-1" strike="noStrike">
              <a:solidFill>
                <a:srgbClr val="920000"/>
              </a:solidFill>
              <a:latin typeface="Droid Sans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3803760" y="842400"/>
            <a:ext cx="2779920" cy="1737360"/>
          </a:xfrm>
          <a:prstGeom prst="rect">
            <a:avLst/>
          </a:prstGeom>
          <a:ln>
            <a:noFill/>
          </a:ln>
        </p:spPr>
      </p:pic>
      <p:pic>
        <p:nvPicPr>
          <p:cNvPr id="285" name="" descr=""/>
          <p:cNvPicPr/>
          <p:nvPr/>
        </p:nvPicPr>
        <p:blipFill>
          <a:blip r:embed="rId2"/>
          <a:stretch/>
        </p:blipFill>
        <p:spPr>
          <a:xfrm>
            <a:off x="237600" y="822960"/>
            <a:ext cx="2779920" cy="1737360"/>
          </a:xfrm>
          <a:prstGeom prst="rect">
            <a:avLst/>
          </a:prstGeom>
          <a:ln>
            <a:noFill/>
          </a:ln>
        </p:spPr>
      </p:pic>
      <p:sp>
        <p:nvSpPr>
          <p:cNvPr id="286" name="TextShape 2"/>
          <p:cNvSpPr txBox="1"/>
          <p:nvPr/>
        </p:nvSpPr>
        <p:spPr>
          <a:xfrm>
            <a:off x="6583680" y="969840"/>
            <a:ext cx="2102760" cy="37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Bad Prediction</a:t>
            </a:r>
            <a:endParaRPr b="0" lang="en-US" sz="20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57200" y="226440"/>
            <a:ext cx="8229240" cy="456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28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920000"/>
                </a:solidFill>
                <a:latin typeface="Droid Sans"/>
              </a:rPr>
              <a:t>Methodology: Cost-Sensitive Regularization</a:t>
            </a:r>
            <a:endParaRPr b="1" lang="en-US" sz="2800" spc="-1" strike="noStrike">
              <a:solidFill>
                <a:srgbClr val="920000"/>
              </a:solidFill>
              <a:latin typeface="Droid Sans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3803760" y="842400"/>
            <a:ext cx="2779920" cy="1737360"/>
          </a:xfrm>
          <a:prstGeom prst="rect">
            <a:avLst/>
          </a:prstGeom>
          <a:ln>
            <a:noFill/>
          </a:ln>
        </p:spPr>
      </p:pic>
      <p:pic>
        <p:nvPicPr>
          <p:cNvPr id="289" name="" descr=""/>
          <p:cNvPicPr/>
          <p:nvPr/>
        </p:nvPicPr>
        <p:blipFill>
          <a:blip r:embed="rId2"/>
          <a:stretch/>
        </p:blipFill>
        <p:spPr>
          <a:xfrm>
            <a:off x="237600" y="822960"/>
            <a:ext cx="2779920" cy="1737360"/>
          </a:xfrm>
          <a:prstGeom prst="rect">
            <a:avLst/>
          </a:prstGeom>
          <a:ln>
            <a:noFill/>
          </a:ln>
        </p:spPr>
      </p:pic>
      <p:pic>
        <p:nvPicPr>
          <p:cNvPr id="290" name="" descr=""/>
          <p:cNvPicPr/>
          <p:nvPr/>
        </p:nvPicPr>
        <p:blipFill>
          <a:blip r:embed="rId3"/>
          <a:stretch/>
        </p:blipFill>
        <p:spPr>
          <a:xfrm>
            <a:off x="274320" y="2743200"/>
            <a:ext cx="2779920" cy="1737360"/>
          </a:xfrm>
          <a:prstGeom prst="rect">
            <a:avLst/>
          </a:prstGeom>
          <a:ln>
            <a:noFill/>
          </a:ln>
        </p:spPr>
      </p:pic>
      <p:sp>
        <p:nvSpPr>
          <p:cNvPr id="291" name="TextShape 2"/>
          <p:cNvSpPr txBox="1"/>
          <p:nvPr/>
        </p:nvSpPr>
        <p:spPr>
          <a:xfrm>
            <a:off x="6583680" y="969840"/>
            <a:ext cx="2102760" cy="37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Bad Prediction</a:t>
            </a:r>
            <a:endParaRPr b="0" lang="en-US" sz="20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92" name="TextShape 3"/>
          <p:cNvSpPr txBox="1"/>
          <p:nvPr/>
        </p:nvSpPr>
        <p:spPr>
          <a:xfrm>
            <a:off x="3020040" y="2985840"/>
            <a:ext cx="2557800" cy="37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Better Prediction</a:t>
            </a:r>
            <a:endParaRPr b="0" lang="en-US" sz="20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457200" y="226440"/>
            <a:ext cx="8229240" cy="456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28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920000"/>
                </a:solidFill>
                <a:latin typeface="Droid Sans"/>
              </a:rPr>
              <a:t>Methodology: Cost-Sensitive Regularization</a:t>
            </a:r>
            <a:endParaRPr b="1" lang="en-US" sz="2800" spc="-1" strike="noStrike">
              <a:solidFill>
                <a:srgbClr val="920000"/>
              </a:solidFill>
              <a:latin typeface="Droid Sans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1"/>
          <a:stretch/>
        </p:blipFill>
        <p:spPr>
          <a:xfrm>
            <a:off x="3803760" y="842400"/>
            <a:ext cx="2779920" cy="1737360"/>
          </a:xfrm>
          <a:prstGeom prst="rect">
            <a:avLst/>
          </a:prstGeom>
          <a:ln>
            <a:noFill/>
          </a:ln>
        </p:spPr>
      </p:pic>
      <p:pic>
        <p:nvPicPr>
          <p:cNvPr id="295" name="" descr=""/>
          <p:cNvPicPr/>
          <p:nvPr/>
        </p:nvPicPr>
        <p:blipFill>
          <a:blip r:embed="rId2"/>
          <a:stretch/>
        </p:blipFill>
        <p:spPr>
          <a:xfrm>
            <a:off x="237600" y="822960"/>
            <a:ext cx="2779920" cy="1737360"/>
          </a:xfrm>
          <a:prstGeom prst="rect">
            <a:avLst/>
          </a:prstGeom>
          <a:ln>
            <a:noFill/>
          </a:ln>
        </p:spPr>
      </p:pic>
      <p:pic>
        <p:nvPicPr>
          <p:cNvPr id="296" name="" descr=""/>
          <p:cNvPicPr/>
          <p:nvPr/>
        </p:nvPicPr>
        <p:blipFill>
          <a:blip r:embed="rId3"/>
          <a:stretch/>
        </p:blipFill>
        <p:spPr>
          <a:xfrm>
            <a:off x="274320" y="2743200"/>
            <a:ext cx="2779920" cy="1737360"/>
          </a:xfrm>
          <a:prstGeom prst="rect">
            <a:avLst/>
          </a:prstGeom>
          <a:ln>
            <a:noFill/>
          </a:ln>
        </p:spPr>
      </p:pic>
      <p:sp>
        <p:nvSpPr>
          <p:cNvPr id="297" name="TextShape 2"/>
          <p:cNvSpPr txBox="1"/>
          <p:nvPr/>
        </p:nvSpPr>
        <p:spPr>
          <a:xfrm>
            <a:off x="6583680" y="969840"/>
            <a:ext cx="2102760" cy="37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Bad Prediction</a:t>
            </a:r>
            <a:endParaRPr b="0" lang="en-US" sz="20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3020040" y="2985840"/>
            <a:ext cx="2557800" cy="37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Better Prediction</a:t>
            </a:r>
            <a:endParaRPr b="0" lang="en-US" sz="20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299" name="TextShape 4"/>
          <p:cNvSpPr txBox="1"/>
          <p:nvPr/>
        </p:nvSpPr>
        <p:spPr>
          <a:xfrm>
            <a:off x="6858000" y="1371600"/>
            <a:ext cx="1826640" cy="38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Cambria"/>
              </a:rPr>
              <a:t>CE = 4.1444</a:t>
            </a:r>
            <a:endParaRPr b="1" lang="en-US" sz="2000" spc="-1" strike="noStrike">
              <a:latin typeface="Arial"/>
            </a:endParaRPr>
          </a:p>
        </p:txBody>
      </p:sp>
      <p:sp>
        <p:nvSpPr>
          <p:cNvPr id="300" name="TextShape 5"/>
          <p:cNvSpPr txBox="1"/>
          <p:nvPr/>
        </p:nvSpPr>
        <p:spPr>
          <a:xfrm>
            <a:off x="3383280" y="3474720"/>
            <a:ext cx="1826640" cy="38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Cambria"/>
              </a:rPr>
              <a:t>CE = 4.1444</a:t>
            </a:r>
            <a:endParaRPr b="1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457200" y="226440"/>
            <a:ext cx="8229240" cy="456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28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920000"/>
                </a:solidFill>
                <a:latin typeface="Droid Sans"/>
              </a:rPr>
              <a:t>Methodology: Cost-Sensitive Regularization</a:t>
            </a:r>
            <a:endParaRPr b="1" lang="en-US" sz="2800" spc="-1" strike="noStrike">
              <a:solidFill>
                <a:srgbClr val="920000"/>
              </a:solidFill>
              <a:latin typeface="Droid Sans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3803760" y="842400"/>
            <a:ext cx="2779920" cy="1737360"/>
          </a:xfrm>
          <a:prstGeom prst="rect">
            <a:avLst/>
          </a:prstGeom>
          <a:ln>
            <a:noFill/>
          </a:ln>
        </p:spPr>
      </p:pic>
      <p:pic>
        <p:nvPicPr>
          <p:cNvPr id="303" name="" descr=""/>
          <p:cNvPicPr/>
          <p:nvPr/>
        </p:nvPicPr>
        <p:blipFill>
          <a:blip r:embed="rId2"/>
          <a:stretch/>
        </p:blipFill>
        <p:spPr>
          <a:xfrm>
            <a:off x="237600" y="822960"/>
            <a:ext cx="2779920" cy="1737360"/>
          </a:xfrm>
          <a:prstGeom prst="rect">
            <a:avLst/>
          </a:prstGeom>
          <a:ln>
            <a:noFill/>
          </a:ln>
        </p:spPr>
      </p:pic>
      <p:pic>
        <p:nvPicPr>
          <p:cNvPr id="304" name="" descr=""/>
          <p:cNvPicPr/>
          <p:nvPr/>
        </p:nvPicPr>
        <p:blipFill>
          <a:blip r:embed="rId3"/>
          <a:stretch/>
        </p:blipFill>
        <p:spPr>
          <a:xfrm>
            <a:off x="274320" y="2743200"/>
            <a:ext cx="2779920" cy="1737360"/>
          </a:xfrm>
          <a:prstGeom prst="rect">
            <a:avLst/>
          </a:prstGeom>
          <a:ln>
            <a:noFill/>
          </a:ln>
        </p:spPr>
      </p:pic>
      <p:sp>
        <p:nvSpPr>
          <p:cNvPr id="305" name="TextShape 2"/>
          <p:cNvSpPr txBox="1"/>
          <p:nvPr/>
        </p:nvSpPr>
        <p:spPr>
          <a:xfrm>
            <a:off x="6583680" y="969840"/>
            <a:ext cx="2102760" cy="37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Bad Prediction</a:t>
            </a:r>
            <a:endParaRPr b="0" lang="en-US" sz="20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3020040" y="2985840"/>
            <a:ext cx="2557800" cy="37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Better Prediction</a:t>
            </a:r>
            <a:endParaRPr b="0" lang="en-US" sz="2000" spc="-1" strike="noStrike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307" name="TextShape 4"/>
          <p:cNvSpPr txBox="1"/>
          <p:nvPr/>
        </p:nvSpPr>
        <p:spPr>
          <a:xfrm>
            <a:off x="6858000" y="1371600"/>
            <a:ext cx="1826640" cy="38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Cambria"/>
              </a:rPr>
              <a:t>CE = 4.1444</a:t>
            </a:r>
            <a:endParaRPr b="1" lang="en-US" sz="2000" spc="-1" strike="noStrike">
              <a:latin typeface="Arial"/>
            </a:endParaRPr>
          </a:p>
        </p:txBody>
      </p:sp>
      <p:sp>
        <p:nvSpPr>
          <p:cNvPr id="308" name="TextShape 5"/>
          <p:cNvSpPr txBox="1"/>
          <p:nvPr/>
        </p:nvSpPr>
        <p:spPr>
          <a:xfrm>
            <a:off x="3383280" y="3474720"/>
            <a:ext cx="1826640" cy="38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Cambria"/>
              </a:rPr>
              <a:t>CE = 4.1444</a:t>
            </a:r>
            <a:endParaRPr b="1" lang="en-US" sz="2000" spc="-1" strike="noStrike">
              <a:latin typeface="Arial"/>
            </a:endParaRPr>
          </a:p>
        </p:txBody>
      </p:sp>
      <p:sp>
        <p:nvSpPr>
          <p:cNvPr id="309" name="TextShape 6"/>
          <p:cNvSpPr txBox="1"/>
          <p:nvPr/>
        </p:nvSpPr>
        <p:spPr>
          <a:xfrm>
            <a:off x="6217920" y="2945520"/>
            <a:ext cx="2557800" cy="37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4f81bd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Cambria"/>
              </a:rPr>
              <a:t>Need to penalize differently when we have different kinds of errors!</a:t>
            </a:r>
            <a:endParaRPr b="0" lang="en-US" sz="2000" spc="-1" strike="noStrike">
              <a:solidFill>
                <a:srgbClr val="000000"/>
              </a:solidFill>
              <a:latin typeface="Cambr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00_intro</Template>
  <TotalTime>24540</TotalTime>
  <Application>LibreOffice/6.2.8.2$Linux_X86_64 LibreOffice_project/20$Build-2</Application>
  <Words>79</Words>
  <Paragraphs>21</Paragraphs>
  <Company>Brown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2010-08-26T18:00:58Z</dcterms:created>
  <dc:creator>shengbin@cs.sjtu.edu.cn</dc:creator>
  <dc:description/>
  <dc:language>en-US</dc:language>
  <cp:lastModifiedBy/>
  <dcterms:modified xsi:type="dcterms:W3CDTF">2020-04-03T11:20:35Z</dcterms:modified>
  <cp:revision>1102</cp:revision>
  <dc:subject/>
  <dc:title>WPF 3D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Brown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全屏显示(16:9)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