
<file path=[Content_Types].xml><?xml version="1.0" encoding="utf-8"?>
<Types xmlns="http://schemas.openxmlformats.org/package/2006/content-types">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diagrams/quickStyle2.xml" ContentType="application/vnd.openxmlformats-officedocument.drawingml.diagramStyl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commentAuthors.xml" ContentType="application/vnd.openxmlformats-officedocument.presentationml.commentAuthors+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notesSlides/notesSlide5.xml" ContentType="application/vnd.openxmlformats-officedocument.presentationml.notesSlide+xml"/>
  <Override PartName="/ppt/diagrams/colors4.xml" ContentType="application/vnd.openxmlformats-officedocument.drawingml.diagramColor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drawings/drawing1.xml" ContentType="application/vnd.openxmlformats-officedocument.drawingml.chartshapes+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emf" ContentType="image/x-emf"/>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diagrams/layout4.xml" ContentType="application/vnd.openxmlformats-officedocument.drawingml.diagramLayout+xml"/>
  <Override PartName="/ppt/slideLayouts/slideLayout10.xml" ContentType="application/vnd.openxmlformats-officedocument.presentationml.slideLayout+xml"/>
  <Default Extension="vml" ContentType="application/vnd.openxmlformats-officedocument.vmlDrawing"/>
  <Override PartName="/ppt/comments/comment1.xml" ContentType="application/vnd.openxmlformats-officedocument.presentationml.comments+xml"/>
  <Override PartName="/ppt/diagrams/layout2.xml" ContentType="application/vnd.openxmlformats-officedocument.drawingml.diagramLayout+xml"/>
  <Override PartName="/ppt/diagrams/data3.xml" ContentType="application/vnd.openxmlformats-officedocument.drawingml.diagramData+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charts/chart2.xml" ContentType="application/vnd.openxmlformats-officedocument.drawingml.chart+xml"/>
  <Override PartName="/ppt/diagrams/data1.xml" ContentType="application/vnd.openxmlformats-officedocument.drawingml.diagramData+xml"/>
  <Override PartName="/ppt/notesSlides/notesSlide4.xml" ContentType="application/vnd.openxmlformats-officedocument.presentationml.notesSlide+xml"/>
  <Override PartName="/ppt/diagrams/colors3.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xls" ContentType="application/vnd.ms-exce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37" r:id="rId2"/>
  </p:sldMasterIdLst>
  <p:notesMasterIdLst>
    <p:notesMasterId r:id="rId24"/>
  </p:notesMasterIdLst>
  <p:handoutMasterIdLst>
    <p:handoutMasterId r:id="rId25"/>
  </p:handoutMasterIdLst>
  <p:sldIdLst>
    <p:sldId id="405" r:id="rId3"/>
    <p:sldId id="397" r:id="rId4"/>
    <p:sldId id="412" r:id="rId5"/>
    <p:sldId id="398" r:id="rId6"/>
    <p:sldId id="399" r:id="rId7"/>
    <p:sldId id="400" r:id="rId8"/>
    <p:sldId id="401" r:id="rId9"/>
    <p:sldId id="407" r:id="rId10"/>
    <p:sldId id="408" r:id="rId11"/>
    <p:sldId id="402" r:id="rId12"/>
    <p:sldId id="409" r:id="rId13"/>
    <p:sldId id="410" r:id="rId14"/>
    <p:sldId id="411" r:id="rId15"/>
    <p:sldId id="326" r:id="rId16"/>
    <p:sldId id="406" r:id="rId17"/>
    <p:sldId id="361" r:id="rId18"/>
    <p:sldId id="374" r:id="rId19"/>
    <p:sldId id="349" r:id="rId20"/>
    <p:sldId id="354" r:id="rId21"/>
    <p:sldId id="377" r:id="rId22"/>
    <p:sldId id="392" r:id="rId23"/>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ecelia Leong" initials="C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8000"/>
    <a:srgbClr val="006600"/>
    <a:srgbClr val="EAB200"/>
    <a:srgbClr val="00B050"/>
    <a:srgbClr val="E7EAF1"/>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35" autoAdjust="0"/>
    <p:restoredTop sz="86559" autoAdjust="0"/>
  </p:normalViewPr>
  <p:slideViewPr>
    <p:cSldViewPr>
      <p:cViewPr>
        <p:scale>
          <a:sx n="58" d="100"/>
          <a:sy n="58" d="100"/>
        </p:scale>
        <p:origin x="-1524"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2" Type="http://schemas.openxmlformats.org/officeDocument/2006/relationships/oleObject" Target="file:///C:\Documents%20and%20Settings\Administrator\Local%20Settings\Temporary%20Internet%20Files\Content.Outlook\1PXW77PC\Data%20memo%204%2025%2011.doc!_1366048928"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3" Type="http://schemas.openxmlformats.org/officeDocument/2006/relationships/chartUserShapes" Target="../drawings/drawing1.xml"/><Relationship Id="rId2" Type="http://schemas.openxmlformats.org/officeDocument/2006/relationships/oleObject" Target="file:///C:\Documents%20and%20Settings\Administrator\Local%20Settings\Temporary%20Internet%20Files\Content.Outlook\1PXW77PC\readiness%20attendance%20and%203rd%20grade%20by%20K%20academics%20cutsv3.doc!_1366551347" TargetMode="External"/><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lrMapOvr bg1="lt1" tx1="dk1" bg2="lt2" tx2="dk2" accent1="accent1" accent2="accent2" accent3="accent3" accent4="accent4" accent5="accent5" accent6="accent6" hlink="hlink" folHlink="folHlink"/>
  <c:chart>
    <c:title>
      <c:layout/>
      <c:spPr>
        <a:noFill/>
        <a:ln w="25400">
          <a:noFill/>
        </a:ln>
      </c:spPr>
      <c:txPr>
        <a:bodyPr/>
        <a:lstStyle/>
        <a:p>
          <a:pPr>
            <a:defRPr sz="960" b="1" i="0" u="none" strike="noStrike" baseline="0">
              <a:solidFill>
                <a:srgbClr val="000000"/>
              </a:solidFill>
              <a:latin typeface="Tw Cen MT"/>
              <a:ea typeface="Tw Cen MT"/>
              <a:cs typeface="Tw Cen MT"/>
            </a:defRPr>
          </a:pPr>
          <a:endParaRPr lang="en-US"/>
        </a:p>
      </c:txPr>
    </c:title>
    <c:plotArea>
      <c:layout>
        <c:manualLayout>
          <c:layoutTarget val="inner"/>
          <c:xMode val="edge"/>
          <c:yMode val="edge"/>
          <c:x val="4.6623823369146986E-2"/>
          <c:y val="0.17204951544518474"/>
          <c:w val="0.95310447525279662"/>
          <c:h val="0.64920048455481705"/>
        </c:manualLayout>
      </c:layout>
      <c:barChart>
        <c:barDir val="col"/>
        <c:grouping val="clustered"/>
        <c:ser>
          <c:idx val="0"/>
          <c:order val="0"/>
          <c:tx>
            <c:strRef>
              <c:f>'[Chart in C: Documents and Settings Administrator Local Settings Temporary Internet Files Content.Outlook 1PXW77PC Data memo 4 25 11.doc 2]Sheet1'!$B$1</c:f>
              <c:strCache>
                <c:ptCount val="1"/>
              </c:strCache>
            </c:strRef>
          </c:tx>
          <c:spPr>
            <a:solidFill>
              <a:srgbClr val="333399"/>
            </a:solidFill>
            <a:ln w="3175">
              <a:solidFill>
                <a:srgbClr val="000000"/>
              </a:solidFill>
              <a:prstDash val="solid"/>
            </a:ln>
          </c:spPr>
          <c:dPt>
            <c:idx val="0"/>
            <c:spPr>
              <a:solidFill>
                <a:schemeClr val="accent3">
                  <a:lumMod val="40000"/>
                  <a:lumOff val="60000"/>
                </a:schemeClr>
              </a:solidFill>
              <a:ln w="3175">
                <a:solidFill>
                  <a:srgbClr val="000000"/>
                </a:solidFill>
                <a:prstDash val="solid"/>
              </a:ln>
            </c:spPr>
          </c:dPt>
          <c:dPt>
            <c:idx val="1"/>
            <c:spPr>
              <a:solidFill>
                <a:srgbClr val="FFFF99"/>
              </a:solidFill>
              <a:ln w="3175">
                <a:solidFill>
                  <a:srgbClr val="000000"/>
                </a:solidFill>
                <a:prstDash val="solid"/>
              </a:ln>
            </c:spPr>
          </c:dPt>
          <c:dPt>
            <c:idx val="2"/>
            <c:spPr>
              <a:solidFill>
                <a:schemeClr val="accent6">
                  <a:lumMod val="40000"/>
                  <a:lumOff val="60000"/>
                </a:schemeClr>
              </a:solidFill>
              <a:ln w="3175">
                <a:solidFill>
                  <a:srgbClr val="000000"/>
                </a:solidFill>
                <a:prstDash val="solid"/>
              </a:ln>
            </c:spPr>
          </c:dPt>
          <c:dPt>
            <c:idx val="3"/>
            <c:spPr>
              <a:solidFill>
                <a:schemeClr val="accent2">
                  <a:lumMod val="60000"/>
                  <a:lumOff val="40000"/>
                </a:schemeClr>
              </a:solidFill>
              <a:ln w="3175">
                <a:solidFill>
                  <a:srgbClr val="000000"/>
                </a:solidFill>
                <a:prstDash val="solid"/>
              </a:ln>
            </c:spPr>
          </c:dPt>
          <c:dLbls>
            <c:numFmt formatCode="0%" sourceLinked="0"/>
            <c:spPr>
              <a:noFill/>
              <a:ln w="25400">
                <a:noFill/>
              </a:ln>
            </c:spPr>
            <c:txPr>
              <a:bodyPr/>
              <a:lstStyle/>
              <a:p>
                <a:pPr>
                  <a:defRPr sz="800" b="1" i="0" u="none" strike="noStrike" baseline="0">
                    <a:solidFill>
                      <a:srgbClr val="000000"/>
                    </a:solidFill>
                    <a:latin typeface="Tw Cen MT"/>
                    <a:ea typeface="Tw Cen MT"/>
                    <a:cs typeface="Tw Cen MT"/>
                  </a:defRPr>
                </a:pPr>
                <a:endParaRPr lang="en-US"/>
              </a:p>
            </c:txPr>
            <c:showVal val="1"/>
          </c:dLbls>
          <c:cat>
            <c:strRef>
              <c:f>'[Chart in C: Documents and Settings Administrator Local Settings Temporary Internet Files Content.Outlook 1PXW77PC Data memo 4 25 11.doc 2]Sheet1'!$A$2:$A$5</c:f>
              <c:strCache>
                <c:ptCount val="4"/>
                <c:pt idx="0">
                  <c:v>No attendance risks</c:v>
                </c:pt>
                <c:pt idx="1">
                  <c:v>Small attendance risks</c:v>
                </c:pt>
                <c:pt idx="2">
                  <c:v>Moderate attendance risks</c:v>
                </c:pt>
                <c:pt idx="3">
                  <c:v>High attendance risks</c:v>
                </c:pt>
              </c:strCache>
            </c:strRef>
          </c:cat>
          <c:val>
            <c:numRef>
              <c:f>'[Chart in C: Documents and Settings Administrator Local Settings Temporary Internet Files Content.Outlook 1PXW77PC Data memo 4 25 11.doc 2]Sheet1'!$B$2:$B$5</c:f>
              <c:numCache>
                <c:formatCode>0.00</c:formatCode>
                <c:ptCount val="4"/>
                <c:pt idx="0">
                  <c:v>0.64000000000000512</c:v>
                </c:pt>
                <c:pt idx="1">
                  <c:v>0.43000000000000038</c:v>
                </c:pt>
                <c:pt idx="2">
                  <c:v>0.41000000000000031</c:v>
                </c:pt>
                <c:pt idx="3">
                  <c:v>0.17</c:v>
                </c:pt>
              </c:numCache>
            </c:numRef>
          </c:val>
        </c:ser>
        <c:axId val="96390144"/>
        <c:axId val="96396032"/>
      </c:barChart>
      <c:catAx>
        <c:axId val="96390144"/>
        <c:scaling>
          <c:orientation val="minMax"/>
        </c:scaling>
        <c:axPos val="b"/>
        <c:numFmt formatCode="General" sourceLinked="1"/>
        <c:tickLblPos val="nextTo"/>
        <c:spPr>
          <a:ln w="3170">
            <a:solidFill>
              <a:srgbClr val="000000"/>
            </a:solidFill>
            <a:prstDash val="solid"/>
          </a:ln>
        </c:spPr>
        <c:txPr>
          <a:bodyPr rot="0" vert="horz"/>
          <a:lstStyle/>
          <a:p>
            <a:pPr>
              <a:defRPr sz="1000" b="1" i="0" u="none" strike="noStrike" baseline="0">
                <a:solidFill>
                  <a:srgbClr val="000000"/>
                </a:solidFill>
                <a:latin typeface="Tw Cen MT"/>
                <a:ea typeface="Tw Cen MT"/>
                <a:cs typeface="Tw Cen MT"/>
              </a:defRPr>
            </a:pPr>
            <a:endParaRPr lang="en-US"/>
          </a:p>
        </c:txPr>
        <c:crossAx val="96396032"/>
        <c:crossesAt val="0"/>
        <c:auto val="1"/>
        <c:lblAlgn val="ctr"/>
        <c:lblOffset val="100"/>
        <c:tickLblSkip val="1"/>
        <c:tickMarkSkip val="1"/>
      </c:catAx>
      <c:valAx>
        <c:axId val="96396032"/>
        <c:scaling>
          <c:orientation val="minMax"/>
          <c:max val="1"/>
          <c:min val="0"/>
        </c:scaling>
        <c:axPos val="l"/>
        <c:majorGridlines>
          <c:spPr>
            <a:ln w="12680">
              <a:solidFill>
                <a:srgbClr val="C0C0C0"/>
              </a:solidFill>
              <a:prstDash val="solid"/>
            </a:ln>
          </c:spPr>
        </c:majorGridlines>
        <c:numFmt formatCode="0%" sourceLinked="0"/>
        <c:tickLblPos val="nextTo"/>
        <c:spPr>
          <a:ln w="12680">
            <a:solidFill>
              <a:srgbClr val="808080"/>
            </a:solidFill>
            <a:prstDash val="solid"/>
          </a:ln>
        </c:spPr>
        <c:txPr>
          <a:bodyPr rot="0" vert="horz"/>
          <a:lstStyle/>
          <a:p>
            <a:pPr>
              <a:defRPr sz="900" b="0" i="0" u="none" strike="noStrike" baseline="0">
                <a:solidFill>
                  <a:srgbClr val="808080"/>
                </a:solidFill>
                <a:latin typeface="Tw Cen MT"/>
                <a:ea typeface="Tw Cen MT"/>
                <a:cs typeface="Tw Cen MT"/>
              </a:defRPr>
            </a:pPr>
            <a:endParaRPr lang="en-US"/>
          </a:p>
        </c:txPr>
        <c:crossAx val="96390144"/>
        <c:crosses val="autoZero"/>
        <c:crossBetween val="between"/>
        <c:majorUnit val="0.2"/>
      </c:valAx>
      <c:spPr>
        <a:noFill/>
        <a:ln w="25400">
          <a:noFill/>
        </a:ln>
      </c:spPr>
    </c:plotArea>
    <c:plotVisOnly val="1"/>
    <c:dispBlanksAs val="gap"/>
  </c:chart>
  <c:spPr>
    <a:noFill/>
    <a:ln w="9525">
      <a:noFill/>
    </a:ln>
  </c:spPr>
  <c:txPr>
    <a:bodyPr/>
    <a:lstStyle/>
    <a:p>
      <a:pPr>
        <a:defRPr sz="800" b="1" i="0" u="none" strike="noStrike" baseline="0">
          <a:solidFill>
            <a:srgbClr val="000000"/>
          </a:solidFill>
          <a:latin typeface="Tw Cen MT"/>
          <a:ea typeface="Tw Cen MT"/>
          <a:cs typeface="Tw Cen MT"/>
        </a:defRPr>
      </a:pPr>
      <a:endParaRPr lang="en-US"/>
    </a:p>
  </c:txPr>
  <c:externalData r:id="rId2"/>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lrMapOvr bg1="lt1" tx1="dk1" bg2="lt2" tx2="dk2" accent1="accent1" accent2="accent2" accent3="accent3" accent4="accent4" accent5="accent5" accent6="accent6" hlink="hlink" folHlink="folHlink"/>
  <c:chart>
    <c:plotArea>
      <c:layout>
        <c:manualLayout>
          <c:layoutTarget val="inner"/>
          <c:xMode val="edge"/>
          <c:yMode val="edge"/>
          <c:x val="4.6623823369146986E-2"/>
          <c:y val="6.5942688670765456E-2"/>
          <c:w val="0.73790624486545919"/>
          <c:h val="0.78500959982741858"/>
        </c:manualLayout>
      </c:layout>
      <c:lineChart>
        <c:grouping val="standard"/>
        <c:ser>
          <c:idx val="0"/>
          <c:order val="0"/>
          <c:tx>
            <c:strRef>
              <c:f>'[Chart in C: Documents and Settings Administrator Local Settings Temporary Internet Files Content.Outlook 1PXW77PC readiness attendance and 3rd grade by K academics cutsv3.doc]Sheet1'!$B$1</c:f>
              <c:strCache>
                <c:ptCount val="1"/>
                <c:pt idx="0">
                  <c:v>High on Kinder Academics skills</c:v>
                </c:pt>
              </c:strCache>
            </c:strRef>
          </c:tx>
          <c:spPr>
            <a:ln w="28110">
              <a:solidFill>
                <a:schemeClr val="tx2">
                  <a:lumMod val="60000"/>
                  <a:lumOff val="40000"/>
                </a:schemeClr>
              </a:solidFill>
              <a:prstDash val="solid"/>
            </a:ln>
          </c:spPr>
          <c:marker>
            <c:symbol val="triangle"/>
            <c:size val="9"/>
            <c:spPr>
              <a:solidFill>
                <a:schemeClr val="tx2">
                  <a:lumMod val="60000"/>
                  <a:lumOff val="40000"/>
                </a:schemeClr>
              </a:solidFill>
              <a:ln>
                <a:solidFill>
                  <a:srgbClr val="1F497D">
                    <a:lumMod val="60000"/>
                    <a:lumOff val="40000"/>
                  </a:srgbClr>
                </a:solidFill>
              </a:ln>
            </c:spPr>
          </c:marker>
          <c:dLbls>
            <c:dLbl>
              <c:idx val="0"/>
              <c:layout>
                <c:manualLayout>
                  <c:x val="-3.4585272720466506E-2"/>
                  <c:y val="-3.235609247474204E-2"/>
                </c:manualLayout>
              </c:layout>
              <c:dLblPos val="r"/>
              <c:showVal val="1"/>
            </c:dLbl>
            <c:dLbl>
              <c:idx val="1"/>
              <c:layout>
                <c:manualLayout>
                  <c:x val="-3.6940905366227052E-2"/>
                  <c:y val="-6.813792111602493E-2"/>
                </c:manualLayout>
              </c:layout>
              <c:dLblPos val="r"/>
              <c:showVal val="1"/>
            </c:dLbl>
            <c:dLbl>
              <c:idx val="3"/>
              <c:layout>
                <c:manualLayout>
                  <c:x val="-3.4585272720466527E-2"/>
                  <c:y val="-5.792686873044979E-2"/>
                </c:manualLayout>
              </c:layout>
              <c:dLblPos val="r"/>
              <c:showVal val="1"/>
            </c:dLbl>
            <c:numFmt formatCode="#,##0" sourceLinked="0"/>
            <c:spPr>
              <a:noFill/>
              <a:ln w="24987">
                <a:noFill/>
              </a:ln>
            </c:spPr>
            <c:txPr>
              <a:bodyPr/>
              <a:lstStyle/>
              <a:p>
                <a:pPr>
                  <a:defRPr sz="785" b="1" i="0" u="none" strike="noStrike" baseline="0">
                    <a:solidFill>
                      <a:srgbClr val="000000"/>
                    </a:solidFill>
                    <a:latin typeface="Tw Cen MT"/>
                    <a:ea typeface="Tw Cen MT"/>
                    <a:cs typeface="Tw Cen MT"/>
                  </a:defRPr>
                </a:pPr>
                <a:endParaRPr lang="en-US"/>
              </a:p>
            </c:txPr>
            <c:dLblPos val="t"/>
            <c:showVal val="1"/>
          </c:dLbls>
          <c:cat>
            <c:strRef>
              <c:f>'[Chart in C: Documents and Settings Administrator Local Settings Temporary Internet Files Content.Outlook 1PXW77PC readiness attendance and 3rd grade by K academics cutsv3.doc]Sheet1'!$A$2:$A$5</c:f>
              <c:strCache>
                <c:ptCount val="4"/>
                <c:pt idx="0">
                  <c:v>No attendance risk</c:v>
                </c:pt>
                <c:pt idx="1">
                  <c:v>Small attendance risk</c:v>
                </c:pt>
                <c:pt idx="2">
                  <c:v>Moderate attendance risk</c:v>
                </c:pt>
                <c:pt idx="3">
                  <c:v>High attendance risk (chronically absent)</c:v>
                </c:pt>
              </c:strCache>
            </c:strRef>
          </c:cat>
          <c:val>
            <c:numRef>
              <c:f>'[Chart in C: Documents and Settings Administrator Local Settings Temporary Internet Files Content.Outlook 1PXW77PC readiness attendance and 3rd grade by K academics cutsv3.doc]Sheet1'!$B$2:$B$5</c:f>
              <c:numCache>
                <c:formatCode>General</c:formatCode>
                <c:ptCount val="4"/>
                <c:pt idx="0">
                  <c:v>388</c:v>
                </c:pt>
                <c:pt idx="1">
                  <c:v>369</c:v>
                </c:pt>
                <c:pt idx="2">
                  <c:v>361</c:v>
                </c:pt>
                <c:pt idx="3">
                  <c:v>330</c:v>
                </c:pt>
              </c:numCache>
            </c:numRef>
          </c:val>
        </c:ser>
        <c:ser>
          <c:idx val="1"/>
          <c:order val="1"/>
          <c:tx>
            <c:strRef>
              <c:f>'[Chart in C: Documents and Settings Administrator Local Settings Temporary Internet Files Content.Outlook 1PXW77PC readiness attendance and 3rd grade by K academics cutsv3.doc]Sheet1'!$C$1</c:f>
              <c:strCache>
                <c:ptCount val="1"/>
                <c:pt idx="0">
                  <c:v>Low on Kinder Academics skills</c:v>
                </c:pt>
              </c:strCache>
            </c:strRef>
          </c:tx>
          <c:spPr>
            <a:ln>
              <a:solidFill>
                <a:schemeClr val="bg1">
                  <a:lumMod val="65000"/>
                </a:schemeClr>
              </a:solidFill>
            </a:ln>
          </c:spPr>
          <c:marker>
            <c:symbol val="square"/>
            <c:size val="7"/>
            <c:spPr>
              <a:solidFill>
                <a:schemeClr val="bg1">
                  <a:lumMod val="65000"/>
                </a:schemeClr>
              </a:solidFill>
              <a:ln>
                <a:solidFill>
                  <a:schemeClr val="bg1">
                    <a:lumMod val="65000"/>
                  </a:schemeClr>
                </a:solidFill>
              </a:ln>
            </c:spPr>
          </c:marker>
          <c:dLbls>
            <c:dLbl>
              <c:idx val="0"/>
              <c:numFmt formatCode="#,##0" sourceLinked="0"/>
              <c:spPr/>
              <c:txPr>
                <a:bodyPr/>
                <a:lstStyle/>
                <a:p>
                  <a:pPr>
                    <a:defRPr/>
                  </a:pPr>
                  <a:endParaRPr lang="en-US"/>
                </a:p>
              </c:txPr>
            </c:dLbl>
            <c:dLbl>
              <c:idx val="1"/>
              <c:layout>
                <c:manualLayout>
                  <c:x val="-3.6738418791153492E-2"/>
                  <c:y val="-6.1521159170171695E-2"/>
                </c:manualLayout>
              </c:layout>
              <c:numFmt formatCode="#,##0" sourceLinked="0"/>
              <c:spPr/>
              <c:txPr>
                <a:bodyPr/>
                <a:lstStyle/>
                <a:p>
                  <a:pPr>
                    <a:defRPr/>
                  </a:pPr>
                  <a:endParaRPr lang="en-US"/>
                </a:p>
              </c:txPr>
              <c:dLblPos val="r"/>
              <c:showVal val="1"/>
            </c:dLbl>
            <c:dLbl>
              <c:idx val="2"/>
              <c:layout>
                <c:manualLayout>
                  <c:x val="-3.4861632787185452E-2"/>
                  <c:y val="-5.5524826519972675E-2"/>
                </c:manualLayout>
              </c:layout>
              <c:numFmt formatCode="#,##0" sourceLinked="0"/>
              <c:spPr/>
              <c:txPr>
                <a:bodyPr/>
                <a:lstStyle/>
                <a:p>
                  <a:pPr>
                    <a:defRPr/>
                  </a:pPr>
                  <a:endParaRPr lang="en-US"/>
                </a:p>
              </c:txPr>
              <c:dLblPos val="r"/>
              <c:showVal val="1"/>
            </c:dLbl>
            <c:dLbl>
              <c:idx val="3"/>
              <c:layout>
                <c:manualLayout>
                  <c:x val="-9.1506628232485981E-3"/>
                  <c:y val="-3.4503002193219015E-2"/>
                </c:manualLayout>
              </c:layout>
              <c:numFmt formatCode="#,##0" sourceLinked="0"/>
              <c:spPr/>
              <c:txPr>
                <a:bodyPr/>
                <a:lstStyle/>
                <a:p>
                  <a:pPr>
                    <a:defRPr/>
                  </a:pPr>
                  <a:endParaRPr lang="en-US"/>
                </a:p>
              </c:txPr>
              <c:dLblPos val="r"/>
              <c:showVal val="1"/>
            </c:dLbl>
            <c:numFmt formatCode="#,##0" sourceLinked="0"/>
            <c:dLblPos val="t"/>
            <c:showVal val="1"/>
          </c:dLbls>
          <c:cat>
            <c:strRef>
              <c:f>'[Chart in C: Documents and Settings Administrator Local Settings Temporary Internet Files Content.Outlook 1PXW77PC readiness attendance and 3rd grade by K academics cutsv3.doc]Sheet1'!$A$2:$A$5</c:f>
              <c:strCache>
                <c:ptCount val="4"/>
                <c:pt idx="0">
                  <c:v>No attendance risk</c:v>
                </c:pt>
                <c:pt idx="1">
                  <c:v>Small attendance risk</c:v>
                </c:pt>
                <c:pt idx="2">
                  <c:v>Moderate attendance risk</c:v>
                </c:pt>
                <c:pt idx="3">
                  <c:v>High attendance risk (chronically absent)</c:v>
                </c:pt>
              </c:strCache>
            </c:strRef>
          </c:cat>
          <c:val>
            <c:numRef>
              <c:f>'[Chart in C: Documents and Settings Administrator Local Settings Temporary Internet Files Content.Outlook 1PXW77PC readiness attendance and 3rd grade by K academics cutsv3.doc]Sheet1'!$C$2:$C$5</c:f>
              <c:numCache>
                <c:formatCode>General</c:formatCode>
                <c:ptCount val="4"/>
                <c:pt idx="0">
                  <c:v>325</c:v>
                </c:pt>
                <c:pt idx="1">
                  <c:v>299</c:v>
                </c:pt>
                <c:pt idx="2">
                  <c:v>311</c:v>
                </c:pt>
                <c:pt idx="3">
                  <c:v>307</c:v>
                </c:pt>
              </c:numCache>
            </c:numRef>
          </c:val>
        </c:ser>
        <c:marker val="1"/>
        <c:axId val="99198080"/>
        <c:axId val="99199616"/>
      </c:lineChart>
      <c:catAx>
        <c:axId val="99198080"/>
        <c:scaling>
          <c:orientation val="minMax"/>
        </c:scaling>
        <c:axPos val="b"/>
        <c:numFmt formatCode="General" sourceLinked="1"/>
        <c:tickLblPos val="nextTo"/>
        <c:spPr>
          <a:ln w="3118">
            <a:solidFill>
              <a:srgbClr val="000000"/>
            </a:solidFill>
            <a:prstDash val="solid"/>
          </a:ln>
        </c:spPr>
        <c:txPr>
          <a:bodyPr rot="0" vert="horz"/>
          <a:lstStyle/>
          <a:p>
            <a:pPr>
              <a:defRPr sz="985" b="1" i="0" u="none" strike="noStrike" baseline="0">
                <a:solidFill>
                  <a:srgbClr val="000000"/>
                </a:solidFill>
                <a:latin typeface="Tw Cen MT"/>
                <a:ea typeface="Tw Cen MT"/>
                <a:cs typeface="Tw Cen MT"/>
              </a:defRPr>
            </a:pPr>
            <a:endParaRPr lang="en-US"/>
          </a:p>
        </c:txPr>
        <c:crossAx val="99199616"/>
        <c:crossesAt val="260"/>
        <c:auto val="1"/>
        <c:lblAlgn val="ctr"/>
        <c:lblOffset val="100"/>
        <c:tickLblSkip val="1"/>
        <c:tickMarkSkip val="1"/>
      </c:catAx>
      <c:valAx>
        <c:axId val="99199616"/>
        <c:scaling>
          <c:orientation val="minMax"/>
          <c:max val="400"/>
          <c:min val="260"/>
        </c:scaling>
        <c:axPos val="l"/>
        <c:majorGridlines>
          <c:spPr>
            <a:ln w="12473">
              <a:solidFill>
                <a:srgbClr val="C0C0C0"/>
              </a:solidFill>
              <a:prstDash val="solid"/>
            </a:ln>
          </c:spPr>
        </c:majorGridlines>
        <c:numFmt formatCode="0" sourceLinked="0"/>
        <c:tickLblPos val="nextTo"/>
        <c:spPr>
          <a:ln w="12473">
            <a:solidFill>
              <a:srgbClr val="808080"/>
            </a:solidFill>
            <a:prstDash val="solid"/>
          </a:ln>
        </c:spPr>
        <c:txPr>
          <a:bodyPr rot="0" vert="horz"/>
          <a:lstStyle/>
          <a:p>
            <a:pPr>
              <a:defRPr sz="885" b="0" i="0" u="none" strike="noStrike" baseline="0">
                <a:solidFill>
                  <a:srgbClr val="808080"/>
                </a:solidFill>
                <a:latin typeface="Tw Cen MT"/>
                <a:ea typeface="Tw Cen MT"/>
                <a:cs typeface="Tw Cen MT"/>
              </a:defRPr>
            </a:pPr>
            <a:endParaRPr lang="en-US"/>
          </a:p>
        </c:txPr>
        <c:crossAx val="99198080"/>
        <c:crosses val="autoZero"/>
        <c:crossBetween val="between"/>
        <c:majorUnit val="20"/>
      </c:valAx>
      <c:spPr>
        <a:noFill/>
        <a:ln w="25400">
          <a:noFill/>
        </a:ln>
      </c:spPr>
    </c:plotArea>
    <c:legend>
      <c:legendPos val="r"/>
      <c:legendEntry>
        <c:idx val="0"/>
        <c:txPr>
          <a:bodyPr/>
          <a:lstStyle/>
          <a:p>
            <a:pPr>
              <a:defRPr sz="1000"/>
            </a:pPr>
            <a:endParaRPr lang="en-US"/>
          </a:p>
        </c:txPr>
      </c:legendEntry>
      <c:legendEntry>
        <c:idx val="1"/>
        <c:txPr>
          <a:bodyPr/>
          <a:lstStyle/>
          <a:p>
            <a:pPr>
              <a:defRPr sz="1000"/>
            </a:pPr>
            <a:endParaRPr lang="en-US"/>
          </a:p>
        </c:txPr>
      </c:legendEntry>
      <c:layout>
        <c:manualLayout>
          <c:xMode val="edge"/>
          <c:yMode val="edge"/>
          <c:x val="0.8227210949084578"/>
          <c:y val="0.17906328375619901"/>
          <c:w val="0.17727890509154631"/>
          <c:h val="0.59736424613589967"/>
        </c:manualLayout>
      </c:layout>
    </c:legend>
    <c:plotVisOnly val="1"/>
    <c:dispBlanksAs val="gap"/>
  </c:chart>
  <c:spPr>
    <a:noFill/>
    <a:ln>
      <a:noFill/>
    </a:ln>
  </c:spPr>
  <c:txPr>
    <a:bodyPr/>
    <a:lstStyle/>
    <a:p>
      <a:pPr>
        <a:defRPr sz="785" b="1" i="0" u="none" strike="noStrike" baseline="0">
          <a:solidFill>
            <a:srgbClr val="000000"/>
          </a:solidFill>
          <a:latin typeface="Tw Cen MT"/>
          <a:ea typeface="Tw Cen MT"/>
          <a:cs typeface="Tw Cen MT"/>
        </a:defRPr>
      </a:pPr>
      <a:endParaRPr lang="en-US"/>
    </a:p>
  </c:txPr>
  <c:externalData r:id="rId2"/>
  <c:userShapes r:id="rId3"/>
</c:chartSpace>
</file>

<file path=ppt/comments/comment1.xml><?xml version="1.0" encoding="utf-8"?>
<p:cmLst xmlns:a="http://schemas.openxmlformats.org/drawingml/2006/main" xmlns:r="http://schemas.openxmlformats.org/officeDocument/2006/relationships" xmlns:p="http://schemas.openxmlformats.org/presentationml/2006/main">
  <p:cm authorId="0" dt="2012-01-30T08:29:33.633" idx="1">
    <p:pos x="10" y="10"/>
    <p:text>Change border color to blue. I tried using the Layout function but it introduced weird formatting into the text. </p:tex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06B63D-83DF-437D-BBCD-D215769B9290}"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F9820102-18A0-492C-82F4-1F3D852CC6CB}">
      <dgm:prSet phldrT="[Text]" custT="1"/>
      <dgm:spPr>
        <a:solidFill>
          <a:srgbClr val="008000"/>
        </a:solidFill>
      </dgm:spPr>
      <dgm:t>
        <a:bodyPr/>
        <a:lstStyle/>
        <a:p>
          <a:r>
            <a:rPr lang="en-US" sz="1800" b="1" dirty="0" smtClean="0"/>
            <a:t>1. Crunch </a:t>
          </a:r>
          <a:r>
            <a:rPr lang="en-US" sz="1800" b="1" dirty="0" smtClean="0">
              <a:solidFill>
                <a:srgbClr val="008000"/>
              </a:solidFill>
            </a:rPr>
            <a:t>the</a:t>
          </a:r>
          <a:r>
            <a:rPr lang="en-US" sz="1800" b="1" dirty="0" smtClean="0"/>
            <a:t> numbers</a:t>
          </a:r>
          <a:endParaRPr lang="en-US" sz="1800" b="1" dirty="0"/>
        </a:p>
      </dgm:t>
    </dgm:pt>
    <dgm:pt modelId="{45F3FF40-538D-4D7A-A641-882749F47A94}" type="parTrans" cxnId="{F1127662-E4A7-4A96-B90B-0517129C7607}">
      <dgm:prSet/>
      <dgm:spPr/>
      <dgm:t>
        <a:bodyPr/>
        <a:lstStyle/>
        <a:p>
          <a:endParaRPr lang="en-US"/>
        </a:p>
      </dgm:t>
    </dgm:pt>
    <dgm:pt modelId="{47AA2333-0B14-4306-A233-54F73750807C}" type="sibTrans" cxnId="{F1127662-E4A7-4A96-B90B-0517129C7607}">
      <dgm:prSet/>
      <dgm:spPr>
        <a:ln>
          <a:solidFill>
            <a:srgbClr val="92D050"/>
          </a:solidFill>
        </a:ln>
      </dgm:spPr>
      <dgm:t>
        <a:bodyPr/>
        <a:lstStyle/>
        <a:p>
          <a:endParaRPr lang="en-US"/>
        </a:p>
      </dgm:t>
    </dgm:pt>
    <dgm:pt modelId="{F5F2723A-E727-4413-B749-FAAD6F61EFB7}">
      <dgm:prSet phldrT="[Text]" custT="1"/>
      <dgm:spPr>
        <a:solidFill>
          <a:srgbClr val="008000"/>
        </a:solidFill>
      </dgm:spPr>
      <dgm:t>
        <a:bodyPr/>
        <a:lstStyle/>
        <a:p>
          <a:r>
            <a:rPr lang="en-US" sz="1800" b="1" dirty="0" smtClean="0"/>
            <a:t>3. Share the results </a:t>
          </a:r>
          <a:endParaRPr lang="en-US" sz="1800" b="1" dirty="0"/>
        </a:p>
      </dgm:t>
    </dgm:pt>
    <dgm:pt modelId="{DA529502-4476-4AC3-BD8C-0AC1111F3779}" type="parTrans" cxnId="{D75F2BF3-8C7D-4257-99A1-A5B28A6DF7A3}">
      <dgm:prSet/>
      <dgm:spPr/>
      <dgm:t>
        <a:bodyPr/>
        <a:lstStyle/>
        <a:p>
          <a:endParaRPr lang="en-US"/>
        </a:p>
      </dgm:t>
    </dgm:pt>
    <dgm:pt modelId="{87289792-879D-4A62-91FF-4C23194BE50B}" type="sibTrans" cxnId="{D75F2BF3-8C7D-4257-99A1-A5B28A6DF7A3}">
      <dgm:prSet/>
      <dgm:spPr/>
      <dgm:t>
        <a:bodyPr/>
        <a:lstStyle/>
        <a:p>
          <a:endParaRPr lang="en-US"/>
        </a:p>
      </dgm:t>
    </dgm:pt>
    <dgm:pt modelId="{7CDD8D15-6840-4456-8913-69DDCD07A712}">
      <dgm:prSet phldrT="[Text]" custT="1"/>
      <dgm:spPr>
        <a:solidFill>
          <a:srgbClr val="008000"/>
        </a:solidFill>
      </dgm:spPr>
      <dgm:t>
        <a:bodyPr/>
        <a:lstStyle/>
        <a:p>
          <a:r>
            <a:rPr lang="en-US" sz="1800" b="1" dirty="0" smtClean="0"/>
            <a:t>4. Generate solutions</a:t>
          </a:r>
          <a:endParaRPr lang="en-US" sz="1800" b="1" dirty="0"/>
        </a:p>
      </dgm:t>
    </dgm:pt>
    <dgm:pt modelId="{3B351A6C-1A65-4D37-9170-30053E6FCDE4}" type="parTrans" cxnId="{5F9D396E-333D-4B07-A541-A7E7B105D29C}">
      <dgm:prSet/>
      <dgm:spPr/>
      <dgm:t>
        <a:bodyPr/>
        <a:lstStyle/>
        <a:p>
          <a:endParaRPr lang="en-US"/>
        </a:p>
      </dgm:t>
    </dgm:pt>
    <dgm:pt modelId="{A58A2092-5A5E-43B6-B6D8-FCAD04D31C59}" type="sibTrans" cxnId="{5F9D396E-333D-4B07-A541-A7E7B105D29C}">
      <dgm:prSet/>
      <dgm:spPr/>
      <dgm:t>
        <a:bodyPr/>
        <a:lstStyle/>
        <a:p>
          <a:endParaRPr lang="en-US"/>
        </a:p>
      </dgm:t>
    </dgm:pt>
    <dgm:pt modelId="{04E6006A-F436-4F35-B4DA-580A7B87F177}">
      <dgm:prSet phldrT="[Text]" custT="1"/>
      <dgm:spPr>
        <a:solidFill>
          <a:srgbClr val="008000"/>
        </a:solidFill>
      </dgm:spPr>
      <dgm:t>
        <a:bodyPr/>
        <a:lstStyle/>
        <a:p>
          <a:r>
            <a:rPr lang="en-US" sz="1800" b="1" dirty="0" smtClean="0"/>
            <a:t>6. Try out interventions</a:t>
          </a:r>
          <a:endParaRPr lang="en-US" sz="1800" b="1" dirty="0"/>
        </a:p>
      </dgm:t>
    </dgm:pt>
    <dgm:pt modelId="{CE17C2C9-5711-451E-8CFA-5A8F3541C3B5}" type="parTrans" cxnId="{55AA3E0F-1529-4AF1-B9F4-E64EB8CA5440}">
      <dgm:prSet/>
      <dgm:spPr/>
      <dgm:t>
        <a:bodyPr/>
        <a:lstStyle/>
        <a:p>
          <a:endParaRPr lang="en-US"/>
        </a:p>
      </dgm:t>
    </dgm:pt>
    <dgm:pt modelId="{6D68B0BF-D9C2-437A-A550-4FAD6ED812CA}" type="sibTrans" cxnId="{55AA3E0F-1529-4AF1-B9F4-E64EB8CA5440}">
      <dgm:prSet/>
      <dgm:spPr/>
      <dgm:t>
        <a:bodyPr/>
        <a:lstStyle/>
        <a:p>
          <a:endParaRPr lang="en-US"/>
        </a:p>
      </dgm:t>
    </dgm:pt>
    <dgm:pt modelId="{DE33D1A6-A311-47B7-BFBF-C27033703FDF}">
      <dgm:prSet phldrT="[Text]" custT="1"/>
      <dgm:spPr>
        <a:solidFill>
          <a:srgbClr val="008000"/>
        </a:solidFill>
      </dgm:spPr>
      <dgm:t>
        <a:bodyPr/>
        <a:lstStyle/>
        <a:p>
          <a:r>
            <a:rPr lang="en-US" sz="1800" b="1" dirty="0" smtClean="0"/>
            <a:t>7. Assess what </a:t>
          </a:r>
          <a:r>
            <a:rPr lang="en-US" sz="1800" b="1" dirty="0" smtClean="0">
              <a:solidFill>
                <a:schemeClr val="bg1"/>
              </a:solidFill>
            </a:rPr>
            <a:t>worked</a:t>
          </a:r>
          <a:r>
            <a:rPr lang="en-US" sz="1800" b="1" dirty="0" smtClean="0"/>
            <a:t> or not </a:t>
          </a:r>
          <a:endParaRPr lang="en-US" sz="1800" b="1" dirty="0"/>
        </a:p>
      </dgm:t>
    </dgm:pt>
    <dgm:pt modelId="{FC3FE262-F131-458D-ABAB-766A97E92CF8}" type="parTrans" cxnId="{E6B829D9-4ED8-49F9-95E8-B031EFA478F7}">
      <dgm:prSet/>
      <dgm:spPr/>
      <dgm:t>
        <a:bodyPr/>
        <a:lstStyle/>
        <a:p>
          <a:endParaRPr lang="en-US"/>
        </a:p>
      </dgm:t>
    </dgm:pt>
    <dgm:pt modelId="{D1339AE9-00C6-4EBA-AD68-7C4BA9F5D98D}" type="sibTrans" cxnId="{E6B829D9-4ED8-49F9-95E8-B031EFA478F7}">
      <dgm:prSet/>
      <dgm:spPr/>
      <dgm:t>
        <a:bodyPr/>
        <a:lstStyle/>
        <a:p>
          <a:endParaRPr lang="en-US"/>
        </a:p>
      </dgm:t>
    </dgm:pt>
    <dgm:pt modelId="{9DE88B68-9832-4E95-8D85-DC7844722844}">
      <dgm:prSet phldrT="[Text]" custT="1"/>
      <dgm:spPr>
        <a:solidFill>
          <a:srgbClr val="008000"/>
        </a:solidFill>
      </dgm:spPr>
      <dgm:t>
        <a:bodyPr/>
        <a:lstStyle/>
        <a:p>
          <a:r>
            <a:rPr lang="en-US" sz="1800" b="1" dirty="0" smtClean="0"/>
            <a:t>2. Mine the data </a:t>
          </a:r>
          <a:endParaRPr lang="en-US" sz="1800" b="1" dirty="0"/>
        </a:p>
      </dgm:t>
    </dgm:pt>
    <dgm:pt modelId="{298A034C-2ACD-40E2-8E90-F14A714F173A}" type="parTrans" cxnId="{C7AE360D-8B54-4F0C-A531-6FFF77865E71}">
      <dgm:prSet/>
      <dgm:spPr/>
      <dgm:t>
        <a:bodyPr/>
        <a:lstStyle/>
        <a:p>
          <a:endParaRPr lang="en-US"/>
        </a:p>
      </dgm:t>
    </dgm:pt>
    <dgm:pt modelId="{50428DA8-8255-4FF6-A2B5-DC290EBFE361}" type="sibTrans" cxnId="{C7AE360D-8B54-4F0C-A531-6FFF77865E71}">
      <dgm:prSet/>
      <dgm:spPr/>
      <dgm:t>
        <a:bodyPr/>
        <a:lstStyle/>
        <a:p>
          <a:endParaRPr lang="en-US"/>
        </a:p>
      </dgm:t>
    </dgm:pt>
    <dgm:pt modelId="{73C87253-FEEC-4430-BEC1-45923603877D}">
      <dgm:prSet phldrT="[Text]" custT="1"/>
      <dgm:spPr>
        <a:solidFill>
          <a:srgbClr val="008000"/>
        </a:solidFill>
      </dgm:spPr>
      <dgm:t>
        <a:bodyPr/>
        <a:lstStyle/>
        <a:p>
          <a:r>
            <a:rPr lang="en-US" sz="1800" b="1" dirty="0" smtClean="0"/>
            <a:t>5. Use data to set targets</a:t>
          </a:r>
          <a:endParaRPr lang="en-US" sz="1800" b="1" dirty="0"/>
        </a:p>
      </dgm:t>
    </dgm:pt>
    <dgm:pt modelId="{87ADFB34-8D81-4629-A4C3-44363245E4A7}" type="parTrans" cxnId="{87EFF8D5-5983-49AC-B7F7-5BA846E99837}">
      <dgm:prSet/>
      <dgm:spPr/>
      <dgm:t>
        <a:bodyPr/>
        <a:lstStyle/>
        <a:p>
          <a:endParaRPr lang="en-US"/>
        </a:p>
      </dgm:t>
    </dgm:pt>
    <dgm:pt modelId="{06565E36-6919-46B4-A16F-7A8E7A8E873C}" type="sibTrans" cxnId="{87EFF8D5-5983-49AC-B7F7-5BA846E99837}">
      <dgm:prSet/>
      <dgm:spPr/>
      <dgm:t>
        <a:bodyPr/>
        <a:lstStyle/>
        <a:p>
          <a:endParaRPr lang="en-US"/>
        </a:p>
      </dgm:t>
    </dgm:pt>
    <dgm:pt modelId="{460B03F3-E91D-4502-B358-C7AE696EFD9A}" type="pres">
      <dgm:prSet presAssocID="{3506B63D-83DF-437D-BBCD-D215769B9290}" presName="Name0" presStyleCnt="0">
        <dgm:presLayoutVars>
          <dgm:dir/>
          <dgm:resizeHandles val="exact"/>
        </dgm:presLayoutVars>
      </dgm:prSet>
      <dgm:spPr/>
      <dgm:t>
        <a:bodyPr/>
        <a:lstStyle/>
        <a:p>
          <a:endParaRPr lang="en-US"/>
        </a:p>
      </dgm:t>
    </dgm:pt>
    <dgm:pt modelId="{669C79BD-E0F3-4E78-96BF-4D555AA066FA}" type="pres">
      <dgm:prSet presAssocID="{3506B63D-83DF-437D-BBCD-D215769B9290}" presName="cycle" presStyleCnt="0"/>
      <dgm:spPr/>
    </dgm:pt>
    <dgm:pt modelId="{43769E67-2D58-4517-91E2-7C3BB68DD05C}" type="pres">
      <dgm:prSet presAssocID="{F9820102-18A0-492C-82F4-1F3D852CC6CB}" presName="nodeFirstNode" presStyleLbl="node1" presStyleIdx="0" presStyleCnt="7" custScaleY="125179" custRadScaleRad="103078" custRadScaleInc="14756">
        <dgm:presLayoutVars>
          <dgm:bulletEnabled val="1"/>
        </dgm:presLayoutVars>
      </dgm:prSet>
      <dgm:spPr/>
      <dgm:t>
        <a:bodyPr/>
        <a:lstStyle/>
        <a:p>
          <a:endParaRPr lang="en-US"/>
        </a:p>
      </dgm:t>
    </dgm:pt>
    <dgm:pt modelId="{68D5A9BB-CC65-4625-ACE0-EBF06103391A}" type="pres">
      <dgm:prSet presAssocID="{47AA2333-0B14-4306-A233-54F73750807C}" presName="sibTransFirstNode" presStyleLbl="bgShp" presStyleIdx="0" presStyleCnt="1"/>
      <dgm:spPr/>
      <dgm:t>
        <a:bodyPr/>
        <a:lstStyle/>
        <a:p>
          <a:endParaRPr lang="en-US"/>
        </a:p>
      </dgm:t>
    </dgm:pt>
    <dgm:pt modelId="{FDE77197-F5C2-4412-A892-D5FDEEB75619}" type="pres">
      <dgm:prSet presAssocID="{9DE88B68-9832-4E95-8D85-DC7844722844}" presName="nodeFollowingNodes" presStyleLbl="node1" presStyleIdx="1" presStyleCnt="7" custScaleY="120820" custRadScaleRad="97651" custRadScaleInc="18969">
        <dgm:presLayoutVars>
          <dgm:bulletEnabled val="1"/>
        </dgm:presLayoutVars>
      </dgm:prSet>
      <dgm:spPr/>
      <dgm:t>
        <a:bodyPr/>
        <a:lstStyle/>
        <a:p>
          <a:endParaRPr lang="en-US"/>
        </a:p>
      </dgm:t>
    </dgm:pt>
    <dgm:pt modelId="{19FC2D68-FEDD-4466-A208-8DB6F7E8CEF7}" type="pres">
      <dgm:prSet presAssocID="{F5F2723A-E727-4413-B749-FAAD6F61EFB7}" presName="nodeFollowingNodes" presStyleLbl="node1" presStyleIdx="2" presStyleCnt="7" custRadScaleRad="100697" custRadScaleInc="3634">
        <dgm:presLayoutVars>
          <dgm:bulletEnabled val="1"/>
        </dgm:presLayoutVars>
      </dgm:prSet>
      <dgm:spPr/>
      <dgm:t>
        <a:bodyPr/>
        <a:lstStyle/>
        <a:p>
          <a:endParaRPr lang="en-US"/>
        </a:p>
      </dgm:t>
    </dgm:pt>
    <dgm:pt modelId="{B8D8F65B-673B-44F7-87C3-023A42DA2F4E}" type="pres">
      <dgm:prSet presAssocID="{7CDD8D15-6840-4456-8913-69DDCD07A712}" presName="nodeFollowingNodes" presStyleLbl="node1" presStyleIdx="3" presStyleCnt="7" custRadScaleRad="105875" custRadScaleInc="-16363">
        <dgm:presLayoutVars>
          <dgm:bulletEnabled val="1"/>
        </dgm:presLayoutVars>
      </dgm:prSet>
      <dgm:spPr/>
      <dgm:t>
        <a:bodyPr/>
        <a:lstStyle/>
        <a:p>
          <a:endParaRPr lang="en-US"/>
        </a:p>
      </dgm:t>
    </dgm:pt>
    <dgm:pt modelId="{98C31E12-6F65-4CE2-B679-5C49D36F6209}" type="pres">
      <dgm:prSet presAssocID="{73C87253-FEEC-4430-BEC1-45923603877D}" presName="nodeFollowingNodes" presStyleLbl="node1" presStyleIdx="4" presStyleCnt="7" custRadScaleRad="92924" custRadScaleInc="7868">
        <dgm:presLayoutVars>
          <dgm:bulletEnabled val="1"/>
        </dgm:presLayoutVars>
      </dgm:prSet>
      <dgm:spPr/>
      <dgm:t>
        <a:bodyPr/>
        <a:lstStyle/>
        <a:p>
          <a:endParaRPr lang="en-US"/>
        </a:p>
      </dgm:t>
    </dgm:pt>
    <dgm:pt modelId="{73FCE30B-709C-4D96-A7E1-212D32DEED04}" type="pres">
      <dgm:prSet presAssocID="{04E6006A-F436-4F35-B4DA-580A7B87F177}" presName="nodeFollowingNodes" presStyleLbl="node1" presStyleIdx="5" presStyleCnt="7" custScaleX="110395" custScaleY="111941" custRadScaleRad="102969" custRadScaleInc="20131">
        <dgm:presLayoutVars>
          <dgm:bulletEnabled val="1"/>
        </dgm:presLayoutVars>
      </dgm:prSet>
      <dgm:spPr/>
      <dgm:t>
        <a:bodyPr/>
        <a:lstStyle/>
        <a:p>
          <a:endParaRPr lang="en-US"/>
        </a:p>
      </dgm:t>
    </dgm:pt>
    <dgm:pt modelId="{312CF4F9-4C8B-43FA-90C5-5FCB8EF520EC}" type="pres">
      <dgm:prSet presAssocID="{DE33D1A6-A311-47B7-BFBF-C27033703FDF}" presName="nodeFollowingNodes" presStyleLbl="node1" presStyleIdx="6" presStyleCnt="7" custScaleX="108927" custScaleY="121023" custRadScaleRad="96660" custRadScaleInc="-6252">
        <dgm:presLayoutVars>
          <dgm:bulletEnabled val="1"/>
        </dgm:presLayoutVars>
      </dgm:prSet>
      <dgm:spPr/>
      <dgm:t>
        <a:bodyPr/>
        <a:lstStyle/>
        <a:p>
          <a:endParaRPr lang="en-US"/>
        </a:p>
      </dgm:t>
    </dgm:pt>
  </dgm:ptLst>
  <dgm:cxnLst>
    <dgm:cxn modelId="{2D170ED7-2C3B-46A0-A657-0DF5ED9BF655}" type="presOf" srcId="{7CDD8D15-6840-4456-8913-69DDCD07A712}" destId="{B8D8F65B-673B-44F7-87C3-023A42DA2F4E}" srcOrd="0" destOrd="0" presId="urn:microsoft.com/office/officeart/2005/8/layout/cycle3"/>
    <dgm:cxn modelId="{55AA3E0F-1529-4AF1-B9F4-E64EB8CA5440}" srcId="{3506B63D-83DF-437D-BBCD-D215769B9290}" destId="{04E6006A-F436-4F35-B4DA-580A7B87F177}" srcOrd="5" destOrd="0" parTransId="{CE17C2C9-5711-451E-8CFA-5A8F3541C3B5}" sibTransId="{6D68B0BF-D9C2-437A-A550-4FAD6ED812CA}"/>
    <dgm:cxn modelId="{4580D96B-D43A-4DB1-B858-B2341A1F7187}" type="presOf" srcId="{47AA2333-0B14-4306-A233-54F73750807C}" destId="{68D5A9BB-CC65-4625-ACE0-EBF06103391A}" srcOrd="0" destOrd="0" presId="urn:microsoft.com/office/officeart/2005/8/layout/cycle3"/>
    <dgm:cxn modelId="{3C51D44B-7EFD-4842-B94B-F141CD1467C6}" type="presOf" srcId="{F5F2723A-E727-4413-B749-FAAD6F61EFB7}" destId="{19FC2D68-FEDD-4466-A208-8DB6F7E8CEF7}" srcOrd="0" destOrd="0" presId="urn:microsoft.com/office/officeart/2005/8/layout/cycle3"/>
    <dgm:cxn modelId="{5F9D396E-333D-4B07-A541-A7E7B105D29C}" srcId="{3506B63D-83DF-437D-BBCD-D215769B9290}" destId="{7CDD8D15-6840-4456-8913-69DDCD07A712}" srcOrd="3" destOrd="0" parTransId="{3B351A6C-1A65-4D37-9170-30053E6FCDE4}" sibTransId="{A58A2092-5A5E-43B6-B6D8-FCAD04D31C59}"/>
    <dgm:cxn modelId="{0AAD6131-A4AE-47E5-8217-D1E9EF1B5B8F}" type="presOf" srcId="{DE33D1A6-A311-47B7-BFBF-C27033703FDF}" destId="{312CF4F9-4C8B-43FA-90C5-5FCB8EF520EC}" srcOrd="0" destOrd="0" presId="urn:microsoft.com/office/officeart/2005/8/layout/cycle3"/>
    <dgm:cxn modelId="{18EEB958-F4E9-4CB3-9745-2E2CAF1612AA}" type="presOf" srcId="{73C87253-FEEC-4430-BEC1-45923603877D}" destId="{98C31E12-6F65-4CE2-B679-5C49D36F6209}" srcOrd="0" destOrd="0" presId="urn:microsoft.com/office/officeart/2005/8/layout/cycle3"/>
    <dgm:cxn modelId="{56EFE5E4-0C86-4335-9AC4-FB7A93006655}" type="presOf" srcId="{3506B63D-83DF-437D-BBCD-D215769B9290}" destId="{460B03F3-E91D-4502-B358-C7AE696EFD9A}" srcOrd="0" destOrd="0" presId="urn:microsoft.com/office/officeart/2005/8/layout/cycle3"/>
    <dgm:cxn modelId="{C7AE360D-8B54-4F0C-A531-6FFF77865E71}" srcId="{3506B63D-83DF-437D-BBCD-D215769B9290}" destId="{9DE88B68-9832-4E95-8D85-DC7844722844}" srcOrd="1" destOrd="0" parTransId="{298A034C-2ACD-40E2-8E90-F14A714F173A}" sibTransId="{50428DA8-8255-4FF6-A2B5-DC290EBFE361}"/>
    <dgm:cxn modelId="{C3414F28-99DF-4EEE-B96B-6553ECCD61F0}" type="presOf" srcId="{9DE88B68-9832-4E95-8D85-DC7844722844}" destId="{FDE77197-F5C2-4412-A892-D5FDEEB75619}" srcOrd="0" destOrd="0" presId="urn:microsoft.com/office/officeart/2005/8/layout/cycle3"/>
    <dgm:cxn modelId="{388E64E9-9DEB-494C-89DF-BA40084B9C45}" type="presOf" srcId="{04E6006A-F436-4F35-B4DA-580A7B87F177}" destId="{73FCE30B-709C-4D96-A7E1-212D32DEED04}" srcOrd="0" destOrd="0" presId="urn:microsoft.com/office/officeart/2005/8/layout/cycle3"/>
    <dgm:cxn modelId="{59253EAC-BAC9-4BCB-A76E-32C950E05EF4}" type="presOf" srcId="{F9820102-18A0-492C-82F4-1F3D852CC6CB}" destId="{43769E67-2D58-4517-91E2-7C3BB68DD05C}" srcOrd="0" destOrd="0" presId="urn:microsoft.com/office/officeart/2005/8/layout/cycle3"/>
    <dgm:cxn modelId="{87EFF8D5-5983-49AC-B7F7-5BA846E99837}" srcId="{3506B63D-83DF-437D-BBCD-D215769B9290}" destId="{73C87253-FEEC-4430-BEC1-45923603877D}" srcOrd="4" destOrd="0" parTransId="{87ADFB34-8D81-4629-A4C3-44363245E4A7}" sibTransId="{06565E36-6919-46B4-A16F-7A8E7A8E873C}"/>
    <dgm:cxn modelId="{F1127662-E4A7-4A96-B90B-0517129C7607}" srcId="{3506B63D-83DF-437D-BBCD-D215769B9290}" destId="{F9820102-18A0-492C-82F4-1F3D852CC6CB}" srcOrd="0" destOrd="0" parTransId="{45F3FF40-538D-4D7A-A641-882749F47A94}" sibTransId="{47AA2333-0B14-4306-A233-54F73750807C}"/>
    <dgm:cxn modelId="{D75F2BF3-8C7D-4257-99A1-A5B28A6DF7A3}" srcId="{3506B63D-83DF-437D-BBCD-D215769B9290}" destId="{F5F2723A-E727-4413-B749-FAAD6F61EFB7}" srcOrd="2" destOrd="0" parTransId="{DA529502-4476-4AC3-BD8C-0AC1111F3779}" sibTransId="{87289792-879D-4A62-91FF-4C23194BE50B}"/>
    <dgm:cxn modelId="{E6B829D9-4ED8-49F9-95E8-B031EFA478F7}" srcId="{3506B63D-83DF-437D-BBCD-D215769B9290}" destId="{DE33D1A6-A311-47B7-BFBF-C27033703FDF}" srcOrd="6" destOrd="0" parTransId="{FC3FE262-F131-458D-ABAB-766A97E92CF8}" sibTransId="{D1339AE9-00C6-4EBA-AD68-7C4BA9F5D98D}"/>
    <dgm:cxn modelId="{BB2F0BB6-D109-4E8C-BEE9-3EEF92B3EC00}" type="presParOf" srcId="{460B03F3-E91D-4502-B358-C7AE696EFD9A}" destId="{669C79BD-E0F3-4E78-96BF-4D555AA066FA}" srcOrd="0" destOrd="0" presId="urn:microsoft.com/office/officeart/2005/8/layout/cycle3"/>
    <dgm:cxn modelId="{4F9CD4B3-B397-4B48-96C9-F192B795BFE6}" type="presParOf" srcId="{669C79BD-E0F3-4E78-96BF-4D555AA066FA}" destId="{43769E67-2D58-4517-91E2-7C3BB68DD05C}" srcOrd="0" destOrd="0" presId="urn:microsoft.com/office/officeart/2005/8/layout/cycle3"/>
    <dgm:cxn modelId="{CAC2DE6B-D155-46C5-A382-558E141856E5}" type="presParOf" srcId="{669C79BD-E0F3-4E78-96BF-4D555AA066FA}" destId="{68D5A9BB-CC65-4625-ACE0-EBF06103391A}" srcOrd="1" destOrd="0" presId="urn:microsoft.com/office/officeart/2005/8/layout/cycle3"/>
    <dgm:cxn modelId="{098C2300-BDC9-4A46-A047-26B176C1EF20}" type="presParOf" srcId="{669C79BD-E0F3-4E78-96BF-4D555AA066FA}" destId="{FDE77197-F5C2-4412-A892-D5FDEEB75619}" srcOrd="2" destOrd="0" presId="urn:microsoft.com/office/officeart/2005/8/layout/cycle3"/>
    <dgm:cxn modelId="{ECEC7944-B73A-4F91-AF96-388552144855}" type="presParOf" srcId="{669C79BD-E0F3-4E78-96BF-4D555AA066FA}" destId="{19FC2D68-FEDD-4466-A208-8DB6F7E8CEF7}" srcOrd="3" destOrd="0" presId="urn:microsoft.com/office/officeart/2005/8/layout/cycle3"/>
    <dgm:cxn modelId="{A883E77F-B008-4D56-9A92-BD46CEE600B6}" type="presParOf" srcId="{669C79BD-E0F3-4E78-96BF-4D555AA066FA}" destId="{B8D8F65B-673B-44F7-87C3-023A42DA2F4E}" srcOrd="4" destOrd="0" presId="urn:microsoft.com/office/officeart/2005/8/layout/cycle3"/>
    <dgm:cxn modelId="{146FFA18-45DE-460F-92BC-422E21FF59D6}" type="presParOf" srcId="{669C79BD-E0F3-4E78-96BF-4D555AA066FA}" destId="{98C31E12-6F65-4CE2-B679-5C49D36F6209}" srcOrd="5" destOrd="0" presId="urn:microsoft.com/office/officeart/2005/8/layout/cycle3"/>
    <dgm:cxn modelId="{F7A6CB30-21DA-4998-ACB5-EFD7B5BE1B1C}" type="presParOf" srcId="{669C79BD-E0F3-4E78-96BF-4D555AA066FA}" destId="{73FCE30B-709C-4D96-A7E1-212D32DEED04}" srcOrd="6" destOrd="0" presId="urn:microsoft.com/office/officeart/2005/8/layout/cycle3"/>
    <dgm:cxn modelId="{B1D627EA-070A-463D-AADC-4F47D3A2D091}" type="presParOf" srcId="{669C79BD-E0F3-4E78-96BF-4D555AA066FA}" destId="{312CF4F9-4C8B-43FA-90C5-5FCB8EF520EC}" srcOrd="7" destOrd="0" presId="urn:microsoft.com/office/officeart/2005/8/layout/cycle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A50823-771A-42F2-90C0-1F80CCF1983C}" type="doc">
      <dgm:prSet loTypeId="urn:microsoft.com/office/officeart/2005/8/layout/lProcess2" loCatId="relationship" qsTypeId="urn:microsoft.com/office/officeart/2005/8/quickstyle/simple1" qsCatId="simple" csTypeId="urn:microsoft.com/office/officeart/2005/8/colors/accent1_2" csCatId="accent1" phldr="1"/>
      <dgm:spPr/>
      <dgm:t>
        <a:bodyPr/>
        <a:lstStyle/>
        <a:p>
          <a:endParaRPr lang="en-US"/>
        </a:p>
      </dgm:t>
    </dgm:pt>
    <dgm:pt modelId="{710B5AD5-8546-4FF3-9765-9032E803A153}">
      <dgm:prSet phldrT="[Text]"/>
      <dgm:spPr/>
      <dgm:t>
        <a:bodyPr/>
        <a:lstStyle/>
        <a:p>
          <a:r>
            <a:rPr lang="en-US" dirty="0" smtClean="0"/>
            <a:t>Discretion</a:t>
          </a:r>
          <a:endParaRPr lang="en-US" dirty="0"/>
        </a:p>
      </dgm:t>
    </dgm:pt>
    <dgm:pt modelId="{9F414A15-1096-4D06-B8B8-BBDD137883B8}" type="parTrans" cxnId="{6C331066-EB7C-4AB1-83E3-45A573D3E45B}">
      <dgm:prSet/>
      <dgm:spPr/>
      <dgm:t>
        <a:bodyPr/>
        <a:lstStyle/>
        <a:p>
          <a:endParaRPr lang="en-US"/>
        </a:p>
      </dgm:t>
    </dgm:pt>
    <dgm:pt modelId="{828D170A-F57D-485C-8667-DD5F5A3FB0E8}" type="sibTrans" cxnId="{6C331066-EB7C-4AB1-83E3-45A573D3E45B}">
      <dgm:prSet/>
      <dgm:spPr/>
      <dgm:t>
        <a:bodyPr/>
        <a:lstStyle/>
        <a:p>
          <a:endParaRPr lang="en-US"/>
        </a:p>
      </dgm:t>
    </dgm:pt>
    <dgm:pt modelId="{CBA4687E-894B-4FAA-A831-25C9371474F8}">
      <dgm:prSet phldrT="[Text]"/>
      <dgm:spPr>
        <a:solidFill>
          <a:schemeClr val="accent1">
            <a:lumMod val="75000"/>
          </a:schemeClr>
        </a:solidFill>
      </dgm:spPr>
      <dgm:t>
        <a:bodyPr/>
        <a:lstStyle/>
        <a:p>
          <a:r>
            <a:rPr lang="en-US" b="1" dirty="0" smtClean="0">
              <a:solidFill>
                <a:schemeClr val="bg1"/>
              </a:solidFill>
            </a:rPr>
            <a:t>Parents don’t know attendance matters</a:t>
          </a:r>
          <a:endParaRPr lang="en-US" b="1" dirty="0">
            <a:solidFill>
              <a:schemeClr val="bg1"/>
            </a:solidFill>
          </a:endParaRPr>
        </a:p>
      </dgm:t>
    </dgm:pt>
    <dgm:pt modelId="{17464D77-9E8A-46A8-AFA9-929A1134EDF4}" type="parTrans" cxnId="{388B2D4C-2344-4FD6-8501-993112C83F0D}">
      <dgm:prSet/>
      <dgm:spPr/>
      <dgm:t>
        <a:bodyPr/>
        <a:lstStyle/>
        <a:p>
          <a:endParaRPr lang="en-US"/>
        </a:p>
      </dgm:t>
    </dgm:pt>
    <dgm:pt modelId="{925C09BC-85EE-493B-9729-77632AABFCE6}" type="sibTrans" cxnId="{388B2D4C-2344-4FD6-8501-993112C83F0D}">
      <dgm:prSet/>
      <dgm:spPr/>
      <dgm:t>
        <a:bodyPr/>
        <a:lstStyle/>
        <a:p>
          <a:endParaRPr lang="en-US"/>
        </a:p>
      </dgm:t>
    </dgm:pt>
    <dgm:pt modelId="{01AF804F-C7A2-4E54-B725-64E967A6FC30}">
      <dgm:prSet phldrT="[Text]"/>
      <dgm:spPr>
        <a:solidFill>
          <a:schemeClr val="accent1">
            <a:lumMod val="75000"/>
          </a:schemeClr>
        </a:solidFill>
      </dgm:spPr>
      <dgm:t>
        <a:bodyPr/>
        <a:lstStyle/>
        <a:p>
          <a:r>
            <a:rPr lang="en-US" b="1" dirty="0" smtClean="0"/>
            <a:t>School lacks a strong culture of attendance </a:t>
          </a:r>
          <a:endParaRPr lang="en-US" b="1" dirty="0"/>
        </a:p>
      </dgm:t>
    </dgm:pt>
    <dgm:pt modelId="{46C71E19-EAE9-4C6E-883C-181AA237FB70}" type="parTrans" cxnId="{965FFA67-3314-458B-A2B9-03870AC25E7E}">
      <dgm:prSet/>
      <dgm:spPr/>
      <dgm:t>
        <a:bodyPr/>
        <a:lstStyle/>
        <a:p>
          <a:endParaRPr lang="en-US"/>
        </a:p>
      </dgm:t>
    </dgm:pt>
    <dgm:pt modelId="{EDC1C3E5-E84C-43B1-9887-4F36D0D9EB32}" type="sibTrans" cxnId="{965FFA67-3314-458B-A2B9-03870AC25E7E}">
      <dgm:prSet/>
      <dgm:spPr/>
      <dgm:t>
        <a:bodyPr/>
        <a:lstStyle/>
        <a:p>
          <a:endParaRPr lang="en-US"/>
        </a:p>
      </dgm:t>
    </dgm:pt>
    <dgm:pt modelId="{0C5C2BF2-7809-47EE-8E55-5ACCEA44F887}">
      <dgm:prSet phldrT="[Text]"/>
      <dgm:spPr/>
      <dgm:t>
        <a:bodyPr/>
        <a:lstStyle/>
        <a:p>
          <a:r>
            <a:rPr lang="en-US" dirty="0" smtClean="0"/>
            <a:t>Aversion</a:t>
          </a:r>
          <a:endParaRPr lang="en-US" dirty="0"/>
        </a:p>
      </dgm:t>
    </dgm:pt>
    <dgm:pt modelId="{FD23A6A0-01D4-4B7D-A8A9-9BC81ED2FBED}" type="parTrans" cxnId="{512D0A2F-A456-4EB9-B1C5-FA02FF4CD4B2}">
      <dgm:prSet/>
      <dgm:spPr/>
      <dgm:t>
        <a:bodyPr/>
        <a:lstStyle/>
        <a:p>
          <a:endParaRPr lang="en-US"/>
        </a:p>
      </dgm:t>
    </dgm:pt>
    <dgm:pt modelId="{23CC60C1-DD8F-4E7D-9163-93858D18A00C}" type="sibTrans" cxnId="{512D0A2F-A456-4EB9-B1C5-FA02FF4CD4B2}">
      <dgm:prSet/>
      <dgm:spPr/>
      <dgm:t>
        <a:bodyPr/>
        <a:lstStyle/>
        <a:p>
          <a:endParaRPr lang="en-US"/>
        </a:p>
      </dgm:t>
    </dgm:pt>
    <dgm:pt modelId="{31B8FBF8-D0B5-40A5-A7C6-130387929D64}">
      <dgm:prSet phldrT="[Text]"/>
      <dgm:spPr>
        <a:solidFill>
          <a:schemeClr val="accent1">
            <a:lumMod val="75000"/>
          </a:schemeClr>
        </a:solidFill>
      </dgm:spPr>
      <dgm:t>
        <a:bodyPr/>
        <a:lstStyle/>
        <a:p>
          <a:r>
            <a:rPr lang="en-US" b="1" dirty="0" smtClean="0"/>
            <a:t>Child is struggling academically</a:t>
          </a:r>
          <a:endParaRPr lang="en-US" b="1" dirty="0"/>
        </a:p>
      </dgm:t>
    </dgm:pt>
    <dgm:pt modelId="{0C435B9E-AC01-458A-A8A9-3C64162C2C5E}" type="parTrans" cxnId="{C640F359-C62D-49A1-BDBD-A24256581218}">
      <dgm:prSet/>
      <dgm:spPr/>
      <dgm:t>
        <a:bodyPr/>
        <a:lstStyle/>
        <a:p>
          <a:endParaRPr lang="en-US"/>
        </a:p>
      </dgm:t>
    </dgm:pt>
    <dgm:pt modelId="{62063ED8-0FC1-4719-B36F-45F4EE6C2281}" type="sibTrans" cxnId="{C640F359-C62D-49A1-BDBD-A24256581218}">
      <dgm:prSet/>
      <dgm:spPr/>
      <dgm:t>
        <a:bodyPr/>
        <a:lstStyle/>
        <a:p>
          <a:endParaRPr lang="en-US"/>
        </a:p>
      </dgm:t>
    </dgm:pt>
    <dgm:pt modelId="{04732F3E-0769-4530-A669-5CA9BF42D9B6}">
      <dgm:prSet phldrT="[Text]"/>
      <dgm:spPr>
        <a:solidFill>
          <a:schemeClr val="accent1">
            <a:lumMod val="75000"/>
          </a:schemeClr>
        </a:solidFill>
      </dgm:spPr>
      <dgm:t>
        <a:bodyPr/>
        <a:lstStyle/>
        <a:p>
          <a:r>
            <a:rPr lang="en-US" b="1" dirty="0" smtClean="0">
              <a:solidFill>
                <a:schemeClr val="bg1"/>
              </a:solidFill>
            </a:rPr>
            <a:t>Child is being bullied</a:t>
          </a:r>
          <a:endParaRPr lang="en-US" b="1" dirty="0">
            <a:solidFill>
              <a:schemeClr val="bg1"/>
            </a:solidFill>
          </a:endParaRPr>
        </a:p>
      </dgm:t>
    </dgm:pt>
    <dgm:pt modelId="{96746E7D-CD3D-4B8A-8A4B-D5D6D45A30AE}" type="parTrans" cxnId="{F66C49D5-F2C9-4654-A3FC-7455D68DF041}">
      <dgm:prSet/>
      <dgm:spPr/>
      <dgm:t>
        <a:bodyPr/>
        <a:lstStyle/>
        <a:p>
          <a:endParaRPr lang="en-US"/>
        </a:p>
      </dgm:t>
    </dgm:pt>
    <dgm:pt modelId="{53D1D047-C18F-4531-9B62-20C823383E09}" type="sibTrans" cxnId="{F66C49D5-F2C9-4654-A3FC-7455D68DF041}">
      <dgm:prSet/>
      <dgm:spPr/>
      <dgm:t>
        <a:bodyPr/>
        <a:lstStyle/>
        <a:p>
          <a:endParaRPr lang="en-US"/>
        </a:p>
      </dgm:t>
    </dgm:pt>
    <dgm:pt modelId="{72758AA5-19B2-46BC-982F-32B6099FB18B}">
      <dgm:prSet phldrT="[Text]"/>
      <dgm:spPr/>
      <dgm:t>
        <a:bodyPr/>
        <a:lstStyle/>
        <a:p>
          <a:r>
            <a:rPr lang="en-US" dirty="0" smtClean="0"/>
            <a:t>Barriers</a:t>
          </a:r>
          <a:endParaRPr lang="en-US" dirty="0"/>
        </a:p>
      </dgm:t>
    </dgm:pt>
    <dgm:pt modelId="{EE25DD72-506E-4336-A5C5-33AA8EC41FF5}" type="parTrans" cxnId="{0057D95D-AE0A-4C88-BC81-B0E5362D9325}">
      <dgm:prSet/>
      <dgm:spPr/>
      <dgm:t>
        <a:bodyPr/>
        <a:lstStyle/>
        <a:p>
          <a:endParaRPr lang="en-US"/>
        </a:p>
      </dgm:t>
    </dgm:pt>
    <dgm:pt modelId="{4AA76C2D-BD98-4DA3-8857-1AB200A7480C}" type="sibTrans" cxnId="{0057D95D-AE0A-4C88-BC81-B0E5362D9325}">
      <dgm:prSet/>
      <dgm:spPr/>
      <dgm:t>
        <a:bodyPr/>
        <a:lstStyle/>
        <a:p>
          <a:endParaRPr lang="en-US"/>
        </a:p>
      </dgm:t>
    </dgm:pt>
    <dgm:pt modelId="{4A377B9D-5C47-4DD6-A2A7-BA2B67EF0DC2}">
      <dgm:prSet phldrT="[Text]"/>
      <dgm:spPr>
        <a:solidFill>
          <a:schemeClr val="accent1">
            <a:lumMod val="75000"/>
          </a:schemeClr>
        </a:solidFill>
      </dgm:spPr>
      <dgm:t>
        <a:bodyPr/>
        <a:lstStyle/>
        <a:p>
          <a:r>
            <a:rPr lang="en-US" b="1" dirty="0" smtClean="0"/>
            <a:t>Lack of access to health care</a:t>
          </a:r>
          <a:endParaRPr lang="en-US" b="1" dirty="0"/>
        </a:p>
      </dgm:t>
    </dgm:pt>
    <dgm:pt modelId="{5524BDB7-3C66-47CF-BD6B-AEF18CECE16C}" type="parTrans" cxnId="{6E62EE40-1111-47F9-AAE0-A25FAD7F86D1}">
      <dgm:prSet/>
      <dgm:spPr/>
      <dgm:t>
        <a:bodyPr/>
        <a:lstStyle/>
        <a:p>
          <a:endParaRPr lang="en-US"/>
        </a:p>
      </dgm:t>
    </dgm:pt>
    <dgm:pt modelId="{FA1B098B-6A04-4E93-A880-8CDB5A947469}" type="sibTrans" cxnId="{6E62EE40-1111-47F9-AAE0-A25FAD7F86D1}">
      <dgm:prSet/>
      <dgm:spPr/>
      <dgm:t>
        <a:bodyPr/>
        <a:lstStyle/>
        <a:p>
          <a:endParaRPr lang="en-US"/>
        </a:p>
      </dgm:t>
    </dgm:pt>
    <dgm:pt modelId="{2824F98D-F2B7-429F-B857-58EB9B66FE19}">
      <dgm:prSet phldrT="[Text]"/>
      <dgm:spPr>
        <a:solidFill>
          <a:schemeClr val="accent1">
            <a:lumMod val="75000"/>
          </a:schemeClr>
        </a:solidFill>
      </dgm:spPr>
      <dgm:t>
        <a:bodyPr/>
        <a:lstStyle/>
        <a:p>
          <a:r>
            <a:rPr lang="en-US" b="1" dirty="0" smtClean="0"/>
            <a:t>No safe path to school</a:t>
          </a:r>
          <a:endParaRPr lang="en-US" b="1" dirty="0"/>
        </a:p>
      </dgm:t>
    </dgm:pt>
    <dgm:pt modelId="{F841EFAA-AA56-4948-B85A-11B4EB470494}" type="parTrans" cxnId="{68AAB24D-741D-4276-952E-3C2DE26020AD}">
      <dgm:prSet/>
      <dgm:spPr/>
      <dgm:t>
        <a:bodyPr/>
        <a:lstStyle/>
        <a:p>
          <a:endParaRPr lang="en-US"/>
        </a:p>
      </dgm:t>
    </dgm:pt>
    <dgm:pt modelId="{6DA616C6-1BFD-4588-A7E9-1051DFC90F5E}" type="sibTrans" cxnId="{68AAB24D-741D-4276-952E-3C2DE26020AD}">
      <dgm:prSet/>
      <dgm:spPr/>
      <dgm:t>
        <a:bodyPr/>
        <a:lstStyle/>
        <a:p>
          <a:endParaRPr lang="en-US"/>
        </a:p>
      </dgm:t>
    </dgm:pt>
    <dgm:pt modelId="{11073350-106F-49CD-B1B9-0E7EC76A74BF}">
      <dgm:prSet phldrT="[Text]"/>
      <dgm:spPr>
        <a:solidFill>
          <a:schemeClr val="accent1">
            <a:lumMod val="75000"/>
          </a:schemeClr>
        </a:solidFill>
      </dgm:spPr>
      <dgm:t>
        <a:bodyPr/>
        <a:lstStyle/>
        <a:p>
          <a:r>
            <a:rPr lang="en-US" b="1" dirty="0" smtClean="0">
              <a:solidFill>
                <a:schemeClr val="bg1"/>
              </a:solidFill>
            </a:rPr>
            <a:t>Poor transportation</a:t>
          </a:r>
          <a:endParaRPr lang="en-US" b="1" dirty="0">
            <a:solidFill>
              <a:schemeClr val="bg1"/>
            </a:solidFill>
          </a:endParaRPr>
        </a:p>
      </dgm:t>
    </dgm:pt>
    <dgm:pt modelId="{5BA2663D-EE1A-4979-80E9-E14C0C65E004}" type="parTrans" cxnId="{0BBDD30B-2F89-4BA4-A815-6B9DA4456702}">
      <dgm:prSet/>
      <dgm:spPr/>
      <dgm:t>
        <a:bodyPr/>
        <a:lstStyle/>
        <a:p>
          <a:endParaRPr lang="en-US"/>
        </a:p>
      </dgm:t>
    </dgm:pt>
    <dgm:pt modelId="{4483C75F-66BE-43F0-A658-3FBD26DA04CF}" type="sibTrans" cxnId="{0BBDD30B-2F89-4BA4-A815-6B9DA4456702}">
      <dgm:prSet/>
      <dgm:spPr/>
      <dgm:t>
        <a:bodyPr/>
        <a:lstStyle/>
        <a:p>
          <a:endParaRPr lang="en-US"/>
        </a:p>
      </dgm:t>
    </dgm:pt>
    <dgm:pt modelId="{627815F1-4C49-4B9C-8FE6-E9164A4285CF}" type="pres">
      <dgm:prSet presAssocID="{F5A50823-771A-42F2-90C0-1F80CCF1983C}" presName="theList" presStyleCnt="0">
        <dgm:presLayoutVars>
          <dgm:dir/>
          <dgm:animLvl val="lvl"/>
          <dgm:resizeHandles val="exact"/>
        </dgm:presLayoutVars>
      </dgm:prSet>
      <dgm:spPr/>
      <dgm:t>
        <a:bodyPr/>
        <a:lstStyle/>
        <a:p>
          <a:endParaRPr lang="en-US"/>
        </a:p>
      </dgm:t>
    </dgm:pt>
    <dgm:pt modelId="{6E7E303D-DFD6-435B-A5E8-256D73959780}" type="pres">
      <dgm:prSet presAssocID="{710B5AD5-8546-4FF3-9765-9032E803A153}" presName="compNode" presStyleCnt="0"/>
      <dgm:spPr/>
    </dgm:pt>
    <dgm:pt modelId="{DADB5C85-C422-44A6-8429-EDAB006161E6}" type="pres">
      <dgm:prSet presAssocID="{710B5AD5-8546-4FF3-9765-9032E803A153}" presName="aNode" presStyleLbl="bgShp" presStyleIdx="0" presStyleCnt="3"/>
      <dgm:spPr/>
      <dgm:t>
        <a:bodyPr/>
        <a:lstStyle/>
        <a:p>
          <a:endParaRPr lang="en-US"/>
        </a:p>
      </dgm:t>
    </dgm:pt>
    <dgm:pt modelId="{24486896-29CE-45AD-92E9-A85F78EFF0C6}" type="pres">
      <dgm:prSet presAssocID="{710B5AD5-8546-4FF3-9765-9032E803A153}" presName="textNode" presStyleLbl="bgShp" presStyleIdx="0" presStyleCnt="3"/>
      <dgm:spPr/>
      <dgm:t>
        <a:bodyPr/>
        <a:lstStyle/>
        <a:p>
          <a:endParaRPr lang="en-US"/>
        </a:p>
      </dgm:t>
    </dgm:pt>
    <dgm:pt modelId="{45AAF0E1-2ED0-4C77-8D8A-E53A56229B9B}" type="pres">
      <dgm:prSet presAssocID="{710B5AD5-8546-4FF3-9765-9032E803A153}" presName="compChildNode" presStyleCnt="0"/>
      <dgm:spPr/>
    </dgm:pt>
    <dgm:pt modelId="{83A63DE0-1945-4D77-854F-101189648C62}" type="pres">
      <dgm:prSet presAssocID="{710B5AD5-8546-4FF3-9765-9032E803A153}" presName="theInnerList" presStyleCnt="0"/>
      <dgm:spPr/>
    </dgm:pt>
    <dgm:pt modelId="{5CB2A4D7-265F-4C09-A478-1D89FFFAEA94}" type="pres">
      <dgm:prSet presAssocID="{CBA4687E-894B-4FAA-A831-25C9371474F8}" presName="childNode" presStyleLbl="node1" presStyleIdx="0" presStyleCnt="7">
        <dgm:presLayoutVars>
          <dgm:bulletEnabled val="1"/>
        </dgm:presLayoutVars>
      </dgm:prSet>
      <dgm:spPr/>
      <dgm:t>
        <a:bodyPr/>
        <a:lstStyle/>
        <a:p>
          <a:endParaRPr lang="en-US"/>
        </a:p>
      </dgm:t>
    </dgm:pt>
    <dgm:pt modelId="{A0A7D949-E564-487A-A437-FA3F97FE6915}" type="pres">
      <dgm:prSet presAssocID="{CBA4687E-894B-4FAA-A831-25C9371474F8}" presName="aSpace2" presStyleCnt="0"/>
      <dgm:spPr/>
    </dgm:pt>
    <dgm:pt modelId="{4AD148CB-77F9-4B6B-88A4-DEFA78FDBBF5}" type="pres">
      <dgm:prSet presAssocID="{01AF804F-C7A2-4E54-B725-64E967A6FC30}" presName="childNode" presStyleLbl="node1" presStyleIdx="1" presStyleCnt="7" custLinFactNeighborX="-2702" custLinFactNeighborY="44316">
        <dgm:presLayoutVars>
          <dgm:bulletEnabled val="1"/>
        </dgm:presLayoutVars>
      </dgm:prSet>
      <dgm:spPr/>
      <dgm:t>
        <a:bodyPr/>
        <a:lstStyle/>
        <a:p>
          <a:endParaRPr lang="en-US"/>
        </a:p>
      </dgm:t>
    </dgm:pt>
    <dgm:pt modelId="{6DAAD0B3-92BF-4538-9619-A4BD57016F19}" type="pres">
      <dgm:prSet presAssocID="{710B5AD5-8546-4FF3-9765-9032E803A153}" presName="aSpace" presStyleCnt="0"/>
      <dgm:spPr/>
    </dgm:pt>
    <dgm:pt modelId="{2F89BFE9-D549-441C-B15F-DE2629300309}" type="pres">
      <dgm:prSet presAssocID="{0C5C2BF2-7809-47EE-8E55-5ACCEA44F887}" presName="compNode" presStyleCnt="0"/>
      <dgm:spPr/>
    </dgm:pt>
    <dgm:pt modelId="{7FCBB53E-2A09-4710-AC5A-C2A7E3F7ABB4}" type="pres">
      <dgm:prSet presAssocID="{0C5C2BF2-7809-47EE-8E55-5ACCEA44F887}" presName="aNode" presStyleLbl="bgShp" presStyleIdx="1" presStyleCnt="3"/>
      <dgm:spPr/>
      <dgm:t>
        <a:bodyPr/>
        <a:lstStyle/>
        <a:p>
          <a:endParaRPr lang="en-US"/>
        </a:p>
      </dgm:t>
    </dgm:pt>
    <dgm:pt modelId="{DD9D4B02-37BC-4A4B-85C1-B5E9393AB294}" type="pres">
      <dgm:prSet presAssocID="{0C5C2BF2-7809-47EE-8E55-5ACCEA44F887}" presName="textNode" presStyleLbl="bgShp" presStyleIdx="1" presStyleCnt="3"/>
      <dgm:spPr/>
      <dgm:t>
        <a:bodyPr/>
        <a:lstStyle/>
        <a:p>
          <a:endParaRPr lang="en-US"/>
        </a:p>
      </dgm:t>
    </dgm:pt>
    <dgm:pt modelId="{7096AA58-0FFA-4B4F-8DF0-05357A9DDA1E}" type="pres">
      <dgm:prSet presAssocID="{0C5C2BF2-7809-47EE-8E55-5ACCEA44F887}" presName="compChildNode" presStyleCnt="0"/>
      <dgm:spPr/>
    </dgm:pt>
    <dgm:pt modelId="{164E0840-5B6C-41C1-87C9-BE17C485159A}" type="pres">
      <dgm:prSet presAssocID="{0C5C2BF2-7809-47EE-8E55-5ACCEA44F887}" presName="theInnerList" presStyleCnt="0"/>
      <dgm:spPr/>
    </dgm:pt>
    <dgm:pt modelId="{2180103C-DFD0-4B32-BC03-6AE198C74156}" type="pres">
      <dgm:prSet presAssocID="{31B8FBF8-D0B5-40A5-A7C6-130387929D64}" presName="childNode" presStyleLbl="node1" presStyleIdx="2" presStyleCnt="7" custLinFactNeighborX="769" custLinFactNeighborY="26316">
        <dgm:presLayoutVars>
          <dgm:bulletEnabled val="1"/>
        </dgm:presLayoutVars>
      </dgm:prSet>
      <dgm:spPr/>
      <dgm:t>
        <a:bodyPr/>
        <a:lstStyle/>
        <a:p>
          <a:endParaRPr lang="en-US"/>
        </a:p>
      </dgm:t>
    </dgm:pt>
    <dgm:pt modelId="{831B8AD1-D254-4AC5-AB20-B43D2F0C1F02}" type="pres">
      <dgm:prSet presAssocID="{31B8FBF8-D0B5-40A5-A7C6-130387929D64}" presName="aSpace2" presStyleCnt="0"/>
      <dgm:spPr/>
    </dgm:pt>
    <dgm:pt modelId="{462286D3-8E57-45EA-86D7-E50386D5DA38}" type="pres">
      <dgm:prSet presAssocID="{04732F3E-0769-4530-A669-5CA9BF42D9B6}" presName="childNode" presStyleLbl="node1" presStyleIdx="3" presStyleCnt="7" custLinFactNeighborX="-4154" custLinFactNeighborY="12186">
        <dgm:presLayoutVars>
          <dgm:bulletEnabled val="1"/>
        </dgm:presLayoutVars>
      </dgm:prSet>
      <dgm:spPr/>
      <dgm:t>
        <a:bodyPr/>
        <a:lstStyle/>
        <a:p>
          <a:endParaRPr lang="en-US"/>
        </a:p>
      </dgm:t>
    </dgm:pt>
    <dgm:pt modelId="{73C4F8C0-A6BD-4800-88C8-AF646BE52330}" type="pres">
      <dgm:prSet presAssocID="{0C5C2BF2-7809-47EE-8E55-5ACCEA44F887}" presName="aSpace" presStyleCnt="0"/>
      <dgm:spPr/>
    </dgm:pt>
    <dgm:pt modelId="{5D2125E0-8AC1-4A54-AA7D-FD8C252626CA}" type="pres">
      <dgm:prSet presAssocID="{72758AA5-19B2-46BC-982F-32B6099FB18B}" presName="compNode" presStyleCnt="0"/>
      <dgm:spPr/>
    </dgm:pt>
    <dgm:pt modelId="{EECB9289-ADCF-401B-91D7-FC9CC92E25CF}" type="pres">
      <dgm:prSet presAssocID="{72758AA5-19B2-46BC-982F-32B6099FB18B}" presName="aNode" presStyleLbl="bgShp" presStyleIdx="2" presStyleCnt="3"/>
      <dgm:spPr/>
      <dgm:t>
        <a:bodyPr/>
        <a:lstStyle/>
        <a:p>
          <a:endParaRPr lang="en-US"/>
        </a:p>
      </dgm:t>
    </dgm:pt>
    <dgm:pt modelId="{2A60C2D7-3D3E-4C95-96D8-52D3257BEAAE}" type="pres">
      <dgm:prSet presAssocID="{72758AA5-19B2-46BC-982F-32B6099FB18B}" presName="textNode" presStyleLbl="bgShp" presStyleIdx="2" presStyleCnt="3"/>
      <dgm:spPr/>
      <dgm:t>
        <a:bodyPr/>
        <a:lstStyle/>
        <a:p>
          <a:endParaRPr lang="en-US"/>
        </a:p>
      </dgm:t>
    </dgm:pt>
    <dgm:pt modelId="{CF15A2F8-008C-4614-AF7B-E2F0CFD03B88}" type="pres">
      <dgm:prSet presAssocID="{72758AA5-19B2-46BC-982F-32B6099FB18B}" presName="compChildNode" presStyleCnt="0"/>
      <dgm:spPr/>
    </dgm:pt>
    <dgm:pt modelId="{315EA849-10A8-45D3-99A0-91B66ED6E254}" type="pres">
      <dgm:prSet presAssocID="{72758AA5-19B2-46BC-982F-32B6099FB18B}" presName="theInnerList" presStyleCnt="0"/>
      <dgm:spPr/>
    </dgm:pt>
    <dgm:pt modelId="{7422AC68-3C96-4F4D-B4B9-BCF9C3C696E2}" type="pres">
      <dgm:prSet presAssocID="{4A377B9D-5C47-4DD6-A2A7-BA2B67EF0DC2}" presName="childNode" presStyleLbl="node1" presStyleIdx="4" presStyleCnt="7">
        <dgm:presLayoutVars>
          <dgm:bulletEnabled val="1"/>
        </dgm:presLayoutVars>
      </dgm:prSet>
      <dgm:spPr/>
      <dgm:t>
        <a:bodyPr/>
        <a:lstStyle/>
        <a:p>
          <a:endParaRPr lang="en-US"/>
        </a:p>
      </dgm:t>
    </dgm:pt>
    <dgm:pt modelId="{C39DFEE0-9E9E-43D6-B953-E00B6D03AE06}" type="pres">
      <dgm:prSet presAssocID="{4A377B9D-5C47-4DD6-A2A7-BA2B67EF0DC2}" presName="aSpace2" presStyleCnt="0"/>
      <dgm:spPr/>
    </dgm:pt>
    <dgm:pt modelId="{38691AAE-63CD-4720-BC4C-2589C1B7994D}" type="pres">
      <dgm:prSet presAssocID="{2824F98D-F2B7-429F-B857-58EB9B66FE19}" presName="childNode" presStyleLbl="node1" presStyleIdx="5" presStyleCnt="7">
        <dgm:presLayoutVars>
          <dgm:bulletEnabled val="1"/>
        </dgm:presLayoutVars>
      </dgm:prSet>
      <dgm:spPr/>
      <dgm:t>
        <a:bodyPr/>
        <a:lstStyle/>
        <a:p>
          <a:endParaRPr lang="en-US"/>
        </a:p>
      </dgm:t>
    </dgm:pt>
    <dgm:pt modelId="{F57BE6A3-ED40-492E-B2DD-6D01629220BB}" type="pres">
      <dgm:prSet presAssocID="{2824F98D-F2B7-429F-B857-58EB9B66FE19}" presName="aSpace2" presStyleCnt="0"/>
      <dgm:spPr/>
    </dgm:pt>
    <dgm:pt modelId="{2C949832-ECEB-42D4-B9EC-BDC5915976AC}" type="pres">
      <dgm:prSet presAssocID="{11073350-106F-49CD-B1B9-0E7EC76A74BF}" presName="childNode" presStyleLbl="node1" presStyleIdx="6" presStyleCnt="7">
        <dgm:presLayoutVars>
          <dgm:bulletEnabled val="1"/>
        </dgm:presLayoutVars>
      </dgm:prSet>
      <dgm:spPr/>
      <dgm:t>
        <a:bodyPr/>
        <a:lstStyle/>
        <a:p>
          <a:endParaRPr lang="en-US"/>
        </a:p>
      </dgm:t>
    </dgm:pt>
  </dgm:ptLst>
  <dgm:cxnLst>
    <dgm:cxn modelId="{EC674C77-6892-480C-8EF5-113D30CAF65E}" type="presOf" srcId="{710B5AD5-8546-4FF3-9765-9032E803A153}" destId="{24486896-29CE-45AD-92E9-A85F78EFF0C6}" srcOrd="1" destOrd="0" presId="urn:microsoft.com/office/officeart/2005/8/layout/lProcess2"/>
    <dgm:cxn modelId="{388B2D4C-2344-4FD6-8501-993112C83F0D}" srcId="{710B5AD5-8546-4FF3-9765-9032E803A153}" destId="{CBA4687E-894B-4FAA-A831-25C9371474F8}" srcOrd="0" destOrd="0" parTransId="{17464D77-9E8A-46A8-AFA9-929A1134EDF4}" sibTransId="{925C09BC-85EE-493B-9729-77632AABFCE6}"/>
    <dgm:cxn modelId="{ADC0ADBC-0C1C-4D14-A758-32F3A323B81A}" type="presOf" srcId="{0C5C2BF2-7809-47EE-8E55-5ACCEA44F887}" destId="{7FCBB53E-2A09-4710-AC5A-C2A7E3F7ABB4}" srcOrd="0" destOrd="0" presId="urn:microsoft.com/office/officeart/2005/8/layout/lProcess2"/>
    <dgm:cxn modelId="{1D6AD71C-2B73-4D14-8132-18541A5D7B8F}" type="presOf" srcId="{72758AA5-19B2-46BC-982F-32B6099FB18B}" destId="{2A60C2D7-3D3E-4C95-96D8-52D3257BEAAE}" srcOrd="1" destOrd="0" presId="urn:microsoft.com/office/officeart/2005/8/layout/lProcess2"/>
    <dgm:cxn modelId="{C640F359-C62D-49A1-BDBD-A24256581218}" srcId="{0C5C2BF2-7809-47EE-8E55-5ACCEA44F887}" destId="{31B8FBF8-D0B5-40A5-A7C6-130387929D64}" srcOrd="0" destOrd="0" parTransId="{0C435B9E-AC01-458A-A8A9-3C64162C2C5E}" sibTransId="{62063ED8-0FC1-4719-B36F-45F4EE6C2281}"/>
    <dgm:cxn modelId="{85181AE3-4CD5-43AB-9D29-31B08BE4CA30}" type="presOf" srcId="{CBA4687E-894B-4FAA-A831-25C9371474F8}" destId="{5CB2A4D7-265F-4C09-A478-1D89FFFAEA94}" srcOrd="0" destOrd="0" presId="urn:microsoft.com/office/officeart/2005/8/layout/lProcess2"/>
    <dgm:cxn modelId="{512D0A2F-A456-4EB9-B1C5-FA02FF4CD4B2}" srcId="{F5A50823-771A-42F2-90C0-1F80CCF1983C}" destId="{0C5C2BF2-7809-47EE-8E55-5ACCEA44F887}" srcOrd="1" destOrd="0" parTransId="{FD23A6A0-01D4-4B7D-A8A9-9BC81ED2FBED}" sibTransId="{23CC60C1-DD8F-4E7D-9163-93858D18A00C}"/>
    <dgm:cxn modelId="{69413553-D715-4DEC-A8B2-E7A22EE9E778}" type="presOf" srcId="{0C5C2BF2-7809-47EE-8E55-5ACCEA44F887}" destId="{DD9D4B02-37BC-4A4B-85C1-B5E9393AB294}" srcOrd="1" destOrd="0" presId="urn:microsoft.com/office/officeart/2005/8/layout/lProcess2"/>
    <dgm:cxn modelId="{8C80B8F5-EC86-4F7B-957B-71DB95F691E5}" type="presOf" srcId="{11073350-106F-49CD-B1B9-0E7EC76A74BF}" destId="{2C949832-ECEB-42D4-B9EC-BDC5915976AC}" srcOrd="0" destOrd="0" presId="urn:microsoft.com/office/officeart/2005/8/layout/lProcess2"/>
    <dgm:cxn modelId="{6E62EE40-1111-47F9-AAE0-A25FAD7F86D1}" srcId="{72758AA5-19B2-46BC-982F-32B6099FB18B}" destId="{4A377B9D-5C47-4DD6-A2A7-BA2B67EF0DC2}" srcOrd="0" destOrd="0" parTransId="{5524BDB7-3C66-47CF-BD6B-AEF18CECE16C}" sibTransId="{FA1B098B-6A04-4E93-A880-8CDB5A947469}"/>
    <dgm:cxn modelId="{F66C49D5-F2C9-4654-A3FC-7455D68DF041}" srcId="{0C5C2BF2-7809-47EE-8E55-5ACCEA44F887}" destId="{04732F3E-0769-4530-A669-5CA9BF42D9B6}" srcOrd="1" destOrd="0" parTransId="{96746E7D-CD3D-4B8A-8A4B-D5D6D45A30AE}" sibTransId="{53D1D047-C18F-4531-9B62-20C823383E09}"/>
    <dgm:cxn modelId="{965FFA67-3314-458B-A2B9-03870AC25E7E}" srcId="{710B5AD5-8546-4FF3-9765-9032E803A153}" destId="{01AF804F-C7A2-4E54-B725-64E967A6FC30}" srcOrd="1" destOrd="0" parTransId="{46C71E19-EAE9-4C6E-883C-181AA237FB70}" sibTransId="{EDC1C3E5-E84C-43B1-9887-4F36D0D9EB32}"/>
    <dgm:cxn modelId="{0BBDD30B-2F89-4BA4-A815-6B9DA4456702}" srcId="{72758AA5-19B2-46BC-982F-32B6099FB18B}" destId="{11073350-106F-49CD-B1B9-0E7EC76A74BF}" srcOrd="2" destOrd="0" parTransId="{5BA2663D-EE1A-4979-80E9-E14C0C65E004}" sibTransId="{4483C75F-66BE-43F0-A658-3FBD26DA04CF}"/>
    <dgm:cxn modelId="{AEB60E67-3331-40FC-A764-01D5747FA11F}" type="presOf" srcId="{01AF804F-C7A2-4E54-B725-64E967A6FC30}" destId="{4AD148CB-77F9-4B6B-88A4-DEFA78FDBBF5}" srcOrd="0" destOrd="0" presId="urn:microsoft.com/office/officeart/2005/8/layout/lProcess2"/>
    <dgm:cxn modelId="{3A6D5A6C-901D-4789-AFC4-0D3F4E7241E5}" type="presOf" srcId="{710B5AD5-8546-4FF3-9765-9032E803A153}" destId="{DADB5C85-C422-44A6-8429-EDAB006161E6}" srcOrd="0" destOrd="0" presId="urn:microsoft.com/office/officeart/2005/8/layout/lProcess2"/>
    <dgm:cxn modelId="{6D594E0E-6EF1-4FC7-978D-D7FC10483951}" type="presOf" srcId="{4A377B9D-5C47-4DD6-A2A7-BA2B67EF0DC2}" destId="{7422AC68-3C96-4F4D-B4B9-BCF9C3C696E2}" srcOrd="0" destOrd="0" presId="urn:microsoft.com/office/officeart/2005/8/layout/lProcess2"/>
    <dgm:cxn modelId="{6AB9A617-F344-4F7D-A0C5-A63FE1D7255D}" type="presOf" srcId="{72758AA5-19B2-46BC-982F-32B6099FB18B}" destId="{EECB9289-ADCF-401B-91D7-FC9CC92E25CF}" srcOrd="0" destOrd="0" presId="urn:microsoft.com/office/officeart/2005/8/layout/lProcess2"/>
    <dgm:cxn modelId="{DD6A6A7C-1DB9-4DD9-A4F4-06572AA87FCE}" type="presOf" srcId="{31B8FBF8-D0B5-40A5-A7C6-130387929D64}" destId="{2180103C-DFD0-4B32-BC03-6AE198C74156}" srcOrd="0" destOrd="0" presId="urn:microsoft.com/office/officeart/2005/8/layout/lProcess2"/>
    <dgm:cxn modelId="{68AAB24D-741D-4276-952E-3C2DE26020AD}" srcId="{72758AA5-19B2-46BC-982F-32B6099FB18B}" destId="{2824F98D-F2B7-429F-B857-58EB9B66FE19}" srcOrd="1" destOrd="0" parTransId="{F841EFAA-AA56-4948-B85A-11B4EB470494}" sibTransId="{6DA616C6-1BFD-4588-A7E9-1051DFC90F5E}"/>
    <dgm:cxn modelId="{5259F2E1-6628-42B8-87B2-2AF07EC4DDB8}" type="presOf" srcId="{04732F3E-0769-4530-A669-5CA9BF42D9B6}" destId="{462286D3-8E57-45EA-86D7-E50386D5DA38}" srcOrd="0" destOrd="0" presId="urn:microsoft.com/office/officeart/2005/8/layout/lProcess2"/>
    <dgm:cxn modelId="{330260D4-0C58-499A-B424-D75822DD1FBA}" type="presOf" srcId="{F5A50823-771A-42F2-90C0-1F80CCF1983C}" destId="{627815F1-4C49-4B9C-8FE6-E9164A4285CF}" srcOrd="0" destOrd="0" presId="urn:microsoft.com/office/officeart/2005/8/layout/lProcess2"/>
    <dgm:cxn modelId="{A9A2CBD3-58AF-44DA-9056-AB1024E666C1}" type="presOf" srcId="{2824F98D-F2B7-429F-B857-58EB9B66FE19}" destId="{38691AAE-63CD-4720-BC4C-2589C1B7994D}" srcOrd="0" destOrd="0" presId="urn:microsoft.com/office/officeart/2005/8/layout/lProcess2"/>
    <dgm:cxn modelId="{0057D95D-AE0A-4C88-BC81-B0E5362D9325}" srcId="{F5A50823-771A-42F2-90C0-1F80CCF1983C}" destId="{72758AA5-19B2-46BC-982F-32B6099FB18B}" srcOrd="2" destOrd="0" parTransId="{EE25DD72-506E-4336-A5C5-33AA8EC41FF5}" sibTransId="{4AA76C2D-BD98-4DA3-8857-1AB200A7480C}"/>
    <dgm:cxn modelId="{6C331066-EB7C-4AB1-83E3-45A573D3E45B}" srcId="{F5A50823-771A-42F2-90C0-1F80CCF1983C}" destId="{710B5AD5-8546-4FF3-9765-9032E803A153}" srcOrd="0" destOrd="0" parTransId="{9F414A15-1096-4D06-B8B8-BBDD137883B8}" sibTransId="{828D170A-F57D-485C-8667-DD5F5A3FB0E8}"/>
    <dgm:cxn modelId="{EA851DF0-68A7-4E49-B6A2-0953E1C1D034}" type="presParOf" srcId="{627815F1-4C49-4B9C-8FE6-E9164A4285CF}" destId="{6E7E303D-DFD6-435B-A5E8-256D73959780}" srcOrd="0" destOrd="0" presId="urn:microsoft.com/office/officeart/2005/8/layout/lProcess2"/>
    <dgm:cxn modelId="{176949A3-DA49-4190-A319-D090DACDD0C6}" type="presParOf" srcId="{6E7E303D-DFD6-435B-A5E8-256D73959780}" destId="{DADB5C85-C422-44A6-8429-EDAB006161E6}" srcOrd="0" destOrd="0" presId="urn:microsoft.com/office/officeart/2005/8/layout/lProcess2"/>
    <dgm:cxn modelId="{EB546F25-181E-47C5-B9D9-D8DBCE692F89}" type="presParOf" srcId="{6E7E303D-DFD6-435B-A5E8-256D73959780}" destId="{24486896-29CE-45AD-92E9-A85F78EFF0C6}" srcOrd="1" destOrd="0" presId="urn:microsoft.com/office/officeart/2005/8/layout/lProcess2"/>
    <dgm:cxn modelId="{639F9C6C-DA5B-44CA-9613-CCC37BB5AEB7}" type="presParOf" srcId="{6E7E303D-DFD6-435B-A5E8-256D73959780}" destId="{45AAF0E1-2ED0-4C77-8D8A-E53A56229B9B}" srcOrd="2" destOrd="0" presId="urn:microsoft.com/office/officeart/2005/8/layout/lProcess2"/>
    <dgm:cxn modelId="{7F2A3147-452F-44BA-BB3D-77DEFE727161}" type="presParOf" srcId="{45AAF0E1-2ED0-4C77-8D8A-E53A56229B9B}" destId="{83A63DE0-1945-4D77-854F-101189648C62}" srcOrd="0" destOrd="0" presId="urn:microsoft.com/office/officeart/2005/8/layout/lProcess2"/>
    <dgm:cxn modelId="{D3236122-2DF5-4FAD-BBCA-4AD78BA7CBC6}" type="presParOf" srcId="{83A63DE0-1945-4D77-854F-101189648C62}" destId="{5CB2A4D7-265F-4C09-A478-1D89FFFAEA94}" srcOrd="0" destOrd="0" presId="urn:microsoft.com/office/officeart/2005/8/layout/lProcess2"/>
    <dgm:cxn modelId="{E62186B9-AED1-47DA-A61F-D02662B3EA4C}" type="presParOf" srcId="{83A63DE0-1945-4D77-854F-101189648C62}" destId="{A0A7D949-E564-487A-A437-FA3F97FE6915}" srcOrd="1" destOrd="0" presId="urn:microsoft.com/office/officeart/2005/8/layout/lProcess2"/>
    <dgm:cxn modelId="{F611DD2D-156B-42E5-A7C2-EC7A620E3402}" type="presParOf" srcId="{83A63DE0-1945-4D77-854F-101189648C62}" destId="{4AD148CB-77F9-4B6B-88A4-DEFA78FDBBF5}" srcOrd="2" destOrd="0" presId="urn:microsoft.com/office/officeart/2005/8/layout/lProcess2"/>
    <dgm:cxn modelId="{8090A09B-5AC9-486C-84D0-895C1CE7A35E}" type="presParOf" srcId="{627815F1-4C49-4B9C-8FE6-E9164A4285CF}" destId="{6DAAD0B3-92BF-4538-9619-A4BD57016F19}" srcOrd="1" destOrd="0" presId="urn:microsoft.com/office/officeart/2005/8/layout/lProcess2"/>
    <dgm:cxn modelId="{1CD77575-B3E5-405D-B05E-12A4BB47BA83}" type="presParOf" srcId="{627815F1-4C49-4B9C-8FE6-E9164A4285CF}" destId="{2F89BFE9-D549-441C-B15F-DE2629300309}" srcOrd="2" destOrd="0" presId="urn:microsoft.com/office/officeart/2005/8/layout/lProcess2"/>
    <dgm:cxn modelId="{98FDBBDD-8DEC-4BFA-9955-4271B7D977DC}" type="presParOf" srcId="{2F89BFE9-D549-441C-B15F-DE2629300309}" destId="{7FCBB53E-2A09-4710-AC5A-C2A7E3F7ABB4}" srcOrd="0" destOrd="0" presId="urn:microsoft.com/office/officeart/2005/8/layout/lProcess2"/>
    <dgm:cxn modelId="{E9F88640-D120-439A-97AF-F8B828125335}" type="presParOf" srcId="{2F89BFE9-D549-441C-B15F-DE2629300309}" destId="{DD9D4B02-37BC-4A4B-85C1-B5E9393AB294}" srcOrd="1" destOrd="0" presId="urn:microsoft.com/office/officeart/2005/8/layout/lProcess2"/>
    <dgm:cxn modelId="{83EBB507-55DF-4F43-8E1C-270F6A04CD4F}" type="presParOf" srcId="{2F89BFE9-D549-441C-B15F-DE2629300309}" destId="{7096AA58-0FFA-4B4F-8DF0-05357A9DDA1E}" srcOrd="2" destOrd="0" presId="urn:microsoft.com/office/officeart/2005/8/layout/lProcess2"/>
    <dgm:cxn modelId="{77127267-B3E1-4DE7-8165-E82F7D10EF99}" type="presParOf" srcId="{7096AA58-0FFA-4B4F-8DF0-05357A9DDA1E}" destId="{164E0840-5B6C-41C1-87C9-BE17C485159A}" srcOrd="0" destOrd="0" presId="urn:microsoft.com/office/officeart/2005/8/layout/lProcess2"/>
    <dgm:cxn modelId="{24EF0D56-9A61-44B7-85F3-B654BF06E2D5}" type="presParOf" srcId="{164E0840-5B6C-41C1-87C9-BE17C485159A}" destId="{2180103C-DFD0-4B32-BC03-6AE198C74156}" srcOrd="0" destOrd="0" presId="urn:microsoft.com/office/officeart/2005/8/layout/lProcess2"/>
    <dgm:cxn modelId="{8D2C944B-71EB-4785-9F20-BE9FA80A10D5}" type="presParOf" srcId="{164E0840-5B6C-41C1-87C9-BE17C485159A}" destId="{831B8AD1-D254-4AC5-AB20-B43D2F0C1F02}" srcOrd="1" destOrd="0" presId="urn:microsoft.com/office/officeart/2005/8/layout/lProcess2"/>
    <dgm:cxn modelId="{ADF2250A-897D-4446-B0C9-C05432694F42}" type="presParOf" srcId="{164E0840-5B6C-41C1-87C9-BE17C485159A}" destId="{462286D3-8E57-45EA-86D7-E50386D5DA38}" srcOrd="2" destOrd="0" presId="urn:microsoft.com/office/officeart/2005/8/layout/lProcess2"/>
    <dgm:cxn modelId="{D16D4756-1332-4A0A-8533-92638D63E5C6}" type="presParOf" srcId="{627815F1-4C49-4B9C-8FE6-E9164A4285CF}" destId="{73C4F8C0-A6BD-4800-88C8-AF646BE52330}" srcOrd="3" destOrd="0" presId="urn:microsoft.com/office/officeart/2005/8/layout/lProcess2"/>
    <dgm:cxn modelId="{0E99E4B8-F1CD-4175-A6F1-EB08DF7547C8}" type="presParOf" srcId="{627815F1-4C49-4B9C-8FE6-E9164A4285CF}" destId="{5D2125E0-8AC1-4A54-AA7D-FD8C252626CA}" srcOrd="4" destOrd="0" presId="urn:microsoft.com/office/officeart/2005/8/layout/lProcess2"/>
    <dgm:cxn modelId="{5B0E0606-758D-44CC-8CC8-8B7B9F68A93D}" type="presParOf" srcId="{5D2125E0-8AC1-4A54-AA7D-FD8C252626CA}" destId="{EECB9289-ADCF-401B-91D7-FC9CC92E25CF}" srcOrd="0" destOrd="0" presId="urn:microsoft.com/office/officeart/2005/8/layout/lProcess2"/>
    <dgm:cxn modelId="{2D083421-3F1D-43FE-9D92-543C5A91E5C2}" type="presParOf" srcId="{5D2125E0-8AC1-4A54-AA7D-FD8C252626CA}" destId="{2A60C2D7-3D3E-4C95-96D8-52D3257BEAAE}" srcOrd="1" destOrd="0" presId="urn:microsoft.com/office/officeart/2005/8/layout/lProcess2"/>
    <dgm:cxn modelId="{4E3D8B5E-293C-4281-A810-F64A1B1E70E3}" type="presParOf" srcId="{5D2125E0-8AC1-4A54-AA7D-FD8C252626CA}" destId="{CF15A2F8-008C-4614-AF7B-E2F0CFD03B88}" srcOrd="2" destOrd="0" presId="urn:microsoft.com/office/officeart/2005/8/layout/lProcess2"/>
    <dgm:cxn modelId="{D676EF29-0512-46EF-8288-6BA8656341E8}" type="presParOf" srcId="{CF15A2F8-008C-4614-AF7B-E2F0CFD03B88}" destId="{315EA849-10A8-45D3-99A0-91B66ED6E254}" srcOrd="0" destOrd="0" presId="urn:microsoft.com/office/officeart/2005/8/layout/lProcess2"/>
    <dgm:cxn modelId="{0B9C1050-5FED-4010-B144-C4C3754CD3DC}" type="presParOf" srcId="{315EA849-10A8-45D3-99A0-91B66ED6E254}" destId="{7422AC68-3C96-4F4D-B4B9-BCF9C3C696E2}" srcOrd="0" destOrd="0" presId="urn:microsoft.com/office/officeart/2005/8/layout/lProcess2"/>
    <dgm:cxn modelId="{4607BC53-BB56-4A29-A4B9-476BB63FEF90}" type="presParOf" srcId="{315EA849-10A8-45D3-99A0-91B66ED6E254}" destId="{C39DFEE0-9E9E-43D6-B953-E00B6D03AE06}" srcOrd="1" destOrd="0" presId="urn:microsoft.com/office/officeart/2005/8/layout/lProcess2"/>
    <dgm:cxn modelId="{226EE2A6-414D-4941-BD4B-A24D9C9F5EEC}" type="presParOf" srcId="{315EA849-10A8-45D3-99A0-91B66ED6E254}" destId="{38691AAE-63CD-4720-BC4C-2589C1B7994D}" srcOrd="2" destOrd="0" presId="urn:microsoft.com/office/officeart/2005/8/layout/lProcess2"/>
    <dgm:cxn modelId="{B2B09EAC-CB4F-4209-8417-0EBD12FB6534}" type="presParOf" srcId="{315EA849-10A8-45D3-99A0-91B66ED6E254}" destId="{F57BE6A3-ED40-492E-B2DD-6D01629220BB}" srcOrd="3" destOrd="0" presId="urn:microsoft.com/office/officeart/2005/8/layout/lProcess2"/>
    <dgm:cxn modelId="{B0187F13-2822-4D78-B4AB-440E2EE522E3}" type="presParOf" srcId="{315EA849-10A8-45D3-99A0-91B66ED6E254}" destId="{2C949832-ECEB-42D4-B9EC-BDC5915976AC}" srcOrd="4" destOrd="0" presId="urn:microsoft.com/office/officeart/2005/8/layout/lProcess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12219C7-97DF-437C-9E26-320A06E9B046}" type="doc">
      <dgm:prSet loTypeId="urn:microsoft.com/office/officeart/2005/8/layout/default#1" loCatId="list" qsTypeId="urn:microsoft.com/office/officeart/2005/8/quickstyle/simple1" qsCatId="simple" csTypeId="urn:microsoft.com/office/officeart/2005/8/colors/accent1_2" csCatId="accent1" phldr="1"/>
      <dgm:spPr/>
      <dgm:t>
        <a:bodyPr/>
        <a:lstStyle/>
        <a:p>
          <a:endParaRPr lang="en-US"/>
        </a:p>
      </dgm:t>
    </dgm:pt>
    <dgm:pt modelId="{B68BF45F-190E-421F-8666-FCB91D0164EA}">
      <dgm:prSet phldrT="[Text]"/>
      <dgm:spPr>
        <a:solidFill>
          <a:schemeClr val="accent1">
            <a:lumMod val="50000"/>
          </a:schemeClr>
        </a:solidFill>
        <a:ln>
          <a:solidFill>
            <a:srgbClr val="0070C0"/>
          </a:solidFill>
        </a:ln>
      </dgm:spPr>
      <dgm:t>
        <a:bodyPr/>
        <a:lstStyle/>
        <a:p>
          <a:r>
            <a:rPr lang="en-US" b="1" dirty="0" smtClean="0"/>
            <a:t>Attendance Incentives</a:t>
          </a:r>
          <a:endParaRPr lang="en-US" b="1" dirty="0"/>
        </a:p>
      </dgm:t>
    </dgm:pt>
    <dgm:pt modelId="{AE892D75-F376-416F-B1FF-9267A266E4F8}" type="parTrans" cxnId="{1DAF1E5C-A54D-4EFA-9E6A-F40963EB32F0}">
      <dgm:prSet/>
      <dgm:spPr/>
      <dgm:t>
        <a:bodyPr/>
        <a:lstStyle/>
        <a:p>
          <a:endParaRPr lang="en-US"/>
        </a:p>
      </dgm:t>
    </dgm:pt>
    <dgm:pt modelId="{EBA3B19F-6E2A-4BD4-BE46-3B70D1DB651E}" type="sibTrans" cxnId="{1DAF1E5C-A54D-4EFA-9E6A-F40963EB32F0}">
      <dgm:prSet/>
      <dgm:spPr/>
      <dgm:t>
        <a:bodyPr/>
        <a:lstStyle/>
        <a:p>
          <a:endParaRPr lang="en-US"/>
        </a:p>
      </dgm:t>
    </dgm:pt>
    <dgm:pt modelId="{2EA5ACA0-DD71-428F-A08B-6BE0F9AE3570}">
      <dgm:prSet phldrT="[Text]"/>
      <dgm:spPr>
        <a:solidFill>
          <a:schemeClr val="accent1">
            <a:lumMod val="50000"/>
          </a:schemeClr>
        </a:solidFill>
        <a:ln>
          <a:solidFill>
            <a:srgbClr val="0070C0"/>
          </a:solidFill>
        </a:ln>
      </dgm:spPr>
      <dgm:t>
        <a:bodyPr/>
        <a:lstStyle/>
        <a:p>
          <a:r>
            <a:rPr lang="en-US" b="1" dirty="0" smtClean="0"/>
            <a:t>Parent Engagement</a:t>
          </a:r>
          <a:endParaRPr lang="en-US" b="1" dirty="0"/>
        </a:p>
      </dgm:t>
    </dgm:pt>
    <dgm:pt modelId="{E7C4E50F-8E21-4EBD-841E-A8D679FBD42E}" type="parTrans" cxnId="{F18ED042-5F1C-4BF3-B7C1-5A9155FBC855}">
      <dgm:prSet/>
      <dgm:spPr/>
      <dgm:t>
        <a:bodyPr/>
        <a:lstStyle/>
        <a:p>
          <a:endParaRPr lang="en-US"/>
        </a:p>
      </dgm:t>
    </dgm:pt>
    <dgm:pt modelId="{05AD8BA4-388D-4EBA-9C57-8E156AFE1585}" type="sibTrans" cxnId="{F18ED042-5F1C-4BF3-B7C1-5A9155FBC855}">
      <dgm:prSet/>
      <dgm:spPr/>
      <dgm:t>
        <a:bodyPr/>
        <a:lstStyle/>
        <a:p>
          <a:endParaRPr lang="en-US"/>
        </a:p>
      </dgm:t>
    </dgm:pt>
    <dgm:pt modelId="{A56A69F9-127A-4164-94CC-CA3DA4BD566A}">
      <dgm:prSet phldrT="[Text]"/>
      <dgm:spPr>
        <a:solidFill>
          <a:schemeClr val="accent1">
            <a:lumMod val="50000"/>
          </a:schemeClr>
        </a:solidFill>
        <a:ln>
          <a:solidFill>
            <a:srgbClr val="0070C0"/>
          </a:solidFill>
        </a:ln>
      </dgm:spPr>
      <dgm:t>
        <a:bodyPr/>
        <a:lstStyle/>
        <a:p>
          <a:r>
            <a:rPr lang="en-US" b="1" dirty="0" smtClean="0"/>
            <a:t>Personalized Early Outreach</a:t>
          </a:r>
          <a:endParaRPr lang="en-US" b="1" dirty="0"/>
        </a:p>
      </dgm:t>
    </dgm:pt>
    <dgm:pt modelId="{84BABD8B-F944-45E0-A134-2436CAAE0B86}" type="parTrans" cxnId="{2CF93ED4-1C7B-4FE3-848B-28CB2C8E99E7}">
      <dgm:prSet/>
      <dgm:spPr/>
      <dgm:t>
        <a:bodyPr/>
        <a:lstStyle/>
        <a:p>
          <a:endParaRPr lang="en-US"/>
        </a:p>
      </dgm:t>
    </dgm:pt>
    <dgm:pt modelId="{3C24CFDA-F988-4129-9FFA-B129D407A9E4}" type="sibTrans" cxnId="{2CF93ED4-1C7B-4FE3-848B-28CB2C8E99E7}">
      <dgm:prSet/>
      <dgm:spPr/>
      <dgm:t>
        <a:bodyPr/>
        <a:lstStyle/>
        <a:p>
          <a:endParaRPr lang="en-US"/>
        </a:p>
      </dgm:t>
    </dgm:pt>
    <dgm:pt modelId="{6D889DBD-248E-42C4-8155-EDDDC57473C4}">
      <dgm:prSet phldrT="[Text]"/>
      <dgm:spPr>
        <a:solidFill>
          <a:schemeClr val="accent1">
            <a:lumMod val="50000"/>
          </a:schemeClr>
        </a:solidFill>
        <a:ln>
          <a:solidFill>
            <a:srgbClr val="0070C0"/>
          </a:solidFill>
        </a:ln>
      </dgm:spPr>
      <dgm:t>
        <a:bodyPr/>
        <a:lstStyle/>
        <a:p>
          <a:r>
            <a:rPr lang="en-US" b="1" dirty="0" smtClean="0"/>
            <a:t>Attendance Data Team</a:t>
          </a:r>
          <a:endParaRPr lang="en-US" b="1" dirty="0"/>
        </a:p>
      </dgm:t>
    </dgm:pt>
    <dgm:pt modelId="{3B1287DC-7B20-498F-9E65-EF0CD194D26E}" type="parTrans" cxnId="{0B805C10-B696-4FFF-A8B4-F1774F634FC2}">
      <dgm:prSet/>
      <dgm:spPr/>
      <dgm:t>
        <a:bodyPr/>
        <a:lstStyle/>
        <a:p>
          <a:endParaRPr lang="en-US"/>
        </a:p>
      </dgm:t>
    </dgm:pt>
    <dgm:pt modelId="{993C1771-0334-4B32-952B-1E403A416DAB}" type="sibTrans" cxnId="{0B805C10-B696-4FFF-A8B4-F1774F634FC2}">
      <dgm:prSet/>
      <dgm:spPr/>
      <dgm:t>
        <a:bodyPr/>
        <a:lstStyle/>
        <a:p>
          <a:endParaRPr lang="en-US"/>
        </a:p>
      </dgm:t>
    </dgm:pt>
    <dgm:pt modelId="{041ACA60-8018-4681-8EEB-9CCF73C0E5B5}" type="pres">
      <dgm:prSet presAssocID="{B12219C7-97DF-437C-9E26-320A06E9B046}" presName="diagram" presStyleCnt="0">
        <dgm:presLayoutVars>
          <dgm:dir/>
          <dgm:resizeHandles val="exact"/>
        </dgm:presLayoutVars>
      </dgm:prSet>
      <dgm:spPr/>
      <dgm:t>
        <a:bodyPr/>
        <a:lstStyle/>
        <a:p>
          <a:endParaRPr lang="en-US"/>
        </a:p>
      </dgm:t>
    </dgm:pt>
    <dgm:pt modelId="{3846F720-C22A-4FD4-A1C6-81C4B9D5C6AC}" type="pres">
      <dgm:prSet presAssocID="{B68BF45F-190E-421F-8666-FCB91D0164EA}" presName="node" presStyleLbl="node1" presStyleIdx="0" presStyleCnt="4" custLinFactNeighborX="753" custLinFactNeighborY="-50">
        <dgm:presLayoutVars>
          <dgm:bulletEnabled val="1"/>
        </dgm:presLayoutVars>
      </dgm:prSet>
      <dgm:spPr/>
      <dgm:t>
        <a:bodyPr/>
        <a:lstStyle/>
        <a:p>
          <a:endParaRPr lang="en-US"/>
        </a:p>
      </dgm:t>
    </dgm:pt>
    <dgm:pt modelId="{DC188CB4-32C7-4B69-B7A3-285D3859D530}" type="pres">
      <dgm:prSet presAssocID="{EBA3B19F-6E2A-4BD4-BE46-3B70D1DB651E}" presName="sibTrans" presStyleCnt="0"/>
      <dgm:spPr/>
    </dgm:pt>
    <dgm:pt modelId="{56FA635D-3D84-42F3-A525-42D0238066F3}" type="pres">
      <dgm:prSet presAssocID="{2EA5ACA0-DD71-428F-A08B-6BE0F9AE3570}" presName="node" presStyleLbl="node1" presStyleIdx="1" presStyleCnt="4" custLinFactNeighborX="344" custLinFactNeighborY="-41">
        <dgm:presLayoutVars>
          <dgm:bulletEnabled val="1"/>
        </dgm:presLayoutVars>
      </dgm:prSet>
      <dgm:spPr/>
      <dgm:t>
        <a:bodyPr/>
        <a:lstStyle/>
        <a:p>
          <a:endParaRPr lang="en-US"/>
        </a:p>
      </dgm:t>
    </dgm:pt>
    <dgm:pt modelId="{70A67797-1EC4-40B8-931D-1D5DD75B1E1C}" type="pres">
      <dgm:prSet presAssocID="{05AD8BA4-388D-4EBA-9C57-8E156AFE1585}" presName="sibTrans" presStyleCnt="0"/>
      <dgm:spPr/>
    </dgm:pt>
    <dgm:pt modelId="{F6F07110-6709-476D-899A-ED8C4516980A}" type="pres">
      <dgm:prSet presAssocID="{A56A69F9-127A-4164-94CC-CA3DA4BD566A}" presName="node" presStyleLbl="node1" presStyleIdx="2" presStyleCnt="4" custLinFactNeighborX="783" custLinFactNeighborY="3543">
        <dgm:presLayoutVars>
          <dgm:bulletEnabled val="1"/>
        </dgm:presLayoutVars>
      </dgm:prSet>
      <dgm:spPr/>
      <dgm:t>
        <a:bodyPr/>
        <a:lstStyle/>
        <a:p>
          <a:endParaRPr lang="en-US"/>
        </a:p>
      </dgm:t>
    </dgm:pt>
    <dgm:pt modelId="{CAEB9528-BD3F-4B0F-8298-F17F74498F0A}" type="pres">
      <dgm:prSet presAssocID="{3C24CFDA-F988-4129-9FFA-B129D407A9E4}" presName="sibTrans" presStyleCnt="0"/>
      <dgm:spPr/>
    </dgm:pt>
    <dgm:pt modelId="{72AD54E3-EFFF-4A6F-BC5F-494CD17273FE}" type="pres">
      <dgm:prSet presAssocID="{6D889DBD-248E-42C4-8155-EDDDC57473C4}" presName="node" presStyleLbl="node1" presStyleIdx="3" presStyleCnt="4">
        <dgm:presLayoutVars>
          <dgm:bulletEnabled val="1"/>
        </dgm:presLayoutVars>
      </dgm:prSet>
      <dgm:spPr/>
      <dgm:t>
        <a:bodyPr/>
        <a:lstStyle/>
        <a:p>
          <a:endParaRPr lang="en-US"/>
        </a:p>
      </dgm:t>
    </dgm:pt>
  </dgm:ptLst>
  <dgm:cxnLst>
    <dgm:cxn modelId="{D4BB077C-A5A3-4CC5-85CB-4A3F5CB35DC0}" type="presOf" srcId="{B12219C7-97DF-437C-9E26-320A06E9B046}" destId="{041ACA60-8018-4681-8EEB-9CCF73C0E5B5}" srcOrd="0" destOrd="0" presId="urn:microsoft.com/office/officeart/2005/8/layout/default#1"/>
    <dgm:cxn modelId="{2CF93ED4-1C7B-4FE3-848B-28CB2C8E99E7}" srcId="{B12219C7-97DF-437C-9E26-320A06E9B046}" destId="{A56A69F9-127A-4164-94CC-CA3DA4BD566A}" srcOrd="2" destOrd="0" parTransId="{84BABD8B-F944-45E0-A134-2436CAAE0B86}" sibTransId="{3C24CFDA-F988-4129-9FFA-B129D407A9E4}"/>
    <dgm:cxn modelId="{1DAF1E5C-A54D-4EFA-9E6A-F40963EB32F0}" srcId="{B12219C7-97DF-437C-9E26-320A06E9B046}" destId="{B68BF45F-190E-421F-8666-FCB91D0164EA}" srcOrd="0" destOrd="0" parTransId="{AE892D75-F376-416F-B1FF-9267A266E4F8}" sibTransId="{EBA3B19F-6E2A-4BD4-BE46-3B70D1DB651E}"/>
    <dgm:cxn modelId="{F18ED042-5F1C-4BF3-B7C1-5A9155FBC855}" srcId="{B12219C7-97DF-437C-9E26-320A06E9B046}" destId="{2EA5ACA0-DD71-428F-A08B-6BE0F9AE3570}" srcOrd="1" destOrd="0" parTransId="{E7C4E50F-8E21-4EBD-841E-A8D679FBD42E}" sibTransId="{05AD8BA4-388D-4EBA-9C57-8E156AFE1585}"/>
    <dgm:cxn modelId="{A16BC4D1-7C09-42D2-9E07-A669D2188C04}" type="presOf" srcId="{6D889DBD-248E-42C4-8155-EDDDC57473C4}" destId="{72AD54E3-EFFF-4A6F-BC5F-494CD17273FE}" srcOrd="0" destOrd="0" presId="urn:microsoft.com/office/officeart/2005/8/layout/default#1"/>
    <dgm:cxn modelId="{CA3D09C3-CB7A-4660-9193-CB85BE4C0F85}" type="presOf" srcId="{2EA5ACA0-DD71-428F-A08B-6BE0F9AE3570}" destId="{56FA635D-3D84-42F3-A525-42D0238066F3}" srcOrd="0" destOrd="0" presId="urn:microsoft.com/office/officeart/2005/8/layout/default#1"/>
    <dgm:cxn modelId="{0B805C10-B696-4FFF-A8B4-F1774F634FC2}" srcId="{B12219C7-97DF-437C-9E26-320A06E9B046}" destId="{6D889DBD-248E-42C4-8155-EDDDC57473C4}" srcOrd="3" destOrd="0" parTransId="{3B1287DC-7B20-498F-9E65-EF0CD194D26E}" sibTransId="{993C1771-0334-4B32-952B-1E403A416DAB}"/>
    <dgm:cxn modelId="{A0B30D77-7B3A-4C00-92F5-4FDD7B5C9D9C}" type="presOf" srcId="{A56A69F9-127A-4164-94CC-CA3DA4BD566A}" destId="{F6F07110-6709-476D-899A-ED8C4516980A}" srcOrd="0" destOrd="0" presId="urn:microsoft.com/office/officeart/2005/8/layout/default#1"/>
    <dgm:cxn modelId="{F5DA54A1-A423-4707-AD02-E653725C2328}" type="presOf" srcId="{B68BF45F-190E-421F-8666-FCB91D0164EA}" destId="{3846F720-C22A-4FD4-A1C6-81C4B9D5C6AC}" srcOrd="0" destOrd="0" presId="urn:microsoft.com/office/officeart/2005/8/layout/default#1"/>
    <dgm:cxn modelId="{651A5163-A3C0-4C10-86FD-250070714F15}" type="presParOf" srcId="{041ACA60-8018-4681-8EEB-9CCF73C0E5B5}" destId="{3846F720-C22A-4FD4-A1C6-81C4B9D5C6AC}" srcOrd="0" destOrd="0" presId="urn:microsoft.com/office/officeart/2005/8/layout/default#1"/>
    <dgm:cxn modelId="{47F372AC-FD18-4D05-8A56-098ACEB6D62B}" type="presParOf" srcId="{041ACA60-8018-4681-8EEB-9CCF73C0E5B5}" destId="{DC188CB4-32C7-4B69-B7A3-285D3859D530}" srcOrd="1" destOrd="0" presId="urn:microsoft.com/office/officeart/2005/8/layout/default#1"/>
    <dgm:cxn modelId="{074230CC-3F73-4629-8A0F-9365C9288B6B}" type="presParOf" srcId="{041ACA60-8018-4681-8EEB-9CCF73C0E5B5}" destId="{56FA635D-3D84-42F3-A525-42D0238066F3}" srcOrd="2" destOrd="0" presId="urn:microsoft.com/office/officeart/2005/8/layout/default#1"/>
    <dgm:cxn modelId="{B33F76F6-8AB5-4DA3-8881-705F2E0681B9}" type="presParOf" srcId="{041ACA60-8018-4681-8EEB-9CCF73C0E5B5}" destId="{70A67797-1EC4-40B8-931D-1D5DD75B1E1C}" srcOrd="3" destOrd="0" presId="urn:microsoft.com/office/officeart/2005/8/layout/default#1"/>
    <dgm:cxn modelId="{D2E28109-2E2C-4CAA-93FA-243277A3AFC9}" type="presParOf" srcId="{041ACA60-8018-4681-8EEB-9CCF73C0E5B5}" destId="{F6F07110-6709-476D-899A-ED8C4516980A}" srcOrd="4" destOrd="0" presId="urn:microsoft.com/office/officeart/2005/8/layout/default#1"/>
    <dgm:cxn modelId="{8F83E33F-6799-4F3C-B106-13C8D39D4F2F}" type="presParOf" srcId="{041ACA60-8018-4681-8EEB-9CCF73C0E5B5}" destId="{CAEB9528-BD3F-4B0F-8298-F17F74498F0A}" srcOrd="5" destOrd="0" presId="urn:microsoft.com/office/officeart/2005/8/layout/default#1"/>
    <dgm:cxn modelId="{2AC681EA-6AA2-4B7A-8DAE-4472CBF87D2A}" type="presParOf" srcId="{041ACA60-8018-4681-8EEB-9CCF73C0E5B5}" destId="{72AD54E3-EFFF-4A6F-BC5F-494CD17273FE}" srcOrd="6" destOrd="0" presId="urn:microsoft.com/office/officeart/2005/8/layout/defaul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506B63D-83DF-437D-BBCD-D215769B9290}"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F9820102-18A0-492C-82F4-1F3D852CC6CB}">
      <dgm:prSet phldrT="[Text]"/>
      <dgm:spPr>
        <a:solidFill>
          <a:srgbClr val="008000"/>
        </a:solidFill>
      </dgm:spPr>
      <dgm:t>
        <a:bodyPr/>
        <a:lstStyle/>
        <a:p>
          <a:r>
            <a:rPr lang="en-US" b="1" dirty="0" smtClean="0"/>
            <a:t>1. Crunch the numbers</a:t>
          </a:r>
          <a:endParaRPr lang="en-US" b="1" dirty="0"/>
        </a:p>
      </dgm:t>
    </dgm:pt>
    <dgm:pt modelId="{45F3FF40-538D-4D7A-A641-882749F47A94}" type="parTrans" cxnId="{F1127662-E4A7-4A96-B90B-0517129C7607}">
      <dgm:prSet/>
      <dgm:spPr/>
      <dgm:t>
        <a:bodyPr/>
        <a:lstStyle/>
        <a:p>
          <a:endParaRPr lang="en-US"/>
        </a:p>
      </dgm:t>
    </dgm:pt>
    <dgm:pt modelId="{47AA2333-0B14-4306-A233-54F73750807C}" type="sibTrans" cxnId="{F1127662-E4A7-4A96-B90B-0517129C7607}">
      <dgm:prSet/>
      <dgm:spPr>
        <a:ln>
          <a:solidFill>
            <a:srgbClr val="92D050"/>
          </a:solidFill>
        </a:ln>
      </dgm:spPr>
      <dgm:t>
        <a:bodyPr/>
        <a:lstStyle/>
        <a:p>
          <a:endParaRPr lang="en-US"/>
        </a:p>
      </dgm:t>
    </dgm:pt>
    <dgm:pt modelId="{F5F2723A-E727-4413-B749-FAAD6F61EFB7}">
      <dgm:prSet phldrT="[Text]"/>
      <dgm:spPr>
        <a:solidFill>
          <a:srgbClr val="008000"/>
        </a:solidFill>
      </dgm:spPr>
      <dgm:t>
        <a:bodyPr/>
        <a:lstStyle/>
        <a:p>
          <a:r>
            <a:rPr lang="en-US" b="1" dirty="0" smtClean="0"/>
            <a:t>3. Share the results </a:t>
          </a:r>
          <a:endParaRPr lang="en-US" b="1" dirty="0"/>
        </a:p>
      </dgm:t>
    </dgm:pt>
    <dgm:pt modelId="{DA529502-4476-4AC3-BD8C-0AC1111F3779}" type="parTrans" cxnId="{D75F2BF3-8C7D-4257-99A1-A5B28A6DF7A3}">
      <dgm:prSet/>
      <dgm:spPr/>
      <dgm:t>
        <a:bodyPr/>
        <a:lstStyle/>
        <a:p>
          <a:endParaRPr lang="en-US"/>
        </a:p>
      </dgm:t>
    </dgm:pt>
    <dgm:pt modelId="{87289792-879D-4A62-91FF-4C23194BE50B}" type="sibTrans" cxnId="{D75F2BF3-8C7D-4257-99A1-A5B28A6DF7A3}">
      <dgm:prSet/>
      <dgm:spPr/>
      <dgm:t>
        <a:bodyPr/>
        <a:lstStyle/>
        <a:p>
          <a:endParaRPr lang="en-US"/>
        </a:p>
      </dgm:t>
    </dgm:pt>
    <dgm:pt modelId="{7CDD8D15-6840-4456-8913-69DDCD07A712}">
      <dgm:prSet phldrT="[Text]"/>
      <dgm:spPr>
        <a:solidFill>
          <a:srgbClr val="008000"/>
        </a:solidFill>
      </dgm:spPr>
      <dgm:t>
        <a:bodyPr/>
        <a:lstStyle/>
        <a:p>
          <a:r>
            <a:rPr lang="en-US" b="1" dirty="0" smtClean="0"/>
            <a:t>4. Generate solutions</a:t>
          </a:r>
          <a:endParaRPr lang="en-US" b="1" dirty="0"/>
        </a:p>
      </dgm:t>
    </dgm:pt>
    <dgm:pt modelId="{3B351A6C-1A65-4D37-9170-30053E6FCDE4}" type="parTrans" cxnId="{5F9D396E-333D-4B07-A541-A7E7B105D29C}">
      <dgm:prSet/>
      <dgm:spPr/>
      <dgm:t>
        <a:bodyPr/>
        <a:lstStyle/>
        <a:p>
          <a:endParaRPr lang="en-US"/>
        </a:p>
      </dgm:t>
    </dgm:pt>
    <dgm:pt modelId="{A58A2092-5A5E-43B6-B6D8-FCAD04D31C59}" type="sibTrans" cxnId="{5F9D396E-333D-4B07-A541-A7E7B105D29C}">
      <dgm:prSet/>
      <dgm:spPr/>
      <dgm:t>
        <a:bodyPr/>
        <a:lstStyle/>
        <a:p>
          <a:endParaRPr lang="en-US"/>
        </a:p>
      </dgm:t>
    </dgm:pt>
    <dgm:pt modelId="{04E6006A-F436-4F35-B4DA-580A7B87F177}">
      <dgm:prSet phldrT="[Text]"/>
      <dgm:spPr>
        <a:solidFill>
          <a:srgbClr val="FFC000"/>
        </a:solidFill>
      </dgm:spPr>
      <dgm:t>
        <a:bodyPr/>
        <a:lstStyle/>
        <a:p>
          <a:r>
            <a:rPr lang="en-US" b="1" dirty="0" smtClean="0"/>
            <a:t>6. Try out interventions</a:t>
          </a:r>
          <a:endParaRPr lang="en-US" b="1" dirty="0"/>
        </a:p>
      </dgm:t>
    </dgm:pt>
    <dgm:pt modelId="{CE17C2C9-5711-451E-8CFA-5A8F3541C3B5}" type="parTrans" cxnId="{55AA3E0F-1529-4AF1-B9F4-E64EB8CA5440}">
      <dgm:prSet/>
      <dgm:spPr/>
      <dgm:t>
        <a:bodyPr/>
        <a:lstStyle/>
        <a:p>
          <a:endParaRPr lang="en-US"/>
        </a:p>
      </dgm:t>
    </dgm:pt>
    <dgm:pt modelId="{6D68B0BF-D9C2-437A-A550-4FAD6ED812CA}" type="sibTrans" cxnId="{55AA3E0F-1529-4AF1-B9F4-E64EB8CA5440}">
      <dgm:prSet/>
      <dgm:spPr/>
      <dgm:t>
        <a:bodyPr/>
        <a:lstStyle/>
        <a:p>
          <a:endParaRPr lang="en-US"/>
        </a:p>
      </dgm:t>
    </dgm:pt>
    <dgm:pt modelId="{DE33D1A6-A311-47B7-BFBF-C27033703FDF}">
      <dgm:prSet phldrT="[Text]"/>
      <dgm:spPr>
        <a:solidFill>
          <a:srgbClr val="FFC000"/>
        </a:solidFill>
      </dgm:spPr>
      <dgm:t>
        <a:bodyPr/>
        <a:lstStyle/>
        <a:p>
          <a:r>
            <a:rPr lang="en-US" b="1" dirty="0" smtClean="0"/>
            <a:t>7. Assess what worked or not </a:t>
          </a:r>
          <a:endParaRPr lang="en-US" b="1" dirty="0"/>
        </a:p>
      </dgm:t>
    </dgm:pt>
    <dgm:pt modelId="{FC3FE262-F131-458D-ABAB-766A97E92CF8}" type="parTrans" cxnId="{E6B829D9-4ED8-49F9-95E8-B031EFA478F7}">
      <dgm:prSet/>
      <dgm:spPr/>
      <dgm:t>
        <a:bodyPr/>
        <a:lstStyle/>
        <a:p>
          <a:endParaRPr lang="en-US"/>
        </a:p>
      </dgm:t>
    </dgm:pt>
    <dgm:pt modelId="{D1339AE9-00C6-4EBA-AD68-7C4BA9F5D98D}" type="sibTrans" cxnId="{E6B829D9-4ED8-49F9-95E8-B031EFA478F7}">
      <dgm:prSet/>
      <dgm:spPr/>
      <dgm:t>
        <a:bodyPr/>
        <a:lstStyle/>
        <a:p>
          <a:endParaRPr lang="en-US"/>
        </a:p>
      </dgm:t>
    </dgm:pt>
    <dgm:pt modelId="{9DE88B68-9832-4E95-8D85-DC7844722844}">
      <dgm:prSet phldrT="[Text]"/>
      <dgm:spPr>
        <a:solidFill>
          <a:srgbClr val="008000"/>
        </a:solidFill>
      </dgm:spPr>
      <dgm:t>
        <a:bodyPr/>
        <a:lstStyle/>
        <a:p>
          <a:r>
            <a:rPr lang="en-US" b="1" dirty="0" smtClean="0"/>
            <a:t>2. Mine the data </a:t>
          </a:r>
          <a:endParaRPr lang="en-US" b="1" dirty="0"/>
        </a:p>
      </dgm:t>
    </dgm:pt>
    <dgm:pt modelId="{298A034C-2ACD-40E2-8E90-F14A714F173A}" type="parTrans" cxnId="{C7AE360D-8B54-4F0C-A531-6FFF77865E71}">
      <dgm:prSet/>
      <dgm:spPr/>
      <dgm:t>
        <a:bodyPr/>
        <a:lstStyle/>
        <a:p>
          <a:endParaRPr lang="en-US"/>
        </a:p>
      </dgm:t>
    </dgm:pt>
    <dgm:pt modelId="{50428DA8-8255-4FF6-A2B5-DC290EBFE361}" type="sibTrans" cxnId="{C7AE360D-8B54-4F0C-A531-6FFF77865E71}">
      <dgm:prSet/>
      <dgm:spPr/>
      <dgm:t>
        <a:bodyPr/>
        <a:lstStyle/>
        <a:p>
          <a:endParaRPr lang="en-US"/>
        </a:p>
      </dgm:t>
    </dgm:pt>
    <dgm:pt modelId="{73C87253-FEEC-4430-BEC1-45923603877D}">
      <dgm:prSet phldrT="[Text]"/>
      <dgm:spPr>
        <a:solidFill>
          <a:srgbClr val="FFC000"/>
        </a:solidFill>
      </dgm:spPr>
      <dgm:t>
        <a:bodyPr/>
        <a:lstStyle/>
        <a:p>
          <a:r>
            <a:rPr lang="en-US" b="1" dirty="0" smtClean="0"/>
            <a:t>5. Use data to set targets</a:t>
          </a:r>
          <a:endParaRPr lang="en-US" b="1" dirty="0"/>
        </a:p>
      </dgm:t>
    </dgm:pt>
    <dgm:pt modelId="{87ADFB34-8D81-4629-A4C3-44363245E4A7}" type="parTrans" cxnId="{87EFF8D5-5983-49AC-B7F7-5BA846E99837}">
      <dgm:prSet/>
      <dgm:spPr/>
      <dgm:t>
        <a:bodyPr/>
        <a:lstStyle/>
        <a:p>
          <a:endParaRPr lang="en-US"/>
        </a:p>
      </dgm:t>
    </dgm:pt>
    <dgm:pt modelId="{06565E36-6919-46B4-A16F-7A8E7A8E873C}" type="sibTrans" cxnId="{87EFF8D5-5983-49AC-B7F7-5BA846E99837}">
      <dgm:prSet/>
      <dgm:spPr/>
      <dgm:t>
        <a:bodyPr/>
        <a:lstStyle/>
        <a:p>
          <a:endParaRPr lang="en-US"/>
        </a:p>
      </dgm:t>
    </dgm:pt>
    <dgm:pt modelId="{460B03F3-E91D-4502-B358-C7AE696EFD9A}" type="pres">
      <dgm:prSet presAssocID="{3506B63D-83DF-437D-BBCD-D215769B9290}" presName="Name0" presStyleCnt="0">
        <dgm:presLayoutVars>
          <dgm:dir/>
          <dgm:resizeHandles val="exact"/>
        </dgm:presLayoutVars>
      </dgm:prSet>
      <dgm:spPr/>
      <dgm:t>
        <a:bodyPr/>
        <a:lstStyle/>
        <a:p>
          <a:endParaRPr lang="en-US"/>
        </a:p>
      </dgm:t>
    </dgm:pt>
    <dgm:pt modelId="{669C79BD-E0F3-4E78-96BF-4D555AA066FA}" type="pres">
      <dgm:prSet presAssocID="{3506B63D-83DF-437D-BBCD-D215769B9290}" presName="cycle" presStyleCnt="0"/>
      <dgm:spPr/>
    </dgm:pt>
    <dgm:pt modelId="{43769E67-2D58-4517-91E2-7C3BB68DD05C}" type="pres">
      <dgm:prSet presAssocID="{F9820102-18A0-492C-82F4-1F3D852CC6CB}" presName="nodeFirstNode" presStyleLbl="node1" presStyleIdx="0" presStyleCnt="7" custRadScaleRad="100730" custRadScaleInc="12626">
        <dgm:presLayoutVars>
          <dgm:bulletEnabled val="1"/>
        </dgm:presLayoutVars>
      </dgm:prSet>
      <dgm:spPr/>
      <dgm:t>
        <a:bodyPr/>
        <a:lstStyle/>
        <a:p>
          <a:endParaRPr lang="en-US"/>
        </a:p>
      </dgm:t>
    </dgm:pt>
    <dgm:pt modelId="{68D5A9BB-CC65-4625-ACE0-EBF06103391A}" type="pres">
      <dgm:prSet presAssocID="{47AA2333-0B14-4306-A233-54F73750807C}" presName="sibTransFirstNode" presStyleLbl="bgShp" presStyleIdx="0" presStyleCnt="1"/>
      <dgm:spPr/>
      <dgm:t>
        <a:bodyPr/>
        <a:lstStyle/>
        <a:p>
          <a:endParaRPr lang="en-US"/>
        </a:p>
      </dgm:t>
    </dgm:pt>
    <dgm:pt modelId="{FDE77197-F5C2-4412-A892-D5FDEEB75619}" type="pres">
      <dgm:prSet presAssocID="{9DE88B68-9832-4E95-8D85-DC7844722844}" presName="nodeFollowingNodes" presStyleLbl="node1" presStyleIdx="1" presStyleCnt="7" custRadScaleRad="97651" custRadScaleInc="18969">
        <dgm:presLayoutVars>
          <dgm:bulletEnabled val="1"/>
        </dgm:presLayoutVars>
      </dgm:prSet>
      <dgm:spPr/>
      <dgm:t>
        <a:bodyPr/>
        <a:lstStyle/>
        <a:p>
          <a:endParaRPr lang="en-US"/>
        </a:p>
      </dgm:t>
    </dgm:pt>
    <dgm:pt modelId="{19FC2D68-FEDD-4466-A208-8DB6F7E8CEF7}" type="pres">
      <dgm:prSet presAssocID="{F5F2723A-E727-4413-B749-FAAD6F61EFB7}" presName="nodeFollowingNodes" presStyleLbl="node1" presStyleIdx="2" presStyleCnt="7" custRadScaleRad="103562" custRadScaleInc="5730">
        <dgm:presLayoutVars>
          <dgm:bulletEnabled val="1"/>
        </dgm:presLayoutVars>
      </dgm:prSet>
      <dgm:spPr/>
      <dgm:t>
        <a:bodyPr/>
        <a:lstStyle/>
        <a:p>
          <a:endParaRPr lang="en-US"/>
        </a:p>
      </dgm:t>
    </dgm:pt>
    <dgm:pt modelId="{B8D8F65B-673B-44F7-87C3-023A42DA2F4E}" type="pres">
      <dgm:prSet presAssocID="{7CDD8D15-6840-4456-8913-69DDCD07A712}" presName="nodeFollowingNodes" presStyleLbl="node1" presStyleIdx="3" presStyleCnt="7" custRadScaleRad="107817" custRadScaleInc="-14874">
        <dgm:presLayoutVars>
          <dgm:bulletEnabled val="1"/>
        </dgm:presLayoutVars>
      </dgm:prSet>
      <dgm:spPr/>
      <dgm:t>
        <a:bodyPr/>
        <a:lstStyle/>
        <a:p>
          <a:endParaRPr lang="en-US"/>
        </a:p>
      </dgm:t>
    </dgm:pt>
    <dgm:pt modelId="{98C31E12-6F65-4CE2-B679-5C49D36F6209}" type="pres">
      <dgm:prSet presAssocID="{73C87253-FEEC-4430-BEC1-45923603877D}" presName="nodeFollowingNodes" presStyleLbl="node1" presStyleIdx="4" presStyleCnt="7" custRadScaleRad="91607" custRadScaleInc="8896">
        <dgm:presLayoutVars>
          <dgm:bulletEnabled val="1"/>
        </dgm:presLayoutVars>
      </dgm:prSet>
      <dgm:spPr/>
      <dgm:t>
        <a:bodyPr/>
        <a:lstStyle/>
        <a:p>
          <a:endParaRPr lang="en-US"/>
        </a:p>
      </dgm:t>
    </dgm:pt>
    <dgm:pt modelId="{73FCE30B-709C-4D96-A7E1-212D32DEED04}" type="pres">
      <dgm:prSet presAssocID="{04E6006A-F436-4F35-B4DA-580A7B87F177}" presName="nodeFollowingNodes" presStyleLbl="node1" presStyleIdx="5" presStyleCnt="7" custScaleY="99352" custRadScaleRad="102969" custRadScaleInc="20131">
        <dgm:presLayoutVars>
          <dgm:bulletEnabled val="1"/>
        </dgm:presLayoutVars>
      </dgm:prSet>
      <dgm:spPr/>
      <dgm:t>
        <a:bodyPr/>
        <a:lstStyle/>
        <a:p>
          <a:endParaRPr lang="en-US"/>
        </a:p>
      </dgm:t>
    </dgm:pt>
    <dgm:pt modelId="{312CF4F9-4C8B-43FA-90C5-5FCB8EF520EC}" type="pres">
      <dgm:prSet presAssocID="{DE33D1A6-A311-47B7-BFBF-C27033703FDF}" presName="nodeFollowingNodes" presStyleLbl="node1" presStyleIdx="6" presStyleCnt="7" custRadScaleRad="96660" custRadScaleInc="-6252">
        <dgm:presLayoutVars>
          <dgm:bulletEnabled val="1"/>
        </dgm:presLayoutVars>
      </dgm:prSet>
      <dgm:spPr/>
      <dgm:t>
        <a:bodyPr/>
        <a:lstStyle/>
        <a:p>
          <a:endParaRPr lang="en-US"/>
        </a:p>
      </dgm:t>
    </dgm:pt>
  </dgm:ptLst>
  <dgm:cxnLst>
    <dgm:cxn modelId="{55AA3E0F-1529-4AF1-B9F4-E64EB8CA5440}" srcId="{3506B63D-83DF-437D-BBCD-D215769B9290}" destId="{04E6006A-F436-4F35-B4DA-580A7B87F177}" srcOrd="5" destOrd="0" parTransId="{CE17C2C9-5711-451E-8CFA-5A8F3541C3B5}" sibTransId="{6D68B0BF-D9C2-437A-A550-4FAD6ED812CA}"/>
    <dgm:cxn modelId="{1F98E0E5-0FAA-4A6B-A2AD-D03285881F4C}" type="presOf" srcId="{F9820102-18A0-492C-82F4-1F3D852CC6CB}" destId="{43769E67-2D58-4517-91E2-7C3BB68DD05C}" srcOrd="0" destOrd="0" presId="urn:microsoft.com/office/officeart/2005/8/layout/cycle3"/>
    <dgm:cxn modelId="{556CB704-CBBB-4ABE-AC0D-697FB5814A2D}" type="presOf" srcId="{04E6006A-F436-4F35-B4DA-580A7B87F177}" destId="{73FCE30B-709C-4D96-A7E1-212D32DEED04}" srcOrd="0" destOrd="0" presId="urn:microsoft.com/office/officeart/2005/8/layout/cycle3"/>
    <dgm:cxn modelId="{00658660-EB7E-4CCF-9235-3732C6B25414}" type="presOf" srcId="{9DE88B68-9832-4E95-8D85-DC7844722844}" destId="{FDE77197-F5C2-4412-A892-D5FDEEB75619}" srcOrd="0" destOrd="0" presId="urn:microsoft.com/office/officeart/2005/8/layout/cycle3"/>
    <dgm:cxn modelId="{902CD576-255E-41AE-A662-827D8A2B6D89}" type="presOf" srcId="{F5F2723A-E727-4413-B749-FAAD6F61EFB7}" destId="{19FC2D68-FEDD-4466-A208-8DB6F7E8CEF7}" srcOrd="0" destOrd="0" presId="urn:microsoft.com/office/officeart/2005/8/layout/cycle3"/>
    <dgm:cxn modelId="{5F9D396E-333D-4B07-A541-A7E7B105D29C}" srcId="{3506B63D-83DF-437D-BBCD-D215769B9290}" destId="{7CDD8D15-6840-4456-8913-69DDCD07A712}" srcOrd="3" destOrd="0" parTransId="{3B351A6C-1A65-4D37-9170-30053E6FCDE4}" sibTransId="{A58A2092-5A5E-43B6-B6D8-FCAD04D31C59}"/>
    <dgm:cxn modelId="{149D95B5-441A-4A3B-92EB-3F8E0AE21BCE}" type="presOf" srcId="{47AA2333-0B14-4306-A233-54F73750807C}" destId="{68D5A9BB-CC65-4625-ACE0-EBF06103391A}" srcOrd="0" destOrd="0" presId="urn:microsoft.com/office/officeart/2005/8/layout/cycle3"/>
    <dgm:cxn modelId="{934410FC-DA01-41BC-8A72-0C30463B80C1}" type="presOf" srcId="{3506B63D-83DF-437D-BBCD-D215769B9290}" destId="{460B03F3-E91D-4502-B358-C7AE696EFD9A}" srcOrd="0" destOrd="0" presId="urn:microsoft.com/office/officeart/2005/8/layout/cycle3"/>
    <dgm:cxn modelId="{ED915ADC-9E40-4F08-B6C4-945F52B4F83A}" type="presOf" srcId="{DE33D1A6-A311-47B7-BFBF-C27033703FDF}" destId="{312CF4F9-4C8B-43FA-90C5-5FCB8EF520EC}" srcOrd="0" destOrd="0" presId="urn:microsoft.com/office/officeart/2005/8/layout/cycle3"/>
    <dgm:cxn modelId="{C7AE360D-8B54-4F0C-A531-6FFF77865E71}" srcId="{3506B63D-83DF-437D-BBCD-D215769B9290}" destId="{9DE88B68-9832-4E95-8D85-DC7844722844}" srcOrd="1" destOrd="0" parTransId="{298A034C-2ACD-40E2-8E90-F14A714F173A}" sibTransId="{50428DA8-8255-4FF6-A2B5-DC290EBFE361}"/>
    <dgm:cxn modelId="{195FB3C4-E7CA-4B1F-A9CB-6254DA6689C9}" type="presOf" srcId="{7CDD8D15-6840-4456-8913-69DDCD07A712}" destId="{B8D8F65B-673B-44F7-87C3-023A42DA2F4E}" srcOrd="0" destOrd="0" presId="urn:microsoft.com/office/officeart/2005/8/layout/cycle3"/>
    <dgm:cxn modelId="{0B1151BF-E62F-425B-B674-C543D9231EFC}" type="presOf" srcId="{73C87253-FEEC-4430-BEC1-45923603877D}" destId="{98C31E12-6F65-4CE2-B679-5C49D36F6209}" srcOrd="0" destOrd="0" presId="urn:microsoft.com/office/officeart/2005/8/layout/cycle3"/>
    <dgm:cxn modelId="{F1127662-E4A7-4A96-B90B-0517129C7607}" srcId="{3506B63D-83DF-437D-BBCD-D215769B9290}" destId="{F9820102-18A0-492C-82F4-1F3D852CC6CB}" srcOrd="0" destOrd="0" parTransId="{45F3FF40-538D-4D7A-A641-882749F47A94}" sibTransId="{47AA2333-0B14-4306-A233-54F73750807C}"/>
    <dgm:cxn modelId="{87EFF8D5-5983-49AC-B7F7-5BA846E99837}" srcId="{3506B63D-83DF-437D-BBCD-D215769B9290}" destId="{73C87253-FEEC-4430-BEC1-45923603877D}" srcOrd="4" destOrd="0" parTransId="{87ADFB34-8D81-4629-A4C3-44363245E4A7}" sibTransId="{06565E36-6919-46B4-A16F-7A8E7A8E873C}"/>
    <dgm:cxn modelId="{D75F2BF3-8C7D-4257-99A1-A5B28A6DF7A3}" srcId="{3506B63D-83DF-437D-BBCD-D215769B9290}" destId="{F5F2723A-E727-4413-B749-FAAD6F61EFB7}" srcOrd="2" destOrd="0" parTransId="{DA529502-4476-4AC3-BD8C-0AC1111F3779}" sibTransId="{87289792-879D-4A62-91FF-4C23194BE50B}"/>
    <dgm:cxn modelId="{E6B829D9-4ED8-49F9-95E8-B031EFA478F7}" srcId="{3506B63D-83DF-437D-BBCD-D215769B9290}" destId="{DE33D1A6-A311-47B7-BFBF-C27033703FDF}" srcOrd="6" destOrd="0" parTransId="{FC3FE262-F131-458D-ABAB-766A97E92CF8}" sibTransId="{D1339AE9-00C6-4EBA-AD68-7C4BA9F5D98D}"/>
    <dgm:cxn modelId="{5DDF56B4-3F76-4C06-9D7E-3C0661603070}" type="presParOf" srcId="{460B03F3-E91D-4502-B358-C7AE696EFD9A}" destId="{669C79BD-E0F3-4E78-96BF-4D555AA066FA}" srcOrd="0" destOrd="0" presId="urn:microsoft.com/office/officeart/2005/8/layout/cycle3"/>
    <dgm:cxn modelId="{896A7504-FB92-4F07-961D-DCD4071C17EA}" type="presParOf" srcId="{669C79BD-E0F3-4E78-96BF-4D555AA066FA}" destId="{43769E67-2D58-4517-91E2-7C3BB68DD05C}" srcOrd="0" destOrd="0" presId="urn:microsoft.com/office/officeart/2005/8/layout/cycle3"/>
    <dgm:cxn modelId="{1837C459-BED5-44E5-A4FB-7604B663311B}" type="presParOf" srcId="{669C79BD-E0F3-4E78-96BF-4D555AA066FA}" destId="{68D5A9BB-CC65-4625-ACE0-EBF06103391A}" srcOrd="1" destOrd="0" presId="urn:microsoft.com/office/officeart/2005/8/layout/cycle3"/>
    <dgm:cxn modelId="{EC62822D-36A0-45A0-A1B0-95D8210D79CE}" type="presParOf" srcId="{669C79BD-E0F3-4E78-96BF-4D555AA066FA}" destId="{FDE77197-F5C2-4412-A892-D5FDEEB75619}" srcOrd="2" destOrd="0" presId="urn:microsoft.com/office/officeart/2005/8/layout/cycle3"/>
    <dgm:cxn modelId="{6321B4B9-D7AD-4E5A-9CDD-997F8D8AB6FC}" type="presParOf" srcId="{669C79BD-E0F3-4E78-96BF-4D555AA066FA}" destId="{19FC2D68-FEDD-4466-A208-8DB6F7E8CEF7}" srcOrd="3" destOrd="0" presId="urn:microsoft.com/office/officeart/2005/8/layout/cycle3"/>
    <dgm:cxn modelId="{CD65B969-1DFD-4DCE-AEDF-41D9949346BE}" type="presParOf" srcId="{669C79BD-E0F3-4E78-96BF-4D555AA066FA}" destId="{B8D8F65B-673B-44F7-87C3-023A42DA2F4E}" srcOrd="4" destOrd="0" presId="urn:microsoft.com/office/officeart/2005/8/layout/cycle3"/>
    <dgm:cxn modelId="{1E236914-6DB5-46A6-A327-E8C4CEEEA676}" type="presParOf" srcId="{669C79BD-E0F3-4E78-96BF-4D555AA066FA}" destId="{98C31E12-6F65-4CE2-B679-5C49D36F6209}" srcOrd="5" destOrd="0" presId="urn:microsoft.com/office/officeart/2005/8/layout/cycle3"/>
    <dgm:cxn modelId="{51DCFBC8-30BA-4065-B162-37E28D59C4F4}" type="presParOf" srcId="{669C79BD-E0F3-4E78-96BF-4D555AA066FA}" destId="{73FCE30B-709C-4D96-A7E1-212D32DEED04}" srcOrd="6" destOrd="0" presId="urn:microsoft.com/office/officeart/2005/8/layout/cycle3"/>
    <dgm:cxn modelId="{80AFC2DE-EB51-4E58-9605-AE9BA4F11F4C}" type="presParOf" srcId="{669C79BD-E0F3-4E78-96BF-4D555AA066FA}" destId="{312CF4F9-4C8B-43FA-90C5-5FCB8EF520EC}" srcOrd="7" destOrd="0" presId="urn:microsoft.com/office/officeart/2005/8/layout/cycle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8D5A9BB-CC65-4625-ACE0-EBF06103391A}">
      <dsp:nvSpPr>
        <dsp:cNvPr id="0" name=""/>
        <dsp:cNvSpPr/>
      </dsp:nvSpPr>
      <dsp:spPr>
        <a:xfrm>
          <a:off x="1862423" y="16117"/>
          <a:ext cx="4675211" cy="4675211"/>
        </a:xfrm>
        <a:prstGeom prst="circularArrow">
          <a:avLst>
            <a:gd name="adj1" fmla="val 5544"/>
            <a:gd name="adj2" fmla="val 330680"/>
            <a:gd name="adj3" fmla="val 14505760"/>
            <a:gd name="adj4" fmla="val 16955962"/>
            <a:gd name="adj5" fmla="val 5757"/>
          </a:avLst>
        </a:prstGeom>
        <a:solidFill>
          <a:schemeClr val="accent1">
            <a:tint val="40000"/>
            <a:hueOff val="0"/>
            <a:satOff val="0"/>
            <a:lumOff val="0"/>
            <a:alphaOff val="0"/>
          </a:schemeClr>
        </a:solidFill>
        <a:ln>
          <a:solidFill>
            <a:srgbClr val="92D050"/>
          </a:solidFill>
        </a:ln>
        <a:effectLst/>
      </dsp:spPr>
      <dsp:style>
        <a:lnRef idx="0">
          <a:scrgbClr r="0" g="0" b="0"/>
        </a:lnRef>
        <a:fillRef idx="1">
          <a:scrgbClr r="0" g="0" b="0"/>
        </a:fillRef>
        <a:effectRef idx="0">
          <a:scrgbClr r="0" g="0" b="0"/>
        </a:effectRef>
        <a:fontRef idx="minor"/>
      </dsp:style>
    </dsp:sp>
    <dsp:sp modelId="{43769E67-2D58-4517-91E2-7C3BB68DD05C}">
      <dsp:nvSpPr>
        <dsp:cNvPr id="0" name=""/>
        <dsp:cNvSpPr/>
      </dsp:nvSpPr>
      <dsp:spPr>
        <a:xfrm>
          <a:off x="3467097" y="-44595"/>
          <a:ext cx="1465864" cy="917476"/>
        </a:xfrm>
        <a:prstGeom prst="roundRect">
          <a:avLst/>
        </a:prstGeom>
        <a:solidFill>
          <a:srgbClr val="008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t>1. Crunch </a:t>
          </a:r>
          <a:r>
            <a:rPr lang="en-US" sz="1800" b="1" kern="1200" dirty="0" smtClean="0">
              <a:solidFill>
                <a:srgbClr val="008000"/>
              </a:solidFill>
            </a:rPr>
            <a:t>the</a:t>
          </a:r>
          <a:r>
            <a:rPr lang="en-US" sz="1800" b="1" kern="1200" dirty="0" smtClean="0"/>
            <a:t> numbers</a:t>
          </a:r>
          <a:endParaRPr lang="en-US" sz="1800" b="1" kern="1200" dirty="0"/>
        </a:p>
      </dsp:txBody>
      <dsp:txXfrm>
        <a:off x="3467097" y="-44595"/>
        <a:ext cx="1465864" cy="917476"/>
      </dsp:txXfrm>
    </dsp:sp>
    <dsp:sp modelId="{FDE77197-F5C2-4412-A892-D5FDEEB75619}">
      <dsp:nvSpPr>
        <dsp:cNvPr id="0" name=""/>
        <dsp:cNvSpPr/>
      </dsp:nvSpPr>
      <dsp:spPr>
        <a:xfrm>
          <a:off x="4914892" y="990600"/>
          <a:ext cx="1465864" cy="885528"/>
        </a:xfrm>
        <a:prstGeom prst="roundRect">
          <a:avLst/>
        </a:prstGeom>
        <a:solidFill>
          <a:srgbClr val="008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t>2. Mine the data </a:t>
          </a:r>
          <a:endParaRPr lang="en-US" sz="1800" b="1" kern="1200" dirty="0"/>
        </a:p>
      </dsp:txBody>
      <dsp:txXfrm>
        <a:off x="4914892" y="990600"/>
        <a:ext cx="1465864" cy="885528"/>
      </dsp:txXfrm>
    </dsp:sp>
    <dsp:sp modelId="{19FC2D68-FEDD-4466-A208-8DB6F7E8CEF7}">
      <dsp:nvSpPr>
        <dsp:cNvPr id="0" name=""/>
        <dsp:cNvSpPr/>
      </dsp:nvSpPr>
      <dsp:spPr>
        <a:xfrm>
          <a:off x="5173171" y="2543774"/>
          <a:ext cx="1465864" cy="732932"/>
        </a:xfrm>
        <a:prstGeom prst="roundRect">
          <a:avLst/>
        </a:prstGeom>
        <a:solidFill>
          <a:srgbClr val="008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t>3. Share the results </a:t>
          </a:r>
          <a:endParaRPr lang="en-US" sz="1800" b="1" kern="1200" dirty="0"/>
        </a:p>
      </dsp:txBody>
      <dsp:txXfrm>
        <a:off x="5173171" y="2543774"/>
        <a:ext cx="1465864" cy="732932"/>
      </dsp:txXfrm>
    </dsp:sp>
    <dsp:sp modelId="{B8D8F65B-673B-44F7-87C3-023A42DA2F4E}">
      <dsp:nvSpPr>
        <dsp:cNvPr id="0" name=""/>
        <dsp:cNvSpPr/>
      </dsp:nvSpPr>
      <dsp:spPr>
        <a:xfrm>
          <a:off x="4381496" y="3810096"/>
          <a:ext cx="1465864" cy="732932"/>
        </a:xfrm>
        <a:prstGeom prst="roundRect">
          <a:avLst/>
        </a:prstGeom>
        <a:solidFill>
          <a:srgbClr val="008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t>4. Generate solutions</a:t>
          </a:r>
          <a:endParaRPr lang="en-US" sz="1800" b="1" kern="1200" dirty="0"/>
        </a:p>
      </dsp:txBody>
      <dsp:txXfrm>
        <a:off x="4381496" y="3810096"/>
        <a:ext cx="1465864" cy="732932"/>
      </dsp:txXfrm>
    </dsp:sp>
    <dsp:sp modelId="{98C31E12-6F65-4CE2-B679-5C49D36F6209}">
      <dsp:nvSpPr>
        <dsp:cNvPr id="0" name=""/>
        <dsp:cNvSpPr/>
      </dsp:nvSpPr>
      <dsp:spPr>
        <a:xfrm>
          <a:off x="2324094" y="3657696"/>
          <a:ext cx="1465864" cy="732932"/>
        </a:xfrm>
        <a:prstGeom prst="roundRect">
          <a:avLst/>
        </a:prstGeom>
        <a:solidFill>
          <a:srgbClr val="008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t>5. Use data to set targets</a:t>
          </a:r>
          <a:endParaRPr lang="en-US" sz="1800" b="1" kern="1200" dirty="0"/>
        </a:p>
      </dsp:txBody>
      <dsp:txXfrm>
        <a:off x="2324094" y="3657696"/>
        <a:ext cx="1465864" cy="732932"/>
      </dsp:txXfrm>
    </dsp:sp>
    <dsp:sp modelId="{73FCE30B-709C-4D96-A7E1-212D32DEED04}">
      <dsp:nvSpPr>
        <dsp:cNvPr id="0" name=""/>
        <dsp:cNvSpPr/>
      </dsp:nvSpPr>
      <dsp:spPr>
        <a:xfrm>
          <a:off x="1104896" y="2133599"/>
          <a:ext cx="1618240" cy="820451"/>
        </a:xfrm>
        <a:prstGeom prst="roundRect">
          <a:avLst/>
        </a:prstGeom>
        <a:solidFill>
          <a:srgbClr val="008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t>6. Try out interventions</a:t>
          </a:r>
          <a:endParaRPr lang="en-US" sz="1800" b="1" kern="1200" dirty="0"/>
        </a:p>
      </dsp:txBody>
      <dsp:txXfrm>
        <a:off x="1104896" y="2133599"/>
        <a:ext cx="1618240" cy="820451"/>
      </dsp:txXfrm>
    </dsp:sp>
    <dsp:sp modelId="{312CF4F9-4C8B-43FA-90C5-5FCB8EF520EC}">
      <dsp:nvSpPr>
        <dsp:cNvPr id="0" name=""/>
        <dsp:cNvSpPr/>
      </dsp:nvSpPr>
      <dsp:spPr>
        <a:xfrm>
          <a:off x="1600203" y="838199"/>
          <a:ext cx="1596721" cy="887016"/>
        </a:xfrm>
        <a:prstGeom prst="roundRect">
          <a:avLst/>
        </a:prstGeom>
        <a:solidFill>
          <a:srgbClr val="008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t>7. Assess what </a:t>
          </a:r>
          <a:r>
            <a:rPr lang="en-US" sz="1800" b="1" kern="1200" dirty="0" smtClean="0">
              <a:solidFill>
                <a:schemeClr val="bg1"/>
              </a:solidFill>
            </a:rPr>
            <a:t>worked</a:t>
          </a:r>
          <a:r>
            <a:rPr lang="en-US" sz="1800" b="1" kern="1200" dirty="0" smtClean="0"/>
            <a:t> or not </a:t>
          </a:r>
          <a:endParaRPr lang="en-US" sz="1800" b="1" kern="1200" dirty="0"/>
        </a:p>
      </dsp:txBody>
      <dsp:txXfrm>
        <a:off x="1600203" y="838199"/>
        <a:ext cx="1596721" cy="887016"/>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ADB5C85-C422-44A6-8429-EDAB006161E6}">
      <dsp:nvSpPr>
        <dsp:cNvPr id="0" name=""/>
        <dsp:cNvSpPr/>
      </dsp:nvSpPr>
      <dsp:spPr>
        <a:xfrm>
          <a:off x="744" y="0"/>
          <a:ext cx="1934765" cy="396239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Discretion</a:t>
          </a:r>
          <a:endParaRPr lang="en-US" sz="3200" kern="1200" dirty="0"/>
        </a:p>
      </dsp:txBody>
      <dsp:txXfrm>
        <a:off x="744" y="0"/>
        <a:ext cx="1934765" cy="1188720"/>
      </dsp:txXfrm>
    </dsp:sp>
    <dsp:sp modelId="{5CB2A4D7-265F-4C09-A478-1D89FFFAEA94}">
      <dsp:nvSpPr>
        <dsp:cNvPr id="0" name=""/>
        <dsp:cNvSpPr/>
      </dsp:nvSpPr>
      <dsp:spPr>
        <a:xfrm>
          <a:off x="194220" y="1189880"/>
          <a:ext cx="1547812" cy="1194717"/>
        </a:xfrm>
        <a:prstGeom prst="roundRect">
          <a:avLst>
            <a:gd name="adj" fmla="val 10000"/>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bg1"/>
              </a:solidFill>
            </a:rPr>
            <a:t>Parents don’t know attendance matters</a:t>
          </a:r>
          <a:endParaRPr lang="en-US" sz="1800" b="1" kern="1200" dirty="0">
            <a:solidFill>
              <a:schemeClr val="bg1"/>
            </a:solidFill>
          </a:endParaRPr>
        </a:p>
      </dsp:txBody>
      <dsp:txXfrm>
        <a:off x="194220" y="1189880"/>
        <a:ext cx="1547812" cy="1194717"/>
      </dsp:txXfrm>
    </dsp:sp>
    <dsp:sp modelId="{4AD148CB-77F9-4B6B-88A4-DEFA78FDBBF5}">
      <dsp:nvSpPr>
        <dsp:cNvPr id="0" name=""/>
        <dsp:cNvSpPr/>
      </dsp:nvSpPr>
      <dsp:spPr>
        <a:xfrm>
          <a:off x="152398" y="2649855"/>
          <a:ext cx="1547812" cy="1194717"/>
        </a:xfrm>
        <a:prstGeom prst="roundRect">
          <a:avLst>
            <a:gd name="adj" fmla="val 10000"/>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b="1" kern="1200" dirty="0" smtClean="0"/>
            <a:t>School lacks a strong culture of attendance </a:t>
          </a:r>
          <a:endParaRPr lang="en-US" sz="1800" b="1" kern="1200" dirty="0"/>
        </a:p>
      </dsp:txBody>
      <dsp:txXfrm>
        <a:off x="152398" y="2649855"/>
        <a:ext cx="1547812" cy="1194717"/>
      </dsp:txXfrm>
    </dsp:sp>
    <dsp:sp modelId="{7FCBB53E-2A09-4710-AC5A-C2A7E3F7ABB4}">
      <dsp:nvSpPr>
        <dsp:cNvPr id="0" name=""/>
        <dsp:cNvSpPr/>
      </dsp:nvSpPr>
      <dsp:spPr>
        <a:xfrm>
          <a:off x="2080617" y="0"/>
          <a:ext cx="1934765" cy="396239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Aversion</a:t>
          </a:r>
          <a:endParaRPr lang="en-US" sz="3200" kern="1200" dirty="0"/>
        </a:p>
      </dsp:txBody>
      <dsp:txXfrm>
        <a:off x="2080617" y="0"/>
        <a:ext cx="1934765" cy="1188720"/>
      </dsp:txXfrm>
    </dsp:sp>
    <dsp:sp modelId="{2180103C-DFD0-4B32-BC03-6AE198C74156}">
      <dsp:nvSpPr>
        <dsp:cNvPr id="0" name=""/>
        <dsp:cNvSpPr/>
      </dsp:nvSpPr>
      <dsp:spPr>
        <a:xfrm>
          <a:off x="2285996" y="1238250"/>
          <a:ext cx="1547812" cy="1194717"/>
        </a:xfrm>
        <a:prstGeom prst="roundRect">
          <a:avLst>
            <a:gd name="adj" fmla="val 10000"/>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b="1" kern="1200" dirty="0" smtClean="0"/>
            <a:t>Child is struggling academically</a:t>
          </a:r>
          <a:endParaRPr lang="en-US" sz="1800" b="1" kern="1200" dirty="0"/>
        </a:p>
      </dsp:txBody>
      <dsp:txXfrm>
        <a:off x="2285996" y="1238250"/>
        <a:ext cx="1547812" cy="1194717"/>
      </dsp:txXfrm>
    </dsp:sp>
    <dsp:sp modelId="{462286D3-8E57-45EA-86D7-E50386D5DA38}">
      <dsp:nvSpPr>
        <dsp:cNvPr id="0" name=""/>
        <dsp:cNvSpPr/>
      </dsp:nvSpPr>
      <dsp:spPr>
        <a:xfrm>
          <a:off x="2209797" y="2590799"/>
          <a:ext cx="1547812" cy="1194717"/>
        </a:xfrm>
        <a:prstGeom prst="roundRect">
          <a:avLst>
            <a:gd name="adj" fmla="val 10000"/>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bg1"/>
              </a:solidFill>
            </a:rPr>
            <a:t>Child is being bullied</a:t>
          </a:r>
          <a:endParaRPr lang="en-US" sz="1800" b="1" kern="1200" dirty="0">
            <a:solidFill>
              <a:schemeClr val="bg1"/>
            </a:solidFill>
          </a:endParaRPr>
        </a:p>
      </dsp:txBody>
      <dsp:txXfrm>
        <a:off x="2209797" y="2590799"/>
        <a:ext cx="1547812" cy="1194717"/>
      </dsp:txXfrm>
    </dsp:sp>
    <dsp:sp modelId="{EECB9289-ADCF-401B-91D7-FC9CC92E25CF}">
      <dsp:nvSpPr>
        <dsp:cNvPr id="0" name=""/>
        <dsp:cNvSpPr/>
      </dsp:nvSpPr>
      <dsp:spPr>
        <a:xfrm>
          <a:off x="4160490" y="0"/>
          <a:ext cx="1934765" cy="396239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Barriers</a:t>
          </a:r>
          <a:endParaRPr lang="en-US" sz="3200" kern="1200" dirty="0"/>
        </a:p>
      </dsp:txBody>
      <dsp:txXfrm>
        <a:off x="4160490" y="0"/>
        <a:ext cx="1934765" cy="1188720"/>
      </dsp:txXfrm>
    </dsp:sp>
    <dsp:sp modelId="{7422AC68-3C96-4F4D-B4B9-BCF9C3C696E2}">
      <dsp:nvSpPr>
        <dsp:cNvPr id="0" name=""/>
        <dsp:cNvSpPr/>
      </dsp:nvSpPr>
      <dsp:spPr>
        <a:xfrm>
          <a:off x="4353966" y="1189058"/>
          <a:ext cx="1547812" cy="778452"/>
        </a:xfrm>
        <a:prstGeom prst="roundRect">
          <a:avLst>
            <a:gd name="adj" fmla="val 10000"/>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b="1" kern="1200" dirty="0" smtClean="0"/>
            <a:t>Lack of access to health care</a:t>
          </a:r>
          <a:endParaRPr lang="en-US" sz="1800" b="1" kern="1200" dirty="0"/>
        </a:p>
      </dsp:txBody>
      <dsp:txXfrm>
        <a:off x="4353966" y="1189058"/>
        <a:ext cx="1547812" cy="778452"/>
      </dsp:txXfrm>
    </dsp:sp>
    <dsp:sp modelId="{38691AAE-63CD-4720-BC4C-2589C1B7994D}">
      <dsp:nvSpPr>
        <dsp:cNvPr id="0" name=""/>
        <dsp:cNvSpPr/>
      </dsp:nvSpPr>
      <dsp:spPr>
        <a:xfrm>
          <a:off x="4353966" y="2087273"/>
          <a:ext cx="1547812" cy="778452"/>
        </a:xfrm>
        <a:prstGeom prst="roundRect">
          <a:avLst>
            <a:gd name="adj" fmla="val 10000"/>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b="1" kern="1200" dirty="0" smtClean="0"/>
            <a:t>No safe path to school</a:t>
          </a:r>
          <a:endParaRPr lang="en-US" sz="1800" b="1" kern="1200" dirty="0"/>
        </a:p>
      </dsp:txBody>
      <dsp:txXfrm>
        <a:off x="4353966" y="2087273"/>
        <a:ext cx="1547812" cy="778452"/>
      </dsp:txXfrm>
    </dsp:sp>
    <dsp:sp modelId="{2C949832-ECEB-42D4-B9EC-BDC5915976AC}">
      <dsp:nvSpPr>
        <dsp:cNvPr id="0" name=""/>
        <dsp:cNvSpPr/>
      </dsp:nvSpPr>
      <dsp:spPr>
        <a:xfrm>
          <a:off x="4353966" y="2985488"/>
          <a:ext cx="1547812" cy="778452"/>
        </a:xfrm>
        <a:prstGeom prst="roundRect">
          <a:avLst>
            <a:gd name="adj" fmla="val 10000"/>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bg1"/>
              </a:solidFill>
            </a:rPr>
            <a:t>Poor transportation</a:t>
          </a:r>
          <a:endParaRPr lang="en-US" sz="1800" b="1" kern="1200" dirty="0">
            <a:solidFill>
              <a:schemeClr val="bg1"/>
            </a:solidFill>
          </a:endParaRPr>
        </a:p>
      </dsp:txBody>
      <dsp:txXfrm>
        <a:off x="4353966" y="2985488"/>
        <a:ext cx="1547812" cy="778452"/>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846F720-C22A-4FD4-A1C6-81C4B9D5C6AC}">
      <dsp:nvSpPr>
        <dsp:cNvPr id="0" name=""/>
        <dsp:cNvSpPr/>
      </dsp:nvSpPr>
      <dsp:spPr>
        <a:xfrm>
          <a:off x="761991" y="1"/>
          <a:ext cx="2558355" cy="1535013"/>
        </a:xfrm>
        <a:prstGeom prst="rect">
          <a:avLst/>
        </a:prstGeom>
        <a:solidFill>
          <a:schemeClr val="accent1">
            <a:lumMod val="5000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b="1" kern="1200" dirty="0" smtClean="0"/>
            <a:t>Attendance Incentives</a:t>
          </a:r>
          <a:endParaRPr lang="en-US" sz="3100" b="1" kern="1200" dirty="0"/>
        </a:p>
      </dsp:txBody>
      <dsp:txXfrm>
        <a:off x="761991" y="1"/>
        <a:ext cx="2558355" cy="1535013"/>
      </dsp:txXfrm>
    </dsp:sp>
    <dsp:sp modelId="{56FA635D-3D84-42F3-A525-42D0238066F3}">
      <dsp:nvSpPr>
        <dsp:cNvPr id="0" name=""/>
        <dsp:cNvSpPr/>
      </dsp:nvSpPr>
      <dsp:spPr>
        <a:xfrm>
          <a:off x="3565718" y="139"/>
          <a:ext cx="2558355" cy="1535013"/>
        </a:xfrm>
        <a:prstGeom prst="rect">
          <a:avLst/>
        </a:prstGeom>
        <a:solidFill>
          <a:schemeClr val="accent1">
            <a:lumMod val="5000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b="1" kern="1200" dirty="0" smtClean="0"/>
            <a:t>Parent Engagement</a:t>
          </a:r>
          <a:endParaRPr lang="en-US" sz="3100" b="1" kern="1200" dirty="0"/>
        </a:p>
      </dsp:txBody>
      <dsp:txXfrm>
        <a:off x="3565718" y="139"/>
        <a:ext cx="2558355" cy="1535013"/>
      </dsp:txXfrm>
    </dsp:sp>
    <dsp:sp modelId="{F6F07110-6709-476D-899A-ED8C4516980A}">
      <dsp:nvSpPr>
        <dsp:cNvPr id="0" name=""/>
        <dsp:cNvSpPr/>
      </dsp:nvSpPr>
      <dsp:spPr>
        <a:xfrm>
          <a:off x="762758" y="1792386"/>
          <a:ext cx="2558355" cy="1535013"/>
        </a:xfrm>
        <a:prstGeom prst="rect">
          <a:avLst/>
        </a:prstGeom>
        <a:solidFill>
          <a:schemeClr val="accent1">
            <a:lumMod val="5000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b="1" kern="1200" dirty="0" smtClean="0"/>
            <a:t>Personalized Early Outreach</a:t>
          </a:r>
          <a:endParaRPr lang="en-US" sz="3100" b="1" kern="1200" dirty="0"/>
        </a:p>
      </dsp:txBody>
      <dsp:txXfrm>
        <a:off x="762758" y="1792386"/>
        <a:ext cx="2558355" cy="1535013"/>
      </dsp:txXfrm>
    </dsp:sp>
    <dsp:sp modelId="{72AD54E3-EFFF-4A6F-BC5F-494CD17273FE}">
      <dsp:nvSpPr>
        <dsp:cNvPr id="0" name=""/>
        <dsp:cNvSpPr/>
      </dsp:nvSpPr>
      <dsp:spPr>
        <a:xfrm>
          <a:off x="3556917" y="1791617"/>
          <a:ext cx="2558355" cy="1535013"/>
        </a:xfrm>
        <a:prstGeom prst="rect">
          <a:avLst/>
        </a:prstGeom>
        <a:solidFill>
          <a:schemeClr val="accent1">
            <a:lumMod val="5000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b="1" kern="1200" dirty="0" smtClean="0"/>
            <a:t>Attendance Data Team</a:t>
          </a:r>
          <a:endParaRPr lang="en-US" sz="3100" b="1" kern="1200" dirty="0"/>
        </a:p>
      </dsp:txBody>
      <dsp:txXfrm>
        <a:off x="3556917" y="1791617"/>
        <a:ext cx="2558355" cy="1535013"/>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8D5A9BB-CC65-4625-ACE0-EBF06103391A}">
      <dsp:nvSpPr>
        <dsp:cNvPr id="0" name=""/>
        <dsp:cNvSpPr/>
      </dsp:nvSpPr>
      <dsp:spPr>
        <a:xfrm>
          <a:off x="1785514" y="-31559"/>
          <a:ext cx="4675211" cy="4675211"/>
        </a:xfrm>
        <a:prstGeom prst="circularArrow">
          <a:avLst>
            <a:gd name="adj1" fmla="val 5544"/>
            <a:gd name="adj2" fmla="val 330680"/>
            <a:gd name="adj3" fmla="val 14505760"/>
            <a:gd name="adj4" fmla="val 16955962"/>
            <a:gd name="adj5" fmla="val 5757"/>
          </a:avLst>
        </a:prstGeom>
        <a:solidFill>
          <a:schemeClr val="accent1">
            <a:tint val="40000"/>
            <a:hueOff val="0"/>
            <a:satOff val="0"/>
            <a:lumOff val="0"/>
            <a:alphaOff val="0"/>
          </a:schemeClr>
        </a:solidFill>
        <a:ln>
          <a:solidFill>
            <a:srgbClr val="92D050"/>
          </a:solidFill>
        </a:ln>
        <a:effectLst/>
      </dsp:spPr>
      <dsp:style>
        <a:lnRef idx="0">
          <a:scrgbClr r="0" g="0" b="0"/>
        </a:lnRef>
        <a:fillRef idx="1">
          <a:scrgbClr r="0" g="0" b="0"/>
        </a:fillRef>
        <a:effectRef idx="0">
          <a:scrgbClr r="0" g="0" b="0"/>
        </a:effectRef>
        <a:fontRef idx="minor"/>
      </dsp:style>
    </dsp:sp>
    <dsp:sp modelId="{43769E67-2D58-4517-91E2-7C3BB68DD05C}">
      <dsp:nvSpPr>
        <dsp:cNvPr id="0" name=""/>
        <dsp:cNvSpPr/>
      </dsp:nvSpPr>
      <dsp:spPr>
        <a:xfrm>
          <a:off x="3390188" y="0"/>
          <a:ext cx="1465864" cy="732932"/>
        </a:xfrm>
        <a:prstGeom prst="roundRect">
          <a:avLst/>
        </a:prstGeom>
        <a:solidFill>
          <a:srgbClr val="008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t>1. Crunch the numbers</a:t>
          </a:r>
          <a:endParaRPr lang="en-US" sz="1600" b="1" kern="1200" dirty="0"/>
        </a:p>
      </dsp:txBody>
      <dsp:txXfrm>
        <a:off x="3390188" y="0"/>
        <a:ext cx="1465864" cy="732932"/>
      </dsp:txXfrm>
    </dsp:sp>
    <dsp:sp modelId="{FDE77197-F5C2-4412-A892-D5FDEEB75619}">
      <dsp:nvSpPr>
        <dsp:cNvPr id="0" name=""/>
        <dsp:cNvSpPr/>
      </dsp:nvSpPr>
      <dsp:spPr>
        <a:xfrm>
          <a:off x="4876798" y="1020762"/>
          <a:ext cx="1465864" cy="732932"/>
        </a:xfrm>
        <a:prstGeom prst="roundRect">
          <a:avLst/>
        </a:prstGeom>
        <a:solidFill>
          <a:srgbClr val="008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t>2. Mine the data </a:t>
          </a:r>
          <a:endParaRPr lang="en-US" sz="1600" b="1" kern="1200" dirty="0"/>
        </a:p>
      </dsp:txBody>
      <dsp:txXfrm>
        <a:off x="4876798" y="1020762"/>
        <a:ext cx="1465864" cy="732932"/>
      </dsp:txXfrm>
    </dsp:sp>
    <dsp:sp modelId="{19FC2D68-FEDD-4466-A208-8DB6F7E8CEF7}">
      <dsp:nvSpPr>
        <dsp:cNvPr id="0" name=""/>
        <dsp:cNvSpPr/>
      </dsp:nvSpPr>
      <dsp:spPr>
        <a:xfrm>
          <a:off x="5181602" y="2544768"/>
          <a:ext cx="1465864" cy="732932"/>
        </a:xfrm>
        <a:prstGeom prst="roundRect">
          <a:avLst/>
        </a:prstGeom>
        <a:solidFill>
          <a:srgbClr val="008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t>3. Share the results </a:t>
          </a:r>
          <a:endParaRPr lang="en-US" sz="1600" b="1" kern="1200" dirty="0"/>
        </a:p>
      </dsp:txBody>
      <dsp:txXfrm>
        <a:off x="5181602" y="2544768"/>
        <a:ext cx="1465864" cy="732932"/>
      </dsp:txXfrm>
    </dsp:sp>
    <dsp:sp modelId="{B8D8F65B-673B-44F7-87C3-023A42DA2F4E}">
      <dsp:nvSpPr>
        <dsp:cNvPr id="0" name=""/>
        <dsp:cNvSpPr/>
      </dsp:nvSpPr>
      <dsp:spPr>
        <a:xfrm>
          <a:off x="4343389" y="3793030"/>
          <a:ext cx="1465864" cy="732932"/>
        </a:xfrm>
        <a:prstGeom prst="roundRect">
          <a:avLst/>
        </a:prstGeom>
        <a:solidFill>
          <a:srgbClr val="008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t>4. Generate solutions</a:t>
          </a:r>
          <a:endParaRPr lang="en-US" sz="1600" b="1" kern="1200" dirty="0"/>
        </a:p>
      </dsp:txBody>
      <dsp:txXfrm>
        <a:off x="4343389" y="3793030"/>
        <a:ext cx="1465864" cy="732932"/>
      </dsp:txXfrm>
    </dsp:sp>
    <dsp:sp modelId="{98C31E12-6F65-4CE2-B679-5C49D36F6209}">
      <dsp:nvSpPr>
        <dsp:cNvPr id="0" name=""/>
        <dsp:cNvSpPr/>
      </dsp:nvSpPr>
      <dsp:spPr>
        <a:xfrm>
          <a:off x="2285996" y="3581394"/>
          <a:ext cx="1465864" cy="732932"/>
        </a:xfrm>
        <a:prstGeom prst="roundRect">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t>5. Use data to set targets</a:t>
          </a:r>
          <a:endParaRPr lang="en-US" sz="1600" b="1" kern="1200" dirty="0"/>
        </a:p>
      </dsp:txBody>
      <dsp:txXfrm>
        <a:off x="2285996" y="3581394"/>
        <a:ext cx="1465864" cy="732932"/>
      </dsp:txXfrm>
    </dsp:sp>
    <dsp:sp modelId="{73FCE30B-709C-4D96-A7E1-212D32DEED04}">
      <dsp:nvSpPr>
        <dsp:cNvPr id="0" name=""/>
        <dsp:cNvSpPr/>
      </dsp:nvSpPr>
      <dsp:spPr>
        <a:xfrm>
          <a:off x="1142990" y="2133597"/>
          <a:ext cx="1465864" cy="728182"/>
        </a:xfrm>
        <a:prstGeom prst="roundRect">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t>6. Try out interventions</a:t>
          </a:r>
          <a:endParaRPr lang="en-US" sz="1600" b="1" kern="1200" dirty="0"/>
        </a:p>
      </dsp:txBody>
      <dsp:txXfrm>
        <a:off x="1142990" y="2133597"/>
        <a:ext cx="1465864" cy="728182"/>
      </dsp:txXfrm>
    </dsp:sp>
    <dsp:sp modelId="{312CF4F9-4C8B-43FA-90C5-5FCB8EF520EC}">
      <dsp:nvSpPr>
        <dsp:cNvPr id="0" name=""/>
        <dsp:cNvSpPr/>
      </dsp:nvSpPr>
      <dsp:spPr>
        <a:xfrm>
          <a:off x="1627538" y="869105"/>
          <a:ext cx="1465864" cy="732932"/>
        </a:xfrm>
        <a:prstGeom prst="roundRect">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t>7. Assess what worked or not </a:t>
          </a:r>
          <a:endParaRPr lang="en-US" sz="1600" b="1" kern="1200" dirty="0"/>
        </a:p>
      </dsp:txBody>
      <dsp:txXfrm>
        <a:off x="1627538" y="869105"/>
        <a:ext cx="1465864" cy="732932"/>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drawings/drawing1.xml><?xml version="1.0" encoding="utf-8"?>
<c:userShapes xmlns:c="http://schemas.openxmlformats.org/drawingml/2006/chart">
  <cdr:relSizeAnchor xmlns:cdr="http://schemas.openxmlformats.org/drawingml/2006/chartDrawing">
    <cdr:from>
      <cdr:x>0.05376</cdr:x>
      <cdr:y>0.34269</cdr:y>
    </cdr:from>
    <cdr:to>
      <cdr:x>0.78495</cdr:x>
      <cdr:y>0.35602</cdr:y>
    </cdr:to>
    <cdr:sp macro="" textlink="">
      <cdr:nvSpPr>
        <cdr:cNvPr id="13" name="Straight Arrow Connector 12"/>
        <cdr:cNvSpPr/>
      </cdr:nvSpPr>
      <cdr:spPr>
        <a:xfrm xmlns:a="http://schemas.openxmlformats.org/drawingml/2006/main">
          <a:off x="381000" y="1175069"/>
          <a:ext cx="5181600" cy="45719"/>
        </a:xfrm>
        <a:prstGeom xmlns:a="http://schemas.openxmlformats.org/drawingml/2006/main" prst="straightConnector1">
          <a:avLst/>
        </a:prstGeom>
        <a:ln xmlns:a="http://schemas.openxmlformats.org/drawingml/2006/main" w="38100">
          <a:solidFill>
            <a:srgbClr val="C00000"/>
          </a:solidFill>
          <a:prstDash val="sysDot"/>
          <a:headEnd type="arrow"/>
          <a:tailEnd type="arrow"/>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72421"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027" y="0"/>
            <a:ext cx="2972421" cy="465138"/>
          </a:xfrm>
          <a:prstGeom prst="rect">
            <a:avLst/>
          </a:prstGeom>
        </p:spPr>
        <p:txBody>
          <a:bodyPr vert="horz" lIns="91440" tIns="45720" rIns="91440" bIns="45720" rtlCol="0"/>
          <a:lstStyle>
            <a:lvl1pPr algn="r">
              <a:defRPr sz="1200"/>
            </a:lvl1pPr>
          </a:lstStyle>
          <a:p>
            <a:fld id="{16AD7058-059D-4E7B-9AD8-3982188D8DE0}" type="datetimeFigureOut">
              <a:rPr lang="en-US" smtClean="0"/>
              <a:pPr/>
              <a:t>3/31/2012</a:t>
            </a:fld>
            <a:endParaRPr lang="en-US"/>
          </a:p>
        </p:txBody>
      </p:sp>
      <p:sp>
        <p:nvSpPr>
          <p:cNvPr id="4" name="Footer Placeholder 3"/>
          <p:cNvSpPr>
            <a:spLocks noGrp="1"/>
          </p:cNvSpPr>
          <p:nvPr>
            <p:ph type="ftr" sz="quarter" idx="2"/>
          </p:nvPr>
        </p:nvSpPr>
        <p:spPr>
          <a:xfrm>
            <a:off x="1" y="8829675"/>
            <a:ext cx="2972421"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027" y="8829675"/>
            <a:ext cx="2972421" cy="465138"/>
          </a:xfrm>
          <a:prstGeom prst="rect">
            <a:avLst/>
          </a:prstGeom>
        </p:spPr>
        <p:txBody>
          <a:bodyPr vert="horz" lIns="91440" tIns="45720" rIns="91440" bIns="45720" rtlCol="0" anchor="b"/>
          <a:lstStyle>
            <a:lvl1pPr algn="r">
              <a:defRPr sz="1200"/>
            </a:lvl1pPr>
          </a:lstStyle>
          <a:p>
            <a:fld id="{EE7ACAAD-D5D6-4A14-943B-2D6C702D01C5}" type="slidenum">
              <a:rPr lang="en-US" smtClean="0"/>
              <a:pPr/>
              <a:t>‹#›</a:t>
            </a:fld>
            <a:endParaRPr lang="en-US"/>
          </a:p>
        </p:txBody>
      </p:sp>
    </p:spTree>
    <p:extLst>
      <p:ext uri="{BB962C8B-B14F-4D97-AF65-F5344CB8AC3E}">
        <p14:creationId xmlns:p14="http://schemas.microsoft.com/office/powerpoint/2010/main" xmlns="" val="20720257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884613" y="0"/>
            <a:ext cx="2971800" cy="464820"/>
          </a:xfrm>
          <a:prstGeom prst="rect">
            <a:avLst/>
          </a:prstGeom>
        </p:spPr>
        <p:txBody>
          <a:bodyPr vert="horz" lIns="93177" tIns="46589" rIns="93177" bIns="46589" rtlCol="0"/>
          <a:lstStyle>
            <a:lvl1pPr algn="r">
              <a:defRPr sz="1200"/>
            </a:lvl1pPr>
          </a:lstStyle>
          <a:p>
            <a:fld id="{7B8074A6-C167-46E0-9843-51CED2562681}" type="datetimeFigureOut">
              <a:rPr lang="en-US" smtClean="0"/>
              <a:pPr/>
              <a:t>3/31/2012</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7180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3177" tIns="46589" rIns="93177" bIns="46589" rtlCol="0" anchor="b"/>
          <a:lstStyle>
            <a:lvl1pPr algn="r">
              <a:defRPr sz="1200"/>
            </a:lvl1pPr>
          </a:lstStyle>
          <a:p>
            <a:fld id="{D628455A-CBF5-41D7-B19F-8594B1254E95}" type="slidenum">
              <a:rPr lang="en-US" smtClean="0"/>
              <a:pPr/>
              <a:t>‹#›</a:t>
            </a:fld>
            <a:endParaRPr lang="en-US"/>
          </a:p>
        </p:txBody>
      </p:sp>
    </p:spTree>
    <p:extLst>
      <p:ext uri="{BB962C8B-B14F-4D97-AF65-F5344CB8AC3E}">
        <p14:creationId xmlns:p14="http://schemas.microsoft.com/office/powerpoint/2010/main" xmlns="" val="2328402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88067"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smtClean="0"/>
          </a:p>
        </p:txBody>
      </p:sp>
      <p:sp>
        <p:nvSpPr>
          <p:cNvPr id="28676" name="Slide Number Placeholder 3"/>
          <p:cNvSpPr>
            <a:spLocks noGrp="1"/>
          </p:cNvSpPr>
          <p:nvPr>
            <p:ph type="sldNum" sz="quarter" idx="5"/>
          </p:nvPr>
        </p:nvSpPr>
        <p:spPr bwMode="auto">
          <a:extLst/>
        </p:spPr>
        <p:txBody>
          <a:bodyPr wrap="square" numCol="1" anchorCtr="0" compatLnSpc="1">
            <a:prstTxWarp prst="textNoShape">
              <a:avLst/>
            </a:prstTxWarp>
          </a:bodyPr>
          <a:lstStyle>
            <a:lvl1pPr>
              <a:defRPr>
                <a:solidFill>
                  <a:schemeClr val="tx1"/>
                </a:solidFill>
                <a:latin typeface="Calibri" pitchFamily="34" charset="0"/>
              </a:defRPr>
            </a:lvl1pPr>
            <a:lvl2pPr marL="757066" indent="-291179">
              <a:defRPr>
                <a:solidFill>
                  <a:schemeClr val="tx1"/>
                </a:solidFill>
                <a:latin typeface="Calibri" pitchFamily="34" charset="0"/>
              </a:defRPr>
            </a:lvl2pPr>
            <a:lvl3pPr marL="1164717" indent="-232943">
              <a:defRPr>
                <a:solidFill>
                  <a:schemeClr val="tx1"/>
                </a:solidFill>
                <a:latin typeface="Calibri" pitchFamily="34" charset="0"/>
              </a:defRPr>
            </a:lvl3pPr>
            <a:lvl4pPr marL="1630604" indent="-232943">
              <a:defRPr>
                <a:solidFill>
                  <a:schemeClr val="tx1"/>
                </a:solidFill>
                <a:latin typeface="Calibri" pitchFamily="34" charset="0"/>
              </a:defRPr>
            </a:lvl4pPr>
            <a:lvl5pPr marL="2096491" indent="-232943">
              <a:defRPr>
                <a:solidFill>
                  <a:schemeClr val="tx1"/>
                </a:solidFill>
                <a:latin typeface="Calibri" pitchFamily="34" charset="0"/>
              </a:defRPr>
            </a:lvl5pPr>
            <a:lvl6pPr marL="2562377" indent="-232943" fontAlgn="base">
              <a:spcBef>
                <a:spcPct val="0"/>
              </a:spcBef>
              <a:spcAft>
                <a:spcPct val="0"/>
              </a:spcAft>
              <a:defRPr>
                <a:solidFill>
                  <a:schemeClr val="tx1"/>
                </a:solidFill>
                <a:latin typeface="Calibri" pitchFamily="34" charset="0"/>
              </a:defRPr>
            </a:lvl6pPr>
            <a:lvl7pPr marL="3028264" indent="-232943" fontAlgn="base">
              <a:spcBef>
                <a:spcPct val="0"/>
              </a:spcBef>
              <a:spcAft>
                <a:spcPct val="0"/>
              </a:spcAft>
              <a:defRPr>
                <a:solidFill>
                  <a:schemeClr val="tx1"/>
                </a:solidFill>
                <a:latin typeface="Calibri" pitchFamily="34" charset="0"/>
              </a:defRPr>
            </a:lvl7pPr>
            <a:lvl8pPr marL="3494151" indent="-232943" fontAlgn="base">
              <a:spcBef>
                <a:spcPct val="0"/>
              </a:spcBef>
              <a:spcAft>
                <a:spcPct val="0"/>
              </a:spcAft>
              <a:defRPr>
                <a:solidFill>
                  <a:schemeClr val="tx1"/>
                </a:solidFill>
                <a:latin typeface="Calibri" pitchFamily="34" charset="0"/>
              </a:defRPr>
            </a:lvl8pPr>
            <a:lvl9pPr marL="3960038" indent="-232943" fontAlgn="base">
              <a:spcBef>
                <a:spcPct val="0"/>
              </a:spcBef>
              <a:spcAft>
                <a:spcPct val="0"/>
              </a:spcAft>
              <a:defRPr>
                <a:solidFill>
                  <a:schemeClr val="tx1"/>
                </a:solidFill>
                <a:latin typeface="Calibri" pitchFamily="34" charset="0"/>
              </a:defRPr>
            </a:lvl9pPr>
          </a:lstStyle>
          <a:p>
            <a:pPr>
              <a:defRPr/>
            </a:pPr>
            <a:fld id="{532C9C5B-6CB3-481F-A80F-A4D65E55AB06}" type="slidenum">
              <a:rPr lang="en-US" smtClean="0">
                <a:solidFill>
                  <a:prstClr val="black"/>
                </a:solidFill>
              </a:rPr>
              <a:pPr>
                <a:defRPr/>
              </a:pPr>
              <a:t>1</a:t>
            </a:fld>
            <a:endParaRPr lang="en-US" smtClean="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Conceptually, here is how our</a:t>
            </a:r>
            <a:r>
              <a:rPr lang="en-US" baseline="0" dirty="0" smtClean="0"/>
              <a:t> thinking has evolved in helping communities analyze and act on their chronic absence data. Much thanks to Sue Fothergill and Phyllis Jordan for their work on the AW Inquiry Cycle which is our conceptual framework for how we approach TA.</a:t>
            </a:r>
          </a:p>
          <a:p>
            <a:r>
              <a:rPr lang="en-US" baseline="0" dirty="0" smtClean="0"/>
              <a:t>The tools and resources we will share are helpful but we don’t want to offer them in isolation. We want to unpack our ideas about the process that we think happens as you work with communities. </a:t>
            </a:r>
          </a:p>
          <a:p>
            <a:r>
              <a:rPr lang="en-US" baseline="0" dirty="0" smtClean="0"/>
              <a:t>Talk through each step of the cycle: 1. It all starts with data…</a:t>
            </a:r>
            <a:endParaRPr lang="en-US" dirty="0" smtClean="0"/>
          </a:p>
          <a:p>
            <a:endParaRPr lang="en-US" dirty="0"/>
          </a:p>
        </p:txBody>
      </p:sp>
      <p:sp>
        <p:nvSpPr>
          <p:cNvPr id="4" name="Slide Number Placeholder 3"/>
          <p:cNvSpPr>
            <a:spLocks noGrp="1"/>
          </p:cNvSpPr>
          <p:nvPr>
            <p:ph type="sldNum" sz="quarter" idx="10"/>
          </p:nvPr>
        </p:nvSpPr>
        <p:spPr/>
        <p:txBody>
          <a:bodyPr/>
          <a:lstStyle/>
          <a:p>
            <a:fld id="{D628455A-CBF5-41D7-B19F-8594B1254E95}" type="slidenum">
              <a:rPr lang="en-US" smtClean="0"/>
              <a:pPr/>
              <a:t>14</a:t>
            </a:fld>
            <a:endParaRPr lang="en-US"/>
          </a:p>
        </p:txBody>
      </p:sp>
    </p:spTree>
    <p:extLst>
      <p:ext uri="{BB962C8B-B14F-4D97-AF65-F5344CB8AC3E}">
        <p14:creationId xmlns:p14="http://schemas.microsoft.com/office/powerpoint/2010/main" xmlns="" val="3815204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Bright spots are defined as schools with better-than</a:t>
            </a:r>
            <a:r>
              <a:rPr lang="en-US" baseline="0" dirty="0" smtClean="0"/>
              <a:t> expected attendance compared to schools with similar demographics.</a:t>
            </a:r>
            <a:endParaRPr lang="en-US" dirty="0"/>
          </a:p>
        </p:txBody>
      </p:sp>
      <p:sp>
        <p:nvSpPr>
          <p:cNvPr id="4" name="Slide Number Placeholder 3"/>
          <p:cNvSpPr>
            <a:spLocks noGrp="1"/>
          </p:cNvSpPr>
          <p:nvPr>
            <p:ph type="sldNum" sz="quarter" idx="10"/>
          </p:nvPr>
        </p:nvSpPr>
        <p:spPr/>
        <p:txBody>
          <a:bodyPr/>
          <a:lstStyle/>
          <a:p>
            <a:fld id="{267B8B50-A07F-453A-8115-7F78C438A6B4}"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xmlns="" val="3339416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28455A-CBF5-41D7-B19F-8594B1254E95}" type="slidenum">
              <a:rPr lang="en-US" smtClean="0"/>
              <a:pPr/>
              <a:t>18</a:t>
            </a:fld>
            <a:endParaRPr lang="en-US"/>
          </a:p>
        </p:txBody>
      </p:sp>
    </p:spTree>
    <p:extLst>
      <p:ext uri="{BB962C8B-B14F-4D97-AF65-F5344CB8AC3E}">
        <p14:creationId xmlns:p14="http://schemas.microsoft.com/office/powerpoint/2010/main" xmlns="" val="1714570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What’s on</a:t>
            </a:r>
            <a:r>
              <a:rPr lang="en-US" baseline="0" dirty="0" smtClean="0"/>
              <a:t> AW website: What works section; PLN page</a:t>
            </a:r>
          </a:p>
          <a:p>
            <a:r>
              <a:rPr lang="en-US" baseline="0" dirty="0" smtClean="0"/>
              <a:t>Processes: AW website—self-assessments and worksheets—have sample loaded on </a:t>
            </a:r>
            <a:r>
              <a:rPr lang="en-US" baseline="0" dirty="0" err="1" smtClean="0"/>
              <a:t>webex</a:t>
            </a:r>
            <a:r>
              <a:rPr lang="en-US" baseline="0" dirty="0" smtClean="0"/>
              <a:t> tab</a:t>
            </a:r>
            <a:endParaRPr lang="en-US" dirty="0"/>
          </a:p>
        </p:txBody>
      </p:sp>
      <p:sp>
        <p:nvSpPr>
          <p:cNvPr id="4" name="Slide Number Placeholder 3"/>
          <p:cNvSpPr>
            <a:spLocks noGrp="1"/>
          </p:cNvSpPr>
          <p:nvPr>
            <p:ph type="sldNum" sz="quarter" idx="10"/>
          </p:nvPr>
        </p:nvSpPr>
        <p:spPr/>
        <p:txBody>
          <a:bodyPr/>
          <a:lstStyle/>
          <a:p>
            <a:fld id="{D628455A-CBF5-41D7-B19F-8594B1254E95}" type="slidenum">
              <a:rPr lang="en-US" smtClean="0"/>
              <a:pPr/>
              <a:t>19</a:t>
            </a:fld>
            <a:endParaRPr lang="en-US"/>
          </a:p>
        </p:txBody>
      </p:sp>
    </p:spTree>
    <p:extLst>
      <p:ext uri="{BB962C8B-B14F-4D97-AF65-F5344CB8AC3E}">
        <p14:creationId xmlns:p14="http://schemas.microsoft.com/office/powerpoint/2010/main" xmlns="" val="1714570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28455A-CBF5-41D7-B19F-8594B1254E95}" type="slidenum">
              <a:rPr lang="en-US" smtClean="0"/>
              <a:pPr/>
              <a:t>21</a:t>
            </a:fld>
            <a:endParaRPr lang="en-US"/>
          </a:p>
        </p:txBody>
      </p:sp>
    </p:spTree>
    <p:extLst>
      <p:ext uri="{BB962C8B-B14F-4D97-AF65-F5344CB8AC3E}">
        <p14:creationId xmlns:p14="http://schemas.microsoft.com/office/powerpoint/2010/main" xmlns="" val="38152041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jpe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2.xml"/><Relationship Id="rId4" Type="http://schemas.openxmlformats.org/officeDocument/2006/relationships/image" Target="../media/image12.jpe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1.xml"/><Relationship Id="rId4" Type="http://schemas.openxmlformats.org/officeDocument/2006/relationships/image" Target="../media/image12.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Rectangle 1"/>
          <p:cNvSpPr/>
          <p:nvPr userDrawn="1"/>
        </p:nvSpPr>
        <p:spPr>
          <a:xfrm>
            <a:off x="0" y="38100"/>
            <a:ext cx="9158288" cy="8001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grpSp>
        <p:nvGrpSpPr>
          <p:cNvPr id="3" name="Group 20"/>
          <p:cNvGrpSpPr>
            <a:grpSpLocks/>
          </p:cNvGrpSpPr>
          <p:nvPr userDrawn="1"/>
        </p:nvGrpSpPr>
        <p:grpSpPr bwMode="auto">
          <a:xfrm>
            <a:off x="0" y="0"/>
            <a:ext cx="9158288" cy="6858000"/>
            <a:chOff x="25958" y="-364340"/>
            <a:chExt cx="9158234" cy="7271130"/>
          </a:xfrm>
        </p:grpSpPr>
        <p:sp>
          <p:nvSpPr>
            <p:cNvPr id="4" name="Rectangle 3"/>
            <p:cNvSpPr/>
            <p:nvPr userDrawn="1"/>
          </p:nvSpPr>
          <p:spPr>
            <a:xfrm>
              <a:off x="25958" y="-364340"/>
              <a:ext cx="9158234" cy="727113"/>
            </a:xfrm>
            <a:prstGeom prst="rect">
              <a:avLst/>
            </a:prstGeom>
            <a:solidFill>
              <a:schemeClr val="tx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Arial" pitchFamily="34" charset="0"/>
                <a:cs typeface="Arial" pitchFamily="34" charset="0"/>
              </a:endParaRPr>
            </a:p>
          </p:txBody>
        </p:sp>
        <p:sp>
          <p:nvSpPr>
            <p:cNvPr id="5" name="Footer"/>
            <p:cNvSpPr/>
            <p:nvPr/>
          </p:nvSpPr>
          <p:spPr>
            <a:xfrm>
              <a:off x="25958" y="6713230"/>
              <a:ext cx="9153471" cy="19356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Arial" pitchFamily="34" charset="0"/>
                <a:cs typeface="Arial" pitchFamily="34" charset="0"/>
              </a:endParaRPr>
            </a:p>
          </p:txBody>
        </p:sp>
        <p:sp>
          <p:nvSpPr>
            <p:cNvPr id="6" name="SubTitle Back"/>
            <p:cNvSpPr/>
            <p:nvPr userDrawn="1"/>
          </p:nvSpPr>
          <p:spPr>
            <a:xfrm>
              <a:off x="635554" y="928305"/>
              <a:ext cx="8445450" cy="3473984"/>
            </a:xfrm>
            <a:prstGeom prst="rect">
              <a:avLst/>
            </a:prstGeom>
            <a:gradFill>
              <a:gsLst>
                <a:gs pos="0">
                  <a:schemeClr val="accent1">
                    <a:tint val="66000"/>
                    <a:satMod val="160000"/>
                  </a:schemeClr>
                </a:gs>
                <a:gs pos="34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Arial" pitchFamily="34" charset="0"/>
                <a:cs typeface="Arial" pitchFamily="34" charset="0"/>
              </a:endParaRPr>
            </a:p>
          </p:txBody>
        </p:sp>
      </p:grpSp>
      <p:pic>
        <p:nvPicPr>
          <p:cNvPr id="7" name="Picture 6"/>
          <p:cNvPicPr>
            <a:picLocks noChangeAspect="1"/>
          </p:cNvPicPr>
          <p:nvPr userDrawn="1"/>
        </p:nvPicPr>
        <p:blipFill>
          <a:blip r:embed="rId2" cstate="print"/>
          <a:stretch>
            <a:fillRect/>
          </a:stretch>
        </p:blipFill>
        <p:spPr>
          <a:xfrm>
            <a:off x="338138" y="1219200"/>
            <a:ext cx="4919662" cy="3276600"/>
          </a:xfrm>
          <a:prstGeom prst="rect">
            <a:avLst/>
          </a:prstGeom>
          <a:ln w="25400">
            <a:solidFill>
              <a:schemeClr val="tx2">
                <a:lumMod val="75000"/>
              </a:schemeClr>
            </a:solidFill>
          </a:ln>
        </p:spPr>
      </p:pic>
      <p:pic>
        <p:nvPicPr>
          <p:cNvPr id="8" name="Picture 22"/>
          <p:cNvPicPr>
            <a:picLocks noChangeAspect="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5673725" y="4902200"/>
            <a:ext cx="2860675" cy="1346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TextBox 8"/>
          <p:cNvSpPr txBox="1">
            <a:spLocks noChangeArrowheads="1"/>
          </p:cNvSpPr>
          <p:nvPr userDrawn="1"/>
        </p:nvSpPr>
        <p:spPr bwMode="auto">
          <a:xfrm>
            <a:off x="5181600" y="1511300"/>
            <a:ext cx="3851275" cy="954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fontAlgn="base">
              <a:spcBef>
                <a:spcPct val="0"/>
              </a:spcBef>
              <a:spcAft>
                <a:spcPct val="0"/>
              </a:spcAft>
              <a:defRPr/>
            </a:pPr>
            <a:r>
              <a:rPr lang="en-US" sz="2800" b="1" smtClean="0">
                <a:solidFill>
                  <a:srgbClr val="0D0D0D"/>
                </a:solidFill>
                <a:latin typeface="Century Gothic" pitchFamily="34" charset="0"/>
              </a:rPr>
              <a:t/>
            </a:r>
            <a:br>
              <a:rPr lang="en-US" sz="2800" b="1" smtClean="0">
                <a:solidFill>
                  <a:srgbClr val="0D0D0D"/>
                </a:solidFill>
                <a:latin typeface="Century Gothic" pitchFamily="34" charset="0"/>
              </a:rPr>
            </a:br>
            <a:endParaRPr lang="en-US" sz="2800" b="1" i="1" smtClean="0">
              <a:solidFill>
                <a:srgbClr val="0D0D0D"/>
              </a:solidFill>
              <a:latin typeface="Century Gothic" pitchFamily="34" charset="0"/>
            </a:endParaRPr>
          </a:p>
        </p:txBody>
      </p:sp>
      <p:sp>
        <p:nvSpPr>
          <p:cNvPr id="10" name="Rectangle 9"/>
          <p:cNvSpPr/>
          <p:nvPr userDrawn="1"/>
        </p:nvSpPr>
        <p:spPr>
          <a:xfrm>
            <a:off x="0" y="6802438"/>
            <a:ext cx="9158288" cy="55562"/>
          </a:xfrm>
          <a:prstGeom prst="rect">
            <a:avLst/>
          </a:prstGeom>
          <a:solidFill>
            <a:srgbClr val="EF413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pic>
        <p:nvPicPr>
          <p:cNvPr id="11" name="Picture 10"/>
          <p:cNvPicPr preferRelativeResize="0">
            <a:picLocks noChangeAspect="1"/>
          </p:cNvPicPr>
          <p:nvPr userDrawn="1"/>
        </p:nvPicPr>
        <p:blipFill rotWithShape="1">
          <a:blip r:embed="rId4" cstate="print"/>
          <a:srcRect/>
          <a:stretch/>
        </p:blipFill>
        <p:spPr>
          <a:xfrm>
            <a:off x="338138" y="4876800"/>
            <a:ext cx="1357312" cy="1352550"/>
          </a:xfrm>
          <a:prstGeom prst="rect">
            <a:avLst/>
          </a:prstGeom>
          <a:ln w="25400">
            <a:solidFill>
              <a:schemeClr val="tx2">
                <a:lumMod val="75000"/>
              </a:schemeClr>
            </a:solidFill>
          </a:ln>
        </p:spPr>
      </p:pic>
      <p:pic>
        <p:nvPicPr>
          <p:cNvPr id="12" name="Picture 11"/>
          <p:cNvPicPr preferRelativeResize="0">
            <a:picLocks/>
          </p:cNvPicPr>
          <p:nvPr userDrawn="1"/>
        </p:nvPicPr>
        <p:blipFill rotWithShape="1">
          <a:blip r:embed="rId5" cstate="print"/>
          <a:srcRect/>
          <a:stretch/>
        </p:blipFill>
        <p:spPr>
          <a:xfrm>
            <a:off x="2082800" y="4876800"/>
            <a:ext cx="1354138" cy="1352550"/>
          </a:xfrm>
          <a:prstGeom prst="rect">
            <a:avLst/>
          </a:prstGeom>
          <a:ln w="25400">
            <a:solidFill>
              <a:schemeClr val="tx2">
                <a:lumMod val="75000"/>
              </a:schemeClr>
            </a:solidFill>
          </a:ln>
        </p:spPr>
      </p:pic>
      <p:pic>
        <p:nvPicPr>
          <p:cNvPr id="13" name="Picture 12"/>
          <p:cNvPicPr preferRelativeResize="0">
            <a:picLocks/>
          </p:cNvPicPr>
          <p:nvPr userDrawn="1"/>
        </p:nvPicPr>
        <p:blipFill rotWithShape="1">
          <a:blip r:embed="rId6" cstate="print"/>
          <a:srcRect/>
          <a:stretch/>
        </p:blipFill>
        <p:spPr>
          <a:xfrm>
            <a:off x="3900488" y="4876800"/>
            <a:ext cx="1352550" cy="1352550"/>
          </a:xfrm>
          <a:prstGeom prst="rect">
            <a:avLst/>
          </a:prstGeom>
          <a:ln w="25400">
            <a:solidFill>
              <a:schemeClr val="tx2">
                <a:lumMod val="75000"/>
              </a:schemeClr>
            </a:solidFill>
          </a:ln>
        </p:spPr>
      </p:pic>
    </p:spTree>
    <p:extLst>
      <p:ext uri="{BB962C8B-B14F-4D97-AF65-F5344CB8AC3E}">
        <p14:creationId xmlns:p14="http://schemas.microsoft.com/office/powerpoint/2010/main" xmlns="" val="39668961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AF6A5E76-CAAA-4655-9714-287C59C212E2}" type="datetimeFigureOut">
              <a:rPr lang="en-US">
                <a:solidFill>
                  <a:prstClr val="white"/>
                </a:solidFill>
              </a:rPr>
              <a:pPr>
                <a:defRPr/>
              </a:pPr>
              <a:t>3/31/2012</a:t>
            </a:fld>
            <a:endParaRPr lang="en-US">
              <a:solidFill>
                <a:prstClr val="white"/>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white"/>
              </a:solidFill>
            </a:endParaRPr>
          </a:p>
        </p:txBody>
      </p:sp>
      <p:sp>
        <p:nvSpPr>
          <p:cNvPr id="5" name="Slide Number Placeholder 5"/>
          <p:cNvSpPr>
            <a:spLocks noGrp="1"/>
          </p:cNvSpPr>
          <p:nvPr>
            <p:ph type="sldNum" sz="quarter" idx="12"/>
          </p:nvPr>
        </p:nvSpPr>
        <p:spPr/>
        <p:txBody>
          <a:bodyPr/>
          <a:lstStyle>
            <a:lvl1pPr>
              <a:defRPr/>
            </a:lvl1pPr>
          </a:lstStyle>
          <a:p>
            <a:pPr>
              <a:defRPr/>
            </a:pPr>
            <a:fld id="{B6ED25BF-9ECA-40F8-A989-0511CC5C88DC}" type="slidenum">
              <a:rPr lang="en-US">
                <a:solidFill>
                  <a:prstClr val="white"/>
                </a:solidFill>
              </a:rPr>
              <a:pPr>
                <a:defRPr/>
              </a:pPr>
              <a:t>‹#›</a:t>
            </a:fld>
            <a:endParaRPr lang="en-US">
              <a:solidFill>
                <a:prstClr val="white"/>
              </a:solidFill>
            </a:endParaRPr>
          </a:p>
        </p:txBody>
      </p:sp>
    </p:spTree>
    <p:extLst>
      <p:ext uri="{BB962C8B-B14F-4D97-AF65-F5344CB8AC3E}">
        <p14:creationId xmlns:p14="http://schemas.microsoft.com/office/powerpoint/2010/main" xmlns="" val="1046302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95F2B75-9365-4C47-A41C-192665594D15}" type="datetimeFigureOut">
              <a:rPr lang="en-US">
                <a:solidFill>
                  <a:prstClr val="white"/>
                </a:solidFill>
              </a:rPr>
              <a:pPr>
                <a:defRPr/>
              </a:pPr>
              <a:t>3/31/2012</a:t>
            </a:fld>
            <a:endParaRPr lang="en-US">
              <a:solidFill>
                <a:prstClr val="white"/>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white"/>
              </a:solidFill>
            </a:endParaRPr>
          </a:p>
        </p:txBody>
      </p:sp>
      <p:sp>
        <p:nvSpPr>
          <p:cNvPr id="4" name="Slide Number Placeholder 5"/>
          <p:cNvSpPr>
            <a:spLocks noGrp="1"/>
          </p:cNvSpPr>
          <p:nvPr>
            <p:ph type="sldNum" sz="quarter" idx="12"/>
          </p:nvPr>
        </p:nvSpPr>
        <p:spPr/>
        <p:txBody>
          <a:bodyPr/>
          <a:lstStyle>
            <a:lvl1pPr>
              <a:defRPr/>
            </a:lvl1pPr>
          </a:lstStyle>
          <a:p>
            <a:pPr>
              <a:defRPr/>
            </a:pPr>
            <a:fld id="{38E433EF-C28A-497D-88C4-111791D35B21}" type="slidenum">
              <a:rPr lang="en-US">
                <a:solidFill>
                  <a:prstClr val="white"/>
                </a:solidFill>
              </a:rPr>
              <a:pPr>
                <a:defRPr/>
              </a:pPr>
              <a:t>‹#›</a:t>
            </a:fld>
            <a:endParaRPr lang="en-US">
              <a:solidFill>
                <a:prstClr val="white"/>
              </a:solidFill>
            </a:endParaRPr>
          </a:p>
        </p:txBody>
      </p:sp>
    </p:spTree>
    <p:extLst>
      <p:ext uri="{BB962C8B-B14F-4D97-AF65-F5344CB8AC3E}">
        <p14:creationId xmlns:p14="http://schemas.microsoft.com/office/powerpoint/2010/main" xmlns="" val="22961947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F20D24F-AB1D-4828-8E83-AF4214737ADD}" type="datetimeFigureOut">
              <a:rPr lang="en-US">
                <a:solidFill>
                  <a:prstClr val="white"/>
                </a:solidFill>
              </a:rPr>
              <a:pPr>
                <a:defRPr/>
              </a:pPr>
              <a:t>3/31/2012</a:t>
            </a:fld>
            <a:endParaRPr lang="en-US">
              <a:solidFill>
                <a:prstClr val="white"/>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white"/>
              </a:solidFill>
            </a:endParaRPr>
          </a:p>
        </p:txBody>
      </p:sp>
      <p:sp>
        <p:nvSpPr>
          <p:cNvPr id="7" name="Slide Number Placeholder 5"/>
          <p:cNvSpPr>
            <a:spLocks noGrp="1"/>
          </p:cNvSpPr>
          <p:nvPr>
            <p:ph type="sldNum" sz="quarter" idx="12"/>
          </p:nvPr>
        </p:nvSpPr>
        <p:spPr/>
        <p:txBody>
          <a:bodyPr/>
          <a:lstStyle>
            <a:lvl1pPr>
              <a:defRPr/>
            </a:lvl1pPr>
          </a:lstStyle>
          <a:p>
            <a:pPr>
              <a:defRPr/>
            </a:pPr>
            <a:fld id="{D3532F8A-FC5F-4DA9-8721-92C6A8D84CFE}" type="slidenum">
              <a:rPr lang="en-US">
                <a:solidFill>
                  <a:prstClr val="white"/>
                </a:solidFill>
              </a:rPr>
              <a:pPr>
                <a:defRPr/>
              </a:pPr>
              <a:t>‹#›</a:t>
            </a:fld>
            <a:endParaRPr lang="en-US">
              <a:solidFill>
                <a:prstClr val="white"/>
              </a:solidFill>
            </a:endParaRPr>
          </a:p>
        </p:txBody>
      </p:sp>
    </p:spTree>
    <p:extLst>
      <p:ext uri="{BB962C8B-B14F-4D97-AF65-F5344CB8AC3E}">
        <p14:creationId xmlns:p14="http://schemas.microsoft.com/office/powerpoint/2010/main" xmlns="" val="4230253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63248D3-0E5D-41CA-9327-D3A462CD4E78}" type="datetimeFigureOut">
              <a:rPr lang="en-US">
                <a:solidFill>
                  <a:prstClr val="white"/>
                </a:solidFill>
              </a:rPr>
              <a:pPr>
                <a:defRPr/>
              </a:pPr>
              <a:t>3/31/2012</a:t>
            </a:fld>
            <a:endParaRPr lang="en-US">
              <a:solidFill>
                <a:prstClr val="white"/>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white"/>
              </a:solidFill>
            </a:endParaRPr>
          </a:p>
        </p:txBody>
      </p:sp>
      <p:sp>
        <p:nvSpPr>
          <p:cNvPr id="7" name="Slide Number Placeholder 5"/>
          <p:cNvSpPr>
            <a:spLocks noGrp="1"/>
          </p:cNvSpPr>
          <p:nvPr>
            <p:ph type="sldNum" sz="quarter" idx="12"/>
          </p:nvPr>
        </p:nvSpPr>
        <p:spPr/>
        <p:txBody>
          <a:bodyPr/>
          <a:lstStyle>
            <a:lvl1pPr>
              <a:defRPr/>
            </a:lvl1pPr>
          </a:lstStyle>
          <a:p>
            <a:pPr>
              <a:defRPr/>
            </a:pPr>
            <a:fld id="{8DED5190-83BF-4BC8-99EF-3757D6550524}" type="slidenum">
              <a:rPr lang="en-US">
                <a:solidFill>
                  <a:prstClr val="white"/>
                </a:solidFill>
              </a:rPr>
              <a:pPr>
                <a:defRPr/>
              </a:pPr>
              <a:t>‹#›</a:t>
            </a:fld>
            <a:endParaRPr lang="en-US">
              <a:solidFill>
                <a:prstClr val="white"/>
              </a:solidFill>
            </a:endParaRPr>
          </a:p>
        </p:txBody>
      </p:sp>
    </p:spTree>
    <p:extLst>
      <p:ext uri="{BB962C8B-B14F-4D97-AF65-F5344CB8AC3E}">
        <p14:creationId xmlns:p14="http://schemas.microsoft.com/office/powerpoint/2010/main" xmlns="" val="25340932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503C646-0C48-46A3-9F28-1F5CD1AC8237}" type="datetimeFigureOut">
              <a:rPr lang="en-US">
                <a:solidFill>
                  <a:prstClr val="white"/>
                </a:solidFill>
              </a:rPr>
              <a:pPr>
                <a:defRPr/>
              </a:pPr>
              <a:t>3/31/2012</a:t>
            </a:fld>
            <a:endParaRPr lang="en-US">
              <a:solidFill>
                <a:prstClr val="white"/>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white"/>
              </a:solidFill>
            </a:endParaRPr>
          </a:p>
        </p:txBody>
      </p:sp>
      <p:sp>
        <p:nvSpPr>
          <p:cNvPr id="6" name="Slide Number Placeholder 5"/>
          <p:cNvSpPr>
            <a:spLocks noGrp="1"/>
          </p:cNvSpPr>
          <p:nvPr>
            <p:ph type="sldNum" sz="quarter" idx="12"/>
          </p:nvPr>
        </p:nvSpPr>
        <p:spPr/>
        <p:txBody>
          <a:bodyPr/>
          <a:lstStyle>
            <a:lvl1pPr>
              <a:defRPr/>
            </a:lvl1pPr>
          </a:lstStyle>
          <a:p>
            <a:pPr>
              <a:defRPr/>
            </a:pPr>
            <a:fld id="{AAEF67A7-DE43-4CF7-A161-15B0F0A2CCB1}" type="slidenum">
              <a:rPr lang="en-US">
                <a:solidFill>
                  <a:prstClr val="white"/>
                </a:solidFill>
              </a:rPr>
              <a:pPr>
                <a:defRPr/>
              </a:pPr>
              <a:t>‹#›</a:t>
            </a:fld>
            <a:endParaRPr lang="en-US">
              <a:solidFill>
                <a:prstClr val="white"/>
              </a:solidFill>
            </a:endParaRPr>
          </a:p>
        </p:txBody>
      </p:sp>
    </p:spTree>
    <p:extLst>
      <p:ext uri="{BB962C8B-B14F-4D97-AF65-F5344CB8AC3E}">
        <p14:creationId xmlns:p14="http://schemas.microsoft.com/office/powerpoint/2010/main" xmlns="" val="21411623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Vertical Title and Text">
    <p:spTree>
      <p:nvGrpSpPr>
        <p:cNvPr id="1" name=""/>
        <p:cNvGrpSpPr/>
        <p:nvPr/>
      </p:nvGrpSpPr>
      <p:grpSpPr>
        <a:xfrm>
          <a:off x="0" y="0"/>
          <a:ext cx="0" cy="0"/>
          <a:chOff x="0" y="0"/>
          <a:chExt cx="0" cy="0"/>
        </a:xfrm>
      </p:grpSpPr>
      <p:sp>
        <p:nvSpPr>
          <p:cNvPr id="3" name="Header BG Accent 1"/>
          <p:cNvSpPr/>
          <p:nvPr/>
        </p:nvSpPr>
        <p:spPr>
          <a:xfrm rot="5400000">
            <a:off x="5067300" y="2781300"/>
            <a:ext cx="6858000" cy="1295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94B6D2"/>
              </a:solidFill>
            </a:endParaRPr>
          </a:p>
        </p:txBody>
      </p:sp>
      <p:sp>
        <p:nvSpPr>
          <p:cNvPr id="4" name="Bar Accent 1"/>
          <p:cNvSpPr/>
          <p:nvPr/>
        </p:nvSpPr>
        <p:spPr>
          <a:xfrm rot="5400000">
            <a:off x="3853656" y="-3482181"/>
            <a:ext cx="136525" cy="78628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5" name="Bar Accent 2"/>
          <p:cNvSpPr/>
          <p:nvPr/>
        </p:nvSpPr>
        <p:spPr>
          <a:xfrm rot="5400000">
            <a:off x="8428037" y="-198437"/>
            <a:ext cx="136525" cy="1295400"/>
          </a:xfrm>
          <a:prstGeom prst="rect">
            <a:avLst/>
          </a:prstGeom>
          <a:solidFill>
            <a:srgbClr val="EF413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pic>
        <p:nvPicPr>
          <p:cNvPr id="6" name="Picture 5"/>
          <p:cNvPicPr preferRelativeResize="0">
            <a:picLocks/>
          </p:cNvPicPr>
          <p:nvPr userDrawn="1"/>
        </p:nvPicPr>
        <p:blipFill rotWithShape="1">
          <a:blip r:embed="rId2" cstate="print"/>
          <a:srcRect/>
          <a:stretch/>
        </p:blipFill>
        <p:spPr>
          <a:xfrm>
            <a:off x="484188" y="152400"/>
            <a:ext cx="887412" cy="887413"/>
          </a:xfrm>
          <a:prstGeom prst="rect">
            <a:avLst/>
          </a:prstGeom>
          <a:ln w="25400">
            <a:solidFill>
              <a:schemeClr val="tx2">
                <a:lumMod val="75000"/>
              </a:schemeClr>
            </a:solidFill>
          </a:ln>
        </p:spPr>
      </p:pic>
      <p:sp>
        <p:nvSpPr>
          <p:cNvPr id="7" name="TextBox 6"/>
          <p:cNvSpPr txBox="1">
            <a:spLocks noChangeArrowheads="1"/>
          </p:cNvSpPr>
          <p:nvPr userDrawn="1"/>
        </p:nvSpPr>
        <p:spPr bwMode="auto">
          <a:xfrm>
            <a:off x="1219200" y="5181600"/>
            <a:ext cx="19812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endParaRPr lang="en-US" smtClean="0">
              <a:solidFill>
                <a:prstClr val="black"/>
              </a:solidFill>
              <a:latin typeface="Calibri" pitchFamily="34" charset="0"/>
            </a:endParaRPr>
          </a:p>
        </p:txBody>
      </p:sp>
      <p:sp>
        <p:nvSpPr>
          <p:cNvPr id="8" name="TextBox 7"/>
          <p:cNvSpPr txBox="1">
            <a:spLocks noChangeArrowheads="1"/>
          </p:cNvSpPr>
          <p:nvPr userDrawn="1"/>
        </p:nvSpPr>
        <p:spPr bwMode="auto">
          <a:xfrm rot="10800000" flipH="1" flipV="1">
            <a:off x="8458200" y="6400800"/>
            <a:ext cx="457200"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fld id="{EA2F2EF3-49F3-4D65-8DA0-6DD1480BAE7C}" type="slidenum">
              <a:rPr lang="en-US" sz="1100" b="1" smtClean="0">
                <a:solidFill>
                  <a:schemeClr val="bg1"/>
                </a:solidFill>
                <a:latin typeface="Century Gothic" pitchFamily="34" charset="0"/>
              </a:rPr>
              <a:pPr eaLnBrk="1" fontAlgn="base" hangingPunct="1">
                <a:spcBef>
                  <a:spcPct val="0"/>
                </a:spcBef>
                <a:spcAft>
                  <a:spcPct val="0"/>
                </a:spcAft>
                <a:defRPr/>
              </a:pPr>
              <a:t>‹#›</a:t>
            </a:fld>
            <a:endParaRPr lang="en-US" sz="1100" b="1" dirty="0" smtClean="0">
              <a:solidFill>
                <a:schemeClr val="bg1"/>
              </a:solidFill>
              <a:latin typeface="Century Gothic" pitchFamily="34" charset="0"/>
            </a:endParaRPr>
          </a:p>
        </p:txBody>
      </p:sp>
      <p:sp>
        <p:nvSpPr>
          <p:cNvPr id="12" name="Content Placeholder 2"/>
          <p:cNvSpPr>
            <a:spLocks noGrp="1"/>
          </p:cNvSpPr>
          <p:nvPr>
            <p:ph idx="1"/>
          </p:nvPr>
        </p:nvSpPr>
        <p:spPr>
          <a:xfrm>
            <a:off x="457200" y="1143001"/>
            <a:ext cx="7086600" cy="47244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xmlns="" val="3247772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2_Vertical Title and Text">
    <p:spTree>
      <p:nvGrpSpPr>
        <p:cNvPr id="1" name=""/>
        <p:cNvGrpSpPr/>
        <p:nvPr/>
      </p:nvGrpSpPr>
      <p:grpSpPr>
        <a:xfrm>
          <a:off x="0" y="0"/>
          <a:ext cx="0" cy="0"/>
          <a:chOff x="0" y="0"/>
          <a:chExt cx="0" cy="0"/>
        </a:xfrm>
      </p:grpSpPr>
      <p:sp>
        <p:nvSpPr>
          <p:cNvPr id="3" name="Header BG Accent 1"/>
          <p:cNvSpPr/>
          <p:nvPr/>
        </p:nvSpPr>
        <p:spPr>
          <a:xfrm rot="5400000">
            <a:off x="5067300" y="2781300"/>
            <a:ext cx="6858000" cy="1295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94B6D2"/>
              </a:solidFill>
            </a:endParaRPr>
          </a:p>
        </p:txBody>
      </p:sp>
      <p:sp>
        <p:nvSpPr>
          <p:cNvPr id="4" name="Bar Accent 1"/>
          <p:cNvSpPr/>
          <p:nvPr/>
        </p:nvSpPr>
        <p:spPr>
          <a:xfrm rot="5400000">
            <a:off x="3853656" y="-3482181"/>
            <a:ext cx="136525" cy="78628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5" name="Bar Accent 2"/>
          <p:cNvSpPr/>
          <p:nvPr/>
        </p:nvSpPr>
        <p:spPr>
          <a:xfrm rot="5400000">
            <a:off x="8428037" y="-198437"/>
            <a:ext cx="136525" cy="1295400"/>
          </a:xfrm>
          <a:prstGeom prst="rect">
            <a:avLst/>
          </a:prstGeom>
          <a:solidFill>
            <a:srgbClr val="EF413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pic>
        <p:nvPicPr>
          <p:cNvPr id="6" name="Picture 5"/>
          <p:cNvPicPr preferRelativeResize="0">
            <a:picLocks noChangeAspect="1"/>
          </p:cNvPicPr>
          <p:nvPr userDrawn="1"/>
        </p:nvPicPr>
        <p:blipFill rotWithShape="1">
          <a:blip r:embed="rId2" cstate="print"/>
          <a:srcRect/>
          <a:stretch/>
        </p:blipFill>
        <p:spPr>
          <a:xfrm>
            <a:off x="482600" y="152400"/>
            <a:ext cx="890588" cy="887413"/>
          </a:xfrm>
          <a:prstGeom prst="rect">
            <a:avLst/>
          </a:prstGeom>
          <a:ln w="25400">
            <a:solidFill>
              <a:schemeClr val="tx2">
                <a:lumMod val="75000"/>
              </a:schemeClr>
            </a:solidFill>
          </a:ln>
        </p:spPr>
      </p:pic>
      <p:sp>
        <p:nvSpPr>
          <p:cNvPr id="7" name="TextBox 6"/>
          <p:cNvSpPr txBox="1">
            <a:spLocks noChangeArrowheads="1"/>
          </p:cNvSpPr>
          <p:nvPr userDrawn="1"/>
        </p:nvSpPr>
        <p:spPr bwMode="auto">
          <a:xfrm flipH="1">
            <a:off x="8458200" y="6019800"/>
            <a:ext cx="381000"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fld id="{16658298-C71D-4917-B3DB-5913F719B803}" type="slidenum">
              <a:rPr lang="en-US" sz="1100" b="1" smtClean="0">
                <a:solidFill>
                  <a:schemeClr val="bg1"/>
                </a:solidFill>
                <a:latin typeface="Century Gothic" pitchFamily="34" charset="0"/>
              </a:rPr>
              <a:pPr eaLnBrk="1" fontAlgn="base" hangingPunct="1">
                <a:spcBef>
                  <a:spcPct val="0"/>
                </a:spcBef>
                <a:spcAft>
                  <a:spcPct val="0"/>
                </a:spcAft>
                <a:defRPr/>
              </a:pPr>
              <a:t>‹#›</a:t>
            </a:fld>
            <a:endParaRPr lang="en-US" sz="1100" b="1" dirty="0" smtClean="0">
              <a:solidFill>
                <a:schemeClr val="bg1"/>
              </a:solidFill>
              <a:latin typeface="Century Gothic" pitchFamily="34" charset="0"/>
            </a:endParaRPr>
          </a:p>
        </p:txBody>
      </p:sp>
      <p:sp>
        <p:nvSpPr>
          <p:cNvPr id="12" name="Content Placeholder 2"/>
          <p:cNvSpPr>
            <a:spLocks noGrp="1"/>
          </p:cNvSpPr>
          <p:nvPr>
            <p:ph idx="1"/>
          </p:nvPr>
        </p:nvSpPr>
        <p:spPr>
          <a:xfrm>
            <a:off x="457200" y="1143001"/>
            <a:ext cx="7086600" cy="47244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xmlns="" val="7441862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3_Vertical Title and Text">
    <p:spTree>
      <p:nvGrpSpPr>
        <p:cNvPr id="1" name=""/>
        <p:cNvGrpSpPr/>
        <p:nvPr/>
      </p:nvGrpSpPr>
      <p:grpSpPr>
        <a:xfrm>
          <a:off x="0" y="0"/>
          <a:ext cx="0" cy="0"/>
          <a:chOff x="0" y="0"/>
          <a:chExt cx="0" cy="0"/>
        </a:xfrm>
      </p:grpSpPr>
      <p:sp>
        <p:nvSpPr>
          <p:cNvPr id="3" name="Header BG Accent 1"/>
          <p:cNvSpPr/>
          <p:nvPr/>
        </p:nvSpPr>
        <p:spPr>
          <a:xfrm rot="5400000">
            <a:off x="5067300" y="2781300"/>
            <a:ext cx="6858000" cy="1295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94B6D2"/>
              </a:solidFill>
            </a:endParaRPr>
          </a:p>
        </p:txBody>
      </p:sp>
      <p:sp>
        <p:nvSpPr>
          <p:cNvPr id="4" name="Bar Accent 1"/>
          <p:cNvSpPr/>
          <p:nvPr/>
        </p:nvSpPr>
        <p:spPr>
          <a:xfrm rot="5400000">
            <a:off x="3853656" y="-3482181"/>
            <a:ext cx="136525" cy="78628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5" name="Bar Accent 2"/>
          <p:cNvSpPr/>
          <p:nvPr/>
        </p:nvSpPr>
        <p:spPr>
          <a:xfrm rot="5400000">
            <a:off x="8428037" y="-198437"/>
            <a:ext cx="136525" cy="1295400"/>
          </a:xfrm>
          <a:prstGeom prst="rect">
            <a:avLst/>
          </a:prstGeom>
          <a:solidFill>
            <a:srgbClr val="EF413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pic>
        <p:nvPicPr>
          <p:cNvPr id="6" name="Picture 5"/>
          <p:cNvPicPr preferRelativeResize="0">
            <a:picLocks/>
          </p:cNvPicPr>
          <p:nvPr userDrawn="1"/>
        </p:nvPicPr>
        <p:blipFill rotWithShape="1">
          <a:blip r:embed="rId2" cstate="print"/>
          <a:srcRect/>
          <a:stretch/>
        </p:blipFill>
        <p:spPr>
          <a:xfrm>
            <a:off x="482600" y="152400"/>
            <a:ext cx="887413" cy="887413"/>
          </a:xfrm>
          <a:prstGeom prst="rect">
            <a:avLst/>
          </a:prstGeom>
          <a:ln w="25400">
            <a:solidFill>
              <a:schemeClr val="tx2">
                <a:lumMod val="75000"/>
              </a:schemeClr>
            </a:solidFill>
          </a:ln>
        </p:spPr>
      </p:pic>
      <p:sp>
        <p:nvSpPr>
          <p:cNvPr id="7" name="TextBox 6"/>
          <p:cNvSpPr txBox="1">
            <a:spLocks noChangeArrowheads="1"/>
          </p:cNvSpPr>
          <p:nvPr userDrawn="1"/>
        </p:nvSpPr>
        <p:spPr bwMode="auto">
          <a:xfrm flipH="1">
            <a:off x="8305800" y="6248400"/>
            <a:ext cx="457200"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fld id="{A8802C1F-BF50-434F-82C9-109ACCAE872B}" type="slidenum">
              <a:rPr lang="en-US" sz="1100" b="1" smtClean="0">
                <a:solidFill>
                  <a:schemeClr val="bg1"/>
                </a:solidFill>
                <a:latin typeface="Century Gothic" pitchFamily="34" charset="0"/>
              </a:rPr>
              <a:pPr eaLnBrk="1" fontAlgn="base" hangingPunct="1">
                <a:spcBef>
                  <a:spcPct val="0"/>
                </a:spcBef>
                <a:spcAft>
                  <a:spcPct val="0"/>
                </a:spcAft>
                <a:defRPr/>
              </a:pPr>
              <a:t>‹#›</a:t>
            </a:fld>
            <a:endParaRPr lang="en-US" sz="1100" b="1" dirty="0" smtClean="0">
              <a:solidFill>
                <a:schemeClr val="bg1"/>
              </a:solidFill>
              <a:latin typeface="Century Gothic" pitchFamily="34" charset="0"/>
            </a:endParaRPr>
          </a:p>
        </p:txBody>
      </p:sp>
      <p:sp>
        <p:nvSpPr>
          <p:cNvPr id="12" name="Content Placeholder 2"/>
          <p:cNvSpPr>
            <a:spLocks noGrp="1"/>
          </p:cNvSpPr>
          <p:nvPr>
            <p:ph idx="1"/>
          </p:nvPr>
        </p:nvSpPr>
        <p:spPr>
          <a:xfrm>
            <a:off x="457200" y="1143001"/>
            <a:ext cx="7086600" cy="47244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xmlns="" val="2365255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39BFCB92-58D5-44DC-9F6F-1E86F220BD86}" type="datetimeFigureOut">
              <a:rPr lang="en-US">
                <a:solidFill>
                  <a:prstClr val="white"/>
                </a:solidFill>
              </a:rPr>
              <a:pPr>
                <a:defRPr/>
              </a:pPr>
              <a:t>3/31/2012</a:t>
            </a:fld>
            <a:endParaRPr lang="en-US">
              <a:solidFill>
                <a:prstClr val="white"/>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white"/>
              </a:solidFill>
            </a:endParaRPr>
          </a:p>
        </p:txBody>
      </p:sp>
      <p:sp>
        <p:nvSpPr>
          <p:cNvPr id="5" name="Slide Number Placeholder 5"/>
          <p:cNvSpPr>
            <a:spLocks noGrp="1"/>
          </p:cNvSpPr>
          <p:nvPr>
            <p:ph type="sldNum" sz="quarter" idx="12"/>
          </p:nvPr>
        </p:nvSpPr>
        <p:spPr/>
        <p:txBody>
          <a:bodyPr/>
          <a:lstStyle>
            <a:lvl1pPr>
              <a:defRPr/>
            </a:lvl1pPr>
          </a:lstStyle>
          <a:p>
            <a:pPr>
              <a:defRPr/>
            </a:pPr>
            <a:fld id="{C07A4066-42B3-42C6-8835-7871C6794419}" type="slidenum">
              <a:rPr lang="en-US">
                <a:solidFill>
                  <a:prstClr val="white"/>
                </a:solidFill>
              </a:rPr>
              <a:pPr>
                <a:defRPr/>
              </a:pPr>
              <a:t>‹#›</a:t>
            </a:fld>
            <a:endParaRPr lang="en-US">
              <a:solidFill>
                <a:prstClr val="white"/>
              </a:solidFill>
            </a:endParaRPr>
          </a:p>
        </p:txBody>
      </p:sp>
    </p:spTree>
    <p:extLst>
      <p:ext uri="{BB962C8B-B14F-4D97-AF65-F5344CB8AC3E}">
        <p14:creationId xmlns:p14="http://schemas.microsoft.com/office/powerpoint/2010/main" xmlns="" val="13870382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847A19-445E-4DCC-A888-7BADDB1055C0}" type="slidenum">
              <a:rPr lang="en-US" smtClean="0"/>
              <a:pPr/>
              <a:t>‹#›</a:t>
            </a:fld>
            <a:endParaRPr lang="en-US"/>
          </a:p>
        </p:txBody>
      </p:sp>
      <p:sp>
        <p:nvSpPr>
          <p:cNvPr id="7" name="Header BG Accent 1"/>
          <p:cNvSpPr/>
          <p:nvPr userDrawn="1"/>
        </p:nvSpPr>
        <p:spPr>
          <a:xfrm rot="5400000">
            <a:off x="5067300" y="2781300"/>
            <a:ext cx="6858000" cy="1295400"/>
          </a:xfrm>
          <a:prstGeom prst="rect">
            <a:avLst/>
          </a:prstGeom>
          <a:solidFill>
            <a:srgbClr val="387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8" name="Bar Accent 1"/>
          <p:cNvSpPr/>
          <p:nvPr userDrawn="1"/>
        </p:nvSpPr>
        <p:spPr>
          <a:xfrm rot="5400000">
            <a:off x="3853519" y="-3482340"/>
            <a:ext cx="137160" cy="7863840"/>
          </a:xfrm>
          <a:prstGeom prst="rect">
            <a:avLst/>
          </a:prstGeom>
          <a:solidFill>
            <a:srgbClr val="387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Bar Accent 2"/>
          <p:cNvSpPr/>
          <p:nvPr userDrawn="1"/>
        </p:nvSpPr>
        <p:spPr>
          <a:xfrm rot="5400000">
            <a:off x="8427720" y="-198120"/>
            <a:ext cx="137160" cy="1295400"/>
          </a:xfrm>
          <a:prstGeom prst="rect">
            <a:avLst/>
          </a:prstGeom>
          <a:solidFill>
            <a:srgbClr val="EF41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preferRelativeResize="0">
            <a:picLocks/>
          </p:cNvPicPr>
          <p:nvPr userDrawn="1"/>
        </p:nvPicPr>
        <p:blipFill rotWithShape="1">
          <a:blip r:embed="rId2" cstate="email">
            <a:extLst>
              <a:ext uri="{28A0092B-C50C-407E-A947-70E740481C1C}">
                <a14:useLocalDpi xmlns:a14="http://schemas.microsoft.com/office/drawing/2010/main" xmlns=""/>
              </a:ext>
            </a:extLst>
          </a:blip>
          <a:srcRect/>
          <a:stretch/>
        </p:blipFill>
        <p:spPr>
          <a:xfrm>
            <a:off x="484632" y="152399"/>
            <a:ext cx="886968" cy="886968"/>
          </a:xfrm>
          <a:prstGeom prst="rect">
            <a:avLst/>
          </a:prstGeom>
          <a:ln w="25400">
            <a:solidFill>
              <a:schemeClr val="tx2">
                <a:lumMod val="75000"/>
              </a:schemeClr>
            </a:solidFill>
          </a:ln>
        </p:spPr>
      </p:pic>
      <p:sp>
        <p:nvSpPr>
          <p:cNvPr id="11" name="TextBox 10"/>
          <p:cNvSpPr txBox="1"/>
          <p:nvPr userDrawn="1"/>
        </p:nvSpPr>
        <p:spPr>
          <a:xfrm>
            <a:off x="8305800" y="6367790"/>
            <a:ext cx="762000" cy="307777"/>
          </a:xfrm>
          <a:prstGeom prst="rect">
            <a:avLst/>
          </a:prstGeom>
          <a:noFill/>
        </p:spPr>
        <p:txBody>
          <a:bodyPr wrap="square" rtlCol="0">
            <a:spAutoFit/>
          </a:bodyPr>
          <a:lstStyle/>
          <a:p>
            <a:fld id="{2311EEF3-B883-41B3-B9FC-D4ACB088BFCE}" type="slidenum">
              <a:rPr lang="en-US" sz="1400" b="1" smtClean="0">
                <a:solidFill>
                  <a:schemeClr val="bg1"/>
                </a:solidFill>
                <a:latin typeface="Century Gothic" pitchFamily="34" charset="0"/>
              </a:rPr>
              <a:pPr/>
              <a:t>‹#›</a:t>
            </a:fld>
            <a:endParaRPr lang="en-US" sz="1400" b="1" dirty="0">
              <a:solidFill>
                <a:schemeClr val="bg1"/>
              </a:solidFill>
              <a:latin typeface="Century Gothic" pitchFamily="34" charset="0"/>
            </a:endParaRPr>
          </a:p>
        </p:txBody>
      </p:sp>
    </p:spTree>
    <p:extLst>
      <p:ext uri="{BB962C8B-B14F-4D97-AF65-F5344CB8AC3E}">
        <p14:creationId xmlns:p14="http://schemas.microsoft.com/office/powerpoint/2010/main" xmlns="" val="14824994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Lady" descr="PPP_BUSI_TLE_Networking_2007_elements3.jpg"/>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5591175"/>
            <a:ext cx="787400" cy="779463"/>
          </a:xfrm>
          <a:prstGeom prst="rect">
            <a:avLst/>
          </a:prstGeom>
          <a:noFill/>
          <a:ln w="3175">
            <a:solidFill>
              <a:schemeClr val="tx2"/>
            </a:solidFill>
            <a:miter lim="800000"/>
            <a:headEnd/>
            <a:tailEnd/>
          </a:ln>
          <a:extLst>
            <a:ext uri="{909E8E84-426E-40DD-AFC4-6F175D3DCCD1}">
              <a14:hiddenFill xmlns:a14="http://schemas.microsoft.com/office/drawing/2010/main" xmlns="">
                <a:solidFill>
                  <a:srgbClr val="FFFFFF"/>
                </a:solidFill>
              </a14:hiddenFill>
            </a:ext>
          </a:extLst>
        </p:spPr>
      </p:pic>
      <p:pic>
        <p:nvPicPr>
          <p:cNvPr id="5" name="Brown Suit Guy" descr="PPP_BUSI_TLE_Networking_2007_elements4.jpg"/>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28600" y="6200775"/>
            <a:ext cx="657225" cy="657225"/>
          </a:xfrm>
          <a:prstGeom prst="rect">
            <a:avLst/>
          </a:prstGeom>
          <a:noFill/>
          <a:ln w="3175">
            <a:solidFill>
              <a:schemeClr val="tx2"/>
            </a:solidFill>
            <a:miter lim="800000"/>
            <a:headEnd/>
            <a:tailEnd/>
          </a:ln>
          <a:extLst>
            <a:ext uri="{909E8E84-426E-40DD-AFC4-6F175D3DCCD1}">
              <a14:hiddenFill xmlns:a14="http://schemas.microsoft.com/office/drawing/2010/main" xmlns="">
                <a:solidFill>
                  <a:srgbClr val="FFFFFF"/>
                </a:solidFill>
              </a14:hiddenFill>
            </a:ext>
          </a:extLst>
        </p:spPr>
      </p:pic>
      <p:pic>
        <p:nvPicPr>
          <p:cNvPr id="6" name="Back of Head" descr="PPP_BUSI_TLE_Networking_2007_elements2.jpg"/>
          <p:cNvPicPr preferRelativeResize="0">
            <a:picLocks/>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38200" y="5945188"/>
            <a:ext cx="685800" cy="754062"/>
          </a:xfrm>
          <a:prstGeom prst="rect">
            <a:avLst/>
          </a:prstGeom>
          <a:noFill/>
          <a:ln w="3175">
            <a:solidFill>
              <a:schemeClr val="tx2"/>
            </a:solidFill>
            <a:miter lim="800000"/>
            <a:headEnd/>
            <a:tailEnd/>
          </a:ln>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B07E6756-FB2E-4A68-B4EB-C451A63D10C7}" type="datetimeFigureOut">
              <a:rPr lang="en-US">
                <a:solidFill>
                  <a:prstClr val="white"/>
                </a:solidFill>
              </a:rPr>
              <a:pPr>
                <a:defRPr/>
              </a:pPr>
              <a:t>3/31/2012</a:t>
            </a:fld>
            <a:endParaRPr lang="en-US">
              <a:solidFill>
                <a:prstClr val="white"/>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white"/>
              </a:solidFill>
            </a:endParaRPr>
          </a:p>
        </p:txBody>
      </p:sp>
      <p:sp>
        <p:nvSpPr>
          <p:cNvPr id="9" name="Slide Number Placeholder 5"/>
          <p:cNvSpPr>
            <a:spLocks noGrp="1"/>
          </p:cNvSpPr>
          <p:nvPr>
            <p:ph type="sldNum" sz="quarter" idx="12"/>
          </p:nvPr>
        </p:nvSpPr>
        <p:spPr/>
        <p:txBody>
          <a:bodyPr/>
          <a:lstStyle>
            <a:lvl1pPr>
              <a:defRPr/>
            </a:lvl1pPr>
          </a:lstStyle>
          <a:p>
            <a:pPr>
              <a:defRPr/>
            </a:pPr>
            <a:fld id="{68EE00A5-90B6-4436-9B17-A8F19D25D506}" type="slidenum">
              <a:rPr lang="en-US">
                <a:solidFill>
                  <a:prstClr val="white"/>
                </a:solidFill>
              </a:rPr>
              <a:pPr>
                <a:defRPr/>
              </a:pPr>
              <a:t>‹#›</a:t>
            </a:fld>
            <a:endParaRPr lang="en-US">
              <a:solidFill>
                <a:prstClr val="white"/>
              </a:solidFill>
            </a:endParaRPr>
          </a:p>
        </p:txBody>
      </p:sp>
    </p:spTree>
    <p:extLst>
      <p:ext uri="{BB962C8B-B14F-4D97-AF65-F5344CB8AC3E}">
        <p14:creationId xmlns:p14="http://schemas.microsoft.com/office/powerpoint/2010/main" xmlns="" val="5114783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4_Vertical Title and Text">
    <p:spTree>
      <p:nvGrpSpPr>
        <p:cNvPr id="1" name=""/>
        <p:cNvGrpSpPr/>
        <p:nvPr/>
      </p:nvGrpSpPr>
      <p:grpSpPr>
        <a:xfrm>
          <a:off x="0" y="0"/>
          <a:ext cx="0" cy="0"/>
          <a:chOff x="0" y="0"/>
          <a:chExt cx="0" cy="0"/>
        </a:xfrm>
      </p:grpSpPr>
      <p:sp>
        <p:nvSpPr>
          <p:cNvPr id="9" name="Header BG Accent 1"/>
          <p:cNvSpPr/>
          <p:nvPr/>
        </p:nvSpPr>
        <p:spPr>
          <a:xfrm rot="5400000">
            <a:off x="5067300" y="2781300"/>
            <a:ext cx="6858000" cy="1295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4BAA42"/>
              </a:solidFill>
            </a:endParaRPr>
          </a:p>
        </p:txBody>
      </p:sp>
      <p:sp>
        <p:nvSpPr>
          <p:cNvPr id="10" name="Bar Accent 1"/>
          <p:cNvSpPr/>
          <p:nvPr/>
        </p:nvSpPr>
        <p:spPr>
          <a:xfrm rot="5400000">
            <a:off x="3853519" y="-3482340"/>
            <a:ext cx="137160" cy="786384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Bar Accent 2"/>
          <p:cNvSpPr/>
          <p:nvPr/>
        </p:nvSpPr>
        <p:spPr>
          <a:xfrm rot="5400000">
            <a:off x="8427720" y="-198120"/>
            <a:ext cx="137160" cy="1295400"/>
          </a:xfrm>
          <a:prstGeom prst="rect">
            <a:avLst/>
          </a:prstGeom>
          <a:solidFill>
            <a:srgbClr val="EF41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5" name="Picture 4"/>
          <p:cNvPicPr preferRelativeResize="0">
            <a:picLocks/>
          </p:cNvPicPr>
          <p:nvPr userDrawn="1"/>
        </p:nvPicPr>
        <p:blipFill rotWithShape="1">
          <a:blip r:embed="rId2" cstate="email">
            <a:extLst>
              <a:ext uri="{28A0092B-C50C-407E-A947-70E740481C1C}">
                <a14:useLocalDpi xmlns:a14="http://schemas.microsoft.com/office/drawing/2010/main" xmlns=""/>
              </a:ext>
            </a:extLst>
          </a:blip>
          <a:srcRect/>
          <a:stretch/>
        </p:blipFill>
        <p:spPr>
          <a:xfrm>
            <a:off x="483160" y="152400"/>
            <a:ext cx="886968" cy="886968"/>
          </a:xfrm>
          <a:prstGeom prst="rect">
            <a:avLst/>
          </a:prstGeom>
          <a:ln w="25400">
            <a:solidFill>
              <a:schemeClr val="tx2">
                <a:lumMod val="75000"/>
              </a:schemeClr>
            </a:solidFill>
          </a:ln>
        </p:spPr>
      </p:pic>
      <p:sp>
        <p:nvSpPr>
          <p:cNvPr id="7" name="TextBox 6"/>
          <p:cNvSpPr txBox="1"/>
          <p:nvPr userDrawn="1"/>
        </p:nvSpPr>
        <p:spPr>
          <a:xfrm flipH="1">
            <a:off x="8305800" y="5867400"/>
            <a:ext cx="533400" cy="276999"/>
          </a:xfrm>
          <a:prstGeom prst="rect">
            <a:avLst/>
          </a:prstGeom>
          <a:noFill/>
        </p:spPr>
        <p:txBody>
          <a:bodyPr wrap="square" rtlCol="0">
            <a:spAutoFit/>
          </a:bodyPr>
          <a:lstStyle/>
          <a:p>
            <a:fld id="{2311EEF3-B883-41B3-B9FC-D4ACB088BFCE}" type="slidenum">
              <a:rPr lang="en-US" sz="1200" b="1" smtClean="0">
                <a:solidFill>
                  <a:schemeClr val="bg1"/>
                </a:solidFill>
                <a:latin typeface="Century Gothic" pitchFamily="34" charset="0"/>
              </a:rPr>
              <a:pPr/>
              <a:t>‹#›</a:t>
            </a:fld>
            <a:endParaRPr lang="en-US" sz="1200" b="1" dirty="0">
              <a:solidFill>
                <a:schemeClr val="bg1"/>
              </a:solidFill>
              <a:latin typeface="Century Gothic" pitchFamily="34" charset="0"/>
            </a:endParaRPr>
          </a:p>
        </p:txBody>
      </p:sp>
      <p:sp>
        <p:nvSpPr>
          <p:cNvPr id="8" name="Content Placeholder 2"/>
          <p:cNvSpPr>
            <a:spLocks noGrp="1"/>
          </p:cNvSpPr>
          <p:nvPr>
            <p:ph idx="10"/>
          </p:nvPr>
        </p:nvSpPr>
        <p:spPr>
          <a:xfrm>
            <a:off x="1676400" y="609600"/>
            <a:ext cx="6172200" cy="838200"/>
          </a:xfrm>
        </p:spPr>
        <p:txBody>
          <a:bodyPr>
            <a:normAutofit/>
          </a:bodyPr>
          <a:lstStyle>
            <a:lvl1pPr marL="0" indent="0">
              <a:buNone/>
              <a:defRPr sz="2600" b="1">
                <a:solidFill>
                  <a:schemeClr val="tx1"/>
                </a:solidFill>
                <a:latin typeface="Century Gothic"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p:txBody>
      </p:sp>
      <p:sp>
        <p:nvSpPr>
          <p:cNvPr id="13" name="Content Placeholder 2"/>
          <p:cNvSpPr>
            <a:spLocks noGrp="1"/>
          </p:cNvSpPr>
          <p:nvPr>
            <p:ph idx="1"/>
          </p:nvPr>
        </p:nvSpPr>
        <p:spPr>
          <a:xfrm>
            <a:off x="457200" y="1676400"/>
            <a:ext cx="7086600" cy="4724400"/>
          </a:xfrm>
        </p:spPr>
        <p:txBody>
          <a:bodyPr/>
          <a:lstStyle>
            <a:lvl1pPr>
              <a:defRPr sz="2000">
                <a:solidFill>
                  <a:schemeClr val="tx1"/>
                </a:solidFill>
              </a:defRPr>
            </a:lvl1pPr>
            <a:lvl2pPr>
              <a:defRPr sz="1800">
                <a:solidFill>
                  <a:schemeClr val="tx1"/>
                </a:solidFill>
              </a:defRPr>
            </a:lvl2pPr>
            <a:lvl3pPr>
              <a:defRPr sz="1600">
                <a:solidFill>
                  <a:schemeClr val="tx1"/>
                </a:solidFill>
              </a:defRPr>
            </a:lvl3pPr>
            <a:lvl4pPr>
              <a:defRPr sz="1400">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385931588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5_Vertical Title and Text">
    <p:spTree>
      <p:nvGrpSpPr>
        <p:cNvPr id="1" name=""/>
        <p:cNvGrpSpPr/>
        <p:nvPr/>
      </p:nvGrpSpPr>
      <p:grpSpPr>
        <a:xfrm>
          <a:off x="0" y="0"/>
          <a:ext cx="0" cy="0"/>
          <a:chOff x="0" y="0"/>
          <a:chExt cx="0" cy="0"/>
        </a:xfrm>
      </p:grpSpPr>
      <p:sp>
        <p:nvSpPr>
          <p:cNvPr id="9" name="Header BG Accent 1"/>
          <p:cNvSpPr/>
          <p:nvPr/>
        </p:nvSpPr>
        <p:spPr>
          <a:xfrm rot="5400000">
            <a:off x="5067300" y="2781300"/>
            <a:ext cx="6858000" cy="1295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10" name="Bar Accent 1"/>
          <p:cNvSpPr/>
          <p:nvPr/>
        </p:nvSpPr>
        <p:spPr>
          <a:xfrm rot="5400000">
            <a:off x="3853519" y="-3482340"/>
            <a:ext cx="137160" cy="786384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Bar Accent 2"/>
          <p:cNvSpPr/>
          <p:nvPr/>
        </p:nvSpPr>
        <p:spPr>
          <a:xfrm rot="5400000">
            <a:off x="8427720" y="-198120"/>
            <a:ext cx="137160" cy="1295400"/>
          </a:xfrm>
          <a:prstGeom prst="rect">
            <a:avLst/>
          </a:prstGeom>
          <a:solidFill>
            <a:srgbClr val="EF41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preferRelativeResize="0">
            <a:picLocks noChangeAspect="1"/>
          </p:cNvPicPr>
          <p:nvPr userDrawn="1"/>
        </p:nvPicPr>
        <p:blipFill rotWithShape="1">
          <a:blip r:embed="rId2" cstate="email">
            <a:extLst>
              <a:ext uri="{28A0092B-C50C-407E-A947-70E740481C1C}">
                <a14:useLocalDpi xmlns:a14="http://schemas.microsoft.com/office/drawing/2010/main" xmlns=""/>
              </a:ext>
            </a:extLst>
          </a:blip>
          <a:srcRect/>
          <a:stretch/>
        </p:blipFill>
        <p:spPr>
          <a:xfrm>
            <a:off x="483160" y="152400"/>
            <a:ext cx="889352" cy="886968"/>
          </a:xfrm>
          <a:prstGeom prst="rect">
            <a:avLst/>
          </a:prstGeom>
          <a:ln w="25400">
            <a:solidFill>
              <a:schemeClr val="tx2">
                <a:lumMod val="75000"/>
              </a:schemeClr>
            </a:solidFill>
          </a:ln>
        </p:spPr>
      </p:pic>
      <p:sp>
        <p:nvSpPr>
          <p:cNvPr id="8" name="Content Placeholder 2"/>
          <p:cNvSpPr>
            <a:spLocks noGrp="1"/>
          </p:cNvSpPr>
          <p:nvPr>
            <p:ph idx="10"/>
          </p:nvPr>
        </p:nvSpPr>
        <p:spPr>
          <a:xfrm>
            <a:off x="1676400" y="609600"/>
            <a:ext cx="6172200" cy="838200"/>
          </a:xfrm>
        </p:spPr>
        <p:txBody>
          <a:bodyPr>
            <a:normAutofit/>
          </a:bodyPr>
          <a:lstStyle>
            <a:lvl1pPr marL="0" indent="0">
              <a:buNone/>
              <a:defRPr sz="2600" b="1">
                <a:solidFill>
                  <a:schemeClr val="tx1"/>
                </a:solidFill>
                <a:latin typeface="Century Gothic"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p:txBody>
      </p:sp>
      <p:sp>
        <p:nvSpPr>
          <p:cNvPr id="13" name="Content Placeholder 2"/>
          <p:cNvSpPr>
            <a:spLocks noGrp="1"/>
          </p:cNvSpPr>
          <p:nvPr>
            <p:ph idx="1"/>
          </p:nvPr>
        </p:nvSpPr>
        <p:spPr>
          <a:xfrm>
            <a:off x="457200" y="1676400"/>
            <a:ext cx="7086600" cy="4724400"/>
          </a:xfrm>
        </p:spPr>
        <p:txBody>
          <a:bodyPr/>
          <a:lstStyle>
            <a:lvl1pPr>
              <a:defRPr sz="2000">
                <a:solidFill>
                  <a:schemeClr val="tx1"/>
                </a:solidFill>
              </a:defRPr>
            </a:lvl1pPr>
            <a:lvl2pPr>
              <a:defRPr sz="1800">
                <a:solidFill>
                  <a:schemeClr val="tx1"/>
                </a:solidFill>
              </a:defRPr>
            </a:lvl2pPr>
            <a:lvl3pPr>
              <a:defRPr sz="1600">
                <a:solidFill>
                  <a:schemeClr val="tx1"/>
                </a:solidFill>
              </a:defRPr>
            </a:lvl3pPr>
            <a:lvl4pPr>
              <a:defRPr sz="1400">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2" name="TextBox 11"/>
          <p:cNvSpPr txBox="1"/>
          <p:nvPr userDrawn="1"/>
        </p:nvSpPr>
        <p:spPr>
          <a:xfrm>
            <a:off x="8305800" y="6367790"/>
            <a:ext cx="762000" cy="292388"/>
          </a:xfrm>
          <a:prstGeom prst="rect">
            <a:avLst/>
          </a:prstGeom>
          <a:noFill/>
        </p:spPr>
        <p:txBody>
          <a:bodyPr wrap="square" rtlCol="0">
            <a:spAutoFit/>
          </a:bodyPr>
          <a:lstStyle/>
          <a:p>
            <a:fld id="{2311EEF3-B883-41B3-B9FC-D4ACB088BFCE}" type="slidenum">
              <a:rPr lang="en-US" sz="1300" b="1" smtClean="0">
                <a:solidFill>
                  <a:schemeClr val="bg1"/>
                </a:solidFill>
                <a:latin typeface="Century Gothic" pitchFamily="34" charset="0"/>
              </a:rPr>
              <a:pPr/>
              <a:t>‹#›</a:t>
            </a:fld>
            <a:endParaRPr lang="en-US" sz="1300" b="1" dirty="0">
              <a:solidFill>
                <a:schemeClr val="bg1"/>
              </a:solidFill>
              <a:latin typeface="Century Gothic" pitchFamily="34" charset="0"/>
            </a:endParaRPr>
          </a:p>
        </p:txBody>
      </p:sp>
    </p:spTree>
    <p:extLst>
      <p:ext uri="{BB962C8B-B14F-4D97-AF65-F5344CB8AC3E}">
        <p14:creationId xmlns:p14="http://schemas.microsoft.com/office/powerpoint/2010/main" xmlns="" val="2955616553"/>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6_Vertical Title and Text">
    <p:spTree>
      <p:nvGrpSpPr>
        <p:cNvPr id="1" name=""/>
        <p:cNvGrpSpPr/>
        <p:nvPr/>
      </p:nvGrpSpPr>
      <p:grpSpPr>
        <a:xfrm>
          <a:off x="0" y="0"/>
          <a:ext cx="0" cy="0"/>
          <a:chOff x="0" y="0"/>
          <a:chExt cx="0" cy="0"/>
        </a:xfrm>
      </p:grpSpPr>
      <p:sp>
        <p:nvSpPr>
          <p:cNvPr id="9" name="Header BG Accent 1"/>
          <p:cNvSpPr/>
          <p:nvPr/>
        </p:nvSpPr>
        <p:spPr>
          <a:xfrm rot="5400000">
            <a:off x="5067300" y="2781300"/>
            <a:ext cx="6858000" cy="1295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10" name="Bar Accent 1"/>
          <p:cNvSpPr/>
          <p:nvPr/>
        </p:nvSpPr>
        <p:spPr>
          <a:xfrm rot="5400000">
            <a:off x="3853519" y="-3482340"/>
            <a:ext cx="137160" cy="786384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Bar Accent 2"/>
          <p:cNvSpPr/>
          <p:nvPr/>
        </p:nvSpPr>
        <p:spPr>
          <a:xfrm rot="5400000">
            <a:off x="8427720" y="-198120"/>
            <a:ext cx="137160" cy="1295400"/>
          </a:xfrm>
          <a:prstGeom prst="rect">
            <a:avLst/>
          </a:prstGeom>
          <a:solidFill>
            <a:srgbClr val="EF41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preferRelativeResize="0">
            <a:picLocks/>
          </p:cNvPicPr>
          <p:nvPr userDrawn="1"/>
        </p:nvPicPr>
        <p:blipFill rotWithShape="1">
          <a:blip r:embed="rId2" cstate="email">
            <a:extLst>
              <a:ext uri="{28A0092B-C50C-407E-A947-70E740481C1C}">
                <a14:useLocalDpi xmlns:a14="http://schemas.microsoft.com/office/drawing/2010/main" xmlns=""/>
              </a:ext>
            </a:extLst>
          </a:blip>
          <a:srcRect/>
          <a:stretch/>
        </p:blipFill>
        <p:spPr>
          <a:xfrm>
            <a:off x="483160" y="152400"/>
            <a:ext cx="886968" cy="886968"/>
          </a:xfrm>
          <a:prstGeom prst="rect">
            <a:avLst/>
          </a:prstGeom>
          <a:ln w="25400">
            <a:solidFill>
              <a:schemeClr val="tx2">
                <a:lumMod val="75000"/>
              </a:schemeClr>
            </a:solidFill>
          </a:ln>
        </p:spPr>
      </p:pic>
      <p:sp>
        <p:nvSpPr>
          <p:cNvPr id="8" name="Content Placeholder 2"/>
          <p:cNvSpPr>
            <a:spLocks noGrp="1"/>
          </p:cNvSpPr>
          <p:nvPr>
            <p:ph idx="10"/>
          </p:nvPr>
        </p:nvSpPr>
        <p:spPr>
          <a:xfrm>
            <a:off x="1676400" y="609600"/>
            <a:ext cx="6172200" cy="838200"/>
          </a:xfrm>
        </p:spPr>
        <p:txBody>
          <a:bodyPr>
            <a:normAutofit/>
          </a:bodyPr>
          <a:lstStyle>
            <a:lvl1pPr marL="0" indent="0">
              <a:buNone/>
              <a:defRPr sz="2600" b="1">
                <a:solidFill>
                  <a:schemeClr val="tx1"/>
                </a:solidFill>
                <a:latin typeface="Century Gothic"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p:txBody>
      </p:sp>
      <p:sp>
        <p:nvSpPr>
          <p:cNvPr id="13" name="Content Placeholder 2"/>
          <p:cNvSpPr>
            <a:spLocks noGrp="1"/>
          </p:cNvSpPr>
          <p:nvPr>
            <p:ph idx="1"/>
          </p:nvPr>
        </p:nvSpPr>
        <p:spPr>
          <a:xfrm>
            <a:off x="457200" y="1676400"/>
            <a:ext cx="7086600" cy="4724400"/>
          </a:xfrm>
        </p:spPr>
        <p:txBody>
          <a:bodyPr/>
          <a:lstStyle>
            <a:lvl1pPr>
              <a:defRPr sz="2000">
                <a:solidFill>
                  <a:schemeClr val="tx1"/>
                </a:solidFill>
              </a:defRPr>
            </a:lvl1pPr>
            <a:lvl2pPr>
              <a:defRPr sz="1800">
                <a:solidFill>
                  <a:schemeClr val="tx1"/>
                </a:solidFill>
              </a:defRPr>
            </a:lvl2pPr>
            <a:lvl3pPr>
              <a:defRPr sz="1600">
                <a:solidFill>
                  <a:schemeClr val="tx1"/>
                </a:solidFill>
              </a:defRPr>
            </a:lvl3pPr>
            <a:lvl4pPr>
              <a:defRPr sz="1400">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2" name="TextBox 11"/>
          <p:cNvSpPr txBox="1"/>
          <p:nvPr userDrawn="1"/>
        </p:nvSpPr>
        <p:spPr>
          <a:xfrm>
            <a:off x="8305800" y="6367790"/>
            <a:ext cx="762000" cy="292388"/>
          </a:xfrm>
          <a:prstGeom prst="rect">
            <a:avLst/>
          </a:prstGeom>
          <a:noFill/>
        </p:spPr>
        <p:txBody>
          <a:bodyPr wrap="square" rtlCol="0">
            <a:spAutoFit/>
          </a:bodyPr>
          <a:lstStyle/>
          <a:p>
            <a:fld id="{2311EEF3-B883-41B3-B9FC-D4ACB088BFCE}" type="slidenum">
              <a:rPr lang="en-US" sz="1300" b="1" smtClean="0">
                <a:solidFill>
                  <a:schemeClr val="bg1"/>
                </a:solidFill>
                <a:latin typeface="Century Gothic" pitchFamily="34" charset="0"/>
              </a:rPr>
              <a:pPr/>
              <a:t>‹#›</a:t>
            </a:fld>
            <a:endParaRPr lang="en-US" sz="1300" b="1" dirty="0">
              <a:solidFill>
                <a:schemeClr val="bg1"/>
              </a:solidFill>
              <a:latin typeface="Century Gothic" pitchFamily="34" charset="0"/>
            </a:endParaRPr>
          </a:p>
        </p:txBody>
      </p:sp>
    </p:spTree>
    <p:extLst>
      <p:ext uri="{BB962C8B-B14F-4D97-AF65-F5344CB8AC3E}">
        <p14:creationId xmlns:p14="http://schemas.microsoft.com/office/powerpoint/2010/main" xmlns="" val="385931588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7_Vertical Title and Text">
    <p:spTree>
      <p:nvGrpSpPr>
        <p:cNvPr id="1" name=""/>
        <p:cNvGrpSpPr/>
        <p:nvPr/>
      </p:nvGrpSpPr>
      <p:grpSpPr>
        <a:xfrm>
          <a:off x="0" y="0"/>
          <a:ext cx="0" cy="0"/>
          <a:chOff x="0" y="0"/>
          <a:chExt cx="0" cy="0"/>
        </a:xfrm>
      </p:grpSpPr>
      <p:sp>
        <p:nvSpPr>
          <p:cNvPr id="9" name="Header BG Accent 1"/>
          <p:cNvSpPr/>
          <p:nvPr/>
        </p:nvSpPr>
        <p:spPr>
          <a:xfrm rot="5400000">
            <a:off x="5067300" y="2781300"/>
            <a:ext cx="6858000" cy="1295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4BAA42"/>
              </a:solidFill>
            </a:endParaRPr>
          </a:p>
        </p:txBody>
      </p:sp>
      <p:sp>
        <p:nvSpPr>
          <p:cNvPr id="10" name="Bar Accent 1"/>
          <p:cNvSpPr/>
          <p:nvPr/>
        </p:nvSpPr>
        <p:spPr>
          <a:xfrm rot="5400000">
            <a:off x="3853519" y="-3482340"/>
            <a:ext cx="137160" cy="786384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Bar Accent 2"/>
          <p:cNvSpPr/>
          <p:nvPr/>
        </p:nvSpPr>
        <p:spPr>
          <a:xfrm rot="5400000">
            <a:off x="8427720" y="-198120"/>
            <a:ext cx="137160" cy="1295400"/>
          </a:xfrm>
          <a:prstGeom prst="rect">
            <a:avLst/>
          </a:prstGeom>
          <a:solidFill>
            <a:srgbClr val="EF41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2" name="Picture 1"/>
          <p:cNvPicPr preferRelativeResize="0">
            <a:picLocks noChangeAspect="1"/>
          </p:cNvPicPr>
          <p:nvPr userDrawn="1"/>
        </p:nvPicPr>
        <p:blipFill rotWithShape="1">
          <a:blip r:embed="rId2" cstate="email">
            <a:extLst>
              <a:ext uri="{28A0092B-C50C-407E-A947-70E740481C1C}">
                <a14:useLocalDpi xmlns="" xmlns:a14="http://schemas.microsoft.com/office/drawing/2010/main"/>
              </a:ext>
            </a:extLst>
          </a:blip>
          <a:srcRect/>
          <a:stretch/>
        </p:blipFill>
        <p:spPr>
          <a:xfrm>
            <a:off x="483160" y="152400"/>
            <a:ext cx="889352" cy="886968"/>
          </a:xfrm>
          <a:prstGeom prst="rect">
            <a:avLst/>
          </a:prstGeom>
          <a:ln w="25400">
            <a:solidFill>
              <a:schemeClr val="tx2">
                <a:lumMod val="75000"/>
              </a:schemeClr>
            </a:solidFill>
          </a:ln>
        </p:spPr>
      </p:pic>
      <p:sp>
        <p:nvSpPr>
          <p:cNvPr id="8" name="Content Placeholder 2"/>
          <p:cNvSpPr>
            <a:spLocks noGrp="1"/>
          </p:cNvSpPr>
          <p:nvPr>
            <p:ph idx="10"/>
          </p:nvPr>
        </p:nvSpPr>
        <p:spPr>
          <a:xfrm>
            <a:off x="1676400" y="609600"/>
            <a:ext cx="6172200" cy="838200"/>
          </a:xfrm>
        </p:spPr>
        <p:txBody>
          <a:bodyPr>
            <a:normAutofit/>
          </a:bodyPr>
          <a:lstStyle>
            <a:lvl1pPr marL="0" indent="0">
              <a:buNone/>
              <a:defRPr sz="2600" b="1">
                <a:solidFill>
                  <a:schemeClr val="tx1"/>
                </a:solidFill>
                <a:latin typeface="Century Gothic"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p:txBody>
      </p:sp>
      <p:sp>
        <p:nvSpPr>
          <p:cNvPr id="13" name="Content Placeholder 2"/>
          <p:cNvSpPr>
            <a:spLocks noGrp="1"/>
          </p:cNvSpPr>
          <p:nvPr>
            <p:ph idx="1"/>
          </p:nvPr>
        </p:nvSpPr>
        <p:spPr>
          <a:xfrm>
            <a:off x="457200" y="1676400"/>
            <a:ext cx="7086600" cy="4724400"/>
          </a:xfrm>
        </p:spPr>
        <p:txBody>
          <a:bodyPr/>
          <a:lstStyle>
            <a:lvl1pPr>
              <a:defRPr sz="2000">
                <a:solidFill>
                  <a:schemeClr val="tx1"/>
                </a:solidFill>
              </a:defRPr>
            </a:lvl1pPr>
            <a:lvl2pPr>
              <a:defRPr sz="1800">
                <a:solidFill>
                  <a:schemeClr val="tx1"/>
                </a:solidFill>
              </a:defRPr>
            </a:lvl2pPr>
            <a:lvl3pPr>
              <a:defRPr sz="1600">
                <a:solidFill>
                  <a:schemeClr val="tx1"/>
                </a:solidFill>
              </a:defRPr>
            </a:lvl3pPr>
            <a:lvl4pPr>
              <a:defRPr sz="1400">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2" name="TextBox 11"/>
          <p:cNvSpPr txBox="1"/>
          <p:nvPr userDrawn="1"/>
        </p:nvSpPr>
        <p:spPr>
          <a:xfrm>
            <a:off x="8305800" y="6367790"/>
            <a:ext cx="762000" cy="292388"/>
          </a:xfrm>
          <a:prstGeom prst="rect">
            <a:avLst/>
          </a:prstGeom>
          <a:noFill/>
        </p:spPr>
        <p:txBody>
          <a:bodyPr wrap="square" rtlCol="0">
            <a:spAutoFit/>
          </a:bodyPr>
          <a:lstStyle/>
          <a:p>
            <a:fld id="{2311EEF3-B883-41B3-B9FC-D4ACB088BFCE}" type="slidenum">
              <a:rPr lang="en-US" sz="1300" b="1">
                <a:solidFill>
                  <a:prstClr val="white"/>
                </a:solidFill>
                <a:latin typeface="Century Gothic" pitchFamily="34" charset="0"/>
              </a:rPr>
              <a:pPr/>
              <a:t>‹#›</a:t>
            </a:fld>
            <a:endParaRPr lang="en-US" sz="1300" b="1" dirty="0">
              <a:solidFill>
                <a:prstClr val="white"/>
              </a:solidFill>
              <a:latin typeface="Century Gothic" pitchFamily="34" charset="0"/>
            </a:endParaRPr>
          </a:p>
        </p:txBody>
      </p:sp>
    </p:spTree>
    <p:extLst>
      <p:ext uri="{BB962C8B-B14F-4D97-AF65-F5344CB8AC3E}">
        <p14:creationId xmlns="" xmlns:p14="http://schemas.microsoft.com/office/powerpoint/2010/main" val="988516740"/>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5847A19-445E-4DCC-A888-7BADDB1055C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83301830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5847A19-445E-4DCC-A888-7BADDB1055C0}" type="slidenum">
              <a:rPr lang="en-US" smtClean="0">
                <a:solidFill>
                  <a:prstClr val="black">
                    <a:tint val="75000"/>
                  </a:prstClr>
                </a:solidFill>
              </a:rPr>
              <a:pPr/>
              <a:t>‹#›</a:t>
            </a:fld>
            <a:endParaRPr lang="en-US">
              <a:solidFill>
                <a:prstClr val="black">
                  <a:tint val="75000"/>
                </a:prstClr>
              </a:solidFill>
            </a:endParaRPr>
          </a:p>
        </p:txBody>
      </p:sp>
      <p:sp>
        <p:nvSpPr>
          <p:cNvPr id="7" name="Header BG Accent 1"/>
          <p:cNvSpPr/>
          <p:nvPr userDrawn="1"/>
        </p:nvSpPr>
        <p:spPr>
          <a:xfrm rot="5400000">
            <a:off x="5067300" y="2781300"/>
            <a:ext cx="6858000" cy="1295400"/>
          </a:xfrm>
          <a:prstGeom prst="rect">
            <a:avLst/>
          </a:prstGeom>
          <a:solidFill>
            <a:srgbClr val="387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DDDDDD"/>
              </a:solidFill>
            </a:endParaRPr>
          </a:p>
        </p:txBody>
      </p:sp>
      <p:sp>
        <p:nvSpPr>
          <p:cNvPr id="8" name="Bar Accent 1"/>
          <p:cNvSpPr/>
          <p:nvPr userDrawn="1"/>
        </p:nvSpPr>
        <p:spPr>
          <a:xfrm rot="5400000">
            <a:off x="3853519" y="-3482340"/>
            <a:ext cx="137160" cy="7863840"/>
          </a:xfrm>
          <a:prstGeom prst="rect">
            <a:avLst/>
          </a:prstGeom>
          <a:solidFill>
            <a:srgbClr val="387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Bar Accent 2"/>
          <p:cNvSpPr/>
          <p:nvPr userDrawn="1"/>
        </p:nvSpPr>
        <p:spPr>
          <a:xfrm rot="5400000">
            <a:off x="8427720" y="-198120"/>
            <a:ext cx="137160" cy="1295400"/>
          </a:xfrm>
          <a:prstGeom prst="rect">
            <a:avLst/>
          </a:prstGeom>
          <a:solidFill>
            <a:srgbClr val="EF41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0" name="Picture 9"/>
          <p:cNvPicPr preferRelativeResize="0">
            <a:picLocks/>
          </p:cNvPicPr>
          <p:nvPr userDrawn="1"/>
        </p:nvPicPr>
        <p:blipFill rotWithShape="1">
          <a:blip r:embed="rId2" cstate="email">
            <a:extLst>
              <a:ext uri="{28A0092B-C50C-407E-A947-70E740481C1C}">
                <a14:useLocalDpi xmlns:a14="http://schemas.microsoft.com/office/drawing/2010/main" xmlns=""/>
              </a:ext>
            </a:extLst>
          </a:blip>
          <a:srcRect/>
          <a:stretch/>
        </p:blipFill>
        <p:spPr>
          <a:xfrm>
            <a:off x="484632" y="152399"/>
            <a:ext cx="886968" cy="886968"/>
          </a:xfrm>
          <a:prstGeom prst="rect">
            <a:avLst/>
          </a:prstGeom>
          <a:ln w="25400">
            <a:solidFill>
              <a:schemeClr val="tx2">
                <a:lumMod val="75000"/>
              </a:schemeClr>
            </a:solidFill>
          </a:ln>
        </p:spPr>
      </p:pic>
      <p:sp>
        <p:nvSpPr>
          <p:cNvPr id="11" name="TextBox 10"/>
          <p:cNvSpPr txBox="1"/>
          <p:nvPr userDrawn="1"/>
        </p:nvSpPr>
        <p:spPr>
          <a:xfrm>
            <a:off x="8305800" y="6367790"/>
            <a:ext cx="762000" cy="292388"/>
          </a:xfrm>
          <a:prstGeom prst="rect">
            <a:avLst/>
          </a:prstGeom>
          <a:noFill/>
        </p:spPr>
        <p:txBody>
          <a:bodyPr wrap="square" rtlCol="0">
            <a:spAutoFit/>
          </a:bodyPr>
          <a:lstStyle/>
          <a:p>
            <a:fld id="{2311EEF3-B883-41B3-B9FC-D4ACB088BFCE}" type="slidenum">
              <a:rPr lang="en-US" sz="1300" b="1" smtClean="0">
                <a:solidFill>
                  <a:prstClr val="white"/>
                </a:solidFill>
                <a:latin typeface="Century Gothic" pitchFamily="34" charset="0"/>
              </a:rPr>
              <a:pPr/>
              <a:t>‹#›</a:t>
            </a:fld>
            <a:endParaRPr lang="en-US" sz="1300" b="1" dirty="0">
              <a:solidFill>
                <a:prstClr val="white"/>
              </a:solidFill>
              <a:latin typeface="Century Gothic" pitchFamily="34" charset="0"/>
            </a:endParaRPr>
          </a:p>
        </p:txBody>
      </p:sp>
    </p:spTree>
    <p:extLst>
      <p:ext uri="{BB962C8B-B14F-4D97-AF65-F5344CB8AC3E}">
        <p14:creationId xmlns:p14="http://schemas.microsoft.com/office/powerpoint/2010/main" xmlns="" val="311110652"/>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5847A19-445E-4DCC-A888-7BADDB1055C0}" type="slidenum">
              <a:rPr lang="en-US" smtClean="0">
                <a:solidFill>
                  <a:prstClr val="black">
                    <a:tint val="75000"/>
                  </a:prstClr>
                </a:solidFill>
              </a:rPr>
              <a:pPr/>
              <a:t>‹#›</a:t>
            </a:fld>
            <a:endParaRPr lang="en-US">
              <a:solidFill>
                <a:prstClr val="black">
                  <a:tint val="75000"/>
                </a:prstClr>
              </a:solidFill>
            </a:endParaRPr>
          </a:p>
        </p:txBody>
      </p:sp>
      <p:sp>
        <p:nvSpPr>
          <p:cNvPr id="7" name="Header BG Accent 1"/>
          <p:cNvSpPr/>
          <p:nvPr userDrawn="1"/>
        </p:nvSpPr>
        <p:spPr>
          <a:xfrm rot="5400000">
            <a:off x="5067300" y="2781300"/>
            <a:ext cx="6858000" cy="1295400"/>
          </a:xfrm>
          <a:prstGeom prst="rect">
            <a:avLst/>
          </a:prstGeom>
          <a:solidFill>
            <a:srgbClr val="387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DDDDDD"/>
              </a:solidFill>
            </a:endParaRPr>
          </a:p>
        </p:txBody>
      </p:sp>
      <p:sp>
        <p:nvSpPr>
          <p:cNvPr id="8" name="Bar Accent 1"/>
          <p:cNvSpPr/>
          <p:nvPr userDrawn="1"/>
        </p:nvSpPr>
        <p:spPr>
          <a:xfrm rot="5400000">
            <a:off x="3853519" y="-3482340"/>
            <a:ext cx="137160" cy="7863840"/>
          </a:xfrm>
          <a:prstGeom prst="rect">
            <a:avLst/>
          </a:prstGeom>
          <a:solidFill>
            <a:srgbClr val="387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Bar Accent 2"/>
          <p:cNvSpPr/>
          <p:nvPr userDrawn="1"/>
        </p:nvSpPr>
        <p:spPr>
          <a:xfrm rot="5400000">
            <a:off x="8427720" y="-198120"/>
            <a:ext cx="137160" cy="1295400"/>
          </a:xfrm>
          <a:prstGeom prst="rect">
            <a:avLst/>
          </a:prstGeom>
          <a:solidFill>
            <a:srgbClr val="EF41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0" name="Picture 9"/>
          <p:cNvPicPr preferRelativeResize="0">
            <a:picLocks/>
          </p:cNvPicPr>
          <p:nvPr userDrawn="1"/>
        </p:nvPicPr>
        <p:blipFill rotWithShape="1">
          <a:blip r:embed="rId2" cstate="email">
            <a:extLst>
              <a:ext uri="{28A0092B-C50C-407E-A947-70E740481C1C}">
                <a14:useLocalDpi xmlns:a14="http://schemas.microsoft.com/office/drawing/2010/main" xmlns=""/>
              </a:ext>
            </a:extLst>
          </a:blip>
          <a:srcRect/>
          <a:stretch/>
        </p:blipFill>
        <p:spPr>
          <a:xfrm>
            <a:off x="484632" y="152399"/>
            <a:ext cx="886968" cy="886968"/>
          </a:xfrm>
          <a:prstGeom prst="rect">
            <a:avLst/>
          </a:prstGeom>
          <a:ln w="25400">
            <a:solidFill>
              <a:schemeClr val="tx2">
                <a:lumMod val="75000"/>
              </a:schemeClr>
            </a:solidFill>
          </a:ln>
        </p:spPr>
      </p:pic>
      <p:sp>
        <p:nvSpPr>
          <p:cNvPr id="11" name="TextBox 10"/>
          <p:cNvSpPr txBox="1"/>
          <p:nvPr userDrawn="1"/>
        </p:nvSpPr>
        <p:spPr>
          <a:xfrm>
            <a:off x="8305800" y="6367790"/>
            <a:ext cx="762000" cy="292388"/>
          </a:xfrm>
          <a:prstGeom prst="rect">
            <a:avLst/>
          </a:prstGeom>
          <a:noFill/>
        </p:spPr>
        <p:txBody>
          <a:bodyPr wrap="square" rtlCol="0">
            <a:spAutoFit/>
          </a:bodyPr>
          <a:lstStyle/>
          <a:p>
            <a:fld id="{2311EEF3-B883-41B3-B9FC-D4ACB088BFCE}" type="slidenum">
              <a:rPr lang="en-US" sz="1300" b="1" smtClean="0">
                <a:solidFill>
                  <a:prstClr val="white"/>
                </a:solidFill>
                <a:latin typeface="Century Gothic" pitchFamily="34" charset="0"/>
              </a:rPr>
              <a:pPr/>
              <a:t>‹#›</a:t>
            </a:fld>
            <a:endParaRPr lang="en-US" sz="1300" b="1" dirty="0">
              <a:solidFill>
                <a:prstClr val="white"/>
              </a:solidFill>
              <a:latin typeface="Century Gothic" pitchFamily="34" charset="0"/>
            </a:endParaRPr>
          </a:p>
        </p:txBody>
      </p:sp>
      <p:pic>
        <p:nvPicPr>
          <p:cNvPr id="12" name="Picture 11"/>
          <p:cNvPicPr preferRelativeResize="0">
            <a:picLocks noChangeAspect="1"/>
          </p:cNvPicPr>
          <p:nvPr userDrawn="1"/>
        </p:nvPicPr>
        <p:blipFill rotWithShape="1">
          <a:blip r:embed="rId3" cstate="email">
            <a:extLst>
              <a:ext uri="{28A0092B-C50C-407E-A947-70E740481C1C}">
                <a14:useLocalDpi xmlns:a14="http://schemas.microsoft.com/office/drawing/2010/main" xmlns=""/>
              </a:ext>
            </a:extLst>
          </a:blip>
          <a:srcRect/>
          <a:stretch/>
        </p:blipFill>
        <p:spPr>
          <a:xfrm>
            <a:off x="483160" y="152400"/>
            <a:ext cx="889352" cy="886968"/>
          </a:xfrm>
          <a:prstGeom prst="rect">
            <a:avLst/>
          </a:prstGeom>
          <a:ln w="25400">
            <a:solidFill>
              <a:schemeClr val="tx2">
                <a:lumMod val="75000"/>
              </a:schemeClr>
            </a:solidFill>
          </a:ln>
        </p:spPr>
      </p:pic>
    </p:spTree>
    <p:extLst>
      <p:ext uri="{BB962C8B-B14F-4D97-AF65-F5344CB8AC3E}">
        <p14:creationId xmlns:p14="http://schemas.microsoft.com/office/powerpoint/2010/main" xmlns="" val="1251144187"/>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5847A19-445E-4DCC-A888-7BADDB1055C0}" type="slidenum">
              <a:rPr lang="en-US" smtClean="0">
                <a:solidFill>
                  <a:prstClr val="black">
                    <a:tint val="75000"/>
                  </a:prstClr>
                </a:solidFill>
              </a:rPr>
              <a:pPr/>
              <a:t>‹#›</a:t>
            </a:fld>
            <a:endParaRPr lang="en-US">
              <a:solidFill>
                <a:prstClr val="black">
                  <a:tint val="75000"/>
                </a:prstClr>
              </a:solidFill>
            </a:endParaRPr>
          </a:p>
        </p:txBody>
      </p:sp>
      <p:sp>
        <p:nvSpPr>
          <p:cNvPr id="8" name="Header BG Accent 1"/>
          <p:cNvSpPr/>
          <p:nvPr userDrawn="1"/>
        </p:nvSpPr>
        <p:spPr>
          <a:xfrm rot="5400000">
            <a:off x="5067300" y="2781300"/>
            <a:ext cx="6858000" cy="1295400"/>
          </a:xfrm>
          <a:prstGeom prst="rect">
            <a:avLst/>
          </a:prstGeom>
          <a:solidFill>
            <a:srgbClr val="387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DDDDDD"/>
              </a:solidFill>
            </a:endParaRPr>
          </a:p>
        </p:txBody>
      </p:sp>
      <p:sp>
        <p:nvSpPr>
          <p:cNvPr id="9" name="Bar Accent 1"/>
          <p:cNvSpPr/>
          <p:nvPr userDrawn="1"/>
        </p:nvSpPr>
        <p:spPr>
          <a:xfrm rot="5400000">
            <a:off x="3853519" y="-3482340"/>
            <a:ext cx="137160" cy="7863840"/>
          </a:xfrm>
          <a:prstGeom prst="rect">
            <a:avLst/>
          </a:prstGeom>
          <a:solidFill>
            <a:srgbClr val="387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Bar Accent 2"/>
          <p:cNvSpPr/>
          <p:nvPr userDrawn="1"/>
        </p:nvSpPr>
        <p:spPr>
          <a:xfrm rot="5400000">
            <a:off x="8427720" y="-198120"/>
            <a:ext cx="137160" cy="1295400"/>
          </a:xfrm>
          <a:prstGeom prst="rect">
            <a:avLst/>
          </a:prstGeom>
          <a:solidFill>
            <a:srgbClr val="EF41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1" name="Picture 10"/>
          <p:cNvPicPr preferRelativeResize="0">
            <a:picLocks noChangeAspect="1"/>
          </p:cNvPicPr>
          <p:nvPr userDrawn="1"/>
        </p:nvPicPr>
        <p:blipFill rotWithShape="1">
          <a:blip r:embed="rId2" cstate="email">
            <a:extLst>
              <a:ext uri="{28A0092B-C50C-407E-A947-70E740481C1C}">
                <a14:useLocalDpi xmlns:a14="http://schemas.microsoft.com/office/drawing/2010/main" xmlns=""/>
              </a:ext>
            </a:extLst>
          </a:blip>
          <a:srcRect/>
          <a:stretch/>
        </p:blipFill>
        <p:spPr>
          <a:xfrm>
            <a:off x="483160" y="152400"/>
            <a:ext cx="889352" cy="886968"/>
          </a:xfrm>
          <a:prstGeom prst="rect">
            <a:avLst/>
          </a:prstGeom>
          <a:ln w="25400">
            <a:solidFill>
              <a:schemeClr val="tx2">
                <a:lumMod val="75000"/>
              </a:schemeClr>
            </a:solidFill>
          </a:ln>
        </p:spPr>
      </p:pic>
      <p:sp>
        <p:nvSpPr>
          <p:cNvPr id="12" name="TextBox 11"/>
          <p:cNvSpPr txBox="1"/>
          <p:nvPr userDrawn="1"/>
        </p:nvSpPr>
        <p:spPr>
          <a:xfrm>
            <a:off x="8305800" y="6367790"/>
            <a:ext cx="762000" cy="292388"/>
          </a:xfrm>
          <a:prstGeom prst="rect">
            <a:avLst/>
          </a:prstGeom>
          <a:noFill/>
        </p:spPr>
        <p:txBody>
          <a:bodyPr wrap="square" rtlCol="0">
            <a:spAutoFit/>
          </a:bodyPr>
          <a:lstStyle/>
          <a:p>
            <a:fld id="{2311EEF3-B883-41B3-B9FC-D4ACB088BFCE}" type="slidenum">
              <a:rPr lang="en-US" sz="1300" b="1" smtClean="0">
                <a:solidFill>
                  <a:prstClr val="white"/>
                </a:solidFill>
                <a:latin typeface="Century Gothic" pitchFamily="34" charset="0"/>
              </a:rPr>
              <a:pPr/>
              <a:t>‹#›</a:t>
            </a:fld>
            <a:endParaRPr lang="en-US" sz="1300" b="1" dirty="0">
              <a:solidFill>
                <a:prstClr val="white"/>
              </a:solidFill>
              <a:latin typeface="Century Gothic" pitchFamily="34" charset="0"/>
            </a:endParaRPr>
          </a:p>
        </p:txBody>
      </p:sp>
      <p:pic>
        <p:nvPicPr>
          <p:cNvPr id="13" name="Picture 12"/>
          <p:cNvPicPr preferRelativeResize="0">
            <a:picLocks/>
          </p:cNvPicPr>
          <p:nvPr userDrawn="1"/>
        </p:nvPicPr>
        <p:blipFill rotWithShape="1">
          <a:blip r:embed="rId3" cstate="email">
            <a:extLst>
              <a:ext uri="{28A0092B-C50C-407E-A947-70E740481C1C}">
                <a14:useLocalDpi xmlns:a14="http://schemas.microsoft.com/office/drawing/2010/main" xmlns=""/>
              </a:ext>
            </a:extLst>
          </a:blip>
          <a:srcRect/>
          <a:stretch/>
        </p:blipFill>
        <p:spPr>
          <a:xfrm>
            <a:off x="483160" y="152400"/>
            <a:ext cx="886968" cy="886968"/>
          </a:xfrm>
          <a:prstGeom prst="rect">
            <a:avLst/>
          </a:prstGeom>
          <a:ln w="25400">
            <a:solidFill>
              <a:schemeClr val="tx2">
                <a:lumMod val="75000"/>
              </a:schemeClr>
            </a:solidFill>
          </a:ln>
        </p:spPr>
      </p:pic>
    </p:spTree>
    <p:extLst>
      <p:ext uri="{BB962C8B-B14F-4D97-AF65-F5344CB8AC3E}">
        <p14:creationId xmlns:p14="http://schemas.microsoft.com/office/powerpoint/2010/main" xmlns="" val="740708238"/>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75847A19-445E-4DCC-A888-7BADDB1055C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4635938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75847A19-445E-4DCC-A888-7BADDB1055C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128304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683871A-34FD-4D4A-A82C-525C831961EE}" type="datetimeFigureOut">
              <a:rPr lang="en-US">
                <a:solidFill>
                  <a:prstClr val="white"/>
                </a:solidFill>
              </a:rPr>
              <a:pPr>
                <a:defRPr/>
              </a:pPr>
              <a:t>3/31/2012</a:t>
            </a:fld>
            <a:endParaRPr lang="en-US">
              <a:solidFill>
                <a:prstClr val="white"/>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white"/>
              </a:solidFill>
            </a:endParaRPr>
          </a:p>
        </p:txBody>
      </p:sp>
      <p:sp>
        <p:nvSpPr>
          <p:cNvPr id="6" name="Slide Number Placeholder 5"/>
          <p:cNvSpPr>
            <a:spLocks noGrp="1"/>
          </p:cNvSpPr>
          <p:nvPr>
            <p:ph type="sldNum" sz="quarter" idx="12"/>
          </p:nvPr>
        </p:nvSpPr>
        <p:spPr/>
        <p:txBody>
          <a:bodyPr/>
          <a:lstStyle>
            <a:lvl1pPr>
              <a:defRPr/>
            </a:lvl1pPr>
          </a:lstStyle>
          <a:p>
            <a:pPr>
              <a:defRPr/>
            </a:pPr>
            <a:fld id="{990EFC6D-31D9-42F1-8C0C-7081885EC8A0}" type="slidenum">
              <a:rPr lang="en-US">
                <a:solidFill>
                  <a:prstClr val="white"/>
                </a:solidFill>
              </a:rPr>
              <a:pPr>
                <a:defRPr/>
              </a:pPr>
              <a:t>‹#›</a:t>
            </a:fld>
            <a:endParaRPr lang="en-US">
              <a:solidFill>
                <a:prstClr val="white"/>
              </a:solidFill>
            </a:endParaRPr>
          </a:p>
        </p:txBody>
      </p:sp>
    </p:spTree>
    <p:extLst>
      <p:ext uri="{BB962C8B-B14F-4D97-AF65-F5344CB8AC3E}">
        <p14:creationId xmlns:p14="http://schemas.microsoft.com/office/powerpoint/2010/main" xmlns="" val="106757680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75847A19-445E-4DCC-A888-7BADDB1055C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24058029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5847A19-445E-4DCC-A888-7BADDB1055C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5230356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5847A19-445E-4DCC-A888-7BADDB1055C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3774335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5847A19-445E-4DCC-A888-7BADDB1055C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44370428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5847A19-445E-4DCC-A888-7BADDB1055C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49817589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userDrawn="1">
  <p:cSld name="3_Title and Content">
    <p:spTree>
      <p:nvGrpSpPr>
        <p:cNvPr id="1" name=""/>
        <p:cNvGrpSpPr/>
        <p:nvPr/>
      </p:nvGrpSpPr>
      <p:grpSpPr>
        <a:xfrm>
          <a:off x="0" y="0"/>
          <a:ext cx="0" cy="0"/>
          <a:chOff x="0" y="0"/>
          <a:chExt cx="0" cy="0"/>
        </a:xfrm>
      </p:grpSpPr>
      <p:pic>
        <p:nvPicPr>
          <p:cNvPr id="4" name="Picture 16"/>
          <p:cNvPicPr>
            <a:picLocks noChangeAspect="1"/>
          </p:cNvPicPr>
          <p:nvPr userDrawn="1"/>
        </p:nvPicPr>
        <p:blipFill>
          <a:blip r:embed="rId2" cstate="print"/>
          <a:srcRect/>
          <a:stretch>
            <a:fillRect/>
          </a:stretch>
        </p:blipFill>
        <p:spPr bwMode="auto">
          <a:xfrm>
            <a:off x="1016000" y="5892800"/>
            <a:ext cx="889000" cy="889000"/>
          </a:xfrm>
          <a:prstGeom prst="rect">
            <a:avLst/>
          </a:prstGeom>
          <a:noFill/>
          <a:ln w="25400">
            <a:solidFill>
              <a:schemeClr val="tx2"/>
            </a:solidFill>
            <a:miter lim="800000"/>
            <a:headEnd/>
            <a:tailEnd/>
          </a:ln>
        </p:spPr>
      </p:pic>
      <p:pic>
        <p:nvPicPr>
          <p:cNvPr id="5" name="Picture 17"/>
          <p:cNvPicPr>
            <a:picLocks noChangeAspect="1"/>
          </p:cNvPicPr>
          <p:nvPr userDrawn="1"/>
        </p:nvPicPr>
        <p:blipFill>
          <a:blip r:embed="rId3" cstate="print"/>
          <a:srcRect/>
          <a:stretch>
            <a:fillRect/>
          </a:stretch>
        </p:blipFill>
        <p:spPr bwMode="auto">
          <a:xfrm>
            <a:off x="406400" y="5207000"/>
            <a:ext cx="965200" cy="965200"/>
          </a:xfrm>
          <a:prstGeom prst="rect">
            <a:avLst/>
          </a:prstGeom>
          <a:noFill/>
          <a:ln w="25400">
            <a:solidFill>
              <a:schemeClr val="tx2"/>
            </a:solidFill>
            <a:miter lim="800000"/>
            <a:headEnd/>
            <a:tailEnd/>
          </a:ln>
        </p:spPr>
      </p:pic>
      <p:pic>
        <p:nvPicPr>
          <p:cNvPr id="6" name="Picture 18"/>
          <p:cNvPicPr>
            <a:picLocks noChangeAspect="1"/>
          </p:cNvPicPr>
          <p:nvPr userDrawn="1"/>
        </p:nvPicPr>
        <p:blipFill>
          <a:blip r:embed="rId4" cstate="print"/>
          <a:srcRect/>
          <a:stretch>
            <a:fillRect/>
          </a:stretch>
        </p:blipFill>
        <p:spPr bwMode="auto">
          <a:xfrm>
            <a:off x="0" y="6172200"/>
            <a:ext cx="685800" cy="685800"/>
          </a:xfrm>
          <a:prstGeom prst="rect">
            <a:avLst/>
          </a:prstGeom>
          <a:noFill/>
          <a:ln w="25400">
            <a:solidFill>
              <a:schemeClr val="tx2"/>
            </a:solidFill>
            <a:miter lim="800000"/>
            <a:headEnd/>
            <a:tailEnd/>
          </a:ln>
        </p:spPr>
      </p:pic>
      <p:sp>
        <p:nvSpPr>
          <p:cNvPr id="7" name="Rectangle 6"/>
          <p:cNvSpPr/>
          <p:nvPr userDrawn="1"/>
        </p:nvSpPr>
        <p:spPr>
          <a:xfrm>
            <a:off x="0" y="38100"/>
            <a:ext cx="9158288" cy="8001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userDrawn="1"/>
        </p:nvSpPr>
        <p:spPr>
          <a:xfrm>
            <a:off x="0" y="0"/>
            <a:ext cx="9158288" cy="685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Arial" pitchFamily="34" charset="0"/>
              <a:cs typeface="Arial" pitchFamily="34" charset="0"/>
            </a:endParaRPr>
          </a:p>
        </p:txBody>
      </p:sp>
      <p:sp>
        <p:nvSpPr>
          <p:cNvPr id="3" name="Content Placeholder 2"/>
          <p:cNvSpPr>
            <a:spLocks noGrp="1"/>
          </p:cNvSpPr>
          <p:nvPr>
            <p:ph idx="1"/>
          </p:nvPr>
        </p:nvSpPr>
        <p:spPr>
          <a:xfrm>
            <a:off x="457200" y="1600200"/>
            <a:ext cx="7848600" cy="4525963"/>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ooter Placeholder 4"/>
          <p:cNvSpPr>
            <a:spLocks noGrp="1"/>
          </p:cNvSpPr>
          <p:nvPr>
            <p:ph type="ftr" sz="quarter" idx="10"/>
          </p:nvPr>
        </p:nvSpPr>
        <p:spPr>
          <a:xfrm>
            <a:off x="8229600" y="6356350"/>
            <a:ext cx="304800" cy="365125"/>
          </a:xfrm>
        </p:spPr>
        <p:txBody>
          <a:bodyPr/>
          <a:lstStyle>
            <a:lvl1pPr>
              <a:defRPr sz="1400" b="1">
                <a:solidFill>
                  <a:schemeClr val="tx1"/>
                </a:solidFill>
              </a:defRPr>
            </a:lvl1pPr>
          </a:lstStyle>
          <a:p>
            <a:pPr>
              <a:defRPr/>
            </a:pPr>
            <a:fld id="{166B2C3B-C2D8-4499-B1DD-674C44A8AE52}" type="slidenum">
              <a:rPr lang="en-US" smtClean="0">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xmlns="" val="445969409"/>
      </p:ext>
    </p:extLst>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75847A19-445E-4DCC-A888-7BADDB1055C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425267145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userDrawn="1">
  <p:cSld name="3_Vertical Title and Text">
    <p:spTree>
      <p:nvGrpSpPr>
        <p:cNvPr id="1" name=""/>
        <p:cNvGrpSpPr/>
        <p:nvPr/>
      </p:nvGrpSpPr>
      <p:grpSpPr>
        <a:xfrm>
          <a:off x="0" y="0"/>
          <a:ext cx="0" cy="0"/>
          <a:chOff x="0" y="0"/>
          <a:chExt cx="0" cy="0"/>
        </a:xfrm>
      </p:grpSpPr>
      <p:sp>
        <p:nvSpPr>
          <p:cNvPr id="9" name="Header BG Accent 1"/>
          <p:cNvSpPr/>
          <p:nvPr/>
        </p:nvSpPr>
        <p:spPr>
          <a:xfrm rot="5400000">
            <a:off x="5067300" y="2781300"/>
            <a:ext cx="6858000" cy="1295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4BAA42"/>
              </a:solidFill>
            </a:endParaRPr>
          </a:p>
        </p:txBody>
      </p:sp>
      <p:sp>
        <p:nvSpPr>
          <p:cNvPr id="10" name="Bar Accent 1"/>
          <p:cNvSpPr/>
          <p:nvPr/>
        </p:nvSpPr>
        <p:spPr>
          <a:xfrm rot="5400000">
            <a:off x="3853519" y="-3482340"/>
            <a:ext cx="137160" cy="786384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Bar Accent 2"/>
          <p:cNvSpPr/>
          <p:nvPr/>
        </p:nvSpPr>
        <p:spPr>
          <a:xfrm rot="5400000">
            <a:off x="8427720" y="-198120"/>
            <a:ext cx="137160" cy="1295400"/>
          </a:xfrm>
          <a:prstGeom prst="rect">
            <a:avLst/>
          </a:prstGeom>
          <a:solidFill>
            <a:srgbClr val="EF41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5" name="Picture 4"/>
          <p:cNvPicPr preferRelativeResize="0">
            <a:picLocks/>
          </p:cNvPicPr>
          <p:nvPr userDrawn="1"/>
        </p:nvPicPr>
        <p:blipFill rotWithShape="1">
          <a:blip r:embed="rId2" cstate="email">
            <a:extLst>
              <a:ext uri="{28A0092B-C50C-407E-A947-70E740481C1C}">
                <a14:useLocalDpi xmlns:a14="http://schemas.microsoft.com/office/drawing/2010/main" xmlns=""/>
              </a:ext>
            </a:extLst>
          </a:blip>
          <a:srcRect/>
          <a:stretch/>
        </p:blipFill>
        <p:spPr>
          <a:xfrm>
            <a:off x="483160" y="152400"/>
            <a:ext cx="886968" cy="886968"/>
          </a:xfrm>
          <a:prstGeom prst="rect">
            <a:avLst/>
          </a:prstGeom>
          <a:ln w="25400">
            <a:solidFill>
              <a:schemeClr val="tx2">
                <a:lumMod val="75000"/>
              </a:schemeClr>
            </a:solidFill>
          </a:ln>
        </p:spPr>
      </p:pic>
      <p:sp>
        <p:nvSpPr>
          <p:cNvPr id="7" name="TextBox 6"/>
          <p:cNvSpPr txBox="1"/>
          <p:nvPr userDrawn="1"/>
        </p:nvSpPr>
        <p:spPr>
          <a:xfrm flipH="1">
            <a:off x="8305800" y="5867400"/>
            <a:ext cx="533400" cy="276999"/>
          </a:xfrm>
          <a:prstGeom prst="rect">
            <a:avLst/>
          </a:prstGeom>
          <a:noFill/>
        </p:spPr>
        <p:txBody>
          <a:bodyPr wrap="square" rtlCol="0">
            <a:spAutoFit/>
          </a:bodyPr>
          <a:lstStyle/>
          <a:p>
            <a:fld id="{2311EEF3-B883-41B3-B9FC-D4ACB088BFCE}" type="slidenum">
              <a:rPr lang="en-US" sz="1200" b="1" smtClean="0">
                <a:solidFill>
                  <a:schemeClr val="bg1"/>
                </a:solidFill>
                <a:latin typeface="Century Gothic" pitchFamily="34" charset="0"/>
              </a:rPr>
              <a:pPr/>
              <a:t>‹#›</a:t>
            </a:fld>
            <a:endParaRPr lang="en-US" sz="1200" b="1" dirty="0">
              <a:solidFill>
                <a:schemeClr val="bg1"/>
              </a:solidFill>
              <a:latin typeface="Century Gothic" pitchFamily="34" charset="0"/>
            </a:endParaRPr>
          </a:p>
        </p:txBody>
      </p:sp>
      <p:sp>
        <p:nvSpPr>
          <p:cNvPr id="8" name="Content Placeholder 2"/>
          <p:cNvSpPr>
            <a:spLocks noGrp="1"/>
          </p:cNvSpPr>
          <p:nvPr>
            <p:ph idx="10"/>
          </p:nvPr>
        </p:nvSpPr>
        <p:spPr>
          <a:xfrm>
            <a:off x="1676400" y="609600"/>
            <a:ext cx="6172200" cy="838200"/>
          </a:xfrm>
        </p:spPr>
        <p:txBody>
          <a:bodyPr>
            <a:normAutofit/>
          </a:bodyPr>
          <a:lstStyle>
            <a:lvl1pPr marL="0" indent="0">
              <a:buNone/>
              <a:defRPr sz="2600" b="1">
                <a:solidFill>
                  <a:schemeClr val="tx1"/>
                </a:solidFill>
                <a:latin typeface="Century Gothic"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p:txBody>
      </p:sp>
      <p:sp>
        <p:nvSpPr>
          <p:cNvPr id="13" name="Content Placeholder 2"/>
          <p:cNvSpPr>
            <a:spLocks noGrp="1"/>
          </p:cNvSpPr>
          <p:nvPr>
            <p:ph idx="1"/>
          </p:nvPr>
        </p:nvSpPr>
        <p:spPr>
          <a:xfrm>
            <a:off x="457200" y="1676400"/>
            <a:ext cx="7086600" cy="4724400"/>
          </a:xfrm>
        </p:spPr>
        <p:txBody>
          <a:bodyPr/>
          <a:lstStyle>
            <a:lvl1pPr>
              <a:defRPr sz="2000">
                <a:solidFill>
                  <a:schemeClr val="tx1"/>
                </a:solidFill>
              </a:defRPr>
            </a:lvl1pPr>
            <a:lvl2pPr>
              <a:defRPr sz="1800">
                <a:solidFill>
                  <a:schemeClr val="tx1"/>
                </a:solidFill>
              </a:defRPr>
            </a:lvl2pPr>
            <a:lvl3pPr>
              <a:defRPr sz="1600">
                <a:solidFill>
                  <a:schemeClr val="tx1"/>
                </a:solidFill>
              </a:defRPr>
            </a:lvl3pPr>
            <a:lvl4pPr>
              <a:defRPr sz="1400">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3859315886"/>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userDrawn="1">
  <p:cSld name="4_Vertical Title and Text">
    <p:spTree>
      <p:nvGrpSpPr>
        <p:cNvPr id="1" name=""/>
        <p:cNvGrpSpPr/>
        <p:nvPr/>
      </p:nvGrpSpPr>
      <p:grpSpPr>
        <a:xfrm>
          <a:off x="0" y="0"/>
          <a:ext cx="0" cy="0"/>
          <a:chOff x="0" y="0"/>
          <a:chExt cx="0" cy="0"/>
        </a:xfrm>
      </p:grpSpPr>
      <p:sp>
        <p:nvSpPr>
          <p:cNvPr id="9" name="Header BG Accent 1"/>
          <p:cNvSpPr/>
          <p:nvPr/>
        </p:nvSpPr>
        <p:spPr>
          <a:xfrm rot="5400000">
            <a:off x="5067300" y="2781300"/>
            <a:ext cx="6858000" cy="1295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4BAA42"/>
              </a:solidFill>
            </a:endParaRPr>
          </a:p>
        </p:txBody>
      </p:sp>
      <p:sp>
        <p:nvSpPr>
          <p:cNvPr id="10" name="Bar Accent 1"/>
          <p:cNvSpPr/>
          <p:nvPr/>
        </p:nvSpPr>
        <p:spPr>
          <a:xfrm rot="5400000">
            <a:off x="3853519" y="-3482340"/>
            <a:ext cx="137160" cy="786384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Bar Accent 2"/>
          <p:cNvSpPr/>
          <p:nvPr/>
        </p:nvSpPr>
        <p:spPr>
          <a:xfrm rot="5400000">
            <a:off x="8427720" y="-198120"/>
            <a:ext cx="137160" cy="1295400"/>
          </a:xfrm>
          <a:prstGeom prst="rect">
            <a:avLst/>
          </a:prstGeom>
          <a:solidFill>
            <a:srgbClr val="EF41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Content Placeholder 2"/>
          <p:cNvSpPr>
            <a:spLocks noGrp="1"/>
          </p:cNvSpPr>
          <p:nvPr>
            <p:ph idx="1"/>
          </p:nvPr>
        </p:nvSpPr>
        <p:spPr>
          <a:xfrm>
            <a:off x="457200" y="1676400"/>
            <a:ext cx="7086600" cy="4724400"/>
          </a:xfrm>
        </p:spPr>
        <p:txBody>
          <a:bodyPr/>
          <a:lstStyle>
            <a:lvl1pPr>
              <a:defRPr sz="2000">
                <a:solidFill>
                  <a:schemeClr val="tx1"/>
                </a:solidFill>
              </a:defRPr>
            </a:lvl1pPr>
            <a:lvl2pPr>
              <a:defRPr sz="1800">
                <a:solidFill>
                  <a:schemeClr val="tx1"/>
                </a:solidFill>
              </a:defRPr>
            </a:lvl2pPr>
            <a:lvl3pPr>
              <a:defRPr sz="1600">
                <a:solidFill>
                  <a:schemeClr val="tx1"/>
                </a:solidFill>
              </a:defRPr>
            </a:lvl3pPr>
            <a:lvl4pPr>
              <a:defRPr sz="1400">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pic>
        <p:nvPicPr>
          <p:cNvPr id="2" name="Picture 1"/>
          <p:cNvPicPr preferRelativeResize="0">
            <a:picLocks/>
          </p:cNvPicPr>
          <p:nvPr userDrawn="1"/>
        </p:nvPicPr>
        <p:blipFill rotWithShape="1">
          <a:blip r:embed="rId2" cstate="email">
            <a:extLst>
              <a:ext uri="{28A0092B-C50C-407E-A947-70E740481C1C}">
                <a14:useLocalDpi xmlns:a14="http://schemas.microsoft.com/office/drawing/2010/main" xmlns=""/>
              </a:ext>
            </a:extLst>
          </a:blip>
          <a:srcRect/>
          <a:stretch/>
        </p:blipFill>
        <p:spPr>
          <a:xfrm>
            <a:off x="484632" y="152399"/>
            <a:ext cx="886968" cy="886968"/>
          </a:xfrm>
          <a:prstGeom prst="rect">
            <a:avLst/>
          </a:prstGeom>
          <a:ln w="25400">
            <a:solidFill>
              <a:schemeClr val="tx2">
                <a:lumMod val="75000"/>
              </a:schemeClr>
            </a:solidFill>
          </a:ln>
        </p:spPr>
      </p:pic>
      <p:sp>
        <p:nvSpPr>
          <p:cNvPr id="3" name="TextBox 2"/>
          <p:cNvSpPr txBox="1"/>
          <p:nvPr userDrawn="1"/>
        </p:nvSpPr>
        <p:spPr>
          <a:xfrm>
            <a:off x="1219200" y="5181600"/>
            <a:ext cx="1981200" cy="369332"/>
          </a:xfrm>
          <a:prstGeom prst="rect">
            <a:avLst/>
          </a:prstGeom>
          <a:noFill/>
        </p:spPr>
        <p:txBody>
          <a:bodyPr wrap="square" rtlCol="0">
            <a:spAutoFit/>
          </a:bodyPr>
          <a:lstStyle/>
          <a:p>
            <a:endParaRPr lang="en-US" dirty="0">
              <a:solidFill>
                <a:prstClr val="black"/>
              </a:solidFill>
            </a:endParaRPr>
          </a:p>
        </p:txBody>
      </p:sp>
      <p:sp>
        <p:nvSpPr>
          <p:cNvPr id="4" name="TextBox 3"/>
          <p:cNvSpPr txBox="1"/>
          <p:nvPr userDrawn="1"/>
        </p:nvSpPr>
        <p:spPr>
          <a:xfrm>
            <a:off x="8305800" y="6367790"/>
            <a:ext cx="762000" cy="292388"/>
          </a:xfrm>
          <a:prstGeom prst="rect">
            <a:avLst/>
          </a:prstGeom>
          <a:noFill/>
        </p:spPr>
        <p:txBody>
          <a:bodyPr wrap="square" rtlCol="0">
            <a:spAutoFit/>
          </a:bodyPr>
          <a:lstStyle/>
          <a:p>
            <a:fld id="{2311EEF3-B883-41B3-B9FC-D4ACB088BFCE}" type="slidenum">
              <a:rPr lang="en-US" sz="1300" b="1">
                <a:solidFill>
                  <a:prstClr val="white"/>
                </a:solidFill>
                <a:latin typeface="Century Gothic" pitchFamily="34" charset="0"/>
              </a:rPr>
              <a:pPr/>
              <a:t>‹#›</a:t>
            </a:fld>
            <a:endParaRPr lang="en-US" sz="1300" b="1" dirty="0">
              <a:solidFill>
                <a:prstClr val="white"/>
              </a:solidFill>
              <a:latin typeface="Century Gothic" pitchFamily="34" charset="0"/>
            </a:endParaRPr>
          </a:p>
        </p:txBody>
      </p:sp>
      <p:sp>
        <p:nvSpPr>
          <p:cNvPr id="13" name="Content Placeholder 2"/>
          <p:cNvSpPr>
            <a:spLocks noGrp="1"/>
          </p:cNvSpPr>
          <p:nvPr>
            <p:ph idx="10"/>
          </p:nvPr>
        </p:nvSpPr>
        <p:spPr>
          <a:xfrm>
            <a:off x="1676400" y="609600"/>
            <a:ext cx="6172200" cy="838200"/>
          </a:xfrm>
        </p:spPr>
        <p:txBody>
          <a:bodyPr>
            <a:normAutofit/>
          </a:bodyPr>
          <a:lstStyle>
            <a:lvl1pPr marL="0" indent="0">
              <a:buNone/>
              <a:defRPr sz="2600" b="1">
                <a:solidFill>
                  <a:schemeClr val="tx1"/>
                </a:solidFill>
                <a:latin typeface="Century Gothic"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p:txBody>
      </p:sp>
    </p:spTree>
    <p:extLst>
      <p:ext uri="{BB962C8B-B14F-4D97-AF65-F5344CB8AC3E}">
        <p14:creationId xmlns:p14="http://schemas.microsoft.com/office/powerpoint/2010/main" xmlns="" val="1513599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2_Title and Content">
    <p:spTree>
      <p:nvGrpSpPr>
        <p:cNvPr id="1" name=""/>
        <p:cNvGrpSpPr/>
        <p:nvPr/>
      </p:nvGrpSpPr>
      <p:grpSpPr>
        <a:xfrm>
          <a:off x="0" y="0"/>
          <a:ext cx="0" cy="0"/>
          <a:chOff x="0" y="0"/>
          <a:chExt cx="0" cy="0"/>
        </a:xfrm>
      </p:grpSpPr>
      <p:sp>
        <p:nvSpPr>
          <p:cNvPr id="4" name="Rectangle 3"/>
          <p:cNvSpPr/>
          <p:nvPr userDrawn="1"/>
        </p:nvSpPr>
        <p:spPr>
          <a:xfrm>
            <a:off x="0" y="1066800"/>
            <a:ext cx="9144000" cy="5791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5" name="Header BG Accent 1"/>
          <p:cNvSpPr/>
          <p:nvPr userDrawn="1"/>
        </p:nvSpPr>
        <p:spPr>
          <a:xfrm>
            <a:off x="-9525" y="0"/>
            <a:ext cx="9153525" cy="109696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94B6D2"/>
              </a:solidFill>
            </a:endParaRPr>
          </a:p>
        </p:txBody>
      </p:sp>
      <p:pic>
        <p:nvPicPr>
          <p:cNvPr id="6" name="Big Background Pic" descr="PPP_BUSI_TLE_Networking_2007.png"/>
          <p:cNvPicPr>
            <a:picLocks noChangeAspect="1"/>
          </p:cNvPicPr>
          <p:nvPr userDrawn="1"/>
        </p:nvPicPr>
        <p:blipFill>
          <a:blip r:embed="rId2" cstate="email">
            <a:extLst/>
          </a:blip>
          <a:srcRect/>
          <a:stretch>
            <a:fillRect/>
          </a:stretch>
        </p:blipFill>
        <p:spPr>
          <a:xfrm>
            <a:off x="0" y="1114424"/>
            <a:ext cx="9144000" cy="5743576"/>
          </a:xfrm>
          <a:prstGeom prst="rect">
            <a:avLst/>
          </a:prstGeom>
          <a:noFill/>
          <a:ln>
            <a:noFill/>
          </a:ln>
          <a:scene3d>
            <a:camera prst="orthographicFront"/>
            <a:lightRig rig="threePt" dir="t"/>
          </a:scene3d>
          <a:sp3d prstMaterial="softEdge"/>
        </p:spPr>
      </p:pic>
      <p:sp>
        <p:nvSpPr>
          <p:cNvPr id="7" name="Bar Accent 1"/>
          <p:cNvSpPr/>
          <p:nvPr userDrawn="1"/>
        </p:nvSpPr>
        <p:spPr>
          <a:xfrm rot="16200000">
            <a:off x="4495800" y="-3505200"/>
            <a:ext cx="152400" cy="9144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Arial" pitchFamily="34" charset="0"/>
              <a:cs typeface="Arial" pitchFamily="34" charset="0"/>
            </a:endParaRPr>
          </a:p>
        </p:txBody>
      </p:sp>
      <p:sp>
        <p:nvSpPr>
          <p:cNvPr id="8" name="Bar Accent 1"/>
          <p:cNvSpPr/>
          <p:nvPr userDrawn="1"/>
        </p:nvSpPr>
        <p:spPr>
          <a:xfrm>
            <a:off x="8434388" y="1066800"/>
            <a:ext cx="100012" cy="5791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Arial" pitchFamily="34" charset="0"/>
              <a:cs typeface="Arial" pitchFamily="34" charset="0"/>
            </a:endParaRPr>
          </a:p>
        </p:txBody>
      </p:sp>
      <p:sp>
        <p:nvSpPr>
          <p:cNvPr id="9" name="Bar Accent 2"/>
          <p:cNvSpPr/>
          <p:nvPr userDrawn="1"/>
        </p:nvSpPr>
        <p:spPr>
          <a:xfrm>
            <a:off x="8429625" y="0"/>
            <a:ext cx="104775" cy="106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Arial" pitchFamily="34" charset="0"/>
              <a:cs typeface="Arial" pitchFamily="34" charset="0"/>
            </a:endParaRPr>
          </a:p>
        </p:txBody>
      </p:sp>
      <p:sp>
        <p:nvSpPr>
          <p:cNvPr id="2" name="Title 1"/>
          <p:cNvSpPr>
            <a:spLocks noGrp="1"/>
          </p:cNvSpPr>
          <p:nvPr>
            <p:ph type="title"/>
          </p:nvPr>
        </p:nvSpPr>
        <p:spPr>
          <a:xfrm>
            <a:off x="457200" y="0"/>
            <a:ext cx="79248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784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3"/>
          <p:cNvSpPr>
            <a:spLocks noGrp="1"/>
          </p:cNvSpPr>
          <p:nvPr>
            <p:ph type="dt" sz="half" idx="10"/>
          </p:nvPr>
        </p:nvSpPr>
        <p:spPr/>
        <p:txBody>
          <a:bodyPr/>
          <a:lstStyle>
            <a:lvl1pPr>
              <a:defRPr/>
            </a:lvl1pPr>
          </a:lstStyle>
          <a:p>
            <a:pPr>
              <a:defRPr/>
            </a:pPr>
            <a:fld id="{95BA1216-C34D-4C75-9685-56D26BE7548D}" type="datetimeFigureOut">
              <a:rPr lang="en-US">
                <a:solidFill>
                  <a:prstClr val="white"/>
                </a:solidFill>
              </a:rPr>
              <a:pPr>
                <a:defRPr/>
              </a:pPr>
              <a:t>3/31/2012</a:t>
            </a:fld>
            <a:endParaRPr lang="en-US">
              <a:solidFill>
                <a:prstClr val="white"/>
              </a:solidFill>
            </a:endParaRPr>
          </a:p>
        </p:txBody>
      </p:sp>
      <p:sp>
        <p:nvSpPr>
          <p:cNvPr id="11" name="Footer Placeholder 4"/>
          <p:cNvSpPr>
            <a:spLocks noGrp="1"/>
          </p:cNvSpPr>
          <p:nvPr>
            <p:ph type="ftr" sz="quarter" idx="11"/>
          </p:nvPr>
        </p:nvSpPr>
        <p:spPr/>
        <p:txBody>
          <a:bodyPr/>
          <a:lstStyle>
            <a:lvl1pPr>
              <a:defRPr/>
            </a:lvl1pPr>
          </a:lstStyle>
          <a:p>
            <a:pPr>
              <a:defRPr/>
            </a:pPr>
            <a:endParaRPr lang="en-US">
              <a:solidFill>
                <a:prstClr val="white"/>
              </a:solidFill>
            </a:endParaRPr>
          </a:p>
        </p:txBody>
      </p:sp>
      <p:sp>
        <p:nvSpPr>
          <p:cNvPr id="12" name="Slide Number Placeholder 5"/>
          <p:cNvSpPr>
            <a:spLocks noGrp="1"/>
          </p:cNvSpPr>
          <p:nvPr>
            <p:ph type="sldNum" sz="quarter" idx="12"/>
          </p:nvPr>
        </p:nvSpPr>
        <p:spPr/>
        <p:txBody>
          <a:bodyPr/>
          <a:lstStyle>
            <a:lvl1pPr>
              <a:defRPr/>
            </a:lvl1pPr>
          </a:lstStyle>
          <a:p>
            <a:pPr>
              <a:defRPr/>
            </a:pPr>
            <a:fld id="{EE37A998-D33C-4480-A5A1-ECE049A92CFD}" type="slidenum">
              <a:rPr lang="en-US">
                <a:solidFill>
                  <a:prstClr val="white"/>
                </a:solidFill>
              </a:rPr>
              <a:pPr>
                <a:defRPr/>
              </a:pPr>
              <a:t>‹#›</a:t>
            </a:fld>
            <a:endParaRPr lang="en-US">
              <a:solidFill>
                <a:prstClr val="white"/>
              </a:solidFill>
            </a:endParaRPr>
          </a:p>
        </p:txBody>
      </p:sp>
    </p:spTree>
    <p:extLst>
      <p:ext uri="{BB962C8B-B14F-4D97-AF65-F5344CB8AC3E}">
        <p14:creationId xmlns:p14="http://schemas.microsoft.com/office/powerpoint/2010/main" xmlns="" val="3778860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Title and Content">
    <p:spTree>
      <p:nvGrpSpPr>
        <p:cNvPr id="1" name=""/>
        <p:cNvGrpSpPr/>
        <p:nvPr/>
      </p:nvGrpSpPr>
      <p:grpSpPr>
        <a:xfrm>
          <a:off x="0" y="0"/>
          <a:ext cx="0" cy="0"/>
          <a:chOff x="0" y="0"/>
          <a:chExt cx="0" cy="0"/>
        </a:xfrm>
      </p:grpSpPr>
      <p:pic>
        <p:nvPicPr>
          <p:cNvPr id="4" name="Picture 16"/>
          <p:cNvPicPr>
            <a:picLocks noChangeAspect="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1016000" y="5892800"/>
            <a:ext cx="889000" cy="889000"/>
          </a:xfrm>
          <a:prstGeom prst="rect">
            <a:avLst/>
          </a:prstGeom>
          <a:noFill/>
          <a:ln w="25400">
            <a:solidFill>
              <a:schemeClr val="tx2"/>
            </a:solidFill>
            <a:miter lim="800000"/>
            <a:headEnd/>
            <a:tailEnd/>
          </a:ln>
          <a:extLst>
            <a:ext uri="{909E8E84-426E-40DD-AFC4-6F175D3DCCD1}">
              <a14:hiddenFill xmlns:a14="http://schemas.microsoft.com/office/drawing/2010/main" xmlns="">
                <a:solidFill>
                  <a:srgbClr val="FFFFFF"/>
                </a:solidFill>
              </a14:hiddenFill>
            </a:ext>
          </a:extLst>
        </p:spPr>
      </p:pic>
      <p:pic>
        <p:nvPicPr>
          <p:cNvPr id="5" name="Picture 17"/>
          <p:cNvPicPr>
            <a:picLocks noChangeAspect="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406400" y="5207000"/>
            <a:ext cx="965200" cy="965200"/>
          </a:xfrm>
          <a:prstGeom prst="rect">
            <a:avLst/>
          </a:prstGeom>
          <a:noFill/>
          <a:ln w="25400">
            <a:solidFill>
              <a:schemeClr val="tx2"/>
            </a:solidFill>
            <a:miter lim="800000"/>
            <a:headEnd/>
            <a:tailEnd/>
          </a:ln>
          <a:extLst>
            <a:ext uri="{909E8E84-426E-40DD-AFC4-6F175D3DCCD1}">
              <a14:hiddenFill xmlns:a14="http://schemas.microsoft.com/office/drawing/2010/main" xmlns="">
                <a:solidFill>
                  <a:srgbClr val="FFFFFF"/>
                </a:solidFill>
              </a14:hiddenFill>
            </a:ext>
          </a:extLst>
        </p:spPr>
      </p:pic>
      <p:pic>
        <p:nvPicPr>
          <p:cNvPr id="6" name="Picture 18"/>
          <p:cNvPicPr>
            <a:picLocks noChangeAspect="1"/>
          </p:cNvPicPr>
          <p:nvPr userDrawn="1"/>
        </p:nvPicPr>
        <p:blipFill>
          <a:blip r:embed="rId4" cstate="print">
            <a:extLst>
              <a:ext uri="{28A0092B-C50C-407E-A947-70E740481C1C}">
                <a14:useLocalDpi xmlns:a14="http://schemas.microsoft.com/office/drawing/2010/main" xmlns="" val="0"/>
              </a:ext>
            </a:extLst>
          </a:blip>
          <a:srcRect/>
          <a:stretch>
            <a:fillRect/>
          </a:stretch>
        </p:blipFill>
        <p:spPr bwMode="auto">
          <a:xfrm>
            <a:off x="76200" y="6096000"/>
            <a:ext cx="685800" cy="685800"/>
          </a:xfrm>
          <a:prstGeom prst="rect">
            <a:avLst/>
          </a:prstGeom>
          <a:noFill/>
          <a:ln w="25400">
            <a:solidFill>
              <a:schemeClr val="tx2"/>
            </a:solidFill>
            <a:miter lim="800000"/>
            <a:headEnd/>
            <a:tailEnd/>
          </a:ln>
          <a:extLst>
            <a:ext uri="{909E8E84-426E-40DD-AFC4-6F175D3DCCD1}">
              <a14:hiddenFill xmlns:a14="http://schemas.microsoft.com/office/drawing/2010/main" xmlns="">
                <a:solidFill>
                  <a:srgbClr val="FFFFFF"/>
                </a:solidFill>
              </a14:hiddenFill>
            </a:ext>
          </a:extLst>
        </p:spPr>
      </p:pic>
      <p:sp>
        <p:nvSpPr>
          <p:cNvPr id="7" name="Rectangle 6"/>
          <p:cNvSpPr/>
          <p:nvPr userDrawn="1"/>
        </p:nvSpPr>
        <p:spPr>
          <a:xfrm>
            <a:off x="0" y="38100"/>
            <a:ext cx="9158288" cy="8001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userDrawn="1"/>
        </p:nvSpPr>
        <p:spPr>
          <a:xfrm>
            <a:off x="0" y="0"/>
            <a:ext cx="9158288" cy="685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Arial" pitchFamily="34" charset="0"/>
              <a:cs typeface="Arial" pitchFamily="34" charset="0"/>
            </a:endParaRPr>
          </a:p>
        </p:txBody>
      </p:sp>
      <p:sp>
        <p:nvSpPr>
          <p:cNvPr id="3" name="Content Placeholder 2"/>
          <p:cNvSpPr>
            <a:spLocks noGrp="1"/>
          </p:cNvSpPr>
          <p:nvPr>
            <p:ph idx="1"/>
          </p:nvPr>
        </p:nvSpPr>
        <p:spPr>
          <a:xfrm>
            <a:off x="457200" y="1600200"/>
            <a:ext cx="7848600" cy="4525963"/>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ooter Placeholder 4"/>
          <p:cNvSpPr>
            <a:spLocks noGrp="1"/>
          </p:cNvSpPr>
          <p:nvPr>
            <p:ph type="ftr" sz="quarter" idx="10"/>
          </p:nvPr>
        </p:nvSpPr>
        <p:spPr/>
        <p:txBody>
          <a:bodyPr/>
          <a:lstStyle>
            <a:lvl1pPr>
              <a:defRPr>
                <a:solidFill>
                  <a:schemeClr val="tx1"/>
                </a:solidFill>
              </a:defRPr>
            </a:lvl1pPr>
          </a:lstStyle>
          <a:p>
            <a:pPr>
              <a:defRPr/>
            </a:pPr>
            <a:endParaRPr lang="en-US">
              <a:solidFill>
                <a:prstClr val="black"/>
              </a:solidFill>
            </a:endParaRPr>
          </a:p>
        </p:txBody>
      </p:sp>
      <p:sp>
        <p:nvSpPr>
          <p:cNvPr id="10" name="Slide Number Placeholder 5"/>
          <p:cNvSpPr>
            <a:spLocks noGrp="1"/>
          </p:cNvSpPr>
          <p:nvPr>
            <p:ph type="sldNum" sz="quarter" idx="11"/>
          </p:nvPr>
        </p:nvSpPr>
        <p:spPr/>
        <p:txBody>
          <a:bodyPr/>
          <a:lstStyle>
            <a:lvl1pPr>
              <a:defRPr>
                <a:solidFill>
                  <a:schemeClr val="tx1"/>
                </a:solidFill>
              </a:defRPr>
            </a:lvl1pPr>
          </a:lstStyle>
          <a:p>
            <a:pPr>
              <a:defRPr/>
            </a:pPr>
            <a:fld id="{4BFF4BD1-E4EE-48CD-88EB-F6164BE48B78}"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xmlns="" val="2093206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 preserve="1">
  <p:cSld name="4_Title and Content">
    <p:spTree>
      <p:nvGrpSpPr>
        <p:cNvPr id="1" name=""/>
        <p:cNvGrpSpPr/>
        <p:nvPr/>
      </p:nvGrpSpPr>
      <p:grpSpPr>
        <a:xfrm>
          <a:off x="0" y="0"/>
          <a:ext cx="0" cy="0"/>
          <a:chOff x="0" y="0"/>
          <a:chExt cx="0" cy="0"/>
        </a:xfrm>
      </p:grpSpPr>
      <p:sp>
        <p:nvSpPr>
          <p:cNvPr id="4" name="Header BG Accent 1"/>
          <p:cNvSpPr/>
          <p:nvPr userDrawn="1"/>
        </p:nvSpPr>
        <p:spPr>
          <a:xfrm>
            <a:off x="-9525" y="0"/>
            <a:ext cx="9153525" cy="109696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94B6D2"/>
              </a:solidFill>
            </a:endParaRPr>
          </a:p>
        </p:txBody>
      </p:sp>
      <p:sp>
        <p:nvSpPr>
          <p:cNvPr id="5" name="Bar Accent 1"/>
          <p:cNvSpPr/>
          <p:nvPr userDrawn="1"/>
        </p:nvSpPr>
        <p:spPr>
          <a:xfrm rot="16200000">
            <a:off x="4495800" y="-3429000"/>
            <a:ext cx="152400" cy="9144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Arial" pitchFamily="34" charset="0"/>
              <a:cs typeface="Arial" pitchFamily="34" charset="0"/>
            </a:endParaRPr>
          </a:p>
        </p:txBody>
      </p:sp>
      <p:sp>
        <p:nvSpPr>
          <p:cNvPr id="2" name="Title 1"/>
          <p:cNvSpPr>
            <a:spLocks noGrp="1"/>
          </p:cNvSpPr>
          <p:nvPr>
            <p:ph type="title"/>
          </p:nvPr>
        </p:nvSpPr>
        <p:spPr>
          <a:xfrm>
            <a:off x="457200" y="0"/>
            <a:ext cx="79248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7848600" cy="4525963"/>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p:txBody>
          <a:bodyPr/>
          <a:lstStyle>
            <a:lvl1pPr>
              <a:defRPr>
                <a:solidFill>
                  <a:schemeClr val="tx1"/>
                </a:solidFill>
              </a:defRPr>
            </a:lvl1pPr>
          </a:lstStyle>
          <a:p>
            <a:pPr>
              <a:defRPr/>
            </a:pPr>
            <a:fld id="{AA224C5C-64F3-4866-912F-5BBB54D3F459}" type="datetimeFigureOut">
              <a:rPr lang="en-US">
                <a:solidFill>
                  <a:prstClr val="black"/>
                </a:solidFill>
              </a:rPr>
              <a:pPr>
                <a:defRPr/>
              </a:pPr>
              <a:t>3/31/2012</a:t>
            </a:fld>
            <a:endParaRPr lang="en-US">
              <a:solidFill>
                <a:prstClr val="black"/>
              </a:solidFill>
            </a:endParaRPr>
          </a:p>
        </p:txBody>
      </p:sp>
      <p:sp>
        <p:nvSpPr>
          <p:cNvPr id="7" name="Footer Placeholder 4"/>
          <p:cNvSpPr>
            <a:spLocks noGrp="1"/>
          </p:cNvSpPr>
          <p:nvPr>
            <p:ph type="ftr" sz="quarter" idx="11"/>
          </p:nvPr>
        </p:nvSpPr>
        <p:spPr/>
        <p:txBody>
          <a:bodyPr/>
          <a:lstStyle>
            <a:lvl1pPr>
              <a:defRPr>
                <a:solidFill>
                  <a:schemeClr val="tx1"/>
                </a:solidFill>
              </a:defRPr>
            </a:lvl1pPr>
          </a:lstStyle>
          <a:p>
            <a:pPr>
              <a:defRPr/>
            </a:pPr>
            <a:endParaRPr lang="en-US">
              <a:solidFill>
                <a:prstClr val="black"/>
              </a:solidFill>
            </a:endParaRPr>
          </a:p>
        </p:txBody>
      </p:sp>
      <p:sp>
        <p:nvSpPr>
          <p:cNvPr id="8" name="Slide Number Placeholder 5"/>
          <p:cNvSpPr>
            <a:spLocks noGrp="1"/>
          </p:cNvSpPr>
          <p:nvPr>
            <p:ph type="sldNum" sz="quarter" idx="12"/>
          </p:nvPr>
        </p:nvSpPr>
        <p:spPr/>
        <p:txBody>
          <a:bodyPr/>
          <a:lstStyle>
            <a:lvl1pPr>
              <a:defRPr>
                <a:solidFill>
                  <a:schemeClr val="tx1"/>
                </a:solidFill>
              </a:defRPr>
            </a:lvl1pPr>
          </a:lstStyle>
          <a:p>
            <a:pPr>
              <a:defRPr/>
            </a:pPr>
            <a:fld id="{34C17B4E-08C6-4B3C-AA19-3F56695F64A6}"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xmlns="" val="1268649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9B8EBBEC-6FDE-46F6-A07B-9BD909F96807}" type="datetimeFigureOut">
              <a:rPr lang="en-US">
                <a:solidFill>
                  <a:prstClr val="white"/>
                </a:solidFill>
              </a:rPr>
              <a:pPr>
                <a:defRPr/>
              </a:pPr>
              <a:t>3/31/2012</a:t>
            </a:fld>
            <a:endParaRPr lang="en-US">
              <a:solidFill>
                <a:prstClr val="white"/>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white"/>
              </a:solidFill>
            </a:endParaRPr>
          </a:p>
        </p:txBody>
      </p:sp>
      <p:sp>
        <p:nvSpPr>
          <p:cNvPr id="6" name="Slide Number Placeholder 5"/>
          <p:cNvSpPr>
            <a:spLocks noGrp="1"/>
          </p:cNvSpPr>
          <p:nvPr>
            <p:ph type="sldNum" sz="quarter" idx="12"/>
          </p:nvPr>
        </p:nvSpPr>
        <p:spPr/>
        <p:txBody>
          <a:bodyPr/>
          <a:lstStyle>
            <a:lvl1pPr>
              <a:defRPr/>
            </a:lvl1pPr>
          </a:lstStyle>
          <a:p>
            <a:pPr>
              <a:defRPr/>
            </a:pPr>
            <a:fld id="{C14BB312-EEA5-4D37-8669-35F3D992DCFC}" type="slidenum">
              <a:rPr lang="en-US">
                <a:solidFill>
                  <a:prstClr val="white"/>
                </a:solidFill>
              </a:rPr>
              <a:pPr>
                <a:defRPr/>
              </a:pPr>
              <a:t>‹#›</a:t>
            </a:fld>
            <a:endParaRPr lang="en-US">
              <a:solidFill>
                <a:prstClr val="white"/>
              </a:solidFill>
            </a:endParaRPr>
          </a:p>
        </p:txBody>
      </p:sp>
    </p:spTree>
    <p:extLst>
      <p:ext uri="{BB962C8B-B14F-4D97-AF65-F5344CB8AC3E}">
        <p14:creationId xmlns:p14="http://schemas.microsoft.com/office/powerpoint/2010/main" xmlns="" val="278103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B554CC34-16CA-45BA-AE0E-830C75EE3F96}" type="datetimeFigureOut">
              <a:rPr lang="en-US">
                <a:solidFill>
                  <a:prstClr val="white"/>
                </a:solidFill>
              </a:rPr>
              <a:pPr>
                <a:defRPr/>
              </a:pPr>
              <a:t>3/31/2012</a:t>
            </a:fld>
            <a:endParaRPr lang="en-US">
              <a:solidFill>
                <a:prstClr val="white"/>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white"/>
              </a:solidFill>
            </a:endParaRPr>
          </a:p>
        </p:txBody>
      </p:sp>
      <p:sp>
        <p:nvSpPr>
          <p:cNvPr id="7" name="Slide Number Placeholder 5"/>
          <p:cNvSpPr>
            <a:spLocks noGrp="1"/>
          </p:cNvSpPr>
          <p:nvPr>
            <p:ph type="sldNum" sz="quarter" idx="12"/>
          </p:nvPr>
        </p:nvSpPr>
        <p:spPr/>
        <p:txBody>
          <a:bodyPr/>
          <a:lstStyle>
            <a:lvl1pPr>
              <a:defRPr/>
            </a:lvl1pPr>
          </a:lstStyle>
          <a:p>
            <a:pPr>
              <a:defRPr/>
            </a:pPr>
            <a:fld id="{CB78DF00-5737-47C0-8F17-21A793631060}" type="slidenum">
              <a:rPr lang="en-US">
                <a:solidFill>
                  <a:prstClr val="white"/>
                </a:solidFill>
              </a:rPr>
              <a:pPr>
                <a:defRPr/>
              </a:pPr>
              <a:t>‹#›</a:t>
            </a:fld>
            <a:endParaRPr lang="en-US">
              <a:solidFill>
                <a:prstClr val="white"/>
              </a:solidFill>
            </a:endParaRPr>
          </a:p>
        </p:txBody>
      </p:sp>
    </p:spTree>
    <p:extLst>
      <p:ext uri="{BB962C8B-B14F-4D97-AF65-F5344CB8AC3E}">
        <p14:creationId xmlns:p14="http://schemas.microsoft.com/office/powerpoint/2010/main" xmlns="" val="697233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FDEEDA96-FE87-436F-9F49-146DB79224F1}" type="datetimeFigureOut">
              <a:rPr lang="en-US">
                <a:solidFill>
                  <a:prstClr val="white"/>
                </a:solidFill>
              </a:rPr>
              <a:pPr>
                <a:defRPr/>
              </a:pPr>
              <a:t>3/31/2012</a:t>
            </a:fld>
            <a:endParaRPr lang="en-US">
              <a:solidFill>
                <a:prstClr val="white"/>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white"/>
              </a:solidFill>
            </a:endParaRPr>
          </a:p>
        </p:txBody>
      </p:sp>
      <p:sp>
        <p:nvSpPr>
          <p:cNvPr id="9" name="Slide Number Placeholder 5"/>
          <p:cNvSpPr>
            <a:spLocks noGrp="1"/>
          </p:cNvSpPr>
          <p:nvPr>
            <p:ph type="sldNum" sz="quarter" idx="12"/>
          </p:nvPr>
        </p:nvSpPr>
        <p:spPr/>
        <p:txBody>
          <a:bodyPr/>
          <a:lstStyle>
            <a:lvl1pPr>
              <a:defRPr/>
            </a:lvl1pPr>
          </a:lstStyle>
          <a:p>
            <a:pPr>
              <a:defRPr/>
            </a:pPr>
            <a:fld id="{88E25CD5-D744-476A-ABF9-B9D7BA989FC1}" type="slidenum">
              <a:rPr lang="en-US">
                <a:solidFill>
                  <a:prstClr val="white"/>
                </a:solidFill>
              </a:rPr>
              <a:pPr>
                <a:defRPr/>
              </a:pPr>
              <a:t>‹#›</a:t>
            </a:fld>
            <a:endParaRPr lang="en-US">
              <a:solidFill>
                <a:prstClr val="white"/>
              </a:solidFill>
            </a:endParaRPr>
          </a:p>
        </p:txBody>
      </p:sp>
    </p:spTree>
    <p:extLst>
      <p:ext uri="{BB962C8B-B14F-4D97-AF65-F5344CB8AC3E}">
        <p14:creationId xmlns:p14="http://schemas.microsoft.com/office/powerpoint/2010/main" xmlns="" val="2893443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6" Type="http://schemas.openxmlformats.org/officeDocument/2006/relationships/theme" Target="../theme/theme2.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BG Accent 1"/>
          <p:cNvSpPr/>
          <p:nvPr/>
        </p:nvSpPr>
        <p:spPr>
          <a:xfrm>
            <a:off x="-9525" y="0"/>
            <a:ext cx="8321675" cy="109696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latin typeface="Arial" pitchFamily="34" charset="0"/>
              <a:cs typeface="Arial" pitchFamily="34" charset="0"/>
            </a:endParaRPr>
          </a:p>
        </p:txBody>
      </p:sp>
      <p:grpSp>
        <p:nvGrpSpPr>
          <p:cNvPr id="3" name="Body BG"/>
          <p:cNvGrpSpPr/>
          <p:nvPr/>
        </p:nvGrpSpPr>
        <p:grpSpPr>
          <a:xfrm>
            <a:off x="0" y="1066800"/>
            <a:ext cx="8425815" cy="5791200"/>
            <a:chOff x="-9526" y="1066800"/>
            <a:chExt cx="8435341" cy="5791200"/>
          </a:xfrm>
          <a:solidFill>
            <a:schemeClr val="accent1">
              <a:lumMod val="50000"/>
            </a:schemeClr>
          </a:solidFill>
        </p:grpSpPr>
        <p:sp>
          <p:nvSpPr>
            <p:cNvPr id="11" name="Rectangle 10"/>
            <p:cNvSpPr/>
            <p:nvPr/>
          </p:nvSpPr>
          <p:spPr>
            <a:xfrm>
              <a:off x="-9526" y="1066800"/>
              <a:ext cx="8321040" cy="5791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Arial" pitchFamily="34" charset="0"/>
                <a:cs typeface="Arial" pitchFamily="34" charset="0"/>
              </a:endParaRPr>
            </a:p>
          </p:txBody>
        </p:sp>
        <p:sp>
          <p:nvSpPr>
            <p:cNvPr id="12" name="Rectangle 11"/>
            <p:cNvSpPr/>
            <p:nvPr/>
          </p:nvSpPr>
          <p:spPr>
            <a:xfrm>
              <a:off x="8258175" y="1295400"/>
              <a:ext cx="167640" cy="5562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Arial" pitchFamily="34" charset="0"/>
                <a:cs typeface="Arial" pitchFamily="34" charset="0"/>
              </a:endParaRPr>
            </a:p>
          </p:txBody>
        </p:sp>
      </p:grpSp>
      <p:grpSp>
        <p:nvGrpSpPr>
          <p:cNvPr id="1028" name="Side Bar"/>
          <p:cNvGrpSpPr>
            <a:grpSpLocks/>
          </p:cNvGrpSpPr>
          <p:nvPr/>
        </p:nvGrpSpPr>
        <p:grpSpPr bwMode="auto">
          <a:xfrm>
            <a:off x="8305800" y="0"/>
            <a:ext cx="842963" cy="6858000"/>
            <a:chOff x="8305800" y="0"/>
            <a:chExt cx="842687" cy="6858000"/>
          </a:xfrm>
        </p:grpSpPr>
        <p:sp>
          <p:nvSpPr>
            <p:cNvPr id="9" name="SideBar Accent 2"/>
            <p:cNvSpPr/>
            <p:nvPr userDrawn="1"/>
          </p:nvSpPr>
          <p:spPr>
            <a:xfrm>
              <a:off x="8305800" y="0"/>
              <a:ext cx="837926" cy="1295400"/>
            </a:xfrm>
            <a:prstGeom prst="rect">
              <a:avLst/>
            </a:prstGeom>
            <a:solidFill>
              <a:schemeClr val="accent2">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Arial" pitchFamily="34" charset="0"/>
                <a:cs typeface="Arial" pitchFamily="34" charset="0"/>
              </a:endParaRPr>
            </a:p>
          </p:txBody>
        </p:sp>
        <p:sp>
          <p:nvSpPr>
            <p:cNvPr id="13" name="SideBar Accent 1"/>
            <p:cNvSpPr/>
            <p:nvPr userDrawn="1"/>
          </p:nvSpPr>
          <p:spPr>
            <a:xfrm>
              <a:off x="8545435" y="1295400"/>
              <a:ext cx="603052" cy="556260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Arial" pitchFamily="34" charset="0"/>
                <a:cs typeface="Arial" pitchFamily="34" charset="0"/>
              </a:endParaRPr>
            </a:p>
          </p:txBody>
        </p:sp>
        <p:sp>
          <p:nvSpPr>
            <p:cNvPr id="1036" name="SideBar Pic" descr="PPP_BUSI_TXT_Networking_2007_elements.png"/>
            <p:cNvSpPr>
              <a:spLocks noChangeAspect="1"/>
            </p:cNvSpPr>
            <p:nvPr userDrawn="1"/>
          </p:nvSpPr>
          <p:spPr bwMode="auto">
            <a:xfrm>
              <a:off x="8458150" y="0"/>
              <a:ext cx="685575"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fontAlgn="base">
                <a:spcBef>
                  <a:spcPct val="0"/>
                </a:spcBef>
                <a:spcAft>
                  <a:spcPct val="0"/>
                </a:spcAft>
              </a:pPr>
              <a:endParaRPr lang="en-US">
                <a:solidFill>
                  <a:prstClr val="black"/>
                </a:solidFill>
                <a:latin typeface="Arial" charset="0"/>
                <a:cs typeface="Arial" charset="0"/>
              </a:endParaRPr>
            </a:p>
          </p:txBody>
        </p:sp>
        <p:sp>
          <p:nvSpPr>
            <p:cNvPr id="7" name="Bar Accent 1"/>
            <p:cNvSpPr/>
            <p:nvPr userDrawn="1"/>
          </p:nvSpPr>
          <p:spPr>
            <a:xfrm>
              <a:off x="8421650" y="1295400"/>
              <a:ext cx="119023" cy="5562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Arial" pitchFamily="34" charset="0"/>
                <a:cs typeface="Arial" pitchFamily="34" charset="0"/>
              </a:endParaRPr>
            </a:p>
          </p:txBody>
        </p:sp>
        <p:sp>
          <p:nvSpPr>
            <p:cNvPr id="15" name="Bar Accent 2"/>
            <p:cNvSpPr/>
            <p:nvPr userDrawn="1"/>
          </p:nvSpPr>
          <p:spPr>
            <a:xfrm>
              <a:off x="8429584" y="0"/>
              <a:ext cx="114263" cy="1295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Arial" pitchFamily="34" charset="0"/>
                <a:cs typeface="Arial" pitchFamily="34" charset="0"/>
              </a:endParaRPr>
            </a:p>
          </p:txBody>
        </p:sp>
      </p:grpSp>
      <p:sp>
        <p:nvSpPr>
          <p:cNvPr id="1029" name="Title Placeholder 1"/>
          <p:cNvSpPr>
            <a:spLocks noGrp="1"/>
          </p:cNvSpPr>
          <p:nvPr>
            <p:ph type="title"/>
          </p:nvPr>
        </p:nvSpPr>
        <p:spPr bwMode="auto">
          <a:xfrm>
            <a:off x="457200" y="0"/>
            <a:ext cx="7848600" cy="106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Data Tools for Tracking Chronic Absence</a:t>
            </a:r>
            <a:br>
              <a:rPr lang="en-US" smtClean="0"/>
            </a:br>
            <a:endParaRPr lang="en-US" smtClean="0"/>
          </a:p>
        </p:txBody>
      </p:sp>
      <p:sp>
        <p:nvSpPr>
          <p:cNvPr id="1030" name="Text Placeholder 2"/>
          <p:cNvSpPr>
            <a:spLocks noGrp="1"/>
          </p:cNvSpPr>
          <p:nvPr>
            <p:ph type="body" idx="1"/>
          </p:nvPr>
        </p:nvSpPr>
        <p:spPr bwMode="auto">
          <a:xfrm>
            <a:off x="457200" y="1600200"/>
            <a:ext cx="7924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2"/>
            <a:r>
              <a:rPr lang="en-US" smtClean="0"/>
              <a:t>January 5, 2012</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bg1"/>
                </a:solidFill>
                <a:latin typeface="Arial" pitchFamily="34" charset="0"/>
                <a:cs typeface="Arial" pitchFamily="34" charset="0"/>
              </a:defRPr>
            </a:lvl1pPr>
          </a:lstStyle>
          <a:p>
            <a:pPr>
              <a:defRPr/>
            </a:pPr>
            <a:fld id="{07D2A099-9A39-48B8-AC0D-2090D169BD8E}" type="datetimeFigureOut">
              <a:rPr lang="en-US">
                <a:solidFill>
                  <a:prstClr val="white"/>
                </a:solidFill>
              </a:rPr>
              <a:pPr>
                <a:defRPr/>
              </a:pPr>
              <a:t>3/31/2012</a:t>
            </a:fld>
            <a:endParaRPr lang="en-US">
              <a:solidFill>
                <a:prstClr val="white"/>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bg1"/>
                </a:solidFill>
                <a:latin typeface="Arial" pitchFamily="34" charset="0"/>
                <a:cs typeface="Arial" pitchFamily="34" charset="0"/>
              </a:defRPr>
            </a:lvl1pPr>
          </a:lstStyle>
          <a:p>
            <a:pPr>
              <a:defRPr/>
            </a:pPr>
            <a:endParaRPr lang="en-US">
              <a:solidFill>
                <a:prstClr val="white"/>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bg1"/>
                </a:solidFill>
                <a:latin typeface="Arial" pitchFamily="34" charset="0"/>
                <a:cs typeface="Arial" pitchFamily="34" charset="0"/>
              </a:defRPr>
            </a:lvl1pPr>
          </a:lstStyle>
          <a:p>
            <a:pPr>
              <a:defRPr/>
            </a:pPr>
            <a:fld id="{67742FF0-2F9C-4572-84D4-E2E6C1E9CE4D}" type="slidenum">
              <a:rPr lang="en-US">
                <a:solidFill>
                  <a:prstClr val="white"/>
                </a:solidFill>
              </a:rPr>
              <a:pPr>
                <a:defRPr/>
              </a:pPr>
              <a:t>‹#›</a:t>
            </a:fld>
            <a:endParaRPr lang="en-US">
              <a:solidFill>
                <a:prstClr val="white"/>
              </a:solidFill>
            </a:endParaRPr>
          </a:p>
        </p:txBody>
      </p:sp>
    </p:spTree>
    <p:extLst>
      <p:ext uri="{BB962C8B-B14F-4D97-AF65-F5344CB8AC3E}">
        <p14:creationId xmlns:p14="http://schemas.microsoft.com/office/powerpoint/2010/main" xmlns="" val="18081067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736" r:id="rId19"/>
    <p:sldLayoutId id="2147483804" r:id="rId20"/>
    <p:sldLayoutId id="2147483805" r:id="rId21"/>
    <p:sldLayoutId id="2147483806" r:id="rId22"/>
    <p:sldLayoutId id="2147483807" r:id="rId23"/>
  </p:sldLayoutIdLst>
  <p:timing>
    <p:tnLst>
      <p:par>
        <p:cTn id="1" dur="indefinite" restart="never" nodeType="tmRoot"/>
      </p:par>
    </p:tnLst>
  </p:timing>
  <p:txStyles>
    <p:titleStyle>
      <a:lvl1pPr algn="ctr" rtl="0" eaLnBrk="0" fontAlgn="base" hangingPunct="0">
        <a:spcBef>
          <a:spcPct val="0"/>
        </a:spcBef>
        <a:spcAft>
          <a:spcPct val="0"/>
        </a:spcAft>
        <a:defRPr sz="4400" b="1" kern="1200">
          <a:ln w="12700">
            <a:solidFill>
              <a:schemeClr val="tx2">
                <a:satMod val="155000"/>
              </a:schemeClr>
            </a:solidFill>
            <a:prstDash val="solid"/>
          </a:ln>
          <a:solidFill>
            <a:schemeClr val="bg1"/>
          </a:solidFill>
          <a:effectLst>
            <a:outerShdw blurRad="41275" dist="20320" dir="1800000" algn="tl" rotWithShape="0">
              <a:srgbClr val="000000">
                <a:alpha val="40000"/>
              </a:srgbClr>
            </a:outerShdw>
            <a:reflection blurRad="6350" stA="55000" endA="300" endPos="45500" dir="5400000" sy="-100000" algn="bl" rotWithShape="0"/>
          </a:effectLst>
          <a:latin typeface="Arial" pitchFamily="34" charset="0"/>
          <a:ea typeface="+mj-ea"/>
          <a:cs typeface="Arial" pitchFamily="34" charset="0"/>
        </a:defRPr>
      </a:lvl1pPr>
      <a:lvl2pPr algn="ctr" rtl="0" eaLnBrk="0" fontAlgn="base" hangingPunct="0">
        <a:spcBef>
          <a:spcPct val="0"/>
        </a:spcBef>
        <a:spcAft>
          <a:spcPct val="0"/>
        </a:spcAft>
        <a:defRPr sz="4400" b="1">
          <a:solidFill>
            <a:schemeClr val="bg1"/>
          </a:solidFill>
          <a:latin typeface="Arial" charset="0"/>
          <a:cs typeface="Arial" charset="0"/>
        </a:defRPr>
      </a:lvl2pPr>
      <a:lvl3pPr algn="ctr" rtl="0" eaLnBrk="0" fontAlgn="base" hangingPunct="0">
        <a:spcBef>
          <a:spcPct val="0"/>
        </a:spcBef>
        <a:spcAft>
          <a:spcPct val="0"/>
        </a:spcAft>
        <a:defRPr sz="4400" b="1">
          <a:solidFill>
            <a:schemeClr val="bg1"/>
          </a:solidFill>
          <a:latin typeface="Arial" charset="0"/>
          <a:cs typeface="Arial" charset="0"/>
        </a:defRPr>
      </a:lvl3pPr>
      <a:lvl4pPr algn="ctr" rtl="0" eaLnBrk="0" fontAlgn="base" hangingPunct="0">
        <a:spcBef>
          <a:spcPct val="0"/>
        </a:spcBef>
        <a:spcAft>
          <a:spcPct val="0"/>
        </a:spcAft>
        <a:defRPr sz="4400" b="1">
          <a:solidFill>
            <a:schemeClr val="bg1"/>
          </a:solidFill>
          <a:latin typeface="Arial" charset="0"/>
          <a:cs typeface="Arial" charset="0"/>
        </a:defRPr>
      </a:lvl4pPr>
      <a:lvl5pPr algn="ctr" rtl="0" eaLnBrk="0" fontAlgn="base" hangingPunct="0">
        <a:spcBef>
          <a:spcPct val="0"/>
        </a:spcBef>
        <a:spcAft>
          <a:spcPct val="0"/>
        </a:spcAft>
        <a:defRPr sz="4400" b="1">
          <a:solidFill>
            <a:schemeClr val="bg1"/>
          </a:solidFill>
          <a:latin typeface="Arial" charset="0"/>
          <a:cs typeface="Arial" charset="0"/>
        </a:defRPr>
      </a:lvl5pPr>
      <a:lvl6pPr marL="457200" algn="ctr" rtl="0" fontAlgn="base">
        <a:spcBef>
          <a:spcPct val="0"/>
        </a:spcBef>
        <a:spcAft>
          <a:spcPct val="0"/>
        </a:spcAft>
        <a:defRPr sz="4400" b="1">
          <a:solidFill>
            <a:schemeClr val="bg1"/>
          </a:solidFill>
          <a:latin typeface="Arial" charset="0"/>
          <a:cs typeface="Arial" charset="0"/>
        </a:defRPr>
      </a:lvl6pPr>
      <a:lvl7pPr marL="914400" algn="ctr" rtl="0" fontAlgn="base">
        <a:spcBef>
          <a:spcPct val="0"/>
        </a:spcBef>
        <a:spcAft>
          <a:spcPct val="0"/>
        </a:spcAft>
        <a:defRPr sz="4400" b="1">
          <a:solidFill>
            <a:schemeClr val="bg1"/>
          </a:solidFill>
          <a:latin typeface="Arial" charset="0"/>
          <a:cs typeface="Arial" charset="0"/>
        </a:defRPr>
      </a:lvl7pPr>
      <a:lvl8pPr marL="1371600" algn="ctr" rtl="0" fontAlgn="base">
        <a:spcBef>
          <a:spcPct val="0"/>
        </a:spcBef>
        <a:spcAft>
          <a:spcPct val="0"/>
        </a:spcAft>
        <a:defRPr sz="4400" b="1">
          <a:solidFill>
            <a:schemeClr val="bg1"/>
          </a:solidFill>
          <a:latin typeface="Arial" charset="0"/>
          <a:cs typeface="Arial" charset="0"/>
        </a:defRPr>
      </a:lvl8pPr>
      <a:lvl9pPr marL="1828800" algn="ctr" rtl="0" fontAlgn="base">
        <a:spcBef>
          <a:spcPct val="0"/>
        </a:spcBef>
        <a:spcAft>
          <a:spcPct val="0"/>
        </a:spcAft>
        <a:defRPr sz="4400" b="1">
          <a:solidFill>
            <a:schemeClr val="bg1"/>
          </a:solidFill>
          <a:latin typeface="Arial" charset="0"/>
          <a:cs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bg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2800" kern="1200">
          <a:solidFill>
            <a:schemeClr val="bg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2400" kern="1200">
          <a:solidFill>
            <a:schemeClr val="bg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2000" kern="1200">
          <a:solidFill>
            <a:schemeClr val="bg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2000" kern="1200">
          <a:solidFill>
            <a:schemeClr val="bg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847A19-445E-4DCC-A888-7BADDB1055C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4029442864"/>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800" r:id="rId14"/>
    <p:sldLayoutId id="2147483803" r:id="rId15"/>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1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Microsoft_Office_Excel_97-2003_Worksheet1.xls"/><Relationship Id="rId2" Type="http://schemas.openxmlformats.org/officeDocument/2006/relationships/slideLayout" Target="../slideLayouts/slideLayout15.xml"/><Relationship Id="rId1" Type="http://schemas.openxmlformats.org/officeDocument/2006/relationships/vmlDrawing" Target="../drawings/vmlDrawing1.v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81600" y="1295400"/>
            <a:ext cx="3962400" cy="1877437"/>
          </a:xfrm>
          <a:prstGeom prst="rect">
            <a:avLst/>
          </a:prstGeom>
        </p:spPr>
        <p:txBody>
          <a:bodyPr wrap="square">
            <a:spAutoFit/>
          </a:bodyPr>
          <a:lstStyle/>
          <a:p>
            <a:pPr marL="514350" lvl="2">
              <a:defRPr/>
            </a:pPr>
            <a:r>
              <a:rPr lang="en-US" sz="2900" b="1" dirty="0" smtClean="0">
                <a:latin typeface="Arial"/>
                <a:cs typeface="Arial"/>
              </a:rPr>
              <a:t>Addressing Chronic Absence: Why It Matters, What Can  You Do</a:t>
            </a:r>
          </a:p>
        </p:txBody>
      </p:sp>
    </p:spTree>
    <p:extLst>
      <p:ext uri="{BB962C8B-B14F-4D97-AF65-F5344CB8AC3E}">
        <p14:creationId xmlns="" xmlns:p14="http://schemas.microsoft.com/office/powerpoint/2010/main" val="11507658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47800" y="533400"/>
            <a:ext cx="6400800" cy="892552"/>
          </a:xfrm>
          <a:prstGeom prst="rect">
            <a:avLst/>
          </a:prstGeom>
          <a:noFill/>
        </p:spPr>
        <p:txBody>
          <a:bodyPr wrap="square" rtlCol="0">
            <a:spAutoFit/>
          </a:bodyPr>
          <a:lstStyle/>
          <a:p>
            <a:r>
              <a:rPr lang="en-US" sz="2600" b="1" dirty="0">
                <a:solidFill>
                  <a:prstClr val="black"/>
                </a:solidFill>
                <a:latin typeface="Century Gothic" pitchFamily="34" charset="0"/>
              </a:rPr>
              <a:t>Schools + Communities CAN </a:t>
            </a:r>
            <a:br>
              <a:rPr lang="en-US" sz="2600" b="1" dirty="0">
                <a:solidFill>
                  <a:prstClr val="black"/>
                </a:solidFill>
                <a:latin typeface="Century Gothic" pitchFamily="34" charset="0"/>
              </a:rPr>
            </a:br>
            <a:r>
              <a:rPr lang="en-US" sz="2600" b="1" dirty="0">
                <a:solidFill>
                  <a:prstClr val="black"/>
                </a:solidFill>
                <a:latin typeface="Century Gothic" pitchFamily="34" charset="0"/>
              </a:rPr>
              <a:t>Make a Difference</a:t>
            </a:r>
          </a:p>
        </p:txBody>
      </p:sp>
      <p:sp>
        <p:nvSpPr>
          <p:cNvPr id="7" name="Content Placeholder 2"/>
          <p:cNvSpPr>
            <a:spLocks noGrp="1"/>
          </p:cNvSpPr>
          <p:nvPr>
            <p:ph idx="1"/>
          </p:nvPr>
        </p:nvSpPr>
        <p:spPr>
          <a:xfrm>
            <a:off x="0" y="1447800"/>
            <a:ext cx="7848600" cy="4419600"/>
          </a:xfrm>
        </p:spPr>
        <p:txBody>
          <a:bodyPr>
            <a:noAutofit/>
          </a:bodyPr>
          <a:lstStyle/>
          <a:p>
            <a:pPr marL="0" indent="0">
              <a:lnSpc>
                <a:spcPct val="90000"/>
              </a:lnSpc>
              <a:spcAft>
                <a:spcPts val="600"/>
              </a:spcAft>
              <a:buClr>
                <a:schemeClr val="tx1"/>
              </a:buClr>
              <a:buSzPct val="80000"/>
              <a:buNone/>
            </a:pPr>
            <a:r>
              <a:rPr lang="en-US" sz="2000" b="1" dirty="0">
                <a:solidFill>
                  <a:schemeClr val="tx2">
                    <a:lumMod val="75000"/>
                  </a:schemeClr>
                </a:solidFill>
              </a:rPr>
              <a:t>Characteristics of Successful Attendance </a:t>
            </a:r>
            <a:r>
              <a:rPr lang="en-US" sz="2000" b="1" dirty="0" smtClean="0">
                <a:solidFill>
                  <a:schemeClr val="tx2">
                    <a:lumMod val="75000"/>
                  </a:schemeClr>
                </a:solidFill>
              </a:rPr>
              <a:t>Initiatives</a:t>
            </a:r>
          </a:p>
          <a:p>
            <a:pPr>
              <a:lnSpc>
                <a:spcPct val="90000"/>
              </a:lnSpc>
              <a:spcAft>
                <a:spcPts val="600"/>
              </a:spcAft>
              <a:buClr>
                <a:schemeClr val="tx1"/>
              </a:buClr>
              <a:buSzPct val="80000"/>
              <a:buFont typeface="Wingdings" pitchFamily="2" charset="2"/>
              <a:buChar char="q"/>
            </a:pPr>
            <a:r>
              <a:rPr lang="en-US" sz="2400" dirty="0" smtClean="0"/>
              <a:t>Partner with community agencies to help parents carry out their responsibility to get children to school. </a:t>
            </a:r>
          </a:p>
          <a:p>
            <a:pPr>
              <a:lnSpc>
                <a:spcPct val="90000"/>
              </a:lnSpc>
              <a:spcAft>
                <a:spcPts val="600"/>
              </a:spcAft>
              <a:buClr>
                <a:schemeClr val="tx1"/>
              </a:buClr>
              <a:buSzPct val="80000"/>
              <a:buFont typeface="Wingdings" pitchFamily="2" charset="2"/>
              <a:buChar char="q"/>
            </a:pPr>
            <a:r>
              <a:rPr lang="en-US" sz="2400" dirty="0" smtClean="0"/>
              <a:t>Make </a:t>
            </a:r>
            <a:r>
              <a:rPr lang="en-US" sz="2400" dirty="0"/>
              <a:t>attendance a priority, set targets and monitor progress over time. </a:t>
            </a:r>
          </a:p>
          <a:p>
            <a:pPr>
              <a:lnSpc>
                <a:spcPct val="90000"/>
              </a:lnSpc>
              <a:spcAft>
                <a:spcPts val="600"/>
              </a:spcAft>
              <a:buClr>
                <a:schemeClr val="tx1"/>
              </a:buClr>
              <a:buSzPct val="80000"/>
              <a:buFont typeface="Wingdings" pitchFamily="2" charset="2"/>
              <a:buChar char="q"/>
            </a:pPr>
            <a:r>
              <a:rPr lang="en-US" sz="2400" dirty="0"/>
              <a:t>Examine factors contributing to chronic absence, especially from parent and student perspectives.</a:t>
            </a:r>
          </a:p>
          <a:p>
            <a:pPr>
              <a:lnSpc>
                <a:spcPct val="90000"/>
              </a:lnSpc>
              <a:spcAft>
                <a:spcPts val="600"/>
              </a:spcAft>
              <a:buClr>
                <a:schemeClr val="tx1"/>
              </a:buClr>
              <a:buSzPct val="80000"/>
              <a:buFont typeface="Wingdings" pitchFamily="2" charset="2"/>
              <a:buChar char="q"/>
            </a:pPr>
            <a:r>
              <a:rPr lang="en-US" sz="2400" dirty="0"/>
              <a:t>Clearly communicate expectations to parents.</a:t>
            </a:r>
          </a:p>
          <a:p>
            <a:pPr>
              <a:lnSpc>
                <a:spcPct val="90000"/>
              </a:lnSpc>
              <a:spcAft>
                <a:spcPts val="600"/>
              </a:spcAft>
              <a:buClr>
                <a:schemeClr val="tx1"/>
              </a:buClr>
              <a:buSzPct val="80000"/>
              <a:buFont typeface="Wingdings" pitchFamily="2" charset="2"/>
              <a:buChar char="q"/>
            </a:pPr>
            <a:r>
              <a:rPr lang="en-US" sz="2400" dirty="0"/>
              <a:t>Begin early, ideally in Pre-K. </a:t>
            </a:r>
          </a:p>
          <a:p>
            <a:pPr>
              <a:lnSpc>
                <a:spcPct val="90000"/>
              </a:lnSpc>
              <a:spcAft>
                <a:spcPts val="600"/>
              </a:spcAft>
              <a:buClr>
                <a:schemeClr val="tx1"/>
              </a:buClr>
              <a:buSzPct val="80000"/>
              <a:buFont typeface="Wingdings" pitchFamily="2" charset="2"/>
              <a:buChar char="q"/>
            </a:pPr>
            <a:r>
              <a:rPr lang="en-US" sz="2400" dirty="0"/>
              <a:t>Combine universal strategies that </a:t>
            </a:r>
            <a:r>
              <a:rPr lang="en-US" sz="2400" dirty="0" smtClean="0"/>
              <a:t>create an engaged learning environment &amp; build a </a:t>
            </a:r>
            <a:r>
              <a:rPr lang="en-US" sz="2400" dirty="0"/>
              <a:t>culture of attendance with targeted interventions. </a:t>
            </a:r>
          </a:p>
          <a:p>
            <a:pPr>
              <a:lnSpc>
                <a:spcPct val="90000"/>
              </a:lnSpc>
              <a:spcAft>
                <a:spcPts val="600"/>
              </a:spcAft>
              <a:buClr>
                <a:schemeClr val="tx1"/>
              </a:buClr>
              <a:buSzPct val="80000"/>
              <a:buFont typeface="Wingdings" pitchFamily="2" charset="2"/>
              <a:buChar char="q"/>
            </a:pPr>
            <a:r>
              <a:rPr lang="en-US" sz="2400" dirty="0"/>
              <a:t>Offer positive supports before punitive action.</a:t>
            </a:r>
          </a:p>
        </p:txBody>
      </p:sp>
    </p:spTree>
    <p:extLst>
      <p:ext uri="{BB962C8B-B14F-4D97-AF65-F5344CB8AC3E}">
        <p14:creationId xmlns:p14="http://schemas.microsoft.com/office/powerpoint/2010/main" xmlns="" val="4192190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0" y="457200"/>
            <a:ext cx="6096000" cy="1446550"/>
          </a:xfrm>
          <a:prstGeom prst="rect">
            <a:avLst/>
          </a:prstGeom>
          <a:noFill/>
        </p:spPr>
        <p:txBody>
          <a:bodyPr wrap="square" rtlCol="0">
            <a:spAutoFit/>
          </a:bodyPr>
          <a:lstStyle/>
          <a:p>
            <a:pPr algn="ctr"/>
            <a:r>
              <a:rPr lang="en-US" sz="3200" b="1" dirty="0" smtClean="0"/>
              <a:t>Why Start in </a:t>
            </a:r>
            <a:r>
              <a:rPr lang="en-US" sz="3200" b="1" dirty="0" err="1" smtClean="0"/>
              <a:t>PreK</a:t>
            </a:r>
            <a:r>
              <a:rPr lang="en-US" sz="3200" b="1" dirty="0" smtClean="0"/>
              <a:t>?:  </a:t>
            </a:r>
          </a:p>
          <a:p>
            <a:pPr algn="ctr"/>
            <a:r>
              <a:rPr lang="en-US" sz="2800" i="1" dirty="0" smtClean="0"/>
              <a:t>What is the connection between attendance in </a:t>
            </a:r>
            <a:r>
              <a:rPr lang="en-US" sz="2800" i="1" dirty="0" err="1" smtClean="0"/>
              <a:t>PreK</a:t>
            </a:r>
            <a:r>
              <a:rPr lang="en-US" sz="2800" i="1" dirty="0" smtClean="0"/>
              <a:t> and K?</a:t>
            </a:r>
            <a:endParaRPr lang="en-US" sz="2800" i="1" dirty="0"/>
          </a:p>
        </p:txBody>
      </p:sp>
      <p:pic>
        <p:nvPicPr>
          <p:cNvPr id="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00100" y="1828800"/>
            <a:ext cx="6972300" cy="4292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838200" y="6172200"/>
            <a:ext cx="6477000" cy="923330"/>
          </a:xfrm>
          <a:prstGeom prst="rect">
            <a:avLst/>
          </a:prstGeom>
          <a:noFill/>
        </p:spPr>
        <p:txBody>
          <a:bodyPr wrap="square" rtlCol="0">
            <a:spAutoFit/>
          </a:bodyPr>
          <a:lstStyle/>
          <a:p>
            <a:r>
              <a:rPr lang="en-US" b="1" dirty="0" smtClean="0"/>
              <a:t>Source:  Consortium on Chicago School Research &amp;</a:t>
            </a:r>
          </a:p>
          <a:p>
            <a:r>
              <a:rPr lang="en-US" b="1" dirty="0" smtClean="0">
                <a:latin typeface="Calibri" pitchFamily="34" charset="0"/>
                <a:cs typeface="Calibri" pitchFamily="34" charset="0"/>
              </a:rPr>
              <a:t>The Office of Early Childhood Education, Chicago Public Schools</a:t>
            </a:r>
          </a:p>
          <a:p>
            <a:r>
              <a:rPr lang="en-US" b="1" dirty="0" smtClean="0"/>
              <a:t> </a:t>
            </a:r>
            <a:endParaRPr lang="en-US"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p:txBody>
          <a:bodyPr>
            <a:normAutofit fontScale="77500" lnSpcReduction="20000"/>
          </a:bodyPr>
          <a:lstStyle/>
          <a:p>
            <a:r>
              <a:rPr lang="en-US" dirty="0" smtClean="0"/>
              <a:t>In Chicago, most chronically absent kindergartners had poor attendance the year before.</a:t>
            </a:r>
            <a:endParaRPr lang="en-US" dirty="0"/>
          </a:p>
        </p:txBody>
      </p:sp>
      <p:pic>
        <p:nvPicPr>
          <p:cNvPr id="5" name="Picture 2"/>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tretch>
            <a:fillRect/>
          </a:stretch>
        </p:blipFill>
        <p:spPr bwMode="auto">
          <a:xfrm>
            <a:off x="1228956" y="1524000"/>
            <a:ext cx="5543087" cy="457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533400" y="6172200"/>
            <a:ext cx="6324600" cy="646331"/>
          </a:xfrm>
          <a:prstGeom prst="rect">
            <a:avLst/>
          </a:prstGeom>
        </p:spPr>
        <p:txBody>
          <a:bodyPr wrap="square">
            <a:spAutoFit/>
          </a:bodyPr>
          <a:lstStyle/>
          <a:p>
            <a:r>
              <a:rPr lang="en-US" b="1" dirty="0" smtClean="0"/>
              <a:t>Source:  Consortium on Chicago School Research &amp;</a:t>
            </a:r>
          </a:p>
          <a:p>
            <a:r>
              <a:rPr lang="en-US" b="1" dirty="0" smtClean="0">
                <a:latin typeface="Calibri" pitchFamily="34" charset="0"/>
                <a:cs typeface="Calibri" pitchFamily="34" charset="0"/>
              </a:rPr>
              <a:t>The Office of Early Childhood Education, Chicago Public Schools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2133600"/>
            <a:ext cx="7315200" cy="3733800"/>
          </a:xfrm>
        </p:spPr>
        <p:txBody>
          <a:bodyPr/>
          <a:lstStyle/>
          <a:p>
            <a:pPr>
              <a:spcBef>
                <a:spcPts val="1200"/>
              </a:spcBef>
              <a:buFont typeface="Wingdings" pitchFamily="2" charset="2"/>
              <a:buChar char="ü"/>
            </a:pPr>
            <a:r>
              <a:rPr lang="en-US" sz="2600" dirty="0" smtClean="0"/>
              <a:t>Greater likelihood of continued poor attendance. 50% chronically absent again in G1, 45% in G2.</a:t>
            </a:r>
          </a:p>
          <a:p>
            <a:pPr lvl="0">
              <a:spcBef>
                <a:spcPts val="1200"/>
              </a:spcBef>
              <a:buFont typeface="Wingdings" pitchFamily="2" charset="2"/>
              <a:buChar char="ü"/>
            </a:pPr>
            <a:r>
              <a:rPr lang="en-US" sz="2600" dirty="0" smtClean="0"/>
              <a:t>Lower outcomes in G1, G2 in reading and math</a:t>
            </a:r>
            <a:r>
              <a:rPr lang="en-US" sz="2600" dirty="0" smtClean="0"/>
              <a:t>, and math in G3</a:t>
            </a:r>
          </a:p>
          <a:p>
            <a:pPr lvl="0">
              <a:spcBef>
                <a:spcPts val="1200"/>
              </a:spcBef>
              <a:buFont typeface="Wingdings" pitchFamily="2" charset="2"/>
              <a:buChar char="ü"/>
            </a:pPr>
            <a:r>
              <a:rPr lang="en-US" sz="2600" dirty="0" smtClean="0"/>
              <a:t>More </a:t>
            </a:r>
            <a:r>
              <a:rPr lang="en-US" sz="2600" dirty="0" smtClean="0"/>
              <a:t>often retained (26% by 2010-11 compared with 9% of students with no </a:t>
            </a:r>
            <a:r>
              <a:rPr lang="en-US" sz="2600" dirty="0" smtClean="0"/>
              <a:t>chronic absence)</a:t>
            </a:r>
          </a:p>
          <a:p>
            <a:pPr lvl="0">
              <a:spcBef>
                <a:spcPts val="1200"/>
              </a:spcBef>
              <a:buFont typeface="Wingdings" pitchFamily="2" charset="2"/>
              <a:buChar char="ü"/>
            </a:pPr>
            <a:r>
              <a:rPr lang="en-US" sz="2600" dirty="0" smtClean="0"/>
              <a:t>More likely to be identified as needing special education</a:t>
            </a:r>
            <a:endParaRPr lang="en-US" sz="2600" dirty="0" smtClean="0"/>
          </a:p>
          <a:p>
            <a:pPr>
              <a:buNone/>
            </a:pPr>
            <a:endParaRPr lang="en-US" dirty="0"/>
          </a:p>
        </p:txBody>
      </p:sp>
      <p:sp>
        <p:nvSpPr>
          <p:cNvPr id="5" name="TextBox 4"/>
          <p:cNvSpPr txBox="1"/>
          <p:nvPr/>
        </p:nvSpPr>
        <p:spPr>
          <a:xfrm>
            <a:off x="1676400" y="609600"/>
            <a:ext cx="5943600" cy="1384995"/>
          </a:xfrm>
          <a:prstGeom prst="rect">
            <a:avLst/>
          </a:prstGeom>
          <a:noFill/>
        </p:spPr>
        <p:txBody>
          <a:bodyPr wrap="square" rtlCol="0">
            <a:spAutoFit/>
          </a:bodyPr>
          <a:lstStyle/>
          <a:p>
            <a:r>
              <a:rPr lang="en-US" sz="2800" b="1" dirty="0" smtClean="0"/>
              <a:t>In Baltimore, chronic absence in both </a:t>
            </a:r>
            <a:r>
              <a:rPr lang="en-US" sz="2800" b="1" dirty="0" err="1" smtClean="0"/>
              <a:t>preK</a:t>
            </a:r>
            <a:r>
              <a:rPr lang="en-US" sz="2800" b="1" dirty="0" smtClean="0"/>
              <a:t> and K predicted significantly worse outcomes including</a:t>
            </a:r>
            <a:endParaRPr lang="en-US" sz="28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7391400" y="2133600"/>
            <a:ext cx="1524000" cy="685800"/>
          </a:xfrm>
          <a:prstGeom prst="roundRect">
            <a:avLst/>
          </a:prstGeom>
          <a:solidFill>
            <a:srgbClr val="007A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xmlns="" val="68329143"/>
              </p:ext>
            </p:extLst>
          </p:nvPr>
        </p:nvGraphicFramePr>
        <p:xfrm>
          <a:off x="381000" y="1600200"/>
          <a:ext cx="7848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idx="4294967295"/>
          </p:nvPr>
        </p:nvSpPr>
        <p:spPr>
          <a:xfrm>
            <a:off x="533400" y="838200"/>
            <a:ext cx="8610600" cy="609600"/>
          </a:xfrm>
        </p:spPr>
        <p:txBody>
          <a:bodyPr>
            <a:normAutofit fontScale="90000"/>
          </a:bodyPr>
          <a:lstStyle/>
          <a:p>
            <a:r>
              <a:rPr lang="en-US" b="1" dirty="0" smtClean="0"/>
              <a:t>Attendance Works Inquiry Cycle</a:t>
            </a:r>
            <a:endParaRPr lang="en-US" b="1" dirty="0"/>
          </a:p>
        </p:txBody>
      </p:sp>
      <p:sp>
        <p:nvSpPr>
          <p:cNvPr id="11" name="Curved Right Arrow 10"/>
          <p:cNvSpPr/>
          <p:nvPr/>
        </p:nvSpPr>
        <p:spPr>
          <a:xfrm rot="5400000">
            <a:off x="6287662" y="798938"/>
            <a:ext cx="470569" cy="207309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12" name="Curved Left Arrow 11"/>
          <p:cNvSpPr/>
          <p:nvPr/>
        </p:nvSpPr>
        <p:spPr>
          <a:xfrm rot="5022579">
            <a:off x="7086359" y="2545000"/>
            <a:ext cx="362009" cy="136274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13" name="TextBox 12"/>
          <p:cNvSpPr txBox="1"/>
          <p:nvPr/>
        </p:nvSpPr>
        <p:spPr>
          <a:xfrm>
            <a:off x="7467600" y="2133600"/>
            <a:ext cx="2057400" cy="646331"/>
          </a:xfrm>
          <a:prstGeom prst="rect">
            <a:avLst/>
          </a:prstGeom>
          <a:noFill/>
        </p:spPr>
        <p:txBody>
          <a:bodyPr wrap="square" rtlCol="0">
            <a:spAutoFit/>
          </a:bodyPr>
          <a:lstStyle/>
          <a:p>
            <a:r>
              <a:rPr lang="en-US" b="1" dirty="0" smtClean="0">
                <a:solidFill>
                  <a:prstClr val="white"/>
                </a:solidFill>
              </a:rPr>
              <a:t>Vet Results </a:t>
            </a:r>
          </a:p>
          <a:p>
            <a:r>
              <a:rPr lang="en-US" b="1" dirty="0" smtClean="0">
                <a:solidFill>
                  <a:prstClr val="white"/>
                </a:solidFill>
              </a:rPr>
              <a:t>for  Accuracy</a:t>
            </a:r>
            <a:endParaRPr lang="en-US" b="1" dirty="0">
              <a:solidFill>
                <a:prstClr val="white"/>
              </a:solidFill>
            </a:endParaRPr>
          </a:p>
        </p:txBody>
      </p:sp>
    </p:spTree>
    <p:extLst>
      <p:ext uri="{BB962C8B-B14F-4D97-AF65-F5344CB8AC3E}">
        <p14:creationId xmlns:p14="http://schemas.microsoft.com/office/powerpoint/2010/main" xmlns="" val="18967617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981200" y="533400"/>
            <a:ext cx="5410200" cy="1143000"/>
          </a:xfrm>
          <a:prstGeom prst="round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p:cNvSpPr>
            <a:spLocks noGrp="1"/>
          </p:cNvSpPr>
          <p:nvPr>
            <p:ph idx="10"/>
          </p:nvPr>
        </p:nvSpPr>
        <p:spPr/>
        <p:txBody>
          <a:bodyPr>
            <a:noAutofit/>
          </a:bodyPr>
          <a:lstStyle/>
          <a:p>
            <a:pPr algn="ctr">
              <a:spcBef>
                <a:spcPts val="0"/>
              </a:spcBef>
            </a:pPr>
            <a:r>
              <a:rPr lang="en-US" sz="3600" dirty="0" smtClean="0">
                <a:solidFill>
                  <a:schemeClr val="bg1"/>
                </a:solidFill>
                <a:latin typeface="+mn-lt"/>
              </a:rPr>
              <a:t>1. Crunch the numbers</a:t>
            </a:r>
            <a:endParaRPr lang="en-US" sz="3600" dirty="0">
              <a:solidFill>
                <a:schemeClr val="bg1"/>
              </a:solidFill>
              <a:latin typeface="+mn-lt"/>
            </a:endParaRPr>
          </a:p>
        </p:txBody>
      </p:sp>
      <p:sp>
        <p:nvSpPr>
          <p:cNvPr id="3" name="Content Placeholder 2"/>
          <p:cNvSpPr>
            <a:spLocks noGrp="1"/>
          </p:cNvSpPr>
          <p:nvPr>
            <p:ph idx="1"/>
          </p:nvPr>
        </p:nvSpPr>
        <p:spPr/>
        <p:txBody>
          <a:bodyPr>
            <a:normAutofit fontScale="92500" lnSpcReduction="10000"/>
          </a:bodyPr>
          <a:lstStyle/>
          <a:p>
            <a:pPr marL="0" lvl="0" indent="0">
              <a:buNone/>
            </a:pPr>
            <a:r>
              <a:rPr lang="en-US" sz="3500" b="1" dirty="0" smtClean="0"/>
              <a:t>Calculate chronic absence &amp; satisfactory attendance by grade, school, and sub-populations:</a:t>
            </a:r>
            <a:endParaRPr lang="en-US" sz="3500" dirty="0" smtClean="0"/>
          </a:p>
          <a:p>
            <a:r>
              <a:rPr lang="en-US" sz="3500" dirty="0" smtClean="0"/>
              <a:t>Using the District Attendance Tracking Tool (DATT) available for free from Attendance Works</a:t>
            </a:r>
          </a:p>
          <a:p>
            <a:r>
              <a:rPr lang="en-US" sz="3500" dirty="0" smtClean="0"/>
              <a:t>Manipulating your own SIS system</a:t>
            </a:r>
          </a:p>
          <a:p>
            <a:r>
              <a:rPr lang="en-US" sz="3500" dirty="0" smtClean="0"/>
              <a:t>Adopting another method that generates the same data.</a:t>
            </a:r>
          </a:p>
          <a:p>
            <a:pPr>
              <a:buNone/>
            </a:pPr>
            <a:endParaRPr lang="en-US" dirty="0"/>
          </a:p>
        </p:txBody>
      </p:sp>
    </p:spTree>
    <p:extLst>
      <p:ext uri="{BB962C8B-B14F-4D97-AF65-F5344CB8AC3E}">
        <p14:creationId xmlns:p14="http://schemas.microsoft.com/office/powerpoint/2010/main" xmlns="" val="4482611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057400" y="609600"/>
            <a:ext cx="4114800" cy="838200"/>
          </a:xfrm>
          <a:prstGeom prst="round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prstClr val="white"/>
                </a:solidFill>
              </a:rPr>
              <a:t>2. Mine the Data</a:t>
            </a:r>
            <a:endParaRPr lang="en-US" sz="3200" b="1" dirty="0">
              <a:solidFill>
                <a:prstClr val="white"/>
              </a:solidFill>
            </a:endParaRPr>
          </a:p>
        </p:txBody>
      </p:sp>
      <p:sp>
        <p:nvSpPr>
          <p:cNvPr id="3" name="Content Placeholder 2"/>
          <p:cNvSpPr>
            <a:spLocks noGrp="1"/>
          </p:cNvSpPr>
          <p:nvPr>
            <p:ph idx="1"/>
          </p:nvPr>
        </p:nvSpPr>
        <p:spPr>
          <a:xfrm>
            <a:off x="457200" y="1600200"/>
            <a:ext cx="7086600" cy="4876800"/>
          </a:xfrm>
        </p:spPr>
        <p:txBody>
          <a:bodyPr>
            <a:normAutofit fontScale="92500" lnSpcReduction="10000"/>
          </a:bodyPr>
          <a:lstStyle/>
          <a:p>
            <a:pPr marL="0" indent="0">
              <a:buNone/>
            </a:pPr>
            <a:r>
              <a:rPr lang="en-US" sz="3700" b="1" dirty="0" smtClean="0"/>
              <a:t>Review Data To Answer Key Questions</a:t>
            </a:r>
          </a:p>
          <a:p>
            <a:r>
              <a:rPr lang="en-US" sz="2800" dirty="0" smtClean="0">
                <a:latin typeface="Arial" pitchFamily="34" charset="0"/>
                <a:cs typeface="Arial" pitchFamily="34" charset="0"/>
              </a:rPr>
              <a:t>To what extent do we have a problem? </a:t>
            </a:r>
          </a:p>
          <a:p>
            <a:r>
              <a:rPr lang="en-US" sz="2800" dirty="0" smtClean="0">
                <a:latin typeface="Arial" pitchFamily="34" charset="0"/>
                <a:cs typeface="Arial" pitchFamily="34" charset="0"/>
              </a:rPr>
              <a:t>Are our patterns typical of early </a:t>
            </a:r>
            <a:r>
              <a:rPr lang="en-US" sz="2800" dirty="0">
                <a:latin typeface="Arial" pitchFamily="34" charset="0"/>
                <a:cs typeface="Arial" pitchFamily="34" charset="0"/>
              </a:rPr>
              <a:t>chronic </a:t>
            </a:r>
            <a:r>
              <a:rPr lang="en-US" sz="2800" dirty="0" smtClean="0">
                <a:latin typeface="Arial" pitchFamily="34" charset="0"/>
                <a:cs typeface="Arial" pitchFamily="34" charset="0"/>
              </a:rPr>
              <a:t>absence (highest in kindergarten &amp; 9th)?</a:t>
            </a:r>
            <a:endParaRPr lang="en-US" sz="2800" dirty="0">
              <a:latin typeface="Arial" pitchFamily="34" charset="0"/>
              <a:cs typeface="Arial" pitchFamily="34" charset="0"/>
            </a:endParaRPr>
          </a:p>
          <a:p>
            <a:r>
              <a:rPr lang="en-US" sz="2800" dirty="0" smtClean="0">
                <a:latin typeface="Arial" pitchFamily="34" charset="0"/>
                <a:cs typeface="Arial" pitchFamily="34" charset="0"/>
              </a:rPr>
              <a:t>Are </a:t>
            </a:r>
            <a:r>
              <a:rPr lang="en-US" sz="2800" dirty="0">
                <a:latin typeface="Arial" pitchFamily="34" charset="0"/>
                <a:cs typeface="Arial" pitchFamily="34" charset="0"/>
              </a:rPr>
              <a:t>there significant changes over time? </a:t>
            </a:r>
            <a:r>
              <a:rPr lang="en-US" sz="2800" dirty="0" smtClean="0">
                <a:latin typeface="Arial" pitchFamily="34" charset="0"/>
                <a:cs typeface="Arial" pitchFamily="34" charset="0"/>
              </a:rPr>
              <a:t>Why?</a:t>
            </a:r>
          </a:p>
          <a:p>
            <a:r>
              <a:rPr lang="en-US" sz="2800" dirty="0" smtClean="0">
                <a:latin typeface="Arial" pitchFamily="34" charset="0"/>
                <a:cs typeface="Arial" pitchFamily="34" charset="0"/>
              </a:rPr>
              <a:t>Are </a:t>
            </a:r>
            <a:r>
              <a:rPr lang="en-US" sz="2800" dirty="0">
                <a:latin typeface="Arial" pitchFamily="34" charset="0"/>
                <a:cs typeface="Arial" pitchFamily="34" charset="0"/>
              </a:rPr>
              <a:t>there particular schools or sub-groups that we should be concerned about?</a:t>
            </a:r>
          </a:p>
          <a:p>
            <a:r>
              <a:rPr lang="en-US" sz="2800" dirty="0" smtClean="0">
                <a:latin typeface="Arial" pitchFamily="34" charset="0"/>
                <a:cs typeface="Arial" pitchFamily="34" charset="0"/>
              </a:rPr>
              <a:t>Where </a:t>
            </a:r>
            <a:r>
              <a:rPr lang="en-US" sz="2800" dirty="0">
                <a:latin typeface="Arial" pitchFamily="34" charset="0"/>
                <a:cs typeface="Arial" pitchFamily="34" charset="0"/>
              </a:rPr>
              <a:t>are the bright spots/outliers? What do they tell us about good practices?</a:t>
            </a:r>
          </a:p>
          <a:p>
            <a:endParaRPr lang="en-US" dirty="0"/>
          </a:p>
        </p:txBody>
      </p:sp>
    </p:spTree>
    <p:extLst>
      <p:ext uri="{BB962C8B-B14F-4D97-AF65-F5344CB8AC3E}">
        <p14:creationId xmlns:p14="http://schemas.microsoft.com/office/powerpoint/2010/main" xmlns="" val="2615714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76400"/>
            <a:ext cx="7086600" cy="4724400"/>
          </a:xfrm>
        </p:spPr>
        <p:txBody>
          <a:bodyPr>
            <a:normAutofit fontScale="85000" lnSpcReduction="20000"/>
          </a:bodyPr>
          <a:lstStyle/>
          <a:p>
            <a:pPr>
              <a:buNone/>
            </a:pPr>
            <a:endParaRPr lang="en-US" sz="3400" b="1" dirty="0" smtClean="0"/>
          </a:p>
          <a:p>
            <a:pPr marL="742950" indent="-742950">
              <a:spcBef>
                <a:spcPts val="600"/>
              </a:spcBef>
              <a:buNone/>
            </a:pPr>
            <a:r>
              <a:rPr lang="en-US" sz="3400" b="1" dirty="0" smtClean="0"/>
              <a:t>A. Identify Key Audiences</a:t>
            </a:r>
            <a:endParaRPr lang="en-US" sz="3400" dirty="0" smtClean="0"/>
          </a:p>
          <a:p>
            <a:pPr marL="742950" indent="-742950">
              <a:spcBef>
                <a:spcPts val="600"/>
              </a:spcBef>
              <a:buNone/>
            </a:pPr>
            <a:r>
              <a:rPr lang="en-US" sz="3400" b="1" dirty="0" smtClean="0"/>
              <a:t>B. Determine How To Share </a:t>
            </a:r>
          </a:p>
          <a:p>
            <a:pPr marL="742950" indent="-742950">
              <a:spcBef>
                <a:spcPts val="0"/>
              </a:spcBef>
              <a:buNone/>
            </a:pPr>
            <a:r>
              <a:rPr lang="en-US" sz="2800" b="1" dirty="0" smtClean="0"/>
              <a:t>	</a:t>
            </a:r>
            <a:r>
              <a:rPr lang="en-US" sz="2800" i="1" dirty="0" smtClean="0"/>
              <a:t>(an easily revised power point can work well initially)</a:t>
            </a:r>
          </a:p>
          <a:p>
            <a:pPr marL="742950" indent="-742950">
              <a:buNone/>
            </a:pPr>
            <a:r>
              <a:rPr lang="en-US" sz="3400" b="1" dirty="0" smtClean="0"/>
              <a:t>C. Keep in Mind Key Messages</a:t>
            </a:r>
          </a:p>
          <a:p>
            <a:pPr marL="517525" lvl="1" indent="-288925">
              <a:buAutoNum type="arabicPeriod"/>
              <a:tabLst>
                <a:tab pos="517525" algn="l"/>
              </a:tabLst>
            </a:pPr>
            <a:r>
              <a:rPr lang="en-US" dirty="0" smtClean="0"/>
              <a:t>We all gain when kids attend regularly</a:t>
            </a:r>
          </a:p>
          <a:p>
            <a:pPr marL="517525" lvl="1" indent="-288925">
              <a:buAutoNum type="arabicPeriod"/>
              <a:tabLst>
                <a:tab pos="517525" algn="l"/>
              </a:tabLst>
            </a:pPr>
            <a:r>
              <a:rPr lang="en-US" sz="2800" dirty="0" smtClean="0"/>
              <a:t>It starts early</a:t>
            </a:r>
          </a:p>
          <a:p>
            <a:pPr marL="517525" lvl="1" indent="-288925">
              <a:buAutoNum type="arabicPeriod"/>
              <a:tabLst>
                <a:tab pos="517525" algn="l"/>
              </a:tabLst>
            </a:pPr>
            <a:r>
              <a:rPr lang="en-US" sz="2800" dirty="0" smtClean="0"/>
              <a:t>It’s not just about truancy</a:t>
            </a:r>
          </a:p>
          <a:p>
            <a:pPr marL="517525" lvl="1" indent="-288925">
              <a:buAutoNum type="arabicPeriod"/>
              <a:tabLst>
                <a:tab pos="517525" algn="l"/>
              </a:tabLst>
            </a:pPr>
            <a:r>
              <a:rPr lang="en-US" sz="2800" dirty="0" smtClean="0"/>
              <a:t>We need to look at the right data</a:t>
            </a:r>
          </a:p>
          <a:p>
            <a:pPr marL="517525" lvl="1" indent="-288925">
              <a:buAutoNum type="arabicPeriod"/>
              <a:tabLst>
                <a:tab pos="517525" algn="l"/>
              </a:tabLst>
            </a:pPr>
            <a:r>
              <a:rPr lang="en-US" sz="2800" dirty="0" smtClean="0"/>
              <a:t>Schools + Communities can turn poor attendance around. </a:t>
            </a:r>
          </a:p>
          <a:p>
            <a:pPr marL="742950" indent="-742950">
              <a:buNone/>
            </a:pPr>
            <a:endParaRPr lang="en-US" sz="3600" dirty="0" smtClean="0"/>
          </a:p>
          <a:p>
            <a:pPr marL="742950" indent="-742950">
              <a:buNone/>
            </a:pPr>
            <a:endParaRPr lang="en-US" sz="3600" b="1" dirty="0" smtClean="0"/>
          </a:p>
        </p:txBody>
      </p:sp>
      <p:sp>
        <p:nvSpPr>
          <p:cNvPr id="4" name="Rounded Rectangle 3"/>
          <p:cNvSpPr/>
          <p:nvPr/>
        </p:nvSpPr>
        <p:spPr>
          <a:xfrm rot="10800000" flipH="1" flipV="1">
            <a:off x="2209800" y="533400"/>
            <a:ext cx="4419600" cy="914400"/>
          </a:xfrm>
          <a:prstGeom prst="round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3. Share Your Results </a:t>
            </a:r>
            <a:endParaRPr lang="en-US" sz="3600" dirty="0"/>
          </a:p>
        </p:txBody>
      </p:sp>
    </p:spTree>
    <p:extLst>
      <p:ext uri="{BB962C8B-B14F-4D97-AF65-F5344CB8AC3E}">
        <p14:creationId xmlns:p14="http://schemas.microsoft.com/office/powerpoint/2010/main" xmlns="" val="29007064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7010400" y="6356350"/>
            <a:ext cx="2133600" cy="365125"/>
          </a:xfrm>
        </p:spPr>
        <p:txBody>
          <a:bodyPr/>
          <a:lstStyle/>
          <a:p>
            <a:fld id="{75847A19-445E-4DCC-A888-7BADDB1055C0}" type="slidenum">
              <a:rPr lang="en-US" smtClean="0">
                <a:solidFill>
                  <a:prstClr val="black">
                    <a:tint val="75000"/>
                  </a:prstClr>
                </a:solidFill>
              </a:rPr>
              <a:pPr/>
              <a:t>18</a:t>
            </a:fld>
            <a:endParaRPr lang="en-US">
              <a:solidFill>
                <a:prstClr val="black">
                  <a:tint val="75000"/>
                </a:prstClr>
              </a:solidFill>
            </a:endParaRPr>
          </a:p>
        </p:txBody>
      </p:sp>
      <p:sp>
        <p:nvSpPr>
          <p:cNvPr id="3" name="TextBox 2"/>
          <p:cNvSpPr txBox="1"/>
          <p:nvPr/>
        </p:nvSpPr>
        <p:spPr>
          <a:xfrm>
            <a:off x="1066800" y="1295401"/>
            <a:ext cx="5683797" cy="646331"/>
          </a:xfrm>
          <a:prstGeom prst="rect">
            <a:avLst/>
          </a:prstGeom>
          <a:noFill/>
        </p:spPr>
        <p:txBody>
          <a:bodyPr wrap="square" rtlCol="0">
            <a:spAutoFit/>
          </a:bodyPr>
          <a:lstStyle/>
          <a:p>
            <a:pPr algn="ctr"/>
            <a:r>
              <a:rPr lang="en-US" b="1" i="1" dirty="0" smtClean="0"/>
              <a:t>Solutions Only Work If Grounded in Understanding Of What Leads to Chronic Absence</a:t>
            </a:r>
          </a:p>
        </p:txBody>
      </p:sp>
      <p:graphicFrame>
        <p:nvGraphicFramePr>
          <p:cNvPr id="7" name="Diagram 6"/>
          <p:cNvGraphicFramePr/>
          <p:nvPr>
            <p:extLst>
              <p:ext uri="{D42A27DB-BD31-4B8C-83A1-F6EECF244321}">
                <p14:modId xmlns:p14="http://schemas.microsoft.com/office/powerpoint/2010/main" xmlns="" val="1330414875"/>
              </p:ext>
            </p:extLst>
          </p:nvPr>
        </p:nvGraphicFramePr>
        <p:xfrm>
          <a:off x="860698" y="1941732"/>
          <a:ext cx="6096000" cy="3962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ounded Rectangle 5"/>
          <p:cNvSpPr/>
          <p:nvPr/>
        </p:nvSpPr>
        <p:spPr>
          <a:xfrm rot="10800000" flipH="1" flipV="1">
            <a:off x="2514600" y="533400"/>
            <a:ext cx="3992882" cy="762000"/>
          </a:xfrm>
          <a:prstGeom prst="round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4. Generate solutions </a:t>
            </a:r>
            <a:endParaRPr lang="en-US" sz="3200" dirty="0"/>
          </a:p>
        </p:txBody>
      </p:sp>
      <p:sp>
        <p:nvSpPr>
          <p:cNvPr id="4" name="TextBox 3"/>
          <p:cNvSpPr txBox="1"/>
          <p:nvPr/>
        </p:nvSpPr>
        <p:spPr>
          <a:xfrm>
            <a:off x="609600" y="6095999"/>
            <a:ext cx="6984951" cy="646331"/>
          </a:xfrm>
          <a:prstGeom prst="rect">
            <a:avLst/>
          </a:prstGeom>
          <a:noFill/>
        </p:spPr>
        <p:txBody>
          <a:bodyPr wrap="square" rtlCol="0">
            <a:spAutoFit/>
          </a:bodyPr>
          <a:lstStyle/>
          <a:p>
            <a:r>
              <a:rPr lang="en-US" i="1" dirty="0" smtClean="0"/>
              <a:t>Special thanks to Dr. Robert </a:t>
            </a:r>
            <a:r>
              <a:rPr lang="en-US" i="1" dirty="0" err="1" smtClean="0"/>
              <a:t>Balfanz</a:t>
            </a:r>
            <a:r>
              <a:rPr lang="en-US" i="1" dirty="0" smtClean="0"/>
              <a:t>, Everyone Graduates Center, Johns Hopkins University, Baltimore, MD for providing this framework.</a:t>
            </a:r>
            <a:endParaRPr lang="en-US" i="1" dirty="0"/>
          </a:p>
        </p:txBody>
      </p:sp>
    </p:spTree>
    <p:extLst>
      <p:ext uri="{BB962C8B-B14F-4D97-AF65-F5344CB8AC3E}">
        <p14:creationId xmlns:p14="http://schemas.microsoft.com/office/powerpoint/2010/main" xmlns="" val="14019920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7010400" y="6356350"/>
            <a:ext cx="2133600" cy="365125"/>
          </a:xfrm>
        </p:spPr>
        <p:txBody>
          <a:bodyPr/>
          <a:lstStyle/>
          <a:p>
            <a:fld id="{75847A19-445E-4DCC-A888-7BADDB1055C0}" type="slidenum">
              <a:rPr lang="en-US" smtClean="0">
                <a:solidFill>
                  <a:prstClr val="black">
                    <a:tint val="75000"/>
                  </a:prstClr>
                </a:solidFill>
              </a:rPr>
              <a:pPr/>
              <a:t>19</a:t>
            </a:fld>
            <a:endParaRPr lang="en-US">
              <a:solidFill>
                <a:prstClr val="black">
                  <a:tint val="75000"/>
                </a:prstClr>
              </a:solidFill>
            </a:endParaRPr>
          </a:p>
        </p:txBody>
      </p:sp>
      <p:graphicFrame>
        <p:nvGraphicFramePr>
          <p:cNvPr id="10" name="Diagram 9"/>
          <p:cNvGraphicFramePr/>
          <p:nvPr/>
        </p:nvGraphicFramePr>
        <p:xfrm>
          <a:off x="762000" y="2133600"/>
          <a:ext cx="6858000" cy="3327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p:cNvSpPr txBox="1"/>
          <p:nvPr/>
        </p:nvSpPr>
        <p:spPr>
          <a:xfrm>
            <a:off x="1524000" y="1295400"/>
            <a:ext cx="5562600" cy="646331"/>
          </a:xfrm>
          <a:prstGeom prst="rect">
            <a:avLst/>
          </a:prstGeom>
          <a:noFill/>
        </p:spPr>
        <p:txBody>
          <a:bodyPr wrap="square" rtlCol="0">
            <a:spAutoFit/>
          </a:bodyPr>
          <a:lstStyle/>
          <a:p>
            <a:pPr algn="ctr"/>
            <a:r>
              <a:rPr lang="en-US" b="1" dirty="0" smtClean="0"/>
              <a:t>Proposed Universal Strategies For Influencing Discretion and Identifying Causes of Absence  </a:t>
            </a:r>
            <a:endParaRPr lang="en-US" b="1" dirty="0"/>
          </a:p>
        </p:txBody>
      </p:sp>
      <p:sp>
        <p:nvSpPr>
          <p:cNvPr id="9" name="Rounded Rectangle 8"/>
          <p:cNvSpPr/>
          <p:nvPr/>
        </p:nvSpPr>
        <p:spPr>
          <a:xfrm rot="10800000" flipH="1" flipV="1">
            <a:off x="2590800" y="533400"/>
            <a:ext cx="4038600" cy="685800"/>
          </a:xfrm>
          <a:prstGeom prst="round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4. Generate solutions </a:t>
            </a:r>
            <a:endParaRPr lang="en-US" sz="3200" dirty="0"/>
          </a:p>
        </p:txBody>
      </p:sp>
    </p:spTree>
    <p:extLst>
      <p:ext uri="{BB962C8B-B14F-4D97-AF65-F5344CB8AC3E}">
        <p14:creationId xmlns:p14="http://schemas.microsoft.com/office/powerpoint/2010/main" xmlns="" val="1401992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371599"/>
            <a:ext cx="7543800" cy="5257801"/>
          </a:xfrm>
        </p:spPr>
        <p:txBody>
          <a:bodyPr>
            <a:normAutofit lnSpcReduction="10000"/>
          </a:bodyPr>
          <a:lstStyle/>
          <a:p>
            <a:pPr>
              <a:lnSpc>
                <a:spcPct val="90000"/>
              </a:lnSpc>
              <a:spcAft>
                <a:spcPts val="600"/>
              </a:spcAft>
              <a:buClr>
                <a:schemeClr val="tx1"/>
              </a:buClr>
              <a:buSzPct val="80000"/>
              <a:buFont typeface="Wingdings" pitchFamily="2" charset="2"/>
              <a:buChar char="q"/>
            </a:pPr>
            <a:r>
              <a:rPr lang="en-US" sz="2200" b="1" dirty="0"/>
              <a:t>Average Daily Attendance</a:t>
            </a:r>
            <a:r>
              <a:rPr lang="en-US" sz="2200" dirty="0"/>
              <a:t>: </a:t>
            </a:r>
            <a:r>
              <a:rPr lang="en-US" sz="2200" dirty="0" smtClean="0"/>
              <a:t>The </a:t>
            </a:r>
            <a:r>
              <a:rPr lang="en-US" sz="2200" dirty="0"/>
              <a:t>percentage of enrolled students who attend school each day.</a:t>
            </a:r>
          </a:p>
          <a:p>
            <a:pPr>
              <a:lnSpc>
                <a:spcPct val="90000"/>
              </a:lnSpc>
              <a:spcAft>
                <a:spcPts val="1200"/>
              </a:spcAft>
              <a:buClr>
                <a:schemeClr val="tx1"/>
              </a:buClr>
              <a:buSzPct val="80000"/>
              <a:buFont typeface="Wingdings" pitchFamily="2" charset="2"/>
              <a:buChar char="q"/>
            </a:pPr>
            <a:r>
              <a:rPr lang="en-US" sz="2200" b="1" dirty="0"/>
              <a:t>Satisfactory Attendance: </a:t>
            </a:r>
            <a:r>
              <a:rPr lang="en-US" sz="2200" dirty="0" smtClean="0"/>
              <a:t>Missing </a:t>
            </a:r>
            <a:r>
              <a:rPr lang="en-US" sz="2200" dirty="0"/>
              <a:t>5% or less in an academic year. </a:t>
            </a:r>
          </a:p>
          <a:p>
            <a:pPr>
              <a:lnSpc>
                <a:spcPct val="90000"/>
              </a:lnSpc>
              <a:spcAft>
                <a:spcPts val="1200"/>
              </a:spcAft>
              <a:buClr>
                <a:schemeClr val="tx1"/>
              </a:buClr>
              <a:buSzPct val="80000"/>
              <a:buFont typeface="Wingdings" pitchFamily="2" charset="2"/>
              <a:buChar char="q"/>
            </a:pPr>
            <a:r>
              <a:rPr lang="en-US" sz="2200" b="1" dirty="0"/>
              <a:t>Chronic Absence: </a:t>
            </a:r>
            <a:r>
              <a:rPr lang="en-US" sz="2200" dirty="0" smtClean="0"/>
              <a:t>Missing </a:t>
            </a:r>
            <a:r>
              <a:rPr lang="en-US" sz="2200" dirty="0"/>
              <a:t>10% or more of  school in an academic year for any reason—excused or unexcused. </a:t>
            </a:r>
          </a:p>
          <a:p>
            <a:pPr>
              <a:lnSpc>
                <a:spcPct val="90000"/>
              </a:lnSpc>
              <a:spcAft>
                <a:spcPts val="1200"/>
              </a:spcAft>
              <a:buClr>
                <a:schemeClr val="tx1"/>
              </a:buClr>
              <a:buSzPct val="80000"/>
              <a:buFont typeface="Wingdings" pitchFamily="2" charset="2"/>
              <a:buChar char="q"/>
            </a:pPr>
            <a:r>
              <a:rPr lang="en-US" sz="2200" b="1" dirty="0"/>
              <a:t>Severe Chronic Absence: </a:t>
            </a:r>
            <a:r>
              <a:rPr lang="en-US" sz="2200" dirty="0" smtClean="0"/>
              <a:t>Missing </a:t>
            </a:r>
            <a:r>
              <a:rPr lang="en-US" sz="2200" dirty="0"/>
              <a:t>20% or more days of school per year – approximately two months of school.</a:t>
            </a:r>
          </a:p>
          <a:p>
            <a:pPr>
              <a:lnSpc>
                <a:spcPct val="90000"/>
              </a:lnSpc>
              <a:spcAft>
                <a:spcPts val="1200"/>
              </a:spcAft>
              <a:buClr>
                <a:schemeClr val="tx1"/>
              </a:buClr>
              <a:buSzPct val="80000"/>
              <a:buFont typeface="Wingdings" pitchFamily="2" charset="2"/>
              <a:buChar char="q"/>
            </a:pPr>
            <a:r>
              <a:rPr lang="en-US" sz="2200" b="1" dirty="0"/>
              <a:t>Truancy: </a:t>
            </a:r>
            <a:r>
              <a:rPr lang="en-US" sz="2200" dirty="0" smtClean="0"/>
              <a:t>Typically</a:t>
            </a:r>
            <a:r>
              <a:rPr lang="en-US" sz="2200" b="1" dirty="0" smtClean="0"/>
              <a:t> </a:t>
            </a:r>
            <a:r>
              <a:rPr lang="en-US" sz="2200" dirty="0"/>
              <a:t>refers </a:t>
            </a:r>
            <a:r>
              <a:rPr lang="en-US" sz="2200" i="1" dirty="0"/>
              <a:t>only</a:t>
            </a:r>
            <a:r>
              <a:rPr lang="en-US" sz="2200" dirty="0"/>
              <a:t> to unexcused absences and is defined by each state</a:t>
            </a:r>
            <a:r>
              <a:rPr lang="en-US" sz="2200" dirty="0" smtClean="0"/>
              <a:t>. </a:t>
            </a:r>
            <a:r>
              <a:rPr lang="en-US" sz="2000" dirty="0" smtClean="0"/>
              <a:t>. In CA, it is missing 3 days of school without a valid excuse, or being late to class 3 times without a valid excuse.  In MD, it is unlawfully absent 20% of days if enrolled 90 days. </a:t>
            </a:r>
            <a:endParaRPr lang="en-US" sz="2200" dirty="0"/>
          </a:p>
          <a:p>
            <a:endParaRPr lang="en-US" sz="2200" dirty="0">
              <a:latin typeface="Century Gothic" pitchFamily="34" charset="0"/>
            </a:endParaRPr>
          </a:p>
        </p:txBody>
      </p:sp>
      <p:sp>
        <p:nvSpPr>
          <p:cNvPr id="5" name="TextBox 4"/>
          <p:cNvSpPr txBox="1"/>
          <p:nvPr/>
        </p:nvSpPr>
        <p:spPr>
          <a:xfrm>
            <a:off x="1447800" y="609600"/>
            <a:ext cx="6019800" cy="492443"/>
          </a:xfrm>
          <a:prstGeom prst="rect">
            <a:avLst/>
          </a:prstGeom>
          <a:noFill/>
        </p:spPr>
        <p:txBody>
          <a:bodyPr wrap="square" rtlCol="0">
            <a:spAutoFit/>
          </a:bodyPr>
          <a:lstStyle/>
          <a:p>
            <a:r>
              <a:rPr lang="en-US" sz="2600" b="1" dirty="0">
                <a:solidFill>
                  <a:prstClr val="black"/>
                </a:solidFill>
                <a:latin typeface="Century Gothic" pitchFamily="34" charset="0"/>
              </a:rPr>
              <a:t>Defining Key Terms</a:t>
            </a:r>
          </a:p>
        </p:txBody>
      </p:sp>
    </p:spTree>
    <p:extLst>
      <p:ext uri="{BB962C8B-B14F-4D97-AF65-F5344CB8AC3E}">
        <p14:creationId xmlns:p14="http://schemas.microsoft.com/office/powerpoint/2010/main" xmlns="" val="42002567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rapezoid 35"/>
          <p:cNvSpPr/>
          <p:nvPr/>
        </p:nvSpPr>
        <p:spPr>
          <a:xfrm>
            <a:off x="762000" y="2057400"/>
            <a:ext cx="1676400" cy="629501"/>
          </a:xfrm>
          <a:prstGeom prst="trapezoid">
            <a:avLst/>
          </a:prstGeom>
          <a:solidFill>
            <a:srgbClr val="2048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rapezoid 4"/>
          <p:cNvSpPr/>
          <p:nvPr/>
        </p:nvSpPr>
        <p:spPr bwMode="auto">
          <a:xfrm>
            <a:off x="3156438" y="1066111"/>
            <a:ext cx="2232921" cy="1620790"/>
          </a:xfrm>
          <a:prstGeom prst="rect">
            <a:avLst/>
          </a:prstGeom>
        </p:spPr>
        <p:style>
          <a:lnRef idx="0">
            <a:scrgbClr r="0" g="0" b="0"/>
          </a:lnRef>
          <a:fillRef idx="0">
            <a:scrgbClr r="0" g="0" b="0"/>
          </a:fillRef>
          <a:effectRef idx="0">
            <a:scrgbClr r="0" g="0" b="0"/>
          </a:effectRef>
          <a:fontRef idx="minor">
            <a:schemeClr val="lt1"/>
          </a:fontRef>
        </p:style>
        <p:txBody>
          <a:bodyPr lIns="17780" tIns="17780" rIns="17780" bIns="17780" anchor="ctr"/>
          <a:lstStyle/>
          <a:p>
            <a:pPr algn="ctr" defTabSz="622300">
              <a:lnSpc>
                <a:spcPct val="90000"/>
              </a:lnSpc>
              <a:spcAft>
                <a:spcPct val="35000"/>
              </a:spcAft>
              <a:defRPr/>
            </a:pPr>
            <a:endParaRPr lang="en-US" sz="1400" b="1" dirty="0">
              <a:solidFill>
                <a:schemeClr val="bg1"/>
              </a:solidFill>
              <a:latin typeface="Calibri" pitchFamily="34" charset="0"/>
            </a:endParaRPr>
          </a:p>
          <a:p>
            <a:pPr algn="ctr" defTabSz="622300">
              <a:lnSpc>
                <a:spcPct val="90000"/>
              </a:lnSpc>
              <a:spcAft>
                <a:spcPct val="35000"/>
              </a:spcAft>
              <a:defRPr/>
            </a:pPr>
            <a:endParaRPr lang="en-US" sz="1400" b="1" dirty="0">
              <a:solidFill>
                <a:schemeClr val="bg1"/>
              </a:solidFill>
              <a:latin typeface="Calibri" pitchFamily="34" charset="0"/>
            </a:endParaRPr>
          </a:p>
          <a:p>
            <a:pPr algn="ctr" defTabSz="622300">
              <a:lnSpc>
                <a:spcPct val="90000"/>
              </a:lnSpc>
              <a:spcAft>
                <a:spcPct val="35000"/>
              </a:spcAft>
              <a:defRPr/>
            </a:pPr>
            <a:endParaRPr lang="en-US" sz="1400" b="1" dirty="0">
              <a:solidFill>
                <a:schemeClr val="bg1"/>
              </a:solidFill>
              <a:latin typeface="Calibri" pitchFamily="34" charset="0"/>
            </a:endParaRPr>
          </a:p>
          <a:p>
            <a:pPr algn="ctr" defTabSz="622300">
              <a:lnSpc>
                <a:spcPct val="90000"/>
              </a:lnSpc>
              <a:spcAft>
                <a:spcPct val="35000"/>
              </a:spcAft>
              <a:defRPr/>
            </a:pPr>
            <a:r>
              <a:rPr lang="en-US" sz="1600" b="1" dirty="0">
                <a:solidFill>
                  <a:schemeClr val="bg1"/>
                </a:solidFill>
                <a:latin typeface="Century Gothic" pitchFamily="34" charset="0"/>
              </a:rPr>
              <a:t>Recovery</a:t>
            </a:r>
          </a:p>
          <a:p>
            <a:pPr algn="ctr" defTabSz="622300">
              <a:lnSpc>
                <a:spcPct val="90000"/>
              </a:lnSpc>
              <a:spcAft>
                <a:spcPct val="35000"/>
              </a:spcAft>
              <a:defRPr/>
            </a:pPr>
            <a:r>
              <a:rPr lang="en-US" sz="1600" b="1" dirty="0">
                <a:solidFill>
                  <a:schemeClr val="bg1"/>
                </a:solidFill>
                <a:latin typeface="Century Gothic" pitchFamily="34" charset="0"/>
              </a:rPr>
              <a:t>Programs</a:t>
            </a:r>
          </a:p>
        </p:txBody>
      </p:sp>
      <p:sp>
        <p:nvSpPr>
          <p:cNvPr id="20" name="TextBox 19"/>
          <p:cNvSpPr txBox="1"/>
          <p:nvPr/>
        </p:nvSpPr>
        <p:spPr>
          <a:xfrm>
            <a:off x="2743200" y="1600201"/>
            <a:ext cx="4876799" cy="784830"/>
          </a:xfrm>
          <a:prstGeom prst="rect">
            <a:avLst/>
          </a:prstGeom>
          <a:solidFill>
            <a:schemeClr val="tx2">
              <a:lumMod val="40000"/>
              <a:lumOff val="60000"/>
            </a:schemeClr>
          </a:solidFill>
          <a:ln>
            <a:noFill/>
          </a:ln>
          <a:effectLst>
            <a:innerShdw blurRad="63500" dist="50800" dir="5400000">
              <a:prstClr val="black">
                <a:alpha val="50000"/>
              </a:prstClr>
            </a:innerShdw>
          </a:effectLst>
        </p:spPr>
        <p:style>
          <a:lnRef idx="1">
            <a:schemeClr val="accent3"/>
          </a:lnRef>
          <a:fillRef idx="2">
            <a:schemeClr val="accent3"/>
          </a:fillRef>
          <a:effectRef idx="1">
            <a:schemeClr val="accent3"/>
          </a:effectRef>
          <a:fontRef idx="minor">
            <a:schemeClr val="dk1"/>
          </a:fontRef>
        </p:style>
        <p:txBody>
          <a:bodyPr wrap="square" rtlCol="0">
            <a:spAutoFit/>
          </a:bodyPr>
          <a:lstStyle/>
          <a:p>
            <a:pPr marL="285750" indent="-285750" fontAlgn="auto">
              <a:spcBef>
                <a:spcPts val="0"/>
              </a:spcBef>
              <a:spcAft>
                <a:spcPts val="0"/>
              </a:spcAft>
              <a:buSzPct val="80000"/>
              <a:buFont typeface="Arial" pitchFamily="34" charset="0"/>
              <a:buChar char="•"/>
              <a:defRPr/>
            </a:pPr>
            <a:r>
              <a:rPr lang="en-US" sz="1500" b="1" dirty="0">
                <a:latin typeface="Arial" pitchFamily="34" charset="0"/>
                <a:cs typeface="Arial" pitchFamily="34" charset="0"/>
              </a:rPr>
              <a:t>Case management and wrap-around </a:t>
            </a:r>
            <a:r>
              <a:rPr lang="en-US" sz="1500" b="1" dirty="0" smtClean="0">
                <a:latin typeface="Arial" pitchFamily="34" charset="0"/>
                <a:cs typeface="Arial" pitchFamily="34" charset="0"/>
              </a:rPr>
              <a:t>services</a:t>
            </a:r>
          </a:p>
          <a:p>
            <a:pPr marL="285750" indent="-285750" fontAlgn="auto">
              <a:spcBef>
                <a:spcPts val="0"/>
              </a:spcBef>
              <a:spcAft>
                <a:spcPts val="0"/>
              </a:spcAft>
              <a:buSzPct val="80000"/>
              <a:buFont typeface="Arial" pitchFamily="34" charset="0"/>
              <a:buChar char="•"/>
              <a:defRPr/>
            </a:pPr>
            <a:r>
              <a:rPr lang="en-US" sz="1500" b="1" dirty="0" smtClean="0">
                <a:latin typeface="Arial" pitchFamily="34" charset="0"/>
                <a:cs typeface="Arial" pitchFamily="34" charset="0"/>
              </a:rPr>
              <a:t>Referral </a:t>
            </a:r>
            <a:r>
              <a:rPr lang="en-US" sz="1500" b="1" dirty="0">
                <a:latin typeface="Arial" pitchFamily="34" charset="0"/>
                <a:cs typeface="Arial" pitchFamily="34" charset="0"/>
              </a:rPr>
              <a:t>as last resort for court -based </a:t>
            </a:r>
            <a:r>
              <a:rPr lang="en-US" sz="1500" b="1" dirty="0" smtClean="0">
                <a:latin typeface="Arial" pitchFamily="34" charset="0"/>
                <a:cs typeface="Arial" pitchFamily="34" charset="0"/>
              </a:rPr>
              <a:t>intervention</a:t>
            </a:r>
            <a:endParaRPr lang="en-US" sz="1500" b="1" dirty="0"/>
          </a:p>
        </p:txBody>
      </p:sp>
      <p:sp>
        <p:nvSpPr>
          <p:cNvPr id="27" name="Trapezoid 4"/>
          <p:cNvSpPr/>
          <p:nvPr/>
        </p:nvSpPr>
        <p:spPr bwMode="auto">
          <a:xfrm>
            <a:off x="762000" y="2057400"/>
            <a:ext cx="1676400" cy="694536"/>
          </a:xfrm>
          <a:prstGeom prst="rect">
            <a:avLst/>
          </a:prstGeom>
        </p:spPr>
        <p:style>
          <a:lnRef idx="0">
            <a:scrgbClr r="0" g="0" b="0"/>
          </a:lnRef>
          <a:fillRef idx="0">
            <a:scrgbClr r="0" g="0" b="0"/>
          </a:fillRef>
          <a:effectRef idx="0">
            <a:scrgbClr r="0" g="0" b="0"/>
          </a:effectRef>
          <a:fontRef idx="minor">
            <a:schemeClr val="lt1"/>
          </a:fontRef>
        </p:style>
        <p:txBody>
          <a:bodyPr lIns="17780" tIns="17780" rIns="17780" bIns="17780" anchor="ctr"/>
          <a:lstStyle/>
          <a:p>
            <a:pPr algn="ctr" defTabSz="622300">
              <a:lnSpc>
                <a:spcPct val="90000"/>
              </a:lnSpc>
              <a:spcAft>
                <a:spcPct val="35000"/>
              </a:spcAft>
              <a:defRPr/>
            </a:pPr>
            <a:r>
              <a:rPr lang="en-US" sz="1600" b="1" dirty="0" smtClean="0">
                <a:solidFill>
                  <a:schemeClr val="bg1"/>
                </a:solidFill>
                <a:latin typeface="Century Gothic" pitchFamily="34" charset="0"/>
              </a:rPr>
              <a:t>Recovery</a:t>
            </a:r>
            <a:endParaRPr lang="en-US" sz="1600" b="1" dirty="0">
              <a:solidFill>
                <a:schemeClr val="bg1"/>
              </a:solidFill>
              <a:latin typeface="Century Gothic" pitchFamily="34" charset="0"/>
            </a:endParaRPr>
          </a:p>
          <a:p>
            <a:pPr algn="ctr" defTabSz="622300">
              <a:lnSpc>
                <a:spcPct val="90000"/>
              </a:lnSpc>
              <a:spcAft>
                <a:spcPct val="35000"/>
              </a:spcAft>
              <a:defRPr/>
            </a:pPr>
            <a:r>
              <a:rPr lang="en-US" sz="1600" b="1" dirty="0">
                <a:solidFill>
                  <a:schemeClr val="bg1"/>
                </a:solidFill>
                <a:latin typeface="Century Gothic" pitchFamily="34" charset="0"/>
              </a:rPr>
              <a:t>Programs</a:t>
            </a:r>
          </a:p>
        </p:txBody>
      </p:sp>
      <p:sp>
        <p:nvSpPr>
          <p:cNvPr id="28" name="TextBox 3"/>
          <p:cNvSpPr txBox="1">
            <a:spLocks noChangeArrowheads="1"/>
          </p:cNvSpPr>
          <p:nvPr/>
        </p:nvSpPr>
        <p:spPr bwMode="auto">
          <a:xfrm>
            <a:off x="1524000" y="533400"/>
            <a:ext cx="6400800" cy="646331"/>
          </a:xfrm>
          <a:prstGeom prst="rect">
            <a:avLst/>
          </a:prstGeom>
          <a:noFill/>
          <a:ln w="9525">
            <a:noFill/>
            <a:miter lim="800000"/>
            <a:headEnd/>
            <a:tailEnd/>
          </a:ln>
        </p:spPr>
        <p:txBody>
          <a:bodyPr wrap="square">
            <a:spAutoFit/>
          </a:bodyPr>
          <a:lstStyle/>
          <a:p>
            <a:r>
              <a:rPr lang="en-US" sz="3600" b="1" dirty="0" smtClean="0"/>
              <a:t>Strategies for 3 Tiered Approach</a:t>
            </a:r>
            <a:endParaRPr lang="en-US" sz="3600" b="1" dirty="0"/>
          </a:p>
        </p:txBody>
      </p:sp>
      <p:sp>
        <p:nvSpPr>
          <p:cNvPr id="37" name="Trapezoid 36"/>
          <p:cNvSpPr/>
          <p:nvPr/>
        </p:nvSpPr>
        <p:spPr>
          <a:xfrm>
            <a:off x="483486" y="3067348"/>
            <a:ext cx="2183514" cy="818852"/>
          </a:xfrm>
          <a:prstGeom prst="trapezoid">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2895600" y="2590800"/>
            <a:ext cx="4648200" cy="1015663"/>
          </a:xfrm>
          <a:prstGeom prst="rect">
            <a:avLst/>
          </a:prstGeom>
          <a:solidFill>
            <a:schemeClr val="tx2">
              <a:lumMod val="40000"/>
              <a:lumOff val="60000"/>
            </a:schemeClr>
          </a:solidFill>
          <a:effectLst>
            <a:innerShdw blurRad="63500" dist="50800" dir="5400000">
              <a:prstClr val="black">
                <a:alpha val="50000"/>
              </a:prstClr>
            </a:innerShdw>
          </a:effectLst>
        </p:spPr>
        <p:txBody>
          <a:bodyPr wrap="square">
            <a:spAutoFit/>
          </a:bodyPr>
          <a:lstStyle/>
          <a:p>
            <a:pPr marL="285750" indent="-285750" fontAlgn="auto">
              <a:spcBef>
                <a:spcPts val="0"/>
              </a:spcBef>
              <a:spcAft>
                <a:spcPts val="0"/>
              </a:spcAft>
              <a:buSzPct val="80000"/>
              <a:buFont typeface="Arial" pitchFamily="34" charset="0"/>
              <a:buChar char="•"/>
              <a:defRPr/>
            </a:pPr>
            <a:r>
              <a:rPr lang="en-US" sz="1500" b="1" dirty="0" smtClean="0">
                <a:latin typeface="Arial" pitchFamily="34" charset="0"/>
                <a:cs typeface="Arial" pitchFamily="34" charset="0"/>
              </a:rPr>
              <a:t>Early outreach, support, mentoring for student with poor attendance. </a:t>
            </a:r>
            <a:endParaRPr lang="en-US" sz="1500" b="1" dirty="0">
              <a:latin typeface="Arial" pitchFamily="34" charset="0"/>
              <a:cs typeface="Arial" pitchFamily="34" charset="0"/>
            </a:endParaRPr>
          </a:p>
          <a:p>
            <a:pPr marL="285750" indent="-285750" fontAlgn="auto">
              <a:spcBef>
                <a:spcPts val="0"/>
              </a:spcBef>
              <a:spcAft>
                <a:spcPts val="0"/>
              </a:spcAft>
              <a:buSzPct val="80000"/>
              <a:buFont typeface="Arial" pitchFamily="34" charset="0"/>
              <a:buChar char="•"/>
              <a:defRPr/>
            </a:pPr>
            <a:r>
              <a:rPr lang="en-US" sz="1500" b="1" dirty="0">
                <a:latin typeface="Arial" pitchFamily="34" charset="0"/>
                <a:cs typeface="Arial" pitchFamily="34" charset="0"/>
              </a:rPr>
              <a:t>Identify and remove </a:t>
            </a:r>
            <a:r>
              <a:rPr lang="en-US" sz="1500" b="1" dirty="0" smtClean="0">
                <a:latin typeface="Arial" pitchFamily="34" charset="0"/>
                <a:cs typeface="Arial" pitchFamily="34" charset="0"/>
              </a:rPr>
              <a:t>barriers</a:t>
            </a:r>
          </a:p>
          <a:p>
            <a:pPr marL="285750" indent="-285750" fontAlgn="auto">
              <a:spcBef>
                <a:spcPts val="0"/>
              </a:spcBef>
              <a:spcAft>
                <a:spcPts val="0"/>
              </a:spcAft>
              <a:buSzPct val="80000"/>
              <a:buFont typeface="Arial" pitchFamily="34" charset="0"/>
              <a:buChar char="•"/>
              <a:defRPr/>
            </a:pPr>
            <a:r>
              <a:rPr lang="en-US" sz="1500" b="1" dirty="0" smtClean="0">
                <a:latin typeface="Arial" pitchFamily="34" charset="0"/>
                <a:cs typeface="Arial" pitchFamily="34" charset="0"/>
              </a:rPr>
              <a:t>Attendance contracts  </a:t>
            </a:r>
            <a:endParaRPr lang="en-US" sz="1500" b="1" dirty="0">
              <a:latin typeface="+mn-lt"/>
              <a:cs typeface="+mn-cs"/>
            </a:endParaRPr>
          </a:p>
        </p:txBody>
      </p:sp>
      <p:sp>
        <p:nvSpPr>
          <p:cNvPr id="30" name="Content Placeholder 2"/>
          <p:cNvSpPr>
            <a:spLocks noGrp="1"/>
          </p:cNvSpPr>
          <p:nvPr>
            <p:ph idx="1"/>
          </p:nvPr>
        </p:nvSpPr>
        <p:spPr>
          <a:xfrm>
            <a:off x="3010837" y="3886200"/>
            <a:ext cx="4837763" cy="2743200"/>
          </a:xfrm>
          <a:solidFill>
            <a:schemeClr val="tx2">
              <a:lumMod val="40000"/>
              <a:lumOff val="60000"/>
            </a:schemeClr>
          </a:solidFill>
          <a:effectLst>
            <a:innerShdw blurRad="63500" dist="50800" dir="2700000">
              <a:prstClr val="black">
                <a:alpha val="50000"/>
              </a:prstClr>
            </a:innerShdw>
          </a:effectLst>
        </p:spPr>
        <p:txBody>
          <a:bodyPr rtlCol="0">
            <a:noAutofit/>
          </a:bodyPr>
          <a:lstStyle/>
          <a:p>
            <a:pPr>
              <a:buSzPct val="80000"/>
              <a:defRPr/>
            </a:pPr>
            <a:r>
              <a:rPr lang="en-US" sz="1500" b="1" dirty="0" smtClean="0"/>
              <a:t>Safe  &amp; supportive school environment</a:t>
            </a:r>
          </a:p>
          <a:p>
            <a:pPr>
              <a:buSzPct val="80000"/>
              <a:defRPr/>
            </a:pPr>
            <a:r>
              <a:rPr lang="en-US" sz="1500" b="1" dirty="0" smtClean="0"/>
              <a:t>Engaging classroom environments</a:t>
            </a:r>
          </a:p>
          <a:p>
            <a:pPr>
              <a:buSzPct val="80000"/>
              <a:defRPr/>
            </a:pPr>
            <a:r>
              <a:rPr lang="en-US" sz="1500" b="1" dirty="0" smtClean="0"/>
              <a:t>Parent education about why attendance matters and how to help each other get students to school. </a:t>
            </a:r>
          </a:p>
          <a:p>
            <a:pPr>
              <a:buSzPct val="80000"/>
              <a:defRPr/>
            </a:pPr>
            <a:r>
              <a:rPr lang="en-US" sz="1500" b="1" dirty="0" smtClean="0"/>
              <a:t>On-going attention to attendance data </a:t>
            </a:r>
          </a:p>
          <a:p>
            <a:pPr>
              <a:buSzPct val="80000"/>
              <a:defRPr/>
            </a:pPr>
            <a:r>
              <a:rPr lang="en-US" sz="1500" b="1" dirty="0" smtClean="0"/>
              <a:t>Recognition for good and improved attendance </a:t>
            </a:r>
          </a:p>
          <a:p>
            <a:pPr>
              <a:buSzPct val="80000"/>
              <a:defRPr/>
            </a:pPr>
            <a:r>
              <a:rPr lang="en-US" sz="1500" b="1" dirty="0" smtClean="0"/>
              <a:t>Collaboration with afterschool  &amp;  early childhood  </a:t>
            </a:r>
          </a:p>
          <a:p>
            <a:pPr>
              <a:buSzPct val="80000"/>
              <a:defRPr/>
            </a:pPr>
            <a:r>
              <a:rPr lang="en-US" sz="1500" b="1" dirty="0" smtClean="0"/>
              <a:t>School-based health supports</a:t>
            </a:r>
            <a:endParaRPr lang="en-US" sz="1500" b="1" dirty="0"/>
          </a:p>
        </p:txBody>
      </p:sp>
      <p:sp>
        <p:nvSpPr>
          <p:cNvPr id="38" name="Trapezoid 37"/>
          <p:cNvSpPr/>
          <p:nvPr/>
        </p:nvSpPr>
        <p:spPr>
          <a:xfrm>
            <a:off x="76200" y="4249728"/>
            <a:ext cx="2895690" cy="931872"/>
          </a:xfrm>
          <a:prstGeom prst="trapezoid">
            <a:avLst/>
          </a:prstGeom>
          <a:solidFill>
            <a:srgbClr val="81CB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rapezoid 6"/>
          <p:cNvSpPr/>
          <p:nvPr/>
        </p:nvSpPr>
        <p:spPr bwMode="auto">
          <a:xfrm>
            <a:off x="498292" y="3200400"/>
            <a:ext cx="2186293" cy="573051"/>
          </a:xfrm>
          <a:prstGeom prst="rect">
            <a:avLst/>
          </a:prstGeom>
        </p:spPr>
        <p:style>
          <a:lnRef idx="0">
            <a:scrgbClr r="0" g="0" b="0"/>
          </a:lnRef>
          <a:fillRef idx="0">
            <a:scrgbClr r="0" g="0" b="0"/>
          </a:fillRef>
          <a:effectRef idx="0">
            <a:scrgbClr r="0" g="0" b="0"/>
          </a:effectRef>
          <a:fontRef idx="minor">
            <a:schemeClr val="lt1"/>
          </a:fontRef>
        </p:style>
        <p:txBody>
          <a:bodyPr lIns="17780" tIns="17780" rIns="17780" bIns="17780" anchor="ctr"/>
          <a:lstStyle/>
          <a:p>
            <a:pPr algn="ctr" defTabSz="622300">
              <a:lnSpc>
                <a:spcPct val="90000"/>
              </a:lnSpc>
              <a:spcAft>
                <a:spcPct val="35000"/>
              </a:spcAft>
              <a:defRPr/>
            </a:pPr>
            <a:r>
              <a:rPr lang="en-US" sz="1600" b="1" dirty="0">
                <a:solidFill>
                  <a:schemeClr val="bg1"/>
                </a:solidFill>
                <a:latin typeface="Century Gothic" pitchFamily="34" charset="0"/>
              </a:rPr>
              <a:t>Intervention</a:t>
            </a:r>
          </a:p>
          <a:p>
            <a:pPr algn="ctr" defTabSz="622300">
              <a:lnSpc>
                <a:spcPct val="90000"/>
              </a:lnSpc>
              <a:spcAft>
                <a:spcPct val="35000"/>
              </a:spcAft>
              <a:defRPr/>
            </a:pPr>
            <a:r>
              <a:rPr lang="en-US" sz="1600" b="1" dirty="0">
                <a:solidFill>
                  <a:schemeClr val="bg1"/>
                </a:solidFill>
                <a:latin typeface="Century Gothic" pitchFamily="34" charset="0"/>
              </a:rPr>
              <a:t>Programs</a:t>
            </a:r>
          </a:p>
        </p:txBody>
      </p:sp>
      <p:sp>
        <p:nvSpPr>
          <p:cNvPr id="25" name="Trapezoid 8"/>
          <p:cNvSpPr/>
          <p:nvPr/>
        </p:nvSpPr>
        <p:spPr bwMode="auto">
          <a:xfrm>
            <a:off x="-76199" y="4419600"/>
            <a:ext cx="3226776" cy="762000"/>
          </a:xfrm>
          <a:prstGeom prst="rect">
            <a:avLst/>
          </a:prstGeom>
        </p:spPr>
        <p:style>
          <a:lnRef idx="0">
            <a:scrgbClr r="0" g="0" b="0"/>
          </a:lnRef>
          <a:fillRef idx="0">
            <a:scrgbClr r="0" g="0" b="0"/>
          </a:fillRef>
          <a:effectRef idx="0">
            <a:scrgbClr r="0" g="0" b="0"/>
          </a:effectRef>
          <a:fontRef idx="minor">
            <a:schemeClr val="lt1"/>
          </a:fontRef>
        </p:style>
        <p:txBody>
          <a:bodyPr lIns="17780" tIns="17780" rIns="17780" bIns="17780" anchor="ctr"/>
          <a:lstStyle/>
          <a:p>
            <a:pPr algn="ctr" defTabSz="622300">
              <a:lnSpc>
                <a:spcPct val="90000"/>
              </a:lnSpc>
              <a:spcAft>
                <a:spcPct val="35000"/>
              </a:spcAft>
              <a:defRPr/>
            </a:pPr>
            <a:r>
              <a:rPr lang="en-US" sz="1600" b="1" dirty="0" smtClean="0">
                <a:solidFill>
                  <a:schemeClr val="bg1"/>
                </a:solidFill>
                <a:latin typeface="Century Gothic" pitchFamily="34" charset="0"/>
              </a:rPr>
              <a:t>Universal/Preventive</a:t>
            </a:r>
            <a:endParaRPr lang="en-US" sz="1600" b="1" dirty="0">
              <a:solidFill>
                <a:schemeClr val="bg1"/>
              </a:solidFill>
              <a:latin typeface="Century Gothic" pitchFamily="34" charset="0"/>
            </a:endParaRPr>
          </a:p>
          <a:p>
            <a:pPr algn="ctr" defTabSz="622300">
              <a:lnSpc>
                <a:spcPct val="90000"/>
              </a:lnSpc>
              <a:spcAft>
                <a:spcPct val="35000"/>
              </a:spcAft>
              <a:defRPr/>
            </a:pPr>
            <a:r>
              <a:rPr lang="en-US" sz="1600" b="1" dirty="0" smtClean="0">
                <a:solidFill>
                  <a:schemeClr val="bg1"/>
                </a:solidFill>
                <a:latin typeface="Century Gothic" pitchFamily="34" charset="0"/>
              </a:rPr>
              <a:t> Programs</a:t>
            </a:r>
            <a:endParaRPr lang="en-US" sz="1600" b="1" dirty="0">
              <a:solidFill>
                <a:schemeClr val="bg1"/>
              </a:solidFill>
              <a:latin typeface="Century Gothic" pitchFamily="34" charset="0"/>
            </a:endParaRPr>
          </a:p>
        </p:txBody>
      </p:sp>
      <p:cxnSp>
        <p:nvCxnSpPr>
          <p:cNvPr id="14" name="Straight Arrow Connector 13"/>
          <p:cNvCxnSpPr/>
          <p:nvPr/>
        </p:nvCxnSpPr>
        <p:spPr>
          <a:xfrm flipV="1">
            <a:off x="2438400" y="2057400"/>
            <a:ext cx="1524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23" idx="3"/>
          </p:cNvCxnSpPr>
          <p:nvPr/>
        </p:nvCxnSpPr>
        <p:spPr>
          <a:xfrm flipV="1">
            <a:off x="2684585" y="3276600"/>
            <a:ext cx="211015" cy="2103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38" idx="3"/>
          </p:cNvCxnSpPr>
          <p:nvPr/>
        </p:nvCxnSpPr>
        <p:spPr>
          <a:xfrm flipV="1">
            <a:off x="2855406" y="4572000"/>
            <a:ext cx="116394" cy="1436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Left Arrow 17"/>
          <p:cNvSpPr/>
          <p:nvPr/>
        </p:nvSpPr>
        <p:spPr>
          <a:xfrm>
            <a:off x="7086600" y="4648200"/>
            <a:ext cx="609600" cy="381000"/>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060"/>
              </a:solidFill>
            </a:endParaRPr>
          </a:p>
        </p:txBody>
      </p:sp>
      <p:sp>
        <p:nvSpPr>
          <p:cNvPr id="19" name="Left Arrow 18"/>
          <p:cNvSpPr/>
          <p:nvPr/>
        </p:nvSpPr>
        <p:spPr>
          <a:xfrm>
            <a:off x="7162800" y="2590800"/>
            <a:ext cx="609600" cy="381000"/>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eft Arrow 21"/>
          <p:cNvSpPr/>
          <p:nvPr/>
        </p:nvSpPr>
        <p:spPr>
          <a:xfrm>
            <a:off x="7315200" y="5105400"/>
            <a:ext cx="609600" cy="381000"/>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Left Arrow 25"/>
          <p:cNvSpPr/>
          <p:nvPr/>
        </p:nvSpPr>
        <p:spPr>
          <a:xfrm>
            <a:off x="7772400" y="5410200"/>
            <a:ext cx="685800" cy="381000"/>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3206685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7391400" y="2133600"/>
            <a:ext cx="1524000" cy="685800"/>
          </a:xfrm>
          <a:prstGeom prst="roundRect">
            <a:avLst/>
          </a:prstGeom>
          <a:solidFill>
            <a:srgbClr val="007A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xmlns="" val="68329143"/>
              </p:ext>
            </p:extLst>
          </p:nvPr>
        </p:nvGraphicFramePr>
        <p:xfrm>
          <a:off x="457200" y="1798637"/>
          <a:ext cx="7848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Curved Right Arrow 10"/>
          <p:cNvSpPr/>
          <p:nvPr/>
        </p:nvSpPr>
        <p:spPr>
          <a:xfrm rot="5400000">
            <a:off x="6287662" y="798938"/>
            <a:ext cx="470569" cy="207309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12" name="Curved Left Arrow 11"/>
          <p:cNvSpPr/>
          <p:nvPr/>
        </p:nvSpPr>
        <p:spPr>
          <a:xfrm rot="5022579">
            <a:off x="7086359" y="2545000"/>
            <a:ext cx="362009" cy="136274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13" name="TextBox 12"/>
          <p:cNvSpPr txBox="1"/>
          <p:nvPr/>
        </p:nvSpPr>
        <p:spPr>
          <a:xfrm>
            <a:off x="7467600" y="2133600"/>
            <a:ext cx="2057400" cy="646331"/>
          </a:xfrm>
          <a:prstGeom prst="rect">
            <a:avLst/>
          </a:prstGeom>
          <a:noFill/>
        </p:spPr>
        <p:txBody>
          <a:bodyPr wrap="square" rtlCol="0">
            <a:spAutoFit/>
          </a:bodyPr>
          <a:lstStyle/>
          <a:p>
            <a:r>
              <a:rPr lang="en-US" b="1" dirty="0" smtClean="0">
                <a:solidFill>
                  <a:prstClr val="white"/>
                </a:solidFill>
              </a:rPr>
              <a:t>Vet Results </a:t>
            </a:r>
          </a:p>
          <a:p>
            <a:r>
              <a:rPr lang="en-US" b="1" dirty="0" smtClean="0">
                <a:solidFill>
                  <a:prstClr val="white"/>
                </a:solidFill>
              </a:rPr>
              <a:t>for  Accuracy</a:t>
            </a:r>
            <a:endParaRPr lang="en-US" b="1" dirty="0">
              <a:solidFill>
                <a:prstClr val="white"/>
              </a:solidFill>
            </a:endParaRPr>
          </a:p>
        </p:txBody>
      </p:sp>
      <p:sp>
        <p:nvSpPr>
          <p:cNvPr id="8" name="TextBox 7"/>
          <p:cNvSpPr txBox="1"/>
          <p:nvPr/>
        </p:nvSpPr>
        <p:spPr>
          <a:xfrm>
            <a:off x="1447800" y="914400"/>
            <a:ext cx="6400800" cy="584775"/>
          </a:xfrm>
          <a:prstGeom prst="rect">
            <a:avLst/>
          </a:prstGeom>
          <a:noFill/>
        </p:spPr>
        <p:txBody>
          <a:bodyPr wrap="square" rtlCol="0">
            <a:spAutoFit/>
          </a:bodyPr>
          <a:lstStyle/>
          <a:p>
            <a:pPr algn="ctr"/>
            <a:r>
              <a:rPr lang="en-US" sz="3200" b="1" dirty="0" smtClean="0"/>
              <a:t>Attendance Works Inquiry Cycle</a:t>
            </a:r>
            <a:endParaRPr lang="en-US" sz="3200" b="1" dirty="0"/>
          </a:p>
        </p:txBody>
      </p:sp>
    </p:spTree>
    <p:extLst>
      <p:ext uri="{BB962C8B-B14F-4D97-AF65-F5344CB8AC3E}">
        <p14:creationId xmlns:p14="http://schemas.microsoft.com/office/powerpoint/2010/main" xmlns="" val="18967617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600200"/>
            <a:ext cx="7391400" cy="4724400"/>
          </a:xfrm>
        </p:spPr>
        <p:txBody>
          <a:bodyPr>
            <a:noAutofit/>
          </a:bodyPr>
          <a:lstStyle/>
          <a:p>
            <a:pPr>
              <a:spcBef>
                <a:spcPct val="40000"/>
              </a:spcBef>
              <a:buClr>
                <a:schemeClr val="tx1"/>
              </a:buClr>
              <a:buSzPct val="80000"/>
              <a:buFont typeface="Wingdings" pitchFamily="2" charset="2"/>
              <a:buChar char="q"/>
            </a:pPr>
            <a:r>
              <a:rPr lang="en-US" sz="2000" b="1" dirty="0">
                <a:solidFill>
                  <a:schemeClr val="tx2">
                    <a:lumMod val="75000"/>
                  </a:schemeClr>
                </a:solidFill>
              </a:rPr>
              <a:t>Exposure to </a:t>
            </a:r>
            <a:r>
              <a:rPr lang="en-US" sz="2000" b="1" dirty="0" smtClean="0">
                <a:solidFill>
                  <a:schemeClr val="tx2">
                    <a:lumMod val="75000"/>
                  </a:schemeClr>
                </a:solidFill>
              </a:rPr>
              <a:t>Language</a:t>
            </a:r>
            <a:r>
              <a:rPr lang="en-US" sz="2000" b="1" dirty="0"/>
              <a:t>:</a:t>
            </a:r>
            <a:r>
              <a:rPr lang="en-US" sz="2000" dirty="0">
                <a:solidFill>
                  <a:schemeClr val="tx2">
                    <a:lumMod val="75000"/>
                  </a:schemeClr>
                </a:solidFill>
              </a:rPr>
              <a:t> </a:t>
            </a:r>
            <a:r>
              <a:rPr lang="en-US" sz="2000" dirty="0"/>
              <a:t>School exposes children to language-rich environments they may not have </a:t>
            </a:r>
            <a:r>
              <a:rPr lang="en-US" sz="2000" dirty="0" smtClean="0"/>
              <a:t/>
            </a:r>
            <a:br>
              <a:rPr lang="en-US" sz="2000" dirty="0" smtClean="0"/>
            </a:br>
            <a:r>
              <a:rPr lang="en-US" sz="2000" dirty="0" smtClean="0"/>
              <a:t>at </a:t>
            </a:r>
            <a:r>
              <a:rPr lang="en-US" sz="2000" dirty="0"/>
              <a:t>home.</a:t>
            </a:r>
          </a:p>
          <a:p>
            <a:pPr>
              <a:spcBef>
                <a:spcPct val="40000"/>
              </a:spcBef>
              <a:buClr>
                <a:schemeClr val="tx1"/>
              </a:buClr>
              <a:buSzPct val="80000"/>
              <a:buFont typeface="Wingdings" pitchFamily="2" charset="2"/>
              <a:buChar char="q"/>
            </a:pPr>
            <a:r>
              <a:rPr lang="en-US" sz="2000" b="1" dirty="0">
                <a:solidFill>
                  <a:schemeClr val="tx2">
                    <a:lumMod val="75000"/>
                  </a:schemeClr>
                </a:solidFill>
              </a:rPr>
              <a:t>Time on </a:t>
            </a:r>
            <a:r>
              <a:rPr lang="en-US" sz="2000" b="1" dirty="0" smtClean="0">
                <a:solidFill>
                  <a:schemeClr val="tx2">
                    <a:lumMod val="75000"/>
                  </a:schemeClr>
                </a:solidFill>
              </a:rPr>
              <a:t>Task</a:t>
            </a:r>
            <a:r>
              <a:rPr lang="en-US" sz="2000" b="1" dirty="0"/>
              <a:t>:</a:t>
            </a:r>
            <a:r>
              <a:rPr lang="en-US" sz="2000" dirty="0"/>
              <a:t> Students who miss too much school fall behind and have a hard time catching up.</a:t>
            </a:r>
          </a:p>
          <a:p>
            <a:pPr>
              <a:spcBef>
                <a:spcPct val="40000"/>
              </a:spcBef>
              <a:buClr>
                <a:schemeClr val="tx1"/>
              </a:buClr>
              <a:buSzPct val="80000"/>
              <a:buFont typeface="Wingdings" pitchFamily="2" charset="2"/>
              <a:buChar char="q"/>
            </a:pPr>
            <a:r>
              <a:rPr lang="en-US" sz="2000" b="1" dirty="0">
                <a:solidFill>
                  <a:schemeClr val="tx2">
                    <a:lumMod val="75000"/>
                  </a:schemeClr>
                </a:solidFill>
              </a:rPr>
              <a:t>Persistence</a:t>
            </a:r>
            <a:r>
              <a:rPr lang="en-US" sz="2000" b="1" dirty="0"/>
              <a:t>: </a:t>
            </a:r>
            <a:r>
              <a:rPr lang="en-US" sz="2000" dirty="0"/>
              <a:t>Good attendance builds habits, essential for success in school and life.</a:t>
            </a:r>
          </a:p>
          <a:p>
            <a:pPr>
              <a:spcBef>
                <a:spcPct val="40000"/>
              </a:spcBef>
              <a:buClr>
                <a:schemeClr val="tx1"/>
              </a:buClr>
              <a:buSzPct val="80000"/>
              <a:buFont typeface="Wingdings" pitchFamily="2" charset="2"/>
              <a:buChar char="q"/>
            </a:pPr>
            <a:r>
              <a:rPr lang="en-US" sz="2000" b="1" dirty="0">
                <a:solidFill>
                  <a:schemeClr val="tx2">
                    <a:lumMod val="75000"/>
                  </a:schemeClr>
                </a:solidFill>
              </a:rPr>
              <a:t>Engagement</a:t>
            </a:r>
            <a:r>
              <a:rPr lang="en-US" sz="2000" b="1" dirty="0"/>
              <a:t>:</a:t>
            </a:r>
            <a:r>
              <a:rPr lang="en-US" sz="2000" dirty="0"/>
              <a:t> Attendance indicates an engaged student; absences can signal disengagement.</a:t>
            </a:r>
          </a:p>
          <a:p>
            <a:pPr>
              <a:spcBef>
                <a:spcPct val="40000"/>
              </a:spcBef>
              <a:buClr>
                <a:schemeClr val="tx1"/>
              </a:buClr>
              <a:buSzPct val="80000"/>
              <a:buFont typeface="Wingdings" pitchFamily="2" charset="2"/>
              <a:buChar char="q"/>
            </a:pPr>
            <a:r>
              <a:rPr lang="en-US" sz="2000" b="1" dirty="0">
                <a:solidFill>
                  <a:schemeClr val="tx2">
                    <a:lumMod val="75000"/>
                  </a:schemeClr>
                </a:solidFill>
              </a:rPr>
              <a:t>Classroom </a:t>
            </a:r>
            <a:r>
              <a:rPr lang="en-US" sz="2000" b="1" dirty="0" smtClean="0">
                <a:solidFill>
                  <a:schemeClr val="tx2">
                    <a:lumMod val="75000"/>
                  </a:schemeClr>
                </a:solidFill>
              </a:rPr>
              <a:t>Churn</a:t>
            </a:r>
            <a:r>
              <a:rPr lang="en-US" sz="2000" dirty="0"/>
              <a:t>: Too many students missing too many days slow down classroom instruction and affect </a:t>
            </a:r>
            <a:r>
              <a:rPr lang="en-US" sz="2000" dirty="0" smtClean="0"/>
              <a:t/>
            </a:r>
            <a:br>
              <a:rPr lang="en-US" sz="2000" dirty="0" smtClean="0"/>
            </a:br>
            <a:r>
              <a:rPr lang="en-US" sz="2000" dirty="0" smtClean="0"/>
              <a:t>school </a:t>
            </a:r>
            <a:r>
              <a:rPr lang="en-US" sz="2000" dirty="0"/>
              <a:t>climate.</a:t>
            </a:r>
          </a:p>
          <a:p>
            <a:pPr>
              <a:spcBef>
                <a:spcPct val="40000"/>
              </a:spcBef>
              <a:buClr>
                <a:schemeClr val="tx1"/>
              </a:buClr>
              <a:buSzPct val="80000"/>
              <a:buFont typeface="Wingdings" pitchFamily="2" charset="2"/>
              <a:buChar char="q"/>
            </a:pPr>
            <a:r>
              <a:rPr lang="en-US" sz="2000" b="1" dirty="0">
                <a:solidFill>
                  <a:schemeClr val="tx2">
                    <a:lumMod val="75000"/>
                  </a:schemeClr>
                </a:solidFill>
              </a:rPr>
              <a:t>School </a:t>
            </a:r>
            <a:r>
              <a:rPr lang="en-US" sz="2000" b="1" dirty="0" smtClean="0">
                <a:solidFill>
                  <a:schemeClr val="tx2">
                    <a:lumMod val="75000"/>
                  </a:schemeClr>
                </a:solidFill>
              </a:rPr>
              <a:t>Funding</a:t>
            </a:r>
            <a:r>
              <a:rPr lang="en-US" sz="2000" dirty="0"/>
              <a:t>: In states where funding </a:t>
            </a:r>
            <a:r>
              <a:rPr lang="en-US" sz="2000" dirty="0" smtClean="0"/>
              <a:t/>
            </a:r>
            <a:br>
              <a:rPr lang="en-US" sz="2000" dirty="0" smtClean="0"/>
            </a:br>
            <a:r>
              <a:rPr lang="en-US" sz="2000" dirty="0" smtClean="0"/>
              <a:t>depends on </a:t>
            </a:r>
            <a:r>
              <a:rPr lang="en-US" sz="2000" dirty="0"/>
              <a:t>enrollment, good attendance pays.</a:t>
            </a:r>
          </a:p>
          <a:p>
            <a:endParaRPr lang="en-US" sz="2000" dirty="0">
              <a:latin typeface="Century Gothic" pitchFamily="34" charset="0"/>
            </a:endParaRPr>
          </a:p>
        </p:txBody>
      </p:sp>
      <p:sp>
        <p:nvSpPr>
          <p:cNvPr id="5" name="TextBox 4"/>
          <p:cNvSpPr txBox="1"/>
          <p:nvPr/>
        </p:nvSpPr>
        <p:spPr>
          <a:xfrm>
            <a:off x="1447800" y="609600"/>
            <a:ext cx="6019800" cy="892552"/>
          </a:xfrm>
          <a:prstGeom prst="rect">
            <a:avLst/>
          </a:prstGeom>
          <a:noFill/>
        </p:spPr>
        <p:txBody>
          <a:bodyPr wrap="square" rtlCol="0">
            <a:spAutoFit/>
          </a:bodyPr>
          <a:lstStyle/>
          <a:p>
            <a:r>
              <a:rPr lang="en-US" sz="2600" b="1" dirty="0">
                <a:solidFill>
                  <a:prstClr val="black"/>
                </a:solidFill>
                <a:latin typeface="Century Gothic" pitchFamily="34" charset="0"/>
              </a:rPr>
              <a:t>Attendance is Critical to </a:t>
            </a:r>
            <a:br>
              <a:rPr lang="en-US" sz="2600" b="1" dirty="0">
                <a:solidFill>
                  <a:prstClr val="black"/>
                </a:solidFill>
                <a:latin typeface="Century Gothic" pitchFamily="34" charset="0"/>
              </a:rPr>
            </a:br>
            <a:r>
              <a:rPr lang="en-US" sz="2600" b="1" dirty="0">
                <a:solidFill>
                  <a:prstClr val="black"/>
                </a:solidFill>
                <a:latin typeface="Century Gothic" pitchFamily="34" charset="0"/>
              </a:rPr>
              <a:t>Student Success </a:t>
            </a:r>
          </a:p>
        </p:txBody>
      </p:sp>
    </p:spTree>
    <p:extLst>
      <p:ext uri="{BB962C8B-B14F-4D97-AF65-F5344CB8AC3E}">
        <p14:creationId xmlns="" xmlns:p14="http://schemas.microsoft.com/office/powerpoint/2010/main" val="4131881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p:cNvGraphicFramePr>
            <a:graphicFrameLocks noGrp="1"/>
          </p:cNvGraphicFramePr>
          <p:nvPr>
            <p:ph idx="1"/>
            <p:extLst>
              <p:ext uri="{D42A27DB-BD31-4B8C-83A1-F6EECF244321}">
                <p14:modId xmlns:p14="http://schemas.microsoft.com/office/powerpoint/2010/main" xmlns="" val="3482258862"/>
              </p:ext>
            </p:extLst>
          </p:nvPr>
        </p:nvGraphicFramePr>
        <p:xfrm>
          <a:off x="457200" y="2209800"/>
          <a:ext cx="7086600" cy="36576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a:spLocks noChangeArrowheads="1"/>
          </p:cNvSpPr>
          <p:nvPr/>
        </p:nvSpPr>
        <p:spPr bwMode="auto">
          <a:xfrm>
            <a:off x="1524000" y="609600"/>
            <a:ext cx="5867400" cy="1200329"/>
          </a:xfrm>
          <a:prstGeom prst="rect">
            <a:avLst/>
          </a:prstGeom>
          <a:noFill/>
          <a:ln w="9525">
            <a:noFill/>
            <a:miter lim="800000"/>
            <a:headEnd/>
            <a:tailEnd/>
          </a:ln>
        </p:spPr>
        <p:txBody>
          <a:bodyPr>
            <a:spAutoFit/>
          </a:bodyPr>
          <a:lstStyle/>
          <a:p>
            <a:r>
              <a:rPr lang="en-US" sz="2400" b="1" dirty="0">
                <a:solidFill>
                  <a:prstClr val="black"/>
                </a:solidFill>
                <a:latin typeface="Century Gothic" pitchFamily="34" charset="0"/>
              </a:rPr>
              <a:t>Students Chronically Absent in Kindergarten &amp; 1</a:t>
            </a:r>
            <a:r>
              <a:rPr lang="en-US" sz="2400" b="1" baseline="30000" dirty="0">
                <a:solidFill>
                  <a:prstClr val="black"/>
                </a:solidFill>
                <a:latin typeface="Century Gothic" pitchFamily="34" charset="0"/>
              </a:rPr>
              <a:t>st</a:t>
            </a:r>
            <a:r>
              <a:rPr lang="en-US" sz="2400" b="1" dirty="0">
                <a:solidFill>
                  <a:prstClr val="black"/>
                </a:solidFill>
                <a:latin typeface="Century Gothic" pitchFamily="34" charset="0"/>
              </a:rPr>
              <a:t> Grade Much Less Likely to Read Proficiently in 3</a:t>
            </a:r>
            <a:r>
              <a:rPr lang="en-US" sz="2400" b="1" baseline="30000" dirty="0">
                <a:solidFill>
                  <a:prstClr val="black"/>
                </a:solidFill>
                <a:latin typeface="Century Gothic" pitchFamily="34" charset="0"/>
              </a:rPr>
              <a:t>rd</a:t>
            </a:r>
            <a:r>
              <a:rPr lang="en-US" sz="2400" b="1" dirty="0">
                <a:solidFill>
                  <a:prstClr val="black"/>
                </a:solidFill>
                <a:latin typeface="Century Gothic" pitchFamily="34" charset="0"/>
              </a:rPr>
              <a:t> Grade  </a:t>
            </a:r>
          </a:p>
        </p:txBody>
      </p:sp>
      <p:graphicFrame>
        <p:nvGraphicFramePr>
          <p:cNvPr id="8" name="Table 7"/>
          <p:cNvGraphicFramePr>
            <a:graphicFrameLocks noGrp="1"/>
          </p:cNvGraphicFramePr>
          <p:nvPr>
            <p:extLst>
              <p:ext uri="{D42A27DB-BD31-4B8C-83A1-F6EECF244321}">
                <p14:modId xmlns:p14="http://schemas.microsoft.com/office/powerpoint/2010/main" xmlns="" val="2172859216"/>
              </p:ext>
            </p:extLst>
          </p:nvPr>
        </p:nvGraphicFramePr>
        <p:xfrm>
          <a:off x="1295400" y="5669280"/>
          <a:ext cx="5657215" cy="731520"/>
        </p:xfrm>
        <a:graphic>
          <a:graphicData uri="http://schemas.openxmlformats.org/drawingml/2006/table">
            <a:tbl>
              <a:tblPr/>
              <a:tblGrid>
                <a:gridCol w="1643502"/>
                <a:gridCol w="4013713"/>
              </a:tblGrid>
              <a:tr h="182880">
                <a:tc>
                  <a:txBody>
                    <a:bodyPr/>
                    <a:lstStyle/>
                    <a:p>
                      <a:pPr marL="0" marR="0" algn="ctr">
                        <a:spcBef>
                          <a:spcPts val="300"/>
                        </a:spcBef>
                        <a:spcAft>
                          <a:spcPts val="300"/>
                        </a:spcAft>
                      </a:pPr>
                      <a:r>
                        <a:rPr lang="en-US" sz="1200" b="1" dirty="0">
                          <a:latin typeface="Tw Cen MT"/>
                          <a:ea typeface="Times New Roman"/>
                          <a:cs typeface="Times New Roman"/>
                        </a:rPr>
                        <a:t>No risk </a:t>
                      </a:r>
                    </a:p>
                  </a:txBody>
                  <a:tcPr marL="8890" marR="8890" marT="0" marB="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48260" marR="0" algn="l">
                        <a:spcBef>
                          <a:spcPts val="300"/>
                        </a:spcBef>
                        <a:spcAft>
                          <a:spcPts val="300"/>
                        </a:spcAft>
                      </a:pPr>
                      <a:r>
                        <a:rPr lang="en-US" sz="1200" b="1">
                          <a:latin typeface="Tw Cen MT"/>
                          <a:ea typeface="Times New Roman"/>
                          <a:cs typeface="Times New Roman"/>
                        </a:rPr>
                        <a:t>Missed less than 5% of school in K &amp; 1</a:t>
                      </a:r>
                      <a:r>
                        <a:rPr lang="en-US" sz="1200" b="1" baseline="30000">
                          <a:latin typeface="Tw Cen MT"/>
                          <a:ea typeface="Times New Roman"/>
                          <a:cs typeface="Times New Roman"/>
                        </a:rPr>
                        <a:t>st</a:t>
                      </a:r>
                      <a:r>
                        <a:rPr lang="en-US" sz="1200" b="1">
                          <a:latin typeface="Tw Cen MT"/>
                          <a:ea typeface="Times New Roman"/>
                          <a:cs typeface="Times New Roman"/>
                        </a:rPr>
                        <a:t> t</a:t>
                      </a:r>
                    </a:p>
                  </a:txBody>
                  <a:tcPr marL="8890" marR="8890" marT="0" marB="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r h="182880">
                <a:tc>
                  <a:txBody>
                    <a:bodyPr/>
                    <a:lstStyle/>
                    <a:p>
                      <a:pPr marL="0" marR="0" algn="ctr">
                        <a:spcBef>
                          <a:spcPts val="200"/>
                        </a:spcBef>
                        <a:spcAft>
                          <a:spcPts val="200"/>
                        </a:spcAft>
                      </a:pPr>
                      <a:r>
                        <a:rPr lang="en-US" sz="1200" b="1">
                          <a:latin typeface="Tw Cen MT"/>
                          <a:ea typeface="Times New Roman"/>
                          <a:cs typeface="Times New Roman"/>
                        </a:rPr>
                        <a:t>Small risk</a:t>
                      </a:r>
                    </a:p>
                  </a:txBody>
                  <a:tcPr marL="8890" marR="8890" marT="0" marB="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48260" marR="0" algn="l">
                        <a:spcBef>
                          <a:spcPts val="200"/>
                        </a:spcBef>
                        <a:spcAft>
                          <a:spcPts val="200"/>
                        </a:spcAft>
                      </a:pPr>
                      <a:r>
                        <a:rPr lang="en-US" sz="1200" b="1">
                          <a:latin typeface="Tw Cen MT"/>
                          <a:ea typeface="Times New Roman"/>
                          <a:cs typeface="Times New Roman"/>
                        </a:rPr>
                        <a:t>Missed  5-9% of days in both K &amp; 1</a:t>
                      </a:r>
                      <a:r>
                        <a:rPr lang="en-US" sz="1200" b="1" baseline="30000">
                          <a:latin typeface="Tw Cen MT"/>
                          <a:ea typeface="Times New Roman"/>
                          <a:cs typeface="Times New Roman"/>
                        </a:rPr>
                        <a:t>st</a:t>
                      </a:r>
                      <a:r>
                        <a:rPr lang="en-US" sz="1200" b="1">
                          <a:latin typeface="Tw Cen MT"/>
                          <a:ea typeface="Times New Roman"/>
                          <a:cs typeface="Times New Roman"/>
                        </a:rPr>
                        <a:t> </a:t>
                      </a:r>
                    </a:p>
                  </a:txBody>
                  <a:tcPr marL="8890" marR="8890" marT="0" marB="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r h="182880">
                <a:tc>
                  <a:txBody>
                    <a:bodyPr/>
                    <a:lstStyle/>
                    <a:p>
                      <a:pPr marL="0" marR="0" algn="ctr">
                        <a:spcBef>
                          <a:spcPts val="300"/>
                        </a:spcBef>
                        <a:spcAft>
                          <a:spcPts val="300"/>
                        </a:spcAft>
                      </a:pPr>
                      <a:r>
                        <a:rPr lang="en-US" sz="1200" b="1">
                          <a:latin typeface="Tw Cen MT"/>
                          <a:ea typeface="Times New Roman"/>
                          <a:cs typeface="Times New Roman"/>
                        </a:rPr>
                        <a:t>Moderate risk</a:t>
                      </a:r>
                    </a:p>
                  </a:txBody>
                  <a:tcPr marL="8890" marR="8890" marT="0" marB="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48260" marR="0" algn="l">
                        <a:spcBef>
                          <a:spcPts val="300"/>
                        </a:spcBef>
                        <a:spcAft>
                          <a:spcPts val="300"/>
                        </a:spcAft>
                      </a:pPr>
                      <a:r>
                        <a:rPr lang="en-US" sz="1200" b="1" dirty="0">
                          <a:latin typeface="Tw Cen MT"/>
                          <a:ea typeface="Times New Roman"/>
                          <a:cs typeface="Times New Roman"/>
                        </a:rPr>
                        <a:t> 5-9% of days absent in 1 year &amp;10 % in 1 year  </a:t>
                      </a:r>
                    </a:p>
                  </a:txBody>
                  <a:tcPr marL="8890" marR="8890" marT="0" marB="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r h="182880">
                <a:tc>
                  <a:txBody>
                    <a:bodyPr/>
                    <a:lstStyle/>
                    <a:p>
                      <a:pPr marL="0" marR="0" algn="ctr">
                        <a:spcBef>
                          <a:spcPts val="300"/>
                        </a:spcBef>
                        <a:spcAft>
                          <a:spcPts val="300"/>
                        </a:spcAft>
                      </a:pPr>
                      <a:r>
                        <a:rPr lang="en-US" sz="1200" b="1">
                          <a:latin typeface="Tw Cen MT"/>
                          <a:ea typeface="Times New Roman"/>
                          <a:cs typeface="Times New Roman"/>
                        </a:rPr>
                        <a:t>High risk</a:t>
                      </a:r>
                    </a:p>
                  </a:txBody>
                  <a:tcPr marL="8890" marR="8890" marT="0" marB="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48260" marR="0" algn="l">
                        <a:spcBef>
                          <a:spcPts val="300"/>
                        </a:spcBef>
                        <a:spcAft>
                          <a:spcPts val="300"/>
                        </a:spcAft>
                      </a:pPr>
                      <a:r>
                        <a:rPr lang="en-US" sz="1200" b="1" dirty="0">
                          <a:latin typeface="Tw Cen MT"/>
                          <a:ea typeface="Times New Roman"/>
                          <a:cs typeface="Times New Roman"/>
                        </a:rPr>
                        <a:t>Missed 10% or more in K &amp; 1</a:t>
                      </a:r>
                      <a:r>
                        <a:rPr lang="en-US" sz="1200" b="1" baseline="30000" dirty="0">
                          <a:latin typeface="Tw Cen MT"/>
                          <a:ea typeface="Times New Roman"/>
                          <a:cs typeface="Times New Roman"/>
                        </a:rPr>
                        <a:t>st</a:t>
                      </a:r>
                      <a:r>
                        <a:rPr lang="en-US" sz="1200" b="1" dirty="0">
                          <a:latin typeface="Tw Cen MT"/>
                          <a:ea typeface="Times New Roman"/>
                          <a:cs typeface="Times New Roman"/>
                        </a:rPr>
                        <a:t> </a:t>
                      </a:r>
                    </a:p>
                  </a:txBody>
                  <a:tcPr marL="8890" marR="8890" marT="0" marB="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bl>
          </a:graphicData>
        </a:graphic>
      </p:graphicFrame>
      <p:sp>
        <p:nvSpPr>
          <p:cNvPr id="9" name="TextBox 9"/>
          <p:cNvSpPr txBox="1">
            <a:spLocks noChangeArrowheads="1"/>
          </p:cNvSpPr>
          <p:nvPr/>
        </p:nvSpPr>
        <p:spPr bwMode="auto">
          <a:xfrm>
            <a:off x="1447800" y="6400800"/>
            <a:ext cx="5715000" cy="246221"/>
          </a:xfrm>
          <a:prstGeom prst="rect">
            <a:avLst/>
          </a:prstGeom>
          <a:noFill/>
          <a:ln w="9525">
            <a:noFill/>
            <a:miter lim="800000"/>
            <a:headEnd/>
            <a:tailEnd/>
          </a:ln>
        </p:spPr>
        <p:txBody>
          <a:bodyPr>
            <a:spAutoFit/>
          </a:bodyPr>
          <a:lstStyle/>
          <a:p>
            <a:r>
              <a:rPr lang="en-US" sz="1000" i="1" dirty="0">
                <a:solidFill>
                  <a:prstClr val="black"/>
                </a:solidFill>
                <a:latin typeface="Arial" pitchFamily="34" charset="0"/>
                <a:cs typeface="Arial" pitchFamily="34" charset="0"/>
              </a:rPr>
              <a:t>Source: Applied Survey Research &amp; Attendance Works (April 2011)</a:t>
            </a:r>
          </a:p>
        </p:txBody>
      </p:sp>
      <p:sp>
        <p:nvSpPr>
          <p:cNvPr id="10" name="TextBox 1"/>
          <p:cNvSpPr txBox="1"/>
          <p:nvPr/>
        </p:nvSpPr>
        <p:spPr>
          <a:xfrm>
            <a:off x="1676400" y="1828800"/>
            <a:ext cx="5867366" cy="1752600"/>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800" dirty="0" smtClean="0">
                <a:solidFill>
                  <a:prstClr val="black"/>
                </a:solidFill>
                <a:latin typeface="Century Gothic" pitchFamily="34" charset="0"/>
                <a:cs typeface="Arial" pitchFamily="34" charset="0"/>
              </a:rPr>
              <a:t>Percent Students Scoring Proficient or Advanced on 3</a:t>
            </a:r>
            <a:r>
              <a:rPr lang="en-US" sz="1800" baseline="30000" dirty="0" smtClean="0">
                <a:solidFill>
                  <a:prstClr val="black"/>
                </a:solidFill>
                <a:latin typeface="Century Gothic" pitchFamily="34" charset="0"/>
                <a:cs typeface="Arial" pitchFamily="34" charset="0"/>
              </a:rPr>
              <a:t>rd</a:t>
            </a:r>
            <a:r>
              <a:rPr lang="en-US" sz="1800" dirty="0" smtClean="0">
                <a:solidFill>
                  <a:prstClr val="black"/>
                </a:solidFill>
                <a:latin typeface="Century Gothic" pitchFamily="34" charset="0"/>
                <a:cs typeface="Arial" pitchFamily="34" charset="0"/>
              </a:rPr>
              <a:t> Grade ELA Based on Attendance in Kindergarten and 1</a:t>
            </a:r>
            <a:r>
              <a:rPr lang="en-US" sz="1800" baseline="30000" dirty="0" smtClean="0">
                <a:solidFill>
                  <a:prstClr val="black"/>
                </a:solidFill>
                <a:latin typeface="Century Gothic" pitchFamily="34" charset="0"/>
                <a:cs typeface="Arial" pitchFamily="34" charset="0"/>
              </a:rPr>
              <a:t>st</a:t>
            </a:r>
            <a:r>
              <a:rPr lang="en-US" sz="1800" dirty="0" smtClean="0">
                <a:solidFill>
                  <a:prstClr val="black"/>
                </a:solidFill>
                <a:latin typeface="Century Gothic" pitchFamily="34" charset="0"/>
                <a:cs typeface="Arial" pitchFamily="34" charset="0"/>
              </a:rPr>
              <a:t> Grade Attendance </a:t>
            </a:r>
            <a:endParaRPr lang="en-US" sz="1800" dirty="0">
              <a:solidFill>
                <a:prstClr val="black"/>
              </a:solidFill>
              <a:latin typeface="Century Gothic" pitchFamily="34" charset="0"/>
              <a:cs typeface="Arial" pitchFamily="34" charset="0"/>
            </a:endParaRPr>
          </a:p>
        </p:txBody>
      </p:sp>
    </p:spTree>
    <p:extLst>
      <p:ext uri="{BB962C8B-B14F-4D97-AF65-F5344CB8AC3E}">
        <p14:creationId xmlns:p14="http://schemas.microsoft.com/office/powerpoint/2010/main" xmlns="" val="1589363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xmlns="" val="3805067998"/>
              </p:ext>
            </p:extLst>
          </p:nvPr>
        </p:nvGraphicFramePr>
        <p:xfrm>
          <a:off x="1588477" y="5659609"/>
          <a:ext cx="5181599" cy="811530"/>
        </p:xfrm>
        <a:graphic>
          <a:graphicData uri="http://schemas.openxmlformats.org/drawingml/2006/table">
            <a:tbl>
              <a:tblPr/>
              <a:tblGrid>
                <a:gridCol w="1505328"/>
                <a:gridCol w="3676271"/>
              </a:tblGrid>
              <a:tr h="209550">
                <a:tc>
                  <a:txBody>
                    <a:bodyPr/>
                    <a:lstStyle/>
                    <a:p>
                      <a:pPr marL="0" marR="0" algn="ctr">
                        <a:spcBef>
                          <a:spcPts val="300"/>
                        </a:spcBef>
                        <a:spcAft>
                          <a:spcPts val="300"/>
                        </a:spcAft>
                      </a:pPr>
                      <a:r>
                        <a:rPr lang="en-US" sz="1200" b="1" dirty="0">
                          <a:latin typeface="Tw Cen MT"/>
                          <a:ea typeface="Times New Roman"/>
                          <a:cs typeface="Times New Roman"/>
                        </a:rPr>
                        <a:t>No risk </a:t>
                      </a:r>
                    </a:p>
                  </a:txBody>
                  <a:tcPr marL="8890" marR="8890" marT="0" marB="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48260" marR="0" algn="l">
                        <a:spcBef>
                          <a:spcPts val="300"/>
                        </a:spcBef>
                        <a:spcAft>
                          <a:spcPts val="300"/>
                        </a:spcAft>
                      </a:pPr>
                      <a:r>
                        <a:rPr lang="en-US" sz="1200" b="1" dirty="0">
                          <a:latin typeface="Tw Cen MT"/>
                          <a:ea typeface="Times New Roman"/>
                          <a:cs typeface="Times New Roman"/>
                        </a:rPr>
                        <a:t>Missed less than 5% of school in K &amp; 1</a:t>
                      </a:r>
                      <a:r>
                        <a:rPr lang="en-US" sz="1200" b="1" baseline="30000" dirty="0">
                          <a:latin typeface="Tw Cen MT"/>
                          <a:ea typeface="Times New Roman"/>
                          <a:cs typeface="Times New Roman"/>
                        </a:rPr>
                        <a:t>st</a:t>
                      </a:r>
                      <a:r>
                        <a:rPr lang="en-US" sz="1200" b="1" dirty="0">
                          <a:latin typeface="Tw Cen MT"/>
                          <a:ea typeface="Times New Roman"/>
                          <a:cs typeface="Times New Roman"/>
                        </a:rPr>
                        <a:t> t</a:t>
                      </a:r>
                    </a:p>
                  </a:txBody>
                  <a:tcPr marL="8890" marR="8890" marT="0" marB="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r h="209550">
                <a:tc>
                  <a:txBody>
                    <a:bodyPr/>
                    <a:lstStyle/>
                    <a:p>
                      <a:pPr marL="0" marR="0" algn="ctr">
                        <a:spcBef>
                          <a:spcPts val="200"/>
                        </a:spcBef>
                        <a:spcAft>
                          <a:spcPts val="200"/>
                        </a:spcAft>
                      </a:pPr>
                      <a:r>
                        <a:rPr lang="en-US" sz="1200" b="1" dirty="0">
                          <a:latin typeface="Tw Cen MT"/>
                          <a:ea typeface="Times New Roman"/>
                          <a:cs typeface="Times New Roman"/>
                        </a:rPr>
                        <a:t>Small risk</a:t>
                      </a:r>
                    </a:p>
                  </a:txBody>
                  <a:tcPr marL="8890" marR="8890" marT="0" marB="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48260" marR="0" algn="l">
                        <a:spcBef>
                          <a:spcPts val="200"/>
                        </a:spcBef>
                        <a:spcAft>
                          <a:spcPts val="200"/>
                        </a:spcAft>
                      </a:pPr>
                      <a:r>
                        <a:rPr lang="en-US" sz="1200" b="1" dirty="0">
                          <a:latin typeface="Tw Cen MT"/>
                          <a:ea typeface="Times New Roman"/>
                          <a:cs typeface="Times New Roman"/>
                        </a:rPr>
                        <a:t>Missed  5-9% of days in both K &amp; 1</a:t>
                      </a:r>
                      <a:r>
                        <a:rPr lang="en-US" sz="1200" b="1" baseline="30000" dirty="0">
                          <a:latin typeface="Tw Cen MT"/>
                          <a:ea typeface="Times New Roman"/>
                          <a:cs typeface="Times New Roman"/>
                        </a:rPr>
                        <a:t>st</a:t>
                      </a:r>
                      <a:r>
                        <a:rPr lang="en-US" sz="1200" b="1" dirty="0">
                          <a:latin typeface="Tw Cen MT"/>
                          <a:ea typeface="Times New Roman"/>
                          <a:cs typeface="Times New Roman"/>
                        </a:rPr>
                        <a:t> </a:t>
                      </a:r>
                    </a:p>
                  </a:txBody>
                  <a:tcPr marL="8890" marR="8890" marT="0" marB="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r h="38100">
                <a:tc>
                  <a:txBody>
                    <a:bodyPr/>
                    <a:lstStyle/>
                    <a:p>
                      <a:pPr marL="0" marR="0" algn="ctr">
                        <a:spcBef>
                          <a:spcPts val="300"/>
                        </a:spcBef>
                        <a:spcAft>
                          <a:spcPts val="300"/>
                        </a:spcAft>
                      </a:pPr>
                      <a:r>
                        <a:rPr lang="en-US" sz="1200" b="1">
                          <a:latin typeface="Tw Cen MT"/>
                          <a:ea typeface="Times New Roman"/>
                          <a:cs typeface="Times New Roman"/>
                        </a:rPr>
                        <a:t>Moderate risk</a:t>
                      </a:r>
                    </a:p>
                  </a:txBody>
                  <a:tcPr marL="8890" marR="8890" marT="0" marB="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48260" marR="0" algn="l">
                        <a:spcBef>
                          <a:spcPts val="300"/>
                        </a:spcBef>
                        <a:spcAft>
                          <a:spcPts val="300"/>
                        </a:spcAft>
                      </a:pPr>
                      <a:r>
                        <a:rPr lang="en-US" sz="1200" b="1" dirty="0">
                          <a:latin typeface="Tw Cen MT"/>
                          <a:ea typeface="Times New Roman"/>
                          <a:cs typeface="Times New Roman"/>
                        </a:rPr>
                        <a:t> 5-9% of days absent in 1 year &amp;10 % in 1 year  </a:t>
                      </a:r>
                    </a:p>
                  </a:txBody>
                  <a:tcPr marL="8890" marR="8890" marT="0" marB="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r h="209550">
                <a:tc>
                  <a:txBody>
                    <a:bodyPr/>
                    <a:lstStyle/>
                    <a:p>
                      <a:pPr marL="0" marR="0" algn="ctr">
                        <a:spcBef>
                          <a:spcPts val="300"/>
                        </a:spcBef>
                        <a:spcAft>
                          <a:spcPts val="300"/>
                        </a:spcAft>
                      </a:pPr>
                      <a:r>
                        <a:rPr lang="en-US" sz="1200" b="1" dirty="0">
                          <a:latin typeface="Tw Cen MT"/>
                          <a:ea typeface="Times New Roman"/>
                          <a:cs typeface="Times New Roman"/>
                        </a:rPr>
                        <a:t>High risk</a:t>
                      </a:r>
                    </a:p>
                  </a:txBody>
                  <a:tcPr marL="8890" marR="8890" marT="0" marB="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48260" marR="0" algn="l">
                        <a:spcBef>
                          <a:spcPts val="300"/>
                        </a:spcBef>
                        <a:spcAft>
                          <a:spcPts val="300"/>
                        </a:spcAft>
                      </a:pPr>
                      <a:r>
                        <a:rPr lang="en-US" sz="1200" b="1" dirty="0">
                          <a:latin typeface="Tw Cen MT"/>
                          <a:ea typeface="Times New Roman"/>
                          <a:cs typeface="Times New Roman"/>
                        </a:rPr>
                        <a:t>Missed 10% or more in K &amp; 1</a:t>
                      </a:r>
                      <a:r>
                        <a:rPr lang="en-US" sz="1200" b="1" baseline="30000" dirty="0">
                          <a:latin typeface="Tw Cen MT"/>
                          <a:ea typeface="Times New Roman"/>
                          <a:cs typeface="Times New Roman"/>
                        </a:rPr>
                        <a:t>st</a:t>
                      </a:r>
                      <a:r>
                        <a:rPr lang="en-US" sz="1200" b="1" dirty="0">
                          <a:latin typeface="Tw Cen MT"/>
                          <a:ea typeface="Times New Roman"/>
                          <a:cs typeface="Times New Roman"/>
                        </a:rPr>
                        <a:t> </a:t>
                      </a:r>
                    </a:p>
                  </a:txBody>
                  <a:tcPr marL="8890" marR="8890" marT="0" marB="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bl>
          </a:graphicData>
        </a:graphic>
      </p:graphicFrame>
      <p:sp>
        <p:nvSpPr>
          <p:cNvPr id="7" name="TextBox 5"/>
          <p:cNvSpPr txBox="1">
            <a:spLocks noChangeArrowheads="1"/>
          </p:cNvSpPr>
          <p:nvPr/>
        </p:nvSpPr>
        <p:spPr bwMode="auto">
          <a:xfrm>
            <a:off x="1447800" y="609600"/>
            <a:ext cx="6324600" cy="892552"/>
          </a:xfrm>
          <a:prstGeom prst="rect">
            <a:avLst/>
          </a:prstGeom>
          <a:noFill/>
          <a:ln w="9525">
            <a:noFill/>
            <a:miter lim="800000"/>
            <a:headEnd/>
            <a:tailEnd/>
          </a:ln>
        </p:spPr>
        <p:txBody>
          <a:bodyPr>
            <a:spAutoFit/>
          </a:bodyPr>
          <a:lstStyle/>
          <a:p>
            <a:r>
              <a:rPr lang="en-US" sz="2600" b="1" dirty="0">
                <a:solidFill>
                  <a:prstClr val="black"/>
                </a:solidFill>
                <a:latin typeface="Century Gothic" pitchFamily="34" charset="0"/>
                <a:cs typeface="Arial" pitchFamily="34" charset="0"/>
              </a:rPr>
              <a:t>School Readiness &amp; Early Attendance Are Critical to Early School Success</a:t>
            </a:r>
          </a:p>
        </p:txBody>
      </p:sp>
      <p:sp>
        <p:nvSpPr>
          <p:cNvPr id="8" name="TextBox 6"/>
          <p:cNvSpPr txBox="1">
            <a:spLocks noChangeArrowheads="1"/>
          </p:cNvSpPr>
          <p:nvPr/>
        </p:nvSpPr>
        <p:spPr bwMode="auto">
          <a:xfrm>
            <a:off x="1600200" y="6477001"/>
            <a:ext cx="5562600" cy="246221"/>
          </a:xfrm>
          <a:prstGeom prst="rect">
            <a:avLst/>
          </a:prstGeom>
          <a:noFill/>
          <a:ln w="9525">
            <a:noFill/>
            <a:miter lim="800000"/>
            <a:headEnd/>
            <a:tailEnd/>
          </a:ln>
        </p:spPr>
        <p:txBody>
          <a:bodyPr wrap="square">
            <a:spAutoFit/>
          </a:bodyPr>
          <a:lstStyle/>
          <a:p>
            <a:r>
              <a:rPr lang="en-US" sz="1000" i="1" dirty="0">
                <a:solidFill>
                  <a:prstClr val="black"/>
                </a:solidFill>
                <a:latin typeface="Arial" pitchFamily="34" charset="0"/>
                <a:cs typeface="Arial" pitchFamily="34" charset="0"/>
              </a:rPr>
              <a:t>Source: Applied Survey Research &amp; Attendance Works (April 2011)</a:t>
            </a:r>
          </a:p>
        </p:txBody>
      </p:sp>
      <p:graphicFrame>
        <p:nvGraphicFramePr>
          <p:cNvPr id="9" name="Content Placeholder 6"/>
          <p:cNvGraphicFramePr>
            <a:graphicFrameLocks noGrp="1"/>
          </p:cNvGraphicFramePr>
          <p:nvPr>
            <p:ph idx="1"/>
            <p:extLst>
              <p:ext uri="{D42A27DB-BD31-4B8C-83A1-F6EECF244321}">
                <p14:modId xmlns:p14="http://schemas.microsoft.com/office/powerpoint/2010/main" xmlns="" val="2600283434"/>
              </p:ext>
            </p:extLst>
          </p:nvPr>
        </p:nvGraphicFramePr>
        <p:xfrm>
          <a:off x="457200" y="2209800"/>
          <a:ext cx="7086600" cy="3657600"/>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7"/>
          <p:cNvSpPr txBox="1">
            <a:spLocks noChangeArrowheads="1"/>
          </p:cNvSpPr>
          <p:nvPr/>
        </p:nvSpPr>
        <p:spPr bwMode="auto">
          <a:xfrm>
            <a:off x="1447800" y="1524000"/>
            <a:ext cx="5867400" cy="646331"/>
          </a:xfrm>
          <a:prstGeom prst="rect">
            <a:avLst/>
          </a:prstGeom>
          <a:noFill/>
          <a:ln w="9525">
            <a:noFill/>
            <a:miter lim="800000"/>
            <a:headEnd/>
            <a:tailEnd/>
          </a:ln>
        </p:spPr>
        <p:txBody>
          <a:bodyPr wrap="square">
            <a:spAutoFit/>
          </a:bodyPr>
          <a:lstStyle/>
          <a:p>
            <a:pPr>
              <a:defRPr/>
            </a:pPr>
            <a:r>
              <a:rPr lang="en-US" dirty="0">
                <a:solidFill>
                  <a:prstClr val="black"/>
                </a:solidFill>
                <a:latin typeface="Century Gothic" pitchFamily="34" charset="0"/>
                <a:cs typeface="Arial" pitchFamily="34" charset="0"/>
              </a:rPr>
              <a:t>3</a:t>
            </a:r>
            <a:r>
              <a:rPr lang="en-US" baseline="30000" dirty="0">
                <a:solidFill>
                  <a:prstClr val="black"/>
                </a:solidFill>
                <a:latin typeface="Century Gothic" pitchFamily="34" charset="0"/>
                <a:cs typeface="Arial" pitchFamily="34" charset="0"/>
              </a:rPr>
              <a:t>rd</a:t>
            </a:r>
            <a:r>
              <a:rPr lang="en-US" dirty="0">
                <a:solidFill>
                  <a:prstClr val="black"/>
                </a:solidFill>
                <a:latin typeface="Century Gothic" pitchFamily="34" charset="0"/>
                <a:cs typeface="Arial" pitchFamily="34" charset="0"/>
              </a:rPr>
              <a:t> Grade ELA Test Scores By Attendance and School Readiness Level</a:t>
            </a:r>
          </a:p>
        </p:txBody>
      </p:sp>
    </p:spTree>
    <p:extLst>
      <p:ext uri="{BB962C8B-B14F-4D97-AF65-F5344CB8AC3E}">
        <p14:creationId xmlns:p14="http://schemas.microsoft.com/office/powerpoint/2010/main" xmlns="" val="708709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28"/>
          <p:cNvGraphicFramePr>
            <a:graphicFrameLocks noChangeAspect="1"/>
          </p:cNvGraphicFramePr>
          <p:nvPr/>
        </p:nvGraphicFramePr>
        <p:xfrm>
          <a:off x="990600" y="2819399"/>
          <a:ext cx="6096000" cy="3325813"/>
        </p:xfrm>
        <a:graphic>
          <a:graphicData uri="http://schemas.openxmlformats.org/presentationml/2006/ole">
            <p:oleObj spid="_x0000_s1026" name="Worksheet" r:id="rId3" imgW="8753424" imgH="5010270" progId="Excel.Sheet.8">
              <p:embed/>
            </p:oleObj>
          </a:graphicData>
        </a:graphic>
      </p:graphicFrame>
      <p:sp>
        <p:nvSpPr>
          <p:cNvPr id="7" name="TextBox 3"/>
          <p:cNvSpPr txBox="1">
            <a:spLocks noChangeArrowheads="1"/>
          </p:cNvSpPr>
          <p:nvPr/>
        </p:nvSpPr>
        <p:spPr bwMode="auto">
          <a:xfrm>
            <a:off x="1447800" y="609600"/>
            <a:ext cx="6019800" cy="892552"/>
          </a:xfrm>
          <a:prstGeom prst="rect">
            <a:avLst/>
          </a:prstGeom>
          <a:noFill/>
          <a:ln w="9525">
            <a:noFill/>
            <a:miter lim="800000"/>
            <a:headEnd/>
            <a:tailEnd/>
          </a:ln>
        </p:spPr>
        <p:txBody>
          <a:bodyPr>
            <a:spAutoFit/>
          </a:bodyPr>
          <a:lstStyle/>
          <a:p>
            <a:r>
              <a:rPr lang="en-US" sz="2600" b="1" dirty="0">
                <a:solidFill>
                  <a:prstClr val="black"/>
                </a:solidFill>
                <a:latin typeface="Century Gothic" pitchFamily="34" charset="0"/>
                <a:cs typeface="Arial" pitchFamily="34" charset="0"/>
              </a:rPr>
              <a:t>The Chronic Early Absence Is Most Troubling for Poor Children</a:t>
            </a:r>
          </a:p>
        </p:txBody>
      </p:sp>
      <p:sp>
        <p:nvSpPr>
          <p:cNvPr id="8" name="Text Box 6"/>
          <p:cNvSpPr txBox="1">
            <a:spLocks noChangeArrowheads="1"/>
          </p:cNvSpPr>
          <p:nvPr/>
        </p:nvSpPr>
        <p:spPr bwMode="auto">
          <a:xfrm>
            <a:off x="1600200" y="6172200"/>
            <a:ext cx="6705600" cy="554038"/>
          </a:xfrm>
          <a:prstGeom prst="rect">
            <a:avLst/>
          </a:prstGeom>
          <a:noFill/>
          <a:ln w="9525">
            <a:noFill/>
            <a:miter lim="800000"/>
            <a:headEnd/>
            <a:tailEnd/>
          </a:ln>
        </p:spPr>
        <p:txBody>
          <a:bodyPr wrap="square">
            <a:spAutoFit/>
          </a:bodyPr>
          <a:lstStyle/>
          <a:p>
            <a:r>
              <a:rPr lang="en-US" sz="1000" dirty="0">
                <a:solidFill>
                  <a:prstClr val="black"/>
                </a:solidFill>
                <a:latin typeface="Arial" pitchFamily="34" charset="0"/>
                <a:cs typeface="Arial" pitchFamily="34" charset="0"/>
              </a:rPr>
              <a:t>Source:  ECLS-K  data analyzed by National Center for Children in Poverty (NCCP) </a:t>
            </a:r>
          </a:p>
          <a:p>
            <a:r>
              <a:rPr lang="en-US" sz="1000" dirty="0">
                <a:solidFill>
                  <a:prstClr val="black"/>
                </a:solidFill>
                <a:latin typeface="Arial" pitchFamily="34" charset="0"/>
                <a:cs typeface="Arial" pitchFamily="34" charset="0"/>
              </a:rPr>
              <a:t>Note: Average academic performance reflects results of direct cognitive assessments </a:t>
            </a:r>
            <a:br>
              <a:rPr lang="en-US" sz="1000" dirty="0">
                <a:solidFill>
                  <a:prstClr val="black"/>
                </a:solidFill>
                <a:latin typeface="Arial" pitchFamily="34" charset="0"/>
                <a:cs typeface="Arial" pitchFamily="34" charset="0"/>
              </a:rPr>
            </a:br>
            <a:r>
              <a:rPr lang="en-US" sz="1000" dirty="0">
                <a:solidFill>
                  <a:prstClr val="black"/>
                </a:solidFill>
                <a:latin typeface="Arial" pitchFamily="34" charset="0"/>
                <a:cs typeface="Arial" pitchFamily="34" charset="0"/>
              </a:rPr>
              <a:t>conducted for ECLS-K.  </a:t>
            </a:r>
          </a:p>
        </p:txBody>
      </p:sp>
      <p:sp>
        <p:nvSpPr>
          <p:cNvPr id="9" name="TextBox 6"/>
          <p:cNvSpPr txBox="1">
            <a:spLocks noChangeArrowheads="1"/>
          </p:cNvSpPr>
          <p:nvPr/>
        </p:nvSpPr>
        <p:spPr bwMode="auto">
          <a:xfrm>
            <a:off x="1066800" y="2438400"/>
            <a:ext cx="6248400" cy="307777"/>
          </a:xfrm>
          <a:prstGeom prst="rect">
            <a:avLst/>
          </a:prstGeom>
          <a:noFill/>
          <a:ln w="9525">
            <a:noFill/>
            <a:miter lim="800000"/>
            <a:headEnd/>
            <a:tailEnd/>
          </a:ln>
        </p:spPr>
        <p:txBody>
          <a:bodyPr wrap="square">
            <a:spAutoFit/>
          </a:bodyPr>
          <a:lstStyle/>
          <a:p>
            <a:r>
              <a:rPr lang="en-US" sz="1400" dirty="0">
                <a:solidFill>
                  <a:prstClr val="black"/>
                </a:solidFill>
              </a:rPr>
              <a:t>5</a:t>
            </a:r>
            <a:r>
              <a:rPr lang="en-US" sz="1400" baseline="30000" dirty="0">
                <a:solidFill>
                  <a:prstClr val="black"/>
                </a:solidFill>
              </a:rPr>
              <a:t>th</a:t>
            </a:r>
            <a:r>
              <a:rPr lang="en-US" sz="1400" dirty="0">
                <a:solidFill>
                  <a:prstClr val="black"/>
                </a:solidFill>
              </a:rPr>
              <a:t> Grade Math and Reading Performance By K Attendance</a:t>
            </a:r>
          </a:p>
        </p:txBody>
      </p:sp>
      <p:sp>
        <p:nvSpPr>
          <p:cNvPr id="10" name="TextBox 9"/>
          <p:cNvSpPr txBox="1"/>
          <p:nvPr/>
        </p:nvSpPr>
        <p:spPr>
          <a:xfrm>
            <a:off x="1447800" y="1524000"/>
            <a:ext cx="6019800" cy="923330"/>
          </a:xfrm>
          <a:prstGeom prst="rect">
            <a:avLst/>
          </a:prstGeom>
          <a:noFill/>
        </p:spPr>
        <p:txBody>
          <a:bodyPr wrap="square" rtlCol="0">
            <a:spAutoFit/>
          </a:bodyPr>
          <a:lstStyle/>
          <a:p>
            <a:r>
              <a:rPr lang="en-US" i="1" dirty="0">
                <a:solidFill>
                  <a:prstClr val="black"/>
                </a:solidFill>
                <a:latin typeface="Century Gothic" pitchFamily="34" charset="0"/>
              </a:rPr>
              <a:t>Chronic K Absence predicted lower 5</a:t>
            </a:r>
            <a:r>
              <a:rPr lang="en-US" i="1" baseline="30000" dirty="0">
                <a:solidFill>
                  <a:prstClr val="black"/>
                </a:solidFill>
                <a:latin typeface="Century Gothic" pitchFamily="34" charset="0"/>
              </a:rPr>
              <a:t>th</a:t>
            </a:r>
            <a:r>
              <a:rPr lang="en-US" i="1" dirty="0">
                <a:solidFill>
                  <a:prstClr val="black"/>
                </a:solidFill>
                <a:latin typeface="Century Gothic" pitchFamily="34" charset="0"/>
              </a:rPr>
              <a:t> grade performance even for if attendance had improved in 3</a:t>
            </a:r>
            <a:r>
              <a:rPr lang="en-US" i="1" baseline="30000" dirty="0">
                <a:solidFill>
                  <a:prstClr val="black"/>
                </a:solidFill>
                <a:latin typeface="Century Gothic" pitchFamily="34" charset="0"/>
              </a:rPr>
              <a:t>rd</a:t>
            </a:r>
            <a:r>
              <a:rPr lang="en-US" i="1" dirty="0">
                <a:solidFill>
                  <a:prstClr val="black"/>
                </a:solidFill>
                <a:latin typeface="Century Gothic" pitchFamily="34" charset="0"/>
              </a:rPr>
              <a:t> grade.</a:t>
            </a:r>
          </a:p>
        </p:txBody>
      </p:sp>
    </p:spTree>
    <p:extLst>
      <p:ext uri="{BB962C8B-B14F-4D97-AF65-F5344CB8AC3E}">
        <p14:creationId xmlns:p14="http://schemas.microsoft.com/office/powerpoint/2010/main" xmlns="" val="2777188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47800" y="609600"/>
            <a:ext cx="6400800" cy="892552"/>
          </a:xfrm>
          <a:prstGeom prst="rect">
            <a:avLst/>
          </a:prstGeom>
          <a:noFill/>
        </p:spPr>
        <p:txBody>
          <a:bodyPr wrap="square" rtlCol="0">
            <a:spAutoFit/>
          </a:bodyPr>
          <a:lstStyle/>
          <a:p>
            <a:r>
              <a:rPr lang="en-US" sz="2600" b="1" dirty="0">
                <a:solidFill>
                  <a:prstClr val="black"/>
                </a:solidFill>
                <a:latin typeface="Century Gothic" pitchFamily="34" charset="0"/>
              </a:rPr>
              <a:t>Chronic Absence is Especially Challenging for Low-Income Children</a:t>
            </a:r>
          </a:p>
        </p:txBody>
      </p:sp>
      <p:sp>
        <p:nvSpPr>
          <p:cNvPr id="7" name="Content Placeholder 2"/>
          <p:cNvSpPr>
            <a:spLocks noGrp="1"/>
          </p:cNvSpPr>
          <p:nvPr>
            <p:ph idx="1"/>
          </p:nvPr>
        </p:nvSpPr>
        <p:spPr>
          <a:xfrm>
            <a:off x="381000" y="1752601"/>
            <a:ext cx="7162800" cy="4114800"/>
          </a:xfrm>
        </p:spPr>
        <p:txBody>
          <a:bodyPr>
            <a:normAutofit fontScale="85000" lnSpcReduction="20000"/>
          </a:bodyPr>
          <a:lstStyle/>
          <a:p>
            <a:pPr>
              <a:lnSpc>
                <a:spcPct val="90000"/>
              </a:lnSpc>
              <a:spcAft>
                <a:spcPts val="600"/>
              </a:spcAft>
              <a:buClr>
                <a:schemeClr val="tx1"/>
              </a:buClr>
              <a:buSzPct val="80000"/>
              <a:buFont typeface="Wingdings" pitchFamily="2" charset="2"/>
              <a:buChar char="q"/>
            </a:pPr>
            <a:r>
              <a:rPr lang="en-US" dirty="0"/>
              <a:t>Poor children are </a:t>
            </a:r>
            <a:r>
              <a:rPr lang="en-US" b="1" dirty="0">
                <a:solidFill>
                  <a:schemeClr val="tx2">
                    <a:lumMod val="75000"/>
                  </a:schemeClr>
                </a:solidFill>
              </a:rPr>
              <a:t>4 X</a:t>
            </a:r>
            <a:r>
              <a:rPr lang="en-US" dirty="0"/>
              <a:t> more likely to be chronically absent in K than their highest income </a:t>
            </a:r>
            <a:r>
              <a:rPr lang="en-US" dirty="0" smtClean="0"/>
              <a:t>peers.</a:t>
            </a:r>
            <a:br>
              <a:rPr lang="en-US" dirty="0" smtClean="0"/>
            </a:br>
            <a:endParaRPr lang="en-US" dirty="0"/>
          </a:p>
          <a:p>
            <a:pPr>
              <a:lnSpc>
                <a:spcPct val="90000"/>
              </a:lnSpc>
              <a:spcAft>
                <a:spcPts val="600"/>
              </a:spcAft>
              <a:buClr>
                <a:schemeClr val="tx1"/>
              </a:buClr>
              <a:buSzPct val="80000"/>
              <a:buFont typeface="Wingdings" pitchFamily="2" charset="2"/>
              <a:buChar char="q"/>
            </a:pPr>
            <a:r>
              <a:rPr lang="en-US" dirty="0" smtClean="0"/>
              <a:t>Children </a:t>
            </a:r>
            <a:r>
              <a:rPr lang="en-US" dirty="0"/>
              <a:t>in poverty are more likely to face </a:t>
            </a:r>
            <a:r>
              <a:rPr lang="en-US" dirty="0" smtClean="0"/>
              <a:t>systemic barriers </a:t>
            </a:r>
            <a:r>
              <a:rPr lang="en-US" dirty="0"/>
              <a:t>to school: </a:t>
            </a:r>
            <a:r>
              <a:rPr lang="en-US" dirty="0" smtClean="0"/>
              <a:t/>
            </a:r>
            <a:br>
              <a:rPr lang="en-US" dirty="0" smtClean="0"/>
            </a:br>
            <a:r>
              <a:rPr lang="en-US" dirty="0" smtClean="0"/>
              <a:t>	</a:t>
            </a:r>
          </a:p>
          <a:p>
            <a:pPr lvl="2">
              <a:lnSpc>
                <a:spcPct val="90000"/>
              </a:lnSpc>
              <a:spcAft>
                <a:spcPts val="600"/>
              </a:spcAft>
              <a:buClr>
                <a:schemeClr val="tx2">
                  <a:lumMod val="75000"/>
                </a:schemeClr>
              </a:buClr>
              <a:buSzPct val="80000"/>
              <a:buFont typeface="Wingdings" pitchFamily="2" charset="2"/>
              <a:buChar char="§"/>
            </a:pPr>
            <a:r>
              <a:rPr lang="en-US" sz="2000" b="1" dirty="0" smtClean="0">
                <a:solidFill>
                  <a:schemeClr val="tx2">
                    <a:lumMod val="75000"/>
                  </a:schemeClr>
                </a:solidFill>
              </a:rPr>
              <a:t>Unstable Housing</a:t>
            </a:r>
            <a:endParaRPr lang="en-US" sz="2000" b="1" dirty="0">
              <a:solidFill>
                <a:schemeClr val="tx2">
                  <a:lumMod val="75000"/>
                </a:schemeClr>
              </a:solidFill>
            </a:endParaRPr>
          </a:p>
          <a:p>
            <a:pPr lvl="2">
              <a:lnSpc>
                <a:spcPct val="90000"/>
              </a:lnSpc>
              <a:spcAft>
                <a:spcPts val="600"/>
              </a:spcAft>
              <a:buClr>
                <a:schemeClr val="tx2">
                  <a:lumMod val="75000"/>
                </a:schemeClr>
              </a:buClr>
              <a:buSzPct val="80000"/>
              <a:buFont typeface="Wingdings" pitchFamily="2" charset="2"/>
              <a:buChar char="§"/>
            </a:pPr>
            <a:r>
              <a:rPr lang="en-US" sz="2000" b="1" dirty="0" smtClean="0">
                <a:solidFill>
                  <a:schemeClr val="tx2">
                    <a:lumMod val="75000"/>
                  </a:schemeClr>
                </a:solidFill>
              </a:rPr>
              <a:t>Poor Transportation</a:t>
            </a:r>
            <a:endParaRPr lang="en-US" sz="2000" b="1" dirty="0">
              <a:solidFill>
                <a:schemeClr val="tx2">
                  <a:lumMod val="75000"/>
                </a:schemeClr>
              </a:solidFill>
            </a:endParaRPr>
          </a:p>
          <a:p>
            <a:pPr lvl="2">
              <a:lnSpc>
                <a:spcPct val="90000"/>
              </a:lnSpc>
              <a:spcAft>
                <a:spcPts val="600"/>
              </a:spcAft>
              <a:buClr>
                <a:schemeClr val="tx2">
                  <a:lumMod val="75000"/>
                </a:schemeClr>
              </a:buClr>
              <a:buSzPct val="80000"/>
              <a:buFont typeface="Wingdings" pitchFamily="2" charset="2"/>
              <a:buChar char="§"/>
            </a:pPr>
            <a:r>
              <a:rPr lang="en-US" sz="2000" b="1" dirty="0" smtClean="0">
                <a:solidFill>
                  <a:schemeClr val="tx2">
                    <a:lumMod val="75000"/>
                  </a:schemeClr>
                </a:solidFill>
              </a:rPr>
              <a:t>Inadequate Food </a:t>
            </a:r>
            <a:r>
              <a:rPr lang="en-US" sz="2000" b="1" dirty="0">
                <a:solidFill>
                  <a:schemeClr val="tx2">
                    <a:lumMod val="75000"/>
                  </a:schemeClr>
                </a:solidFill>
              </a:rPr>
              <a:t>and </a:t>
            </a:r>
            <a:r>
              <a:rPr lang="en-US" sz="2000" b="1" dirty="0" smtClean="0">
                <a:solidFill>
                  <a:schemeClr val="tx2">
                    <a:lumMod val="75000"/>
                  </a:schemeClr>
                </a:solidFill>
              </a:rPr>
              <a:t>Clothing</a:t>
            </a:r>
            <a:r>
              <a:rPr lang="en-US" sz="2000" b="1" dirty="0">
                <a:solidFill>
                  <a:schemeClr val="tx2">
                    <a:lumMod val="75000"/>
                  </a:schemeClr>
                </a:solidFill>
              </a:rPr>
              <a:t>, </a:t>
            </a:r>
          </a:p>
          <a:p>
            <a:pPr lvl="2">
              <a:lnSpc>
                <a:spcPct val="90000"/>
              </a:lnSpc>
              <a:spcAft>
                <a:spcPts val="600"/>
              </a:spcAft>
              <a:buClr>
                <a:schemeClr val="tx2">
                  <a:lumMod val="75000"/>
                </a:schemeClr>
              </a:buClr>
              <a:buSzPct val="80000"/>
              <a:buFont typeface="Wingdings" pitchFamily="2" charset="2"/>
              <a:buChar char="§"/>
            </a:pPr>
            <a:r>
              <a:rPr lang="en-US" sz="2000" b="1" dirty="0" smtClean="0">
                <a:solidFill>
                  <a:schemeClr val="tx2">
                    <a:lumMod val="75000"/>
                  </a:schemeClr>
                </a:solidFill>
              </a:rPr>
              <a:t>Lack </a:t>
            </a:r>
            <a:r>
              <a:rPr lang="en-US" sz="2000" b="1" dirty="0">
                <a:solidFill>
                  <a:schemeClr val="tx2">
                    <a:lumMod val="75000"/>
                  </a:schemeClr>
                </a:solidFill>
              </a:rPr>
              <a:t>of </a:t>
            </a:r>
            <a:r>
              <a:rPr lang="en-US" sz="2000" b="1" dirty="0" smtClean="0">
                <a:solidFill>
                  <a:schemeClr val="tx2">
                    <a:lumMod val="75000"/>
                  </a:schemeClr>
                </a:solidFill>
              </a:rPr>
              <a:t>Safe Paths </a:t>
            </a:r>
            <a:r>
              <a:rPr lang="en-US" sz="2000" b="1" dirty="0">
                <a:solidFill>
                  <a:schemeClr val="tx2">
                    <a:lumMod val="75000"/>
                  </a:schemeClr>
                </a:solidFill>
              </a:rPr>
              <a:t>to </a:t>
            </a:r>
            <a:r>
              <a:rPr lang="en-US" sz="2000" b="1" dirty="0" smtClean="0">
                <a:solidFill>
                  <a:schemeClr val="tx2">
                    <a:lumMod val="75000"/>
                  </a:schemeClr>
                </a:solidFill>
              </a:rPr>
              <a:t>School Due to Neighborhood </a:t>
            </a:r>
            <a:r>
              <a:rPr lang="en-US" sz="2000" b="1" dirty="0">
                <a:solidFill>
                  <a:schemeClr val="tx2">
                    <a:lumMod val="75000"/>
                  </a:schemeClr>
                </a:solidFill>
              </a:rPr>
              <a:t>V</a:t>
            </a:r>
            <a:r>
              <a:rPr lang="en-US" sz="2000" b="1" dirty="0" smtClean="0">
                <a:solidFill>
                  <a:schemeClr val="tx2">
                    <a:lumMod val="75000"/>
                  </a:schemeClr>
                </a:solidFill>
              </a:rPr>
              <a:t>iolence</a:t>
            </a:r>
          </a:p>
          <a:p>
            <a:pPr lvl="2">
              <a:lnSpc>
                <a:spcPct val="90000"/>
              </a:lnSpc>
              <a:spcAft>
                <a:spcPts val="600"/>
              </a:spcAft>
              <a:buClr>
                <a:schemeClr val="tx2">
                  <a:lumMod val="75000"/>
                </a:schemeClr>
              </a:buClr>
              <a:buSzPct val="80000"/>
              <a:buFont typeface="Wingdings" pitchFamily="2" charset="2"/>
              <a:buChar char="§"/>
            </a:pPr>
            <a:r>
              <a:rPr lang="en-US" sz="2000" b="1" dirty="0" smtClean="0">
                <a:solidFill>
                  <a:schemeClr val="tx2">
                    <a:lumMod val="75000"/>
                  </a:schemeClr>
                </a:solidFill>
              </a:rPr>
              <a:t>Chaotic Schools with Poor Quality Programs</a:t>
            </a:r>
            <a:r>
              <a:rPr lang="en-US" sz="2000" b="1" dirty="0">
                <a:solidFill>
                  <a:schemeClr val="tx2">
                    <a:lumMod val="75000"/>
                  </a:schemeClr>
                </a:solidFill>
              </a:rPr>
              <a:t>, etc. </a:t>
            </a:r>
          </a:p>
          <a:p>
            <a:endParaRPr lang="en-US" dirty="0"/>
          </a:p>
        </p:txBody>
      </p:sp>
    </p:spTree>
    <p:extLst>
      <p:ext uri="{BB962C8B-B14F-4D97-AF65-F5344CB8AC3E}">
        <p14:creationId xmlns:p14="http://schemas.microsoft.com/office/powerpoint/2010/main" xmlns="" val="2511094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47800" y="609600"/>
            <a:ext cx="6400800" cy="1292662"/>
          </a:xfrm>
          <a:prstGeom prst="rect">
            <a:avLst/>
          </a:prstGeom>
          <a:noFill/>
        </p:spPr>
        <p:txBody>
          <a:bodyPr wrap="square" rtlCol="0">
            <a:spAutoFit/>
          </a:bodyPr>
          <a:lstStyle/>
          <a:p>
            <a:r>
              <a:rPr lang="en-US" sz="2600" b="1" dirty="0">
                <a:latin typeface="Century Gothic" pitchFamily="34" charset="0"/>
              </a:rPr>
              <a:t>Chronically </a:t>
            </a:r>
            <a:r>
              <a:rPr lang="en-US" sz="2600" b="1" dirty="0" smtClean="0">
                <a:latin typeface="Century Gothic" pitchFamily="34" charset="0"/>
              </a:rPr>
              <a:t>Absent </a:t>
            </a:r>
            <a:r>
              <a:rPr lang="en-US" sz="2600" b="1" dirty="0">
                <a:latin typeface="Century Gothic" pitchFamily="34" charset="0"/>
              </a:rPr>
              <a:t>6th </a:t>
            </a:r>
            <a:r>
              <a:rPr lang="en-US" sz="2600" b="1" dirty="0" smtClean="0">
                <a:latin typeface="Century Gothic" pitchFamily="34" charset="0"/>
              </a:rPr>
              <a:t>Graders Have Lower Graduation Rates</a:t>
            </a:r>
            <a:endParaRPr lang="en-US" sz="2600" b="1" dirty="0">
              <a:latin typeface="Century Gothic" pitchFamily="34" charset="0"/>
            </a:endParaRPr>
          </a:p>
          <a:p>
            <a:endParaRPr lang="en-US" sz="2600" b="1" dirty="0">
              <a:latin typeface="Century Gothic" pitchFamily="34" charset="0"/>
            </a:endParaRPr>
          </a:p>
        </p:txBody>
      </p:sp>
      <p:sp>
        <p:nvSpPr>
          <p:cNvPr id="7" name="Content Placeholder 2"/>
          <p:cNvSpPr>
            <a:spLocks noGrp="1"/>
          </p:cNvSpPr>
          <p:nvPr>
            <p:ph idx="1"/>
          </p:nvPr>
        </p:nvSpPr>
        <p:spPr/>
        <p:txBody>
          <a:bodyPr>
            <a:normAutofit/>
          </a:bodyPr>
          <a:lstStyle/>
          <a:p>
            <a:pPr marL="0" indent="0">
              <a:lnSpc>
                <a:spcPct val="90000"/>
              </a:lnSpc>
              <a:spcAft>
                <a:spcPts val="600"/>
              </a:spcAft>
              <a:buClr>
                <a:schemeClr val="tx1"/>
              </a:buClr>
              <a:buSzPct val="80000"/>
              <a:buNone/>
            </a:pPr>
            <a:r>
              <a:rPr lang="en-US" sz="1800" dirty="0">
                <a:latin typeface="Century Gothic" pitchFamily="34" charset="0"/>
              </a:rPr>
              <a:t>Dropout Rates by Sixth Grade </a:t>
            </a:r>
            <a:r>
              <a:rPr lang="en-US" sz="1800" dirty="0" smtClean="0">
                <a:latin typeface="Century Gothic" pitchFamily="34" charset="0"/>
              </a:rPr>
              <a:t>Attendance</a:t>
            </a:r>
            <a:br>
              <a:rPr lang="en-US" sz="1800" dirty="0" smtClean="0">
                <a:latin typeface="Century Gothic" pitchFamily="34" charset="0"/>
              </a:rPr>
            </a:br>
            <a:r>
              <a:rPr lang="en-US" sz="1600" dirty="0" smtClean="0">
                <a:latin typeface="Century Gothic" pitchFamily="34" charset="0"/>
              </a:rPr>
              <a:t>(Baltimore </a:t>
            </a:r>
            <a:r>
              <a:rPr lang="en-US" sz="1600" dirty="0">
                <a:latin typeface="Century Gothic" pitchFamily="34" charset="0"/>
              </a:rPr>
              <a:t>City Public Schools, 1990-00 Sixth Grade Cohort)</a:t>
            </a:r>
          </a:p>
        </p:txBody>
      </p:sp>
      <p:pic>
        <p:nvPicPr>
          <p:cNvPr id="8" name="Chart 2"/>
          <p:cNvPicPr>
            <a:picLocks noChangeArrowheads="1"/>
          </p:cNvPicPr>
          <p:nvPr/>
        </p:nvPicPr>
        <p:blipFill>
          <a:blip r:embed="rId2" cstate="email">
            <a:extLst>
              <a:ext uri="{28A0092B-C50C-407E-A947-70E740481C1C}">
                <a14:useLocalDpi xmlns:a14="http://schemas.microsoft.com/office/drawing/2010/main" xmlns=""/>
              </a:ext>
            </a:extLst>
          </a:blip>
          <a:srcRect/>
          <a:stretch>
            <a:fillRect/>
          </a:stretch>
        </p:blipFill>
        <p:spPr bwMode="auto">
          <a:xfrm>
            <a:off x="908050" y="2590800"/>
            <a:ext cx="5873750" cy="2513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TextBox 8"/>
          <p:cNvSpPr txBox="1"/>
          <p:nvPr/>
        </p:nvSpPr>
        <p:spPr>
          <a:xfrm>
            <a:off x="1643334" y="5186148"/>
            <a:ext cx="1524000" cy="784830"/>
          </a:xfrm>
          <a:prstGeom prst="rect">
            <a:avLst/>
          </a:prstGeom>
          <a:noFill/>
        </p:spPr>
        <p:txBody>
          <a:bodyPr wrap="square" rtlCol="0">
            <a:spAutoFit/>
          </a:bodyPr>
          <a:lstStyle/>
          <a:p>
            <a:pPr algn="ctr"/>
            <a:r>
              <a:rPr lang="en-US" sz="1500" b="1" dirty="0" smtClean="0">
                <a:latin typeface="Century Gothic" pitchFamily="34" charset="0"/>
              </a:rPr>
              <a:t>Severely Chronically Absent</a:t>
            </a:r>
            <a:endParaRPr lang="en-US" sz="1500" b="1" dirty="0">
              <a:latin typeface="Century Gothic" pitchFamily="34" charset="0"/>
            </a:endParaRPr>
          </a:p>
        </p:txBody>
      </p:sp>
      <p:sp>
        <p:nvSpPr>
          <p:cNvPr id="10" name="Rectangle 6"/>
          <p:cNvSpPr>
            <a:spLocks noChangeArrowheads="1"/>
          </p:cNvSpPr>
          <p:nvPr/>
        </p:nvSpPr>
        <p:spPr bwMode="auto">
          <a:xfrm>
            <a:off x="3490526" y="5199856"/>
            <a:ext cx="1252266" cy="5539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en-US" sz="1500" b="1" dirty="0">
                <a:latin typeface="Century Gothic" pitchFamily="34" charset="0"/>
              </a:rPr>
              <a:t>Chronically</a:t>
            </a:r>
          </a:p>
          <a:p>
            <a:pPr algn="ctr"/>
            <a:r>
              <a:rPr lang="en-US" sz="1500" b="1" dirty="0">
                <a:latin typeface="Century Gothic" pitchFamily="34" charset="0"/>
              </a:rPr>
              <a:t>Absent</a:t>
            </a:r>
          </a:p>
        </p:txBody>
      </p:sp>
      <p:sp>
        <p:nvSpPr>
          <p:cNvPr id="11" name="Rectangle 6"/>
          <p:cNvSpPr>
            <a:spLocks noChangeArrowheads="1"/>
          </p:cNvSpPr>
          <p:nvPr/>
        </p:nvSpPr>
        <p:spPr bwMode="auto">
          <a:xfrm>
            <a:off x="5224734" y="5234970"/>
            <a:ext cx="1252266" cy="7848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en-US" sz="1500" b="1" dirty="0" smtClean="0">
                <a:latin typeface="Century Gothic" pitchFamily="34" charset="0"/>
              </a:rPr>
              <a:t>Not</a:t>
            </a:r>
            <a:br>
              <a:rPr lang="en-US" sz="1500" b="1" dirty="0" smtClean="0">
                <a:latin typeface="Century Gothic" pitchFamily="34" charset="0"/>
              </a:rPr>
            </a:br>
            <a:r>
              <a:rPr lang="en-US" sz="1500" b="1" dirty="0" smtClean="0">
                <a:latin typeface="Century Gothic" pitchFamily="34" charset="0"/>
              </a:rPr>
              <a:t>Chronically</a:t>
            </a:r>
            <a:endParaRPr lang="en-US" sz="1500" b="1" dirty="0">
              <a:latin typeface="Century Gothic" pitchFamily="34" charset="0"/>
            </a:endParaRPr>
          </a:p>
          <a:p>
            <a:pPr algn="ctr"/>
            <a:r>
              <a:rPr lang="en-US" sz="1500" b="1" dirty="0">
                <a:latin typeface="Century Gothic" pitchFamily="34" charset="0"/>
              </a:rPr>
              <a:t>Absent</a:t>
            </a:r>
          </a:p>
        </p:txBody>
      </p:sp>
      <p:sp>
        <p:nvSpPr>
          <p:cNvPr id="12" name="Text Box 5"/>
          <p:cNvSpPr txBox="1">
            <a:spLocks noChangeArrowheads="1"/>
          </p:cNvSpPr>
          <p:nvPr/>
        </p:nvSpPr>
        <p:spPr bwMode="auto">
          <a:xfrm>
            <a:off x="914400" y="6537325"/>
            <a:ext cx="47244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9" tIns="45714" rIns="91429" bIns="45714">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a:latin typeface="Arial" pitchFamily="34" charset="0"/>
                <a:cs typeface="Arial" pitchFamily="34" charset="0"/>
              </a:rPr>
              <a:t>Source: Baltimore Education Research Consortium  SY 2009-2010 </a:t>
            </a:r>
          </a:p>
        </p:txBody>
      </p:sp>
    </p:spTree>
    <p:extLst>
      <p:ext uri="{BB962C8B-B14F-4D97-AF65-F5344CB8AC3E}">
        <p14:creationId xmlns:p14="http://schemas.microsoft.com/office/powerpoint/2010/main" xmlns="" val="1997559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47800" y="609600"/>
            <a:ext cx="6400800" cy="1292662"/>
          </a:xfrm>
          <a:prstGeom prst="rect">
            <a:avLst/>
          </a:prstGeom>
          <a:noFill/>
        </p:spPr>
        <p:txBody>
          <a:bodyPr wrap="square" rtlCol="0">
            <a:spAutoFit/>
          </a:bodyPr>
          <a:lstStyle/>
          <a:p>
            <a:r>
              <a:rPr lang="en-US" sz="2600" b="1" dirty="0">
                <a:latin typeface="Century Gothic" pitchFamily="34" charset="0"/>
              </a:rPr>
              <a:t>9th </a:t>
            </a:r>
            <a:r>
              <a:rPr lang="en-US" sz="2600" b="1" dirty="0" smtClean="0">
                <a:latin typeface="Century Gothic" pitchFamily="34" charset="0"/>
              </a:rPr>
              <a:t>Grade Attendance Predicts Graduation for Students </a:t>
            </a:r>
            <a:r>
              <a:rPr lang="en-US" sz="2600" b="1" dirty="0">
                <a:latin typeface="Century Gothic" pitchFamily="34" charset="0"/>
              </a:rPr>
              <a:t>of </a:t>
            </a:r>
            <a:r>
              <a:rPr lang="en-US" sz="2600" b="1" dirty="0" smtClean="0">
                <a:latin typeface="Century Gothic" pitchFamily="34" charset="0"/>
              </a:rPr>
              <a:t>All Economic Backgrounds</a:t>
            </a:r>
            <a:endParaRPr lang="en-US" sz="2600" b="1" dirty="0">
              <a:latin typeface="Century Gothic" pitchFamily="34" charset="0"/>
            </a:endParaRPr>
          </a:p>
        </p:txBody>
      </p:sp>
      <p:sp>
        <p:nvSpPr>
          <p:cNvPr id="7" name="Rectangle 6"/>
          <p:cNvSpPr/>
          <p:nvPr/>
        </p:nvSpPr>
        <p:spPr>
          <a:xfrm>
            <a:off x="1371600" y="5791200"/>
            <a:ext cx="5638800" cy="523220"/>
          </a:xfrm>
          <a:prstGeom prst="rect">
            <a:avLst/>
          </a:prstGeom>
        </p:spPr>
        <p:txBody>
          <a:bodyPr wrap="square">
            <a:spAutoFit/>
          </a:bodyPr>
          <a:lstStyle/>
          <a:p>
            <a:r>
              <a:rPr lang="en-US" sz="1400" dirty="0">
                <a:latin typeface="Century Gothic" pitchFamily="34" charset="0"/>
              </a:rPr>
              <a:t>Note:  This Chicago study found attendance was a stronger graduation predictor than 8th grade test scores. </a:t>
            </a:r>
          </a:p>
        </p:txBody>
      </p:sp>
      <p:sp>
        <p:nvSpPr>
          <p:cNvPr id="8" name="TextBox 4"/>
          <p:cNvSpPr txBox="1">
            <a:spLocks noChangeArrowheads="1"/>
          </p:cNvSpPr>
          <p:nvPr/>
        </p:nvSpPr>
        <p:spPr bwMode="auto">
          <a:xfrm>
            <a:off x="1295400" y="6410958"/>
            <a:ext cx="641191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000" dirty="0" smtClean="0">
                <a:latin typeface="Arial" pitchFamily="34" charset="0"/>
                <a:cs typeface="Arial" pitchFamily="34" charset="0"/>
              </a:rPr>
              <a:t>Source</a:t>
            </a:r>
            <a:r>
              <a:rPr lang="en-US" sz="1000" dirty="0">
                <a:latin typeface="Arial" pitchFamily="34" charset="0"/>
                <a:cs typeface="Arial" pitchFamily="34" charset="0"/>
              </a:rPr>
              <a:t>: </a:t>
            </a:r>
            <a:r>
              <a:rPr lang="en-US" sz="1000" dirty="0" err="1">
                <a:latin typeface="Arial" pitchFamily="34" charset="0"/>
                <a:cs typeface="Arial" pitchFamily="34" charset="0"/>
              </a:rPr>
              <a:t>Allensworth</a:t>
            </a:r>
            <a:r>
              <a:rPr lang="en-US" sz="1000" dirty="0">
                <a:latin typeface="Arial" pitchFamily="34" charset="0"/>
                <a:cs typeface="Arial" pitchFamily="34" charset="0"/>
              </a:rPr>
              <a:t> &amp; Easton, </a:t>
            </a:r>
            <a:r>
              <a:rPr lang="en-US" sz="1000" i="1" dirty="0">
                <a:latin typeface="Arial" pitchFamily="34" charset="0"/>
                <a:cs typeface="Arial" pitchFamily="34" charset="0"/>
              </a:rPr>
              <a:t>What Matters for Staying On-Track and Graduating in </a:t>
            </a:r>
            <a:r>
              <a:rPr lang="en-US" sz="1000" i="1" dirty="0" smtClean="0">
                <a:latin typeface="Arial" pitchFamily="34" charset="0"/>
                <a:cs typeface="Arial" pitchFamily="34" charset="0"/>
              </a:rPr>
              <a:t/>
            </a:r>
            <a:br>
              <a:rPr lang="en-US" sz="1000" i="1" dirty="0" smtClean="0">
                <a:latin typeface="Arial" pitchFamily="34" charset="0"/>
                <a:cs typeface="Arial" pitchFamily="34" charset="0"/>
              </a:rPr>
            </a:br>
            <a:r>
              <a:rPr lang="en-US" sz="1000" i="1" dirty="0" smtClean="0">
                <a:latin typeface="Arial" pitchFamily="34" charset="0"/>
                <a:cs typeface="Arial" pitchFamily="34" charset="0"/>
              </a:rPr>
              <a:t>Chicago </a:t>
            </a:r>
            <a:r>
              <a:rPr lang="en-US" sz="1000" i="1" dirty="0">
                <a:latin typeface="Arial" pitchFamily="34" charset="0"/>
                <a:cs typeface="Arial" pitchFamily="34" charset="0"/>
              </a:rPr>
              <a:t>Public Schools</a:t>
            </a:r>
            <a:r>
              <a:rPr lang="en-US" sz="1000" dirty="0">
                <a:latin typeface="Arial" pitchFamily="34" charset="0"/>
                <a:cs typeface="Arial" pitchFamily="34" charset="0"/>
              </a:rPr>
              <a:t>,  </a:t>
            </a:r>
            <a:r>
              <a:rPr lang="en-US" sz="1000" dirty="0" smtClean="0">
                <a:latin typeface="Arial" pitchFamily="34" charset="0"/>
                <a:cs typeface="Arial" pitchFamily="34" charset="0"/>
              </a:rPr>
              <a:t>Consortium </a:t>
            </a:r>
            <a:r>
              <a:rPr lang="en-US" sz="1000" dirty="0">
                <a:latin typeface="Arial" pitchFamily="34" charset="0"/>
                <a:cs typeface="Arial" pitchFamily="34" charset="0"/>
              </a:rPr>
              <a:t>on Chicago School Research at U of C, July 2007</a:t>
            </a:r>
          </a:p>
        </p:txBody>
      </p:sp>
      <p:pic>
        <p:nvPicPr>
          <p:cNvPr id="9" name="Picture 2"/>
          <p:cNvPicPr>
            <a:picLocks noChangeAspect="1" noChangeArrowheads="1"/>
          </p:cNvPicPr>
          <p:nvPr/>
        </p:nvPicPr>
        <p:blipFill>
          <a:blip r:embed="rId2" cstate="email">
            <a:extLst>
              <a:ext uri="{28A0092B-C50C-407E-A947-70E740481C1C}">
                <a14:useLocalDpi xmlns:a14="http://schemas.microsoft.com/office/drawing/2010/main" xmlns=""/>
              </a:ext>
            </a:extLst>
          </a:blip>
          <a:srcRect/>
          <a:stretch>
            <a:fillRect/>
          </a:stretch>
        </p:blipFill>
        <p:spPr>
          <a:xfrm>
            <a:off x="726332" y="1923047"/>
            <a:ext cx="6131668" cy="3791953"/>
          </a:xfrm>
          <a:prstGeom prst="rect">
            <a:avLst/>
          </a:prstGeom>
        </p:spPr>
      </p:pic>
    </p:spTree>
    <p:extLst>
      <p:ext uri="{BB962C8B-B14F-4D97-AF65-F5344CB8AC3E}">
        <p14:creationId xmlns:p14="http://schemas.microsoft.com/office/powerpoint/2010/main" xmlns="" val="227251960"/>
      </p:ext>
    </p:extLst>
  </p:cSld>
  <p:clrMapOvr>
    <a:masterClrMapping/>
  </p:clrMapOvr>
</p:sld>
</file>

<file path=ppt/theme/theme1.xml><?xml version="1.0" encoding="utf-8"?>
<a:theme xmlns:a="http://schemas.openxmlformats.org/drawingml/2006/main" name="TS010241389">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1_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4270</TotalTime>
  <Words>1325</Words>
  <Application>Microsoft Office PowerPoint</Application>
  <PresentationFormat>On-screen Show (4:3)</PresentationFormat>
  <Paragraphs>188</Paragraphs>
  <Slides>21</Slides>
  <Notes>6</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21</vt:i4>
      </vt:variant>
    </vt:vector>
  </HeadingPairs>
  <TitlesOfParts>
    <vt:vector size="24" baseType="lpstr">
      <vt:lpstr>TS010241389</vt:lpstr>
      <vt:lpstr>1_Office Theme</vt:lpstr>
      <vt:lpstr>Worksheet</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Attendance Works Inquiry Cycle</vt:lpstr>
      <vt:lpstr>Slide 15</vt:lpstr>
      <vt:lpstr>Slide 16</vt:lpstr>
      <vt:lpstr>Slide 17</vt:lpstr>
      <vt:lpstr>Slide 18</vt:lpstr>
      <vt:lpstr>Slide 19</vt:lpstr>
      <vt:lpstr>Slide 20</vt:lpstr>
      <vt:lpstr>Slide 21</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Cecelia Leong</dc:creator>
  <cp:lastModifiedBy>Hedy Chang</cp:lastModifiedBy>
  <cp:revision>224</cp:revision>
  <cp:lastPrinted>2012-01-02T17:47:23Z</cp:lastPrinted>
  <dcterms:created xsi:type="dcterms:W3CDTF">2011-12-17T21:41:12Z</dcterms:created>
  <dcterms:modified xsi:type="dcterms:W3CDTF">2012-04-01T04:58:33Z</dcterms:modified>
</cp:coreProperties>
</file>