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463" r:id="rId3"/>
    <p:sldId id="464" r:id="rId4"/>
    <p:sldId id="459" r:id="rId5"/>
    <p:sldId id="44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nver Public Schools" initials="DPS" lastIdx="1" clrIdx="0"/>
  <p:cmAuthor id="1" name="Windows User" initials="WU" lastIdx="3" clrIdx="1"/>
  <p:cmAuthor id="2" name="SCordova" initials="SCordov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645D6"/>
    <a:srgbClr val="FFFFFF"/>
    <a:srgbClr val="071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3359" autoAdjust="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8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6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E4D60-3C79-4C99-AE3E-C70C5746AD41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87E9F-CFEA-4942-9989-3A84DFD4914F}">
      <dgm:prSet phldrT="[Text]" custT="1"/>
      <dgm:spPr/>
      <dgm:t>
        <a:bodyPr/>
        <a:lstStyle/>
        <a:p>
          <a:r>
            <a:rPr lang="en-US" sz="2000" dirty="0" smtClean="0"/>
            <a:t>Turnaround Success</a:t>
          </a:r>
          <a:endParaRPr lang="en-US" sz="2000" dirty="0"/>
        </a:p>
      </dgm:t>
    </dgm:pt>
    <dgm:pt modelId="{C6BB3AD2-FCA3-47D1-96A6-9E92DD07F8BD}" type="parTrans" cxnId="{B6D5D113-61DB-493A-94F4-7B0D32824583}">
      <dgm:prSet/>
      <dgm:spPr/>
      <dgm:t>
        <a:bodyPr/>
        <a:lstStyle/>
        <a:p>
          <a:endParaRPr lang="en-US"/>
        </a:p>
      </dgm:t>
    </dgm:pt>
    <dgm:pt modelId="{790A1FC3-567E-4874-BBDE-A17EC0D7F3AE}" type="sibTrans" cxnId="{B6D5D113-61DB-493A-94F4-7B0D32824583}">
      <dgm:prSet/>
      <dgm:spPr/>
      <dgm:t>
        <a:bodyPr/>
        <a:lstStyle/>
        <a:p>
          <a:endParaRPr lang="en-US"/>
        </a:p>
      </dgm:t>
    </dgm:pt>
    <dgm:pt modelId="{768029DE-BDEB-46AB-957A-EEC72B474DB8}">
      <dgm:prSet phldrT="[Text]" custT="1"/>
      <dgm:spPr/>
      <dgm:t>
        <a:bodyPr/>
        <a:lstStyle/>
        <a:p>
          <a:r>
            <a:rPr lang="en-US" sz="1600" dirty="0" smtClean="0"/>
            <a:t>Clear process for identifying schools</a:t>
          </a:r>
          <a:endParaRPr lang="en-US" sz="1600" dirty="0"/>
        </a:p>
      </dgm:t>
    </dgm:pt>
    <dgm:pt modelId="{00A25852-A0A3-4BB8-B109-4F9348363AD6}" type="parTrans" cxnId="{8B5B5282-CF40-476E-AE47-5D4E60986A63}">
      <dgm:prSet custT="1"/>
      <dgm:spPr/>
      <dgm:t>
        <a:bodyPr/>
        <a:lstStyle/>
        <a:p>
          <a:endParaRPr lang="en-US" sz="600"/>
        </a:p>
      </dgm:t>
    </dgm:pt>
    <dgm:pt modelId="{582406A3-91A1-457C-AD39-0290E3223878}" type="sibTrans" cxnId="{8B5B5282-CF40-476E-AE47-5D4E60986A63}">
      <dgm:prSet/>
      <dgm:spPr/>
      <dgm:t>
        <a:bodyPr/>
        <a:lstStyle/>
        <a:p>
          <a:endParaRPr lang="en-US"/>
        </a:p>
      </dgm:t>
    </dgm:pt>
    <dgm:pt modelId="{247AFE92-1984-4B18-B3B4-1AAFB15ED7B2}">
      <dgm:prSet phldrT="[Text]" custT="1"/>
      <dgm:spPr/>
      <dgm:t>
        <a:bodyPr/>
        <a:lstStyle/>
        <a:p>
          <a:r>
            <a:rPr lang="en-US" sz="1600" dirty="0" smtClean="0"/>
            <a:t>Plans must be built on proven best practices</a:t>
          </a:r>
          <a:endParaRPr lang="en-US" sz="1600" dirty="0"/>
        </a:p>
      </dgm:t>
    </dgm:pt>
    <dgm:pt modelId="{630177E2-A04A-4F63-B2CA-F23A0B779948}" type="parTrans" cxnId="{5AB8CF11-EB63-4218-978B-8C0E73FC3879}">
      <dgm:prSet custT="1"/>
      <dgm:spPr/>
      <dgm:t>
        <a:bodyPr/>
        <a:lstStyle/>
        <a:p>
          <a:endParaRPr lang="en-US" sz="600"/>
        </a:p>
      </dgm:t>
    </dgm:pt>
    <dgm:pt modelId="{FDF94BF9-DF19-458B-9E90-AC68BEF37772}" type="sibTrans" cxnId="{5AB8CF11-EB63-4218-978B-8C0E73FC3879}">
      <dgm:prSet/>
      <dgm:spPr/>
      <dgm:t>
        <a:bodyPr/>
        <a:lstStyle/>
        <a:p>
          <a:endParaRPr lang="en-US"/>
        </a:p>
      </dgm:t>
    </dgm:pt>
    <dgm:pt modelId="{C9CD3C95-380A-412C-BE95-22F89230B1E6}">
      <dgm:prSet phldrT="[Text]" custT="1"/>
      <dgm:spPr/>
      <dgm:t>
        <a:bodyPr/>
        <a:lstStyle/>
        <a:p>
          <a:r>
            <a:rPr lang="en-US" sz="1600" dirty="0" smtClean="0"/>
            <a:t>Accountability at inception and during implementation</a:t>
          </a:r>
          <a:endParaRPr lang="en-US" sz="1600" dirty="0"/>
        </a:p>
      </dgm:t>
    </dgm:pt>
    <dgm:pt modelId="{F746100A-3926-4EBA-B187-F465DDAC73DE}" type="parTrans" cxnId="{BA934F33-B11F-4679-B206-26399B815E76}">
      <dgm:prSet custT="1"/>
      <dgm:spPr/>
      <dgm:t>
        <a:bodyPr/>
        <a:lstStyle/>
        <a:p>
          <a:endParaRPr lang="en-US" sz="600"/>
        </a:p>
      </dgm:t>
    </dgm:pt>
    <dgm:pt modelId="{944C048A-87B5-4C5C-837C-D4DB694ED48D}" type="sibTrans" cxnId="{BA934F33-B11F-4679-B206-26399B815E76}">
      <dgm:prSet/>
      <dgm:spPr/>
      <dgm:t>
        <a:bodyPr/>
        <a:lstStyle/>
        <a:p>
          <a:endParaRPr lang="en-US"/>
        </a:p>
      </dgm:t>
    </dgm:pt>
    <dgm:pt modelId="{25126408-81E1-4904-B319-C7BB541C24F3}">
      <dgm:prSet phldrT="[Text]" custT="1"/>
      <dgm:spPr/>
      <dgm:t>
        <a:bodyPr/>
        <a:lstStyle/>
        <a:p>
          <a:r>
            <a:rPr lang="en-US" sz="1600" dirty="0" smtClean="0"/>
            <a:t>Turnarounds need stable and proven leadership</a:t>
          </a:r>
          <a:endParaRPr lang="en-US" sz="1600" dirty="0"/>
        </a:p>
      </dgm:t>
    </dgm:pt>
    <dgm:pt modelId="{796F6B45-CA49-4AF1-8E0C-CCD3472759C7}" type="parTrans" cxnId="{84BC53EF-3240-4374-99AD-81950F8F79CB}">
      <dgm:prSet custT="1"/>
      <dgm:spPr/>
      <dgm:t>
        <a:bodyPr/>
        <a:lstStyle/>
        <a:p>
          <a:endParaRPr lang="en-US" sz="600"/>
        </a:p>
      </dgm:t>
    </dgm:pt>
    <dgm:pt modelId="{BBDD9146-D54C-4D47-804F-F790D4667A98}" type="sibTrans" cxnId="{84BC53EF-3240-4374-99AD-81950F8F79CB}">
      <dgm:prSet/>
      <dgm:spPr/>
      <dgm:t>
        <a:bodyPr/>
        <a:lstStyle/>
        <a:p>
          <a:endParaRPr lang="en-US"/>
        </a:p>
      </dgm:t>
    </dgm:pt>
    <dgm:pt modelId="{63B9A734-E9AF-478A-AA59-6C86269A5A28}">
      <dgm:prSet phldrT="[Text]" custT="1"/>
      <dgm:spPr/>
      <dgm:t>
        <a:bodyPr/>
        <a:lstStyle/>
        <a:p>
          <a:r>
            <a:rPr lang="en-US" sz="1600" dirty="0" smtClean="0"/>
            <a:t>Turnaround work requires substantial funding.</a:t>
          </a:r>
          <a:endParaRPr lang="en-US" sz="1600" dirty="0"/>
        </a:p>
      </dgm:t>
    </dgm:pt>
    <dgm:pt modelId="{3BAA7E9A-3B3A-453E-BA21-3AE542C8AF5E}" type="parTrans" cxnId="{29088153-410D-421F-B954-EF53FEBAFF99}">
      <dgm:prSet custT="1"/>
      <dgm:spPr/>
      <dgm:t>
        <a:bodyPr/>
        <a:lstStyle/>
        <a:p>
          <a:endParaRPr lang="en-US" sz="600"/>
        </a:p>
      </dgm:t>
    </dgm:pt>
    <dgm:pt modelId="{E7A29516-355A-4520-B4BC-F08685D09B41}" type="sibTrans" cxnId="{29088153-410D-421F-B954-EF53FEBAFF99}">
      <dgm:prSet/>
      <dgm:spPr/>
      <dgm:t>
        <a:bodyPr/>
        <a:lstStyle/>
        <a:p>
          <a:endParaRPr lang="en-US"/>
        </a:p>
      </dgm:t>
    </dgm:pt>
    <dgm:pt modelId="{ADF9EC4F-5660-46B1-9332-51EC03713262}">
      <dgm:prSet phldrT="[Text]" custT="1"/>
      <dgm:spPr/>
      <dgm:t>
        <a:bodyPr/>
        <a:lstStyle/>
        <a:p>
          <a:r>
            <a:rPr lang="en-US" sz="1600" dirty="0" smtClean="0"/>
            <a:t>Leaders need flexibility in hiring, budget &amp; time</a:t>
          </a:r>
          <a:endParaRPr lang="en-US" sz="1600" dirty="0"/>
        </a:p>
      </dgm:t>
    </dgm:pt>
    <dgm:pt modelId="{A031F164-20A1-4687-8ABA-79B7B1CB7DDF}" type="parTrans" cxnId="{771E0228-2500-4343-8A54-F6342B771A12}">
      <dgm:prSet custT="1"/>
      <dgm:spPr/>
      <dgm:t>
        <a:bodyPr/>
        <a:lstStyle/>
        <a:p>
          <a:endParaRPr lang="en-US" sz="600"/>
        </a:p>
      </dgm:t>
    </dgm:pt>
    <dgm:pt modelId="{25BAE265-55A0-4A9F-B36C-12C1A7533DE9}" type="sibTrans" cxnId="{771E0228-2500-4343-8A54-F6342B771A12}">
      <dgm:prSet/>
      <dgm:spPr/>
      <dgm:t>
        <a:bodyPr/>
        <a:lstStyle/>
        <a:p>
          <a:endParaRPr lang="en-US"/>
        </a:p>
      </dgm:t>
    </dgm:pt>
    <dgm:pt modelId="{E1C3E949-F0E7-48DB-8B38-1853C03FDC66}">
      <dgm:prSet phldrT="[Text]" custT="1"/>
      <dgm:spPr/>
      <dgm:t>
        <a:bodyPr/>
        <a:lstStyle/>
        <a:p>
          <a:r>
            <a:rPr lang="en-US" sz="1600" dirty="0" smtClean="0"/>
            <a:t>Strong partnership with community before, during and after turnaround process</a:t>
          </a:r>
          <a:endParaRPr lang="en-US" sz="1600" dirty="0"/>
        </a:p>
      </dgm:t>
    </dgm:pt>
    <dgm:pt modelId="{FF85D9B4-B641-4D39-869A-9D87E39B6318}" type="parTrans" cxnId="{0C38F2D5-4F7B-4908-817B-5A8EC5A6D7DB}">
      <dgm:prSet/>
      <dgm:spPr/>
      <dgm:t>
        <a:bodyPr/>
        <a:lstStyle/>
        <a:p>
          <a:endParaRPr lang="en-US"/>
        </a:p>
      </dgm:t>
    </dgm:pt>
    <dgm:pt modelId="{1B9F1AB4-2ECF-4926-A9EA-EDB04F596D6C}" type="sibTrans" cxnId="{0C38F2D5-4F7B-4908-817B-5A8EC5A6D7DB}">
      <dgm:prSet/>
      <dgm:spPr/>
      <dgm:t>
        <a:bodyPr/>
        <a:lstStyle/>
        <a:p>
          <a:endParaRPr lang="en-US"/>
        </a:p>
      </dgm:t>
    </dgm:pt>
    <dgm:pt modelId="{433DF33D-5580-46DF-BEE4-FEFA2248B5E3}" type="pres">
      <dgm:prSet presAssocID="{481E4D60-3C79-4C99-AE3E-C70C5746AD4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A89613-426A-4BD4-954C-94F35B385396}" type="pres">
      <dgm:prSet presAssocID="{77887E9F-CFEA-4942-9989-3A84DFD4914F}" presName="centerShape" presStyleLbl="node0" presStyleIdx="0" presStyleCnt="1" custScaleX="142841" custScaleY="141077" custLinFactNeighborX="2031" custLinFactNeighborY="-677"/>
      <dgm:spPr/>
      <dgm:t>
        <a:bodyPr/>
        <a:lstStyle/>
        <a:p>
          <a:endParaRPr lang="en-US"/>
        </a:p>
      </dgm:t>
    </dgm:pt>
    <dgm:pt modelId="{431C73A7-B537-4186-91ED-CF255F78F650}" type="pres">
      <dgm:prSet presAssocID="{00A25852-A0A3-4BB8-B109-4F9348363AD6}" presName="Name9" presStyleLbl="parChTrans1D2" presStyleIdx="0" presStyleCnt="7"/>
      <dgm:spPr/>
      <dgm:t>
        <a:bodyPr/>
        <a:lstStyle/>
        <a:p>
          <a:endParaRPr lang="en-US"/>
        </a:p>
      </dgm:t>
    </dgm:pt>
    <dgm:pt modelId="{87EC714A-EC08-4407-9403-336592BADAAA}" type="pres">
      <dgm:prSet presAssocID="{00A25852-A0A3-4BB8-B109-4F9348363AD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3B7DCF5-9F10-488E-A7FD-E25D19F1519B}" type="pres">
      <dgm:prSet presAssocID="{768029DE-BDEB-46AB-957A-EEC72B474DB8}" presName="node" presStyleLbl="node1" presStyleIdx="0" presStyleCnt="7" custScaleX="132777" custScaleY="143358" custRadScaleRad="135521" custRadScaleInc="189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74F48-C68C-423A-A17F-83F9559481B1}" type="pres">
      <dgm:prSet presAssocID="{630177E2-A04A-4F63-B2CA-F23A0B779948}" presName="Name9" presStyleLbl="parChTrans1D2" presStyleIdx="1" presStyleCnt="7"/>
      <dgm:spPr/>
      <dgm:t>
        <a:bodyPr/>
        <a:lstStyle/>
        <a:p>
          <a:endParaRPr lang="en-US"/>
        </a:p>
      </dgm:t>
    </dgm:pt>
    <dgm:pt modelId="{9B014E0A-8379-4AA8-9A34-6870834AA1AD}" type="pres">
      <dgm:prSet presAssocID="{630177E2-A04A-4F63-B2CA-F23A0B779948}" presName="connTx" presStyleLbl="parChTrans1D2" presStyleIdx="1" presStyleCnt="7"/>
      <dgm:spPr/>
      <dgm:t>
        <a:bodyPr/>
        <a:lstStyle/>
        <a:p>
          <a:endParaRPr lang="en-US"/>
        </a:p>
      </dgm:t>
    </dgm:pt>
    <dgm:pt modelId="{80FAC60A-8E40-4675-80C4-E40AB9B384D5}" type="pres">
      <dgm:prSet presAssocID="{247AFE92-1984-4B18-B3B4-1AAFB15ED7B2}" presName="node" presStyleLbl="node1" presStyleIdx="1" presStyleCnt="7" custScaleX="132777" custScaleY="143358" custRadScaleRad="166295" custRadScaleInc="99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A8FFC-D426-49B6-93F3-ECD4873639B6}" type="pres">
      <dgm:prSet presAssocID="{F746100A-3926-4EBA-B187-F465DDAC73DE}" presName="Name9" presStyleLbl="parChTrans1D2" presStyleIdx="2" presStyleCnt="7"/>
      <dgm:spPr/>
      <dgm:t>
        <a:bodyPr/>
        <a:lstStyle/>
        <a:p>
          <a:endParaRPr lang="en-US"/>
        </a:p>
      </dgm:t>
    </dgm:pt>
    <dgm:pt modelId="{76A674F5-0DFA-4701-8636-8A29C79686F1}" type="pres">
      <dgm:prSet presAssocID="{F746100A-3926-4EBA-B187-F465DDAC73D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089EDF49-4D62-4284-B57B-B32A80A995EB}" type="pres">
      <dgm:prSet presAssocID="{C9CD3C95-380A-412C-BE95-22F89230B1E6}" presName="node" presStyleLbl="node1" presStyleIdx="2" presStyleCnt="7" custScaleX="132777" custScaleY="143358" custRadScaleRad="142990" custRadScaleInc="14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AD3A8-0A8E-43D9-A99C-49509FC2C8FF}" type="pres">
      <dgm:prSet presAssocID="{796F6B45-CA49-4AF1-8E0C-CCD3472759C7}" presName="Name9" presStyleLbl="parChTrans1D2" presStyleIdx="3" presStyleCnt="7"/>
      <dgm:spPr/>
      <dgm:t>
        <a:bodyPr/>
        <a:lstStyle/>
        <a:p>
          <a:endParaRPr lang="en-US"/>
        </a:p>
      </dgm:t>
    </dgm:pt>
    <dgm:pt modelId="{EF3C5E6B-30AF-4B64-934D-7AFC5B3B0A32}" type="pres">
      <dgm:prSet presAssocID="{796F6B45-CA49-4AF1-8E0C-CCD3472759C7}" presName="connTx" presStyleLbl="parChTrans1D2" presStyleIdx="3" presStyleCnt="7"/>
      <dgm:spPr/>
      <dgm:t>
        <a:bodyPr/>
        <a:lstStyle/>
        <a:p>
          <a:endParaRPr lang="en-US"/>
        </a:p>
      </dgm:t>
    </dgm:pt>
    <dgm:pt modelId="{E9E7D765-35D4-459C-8B29-D5A268782EBD}" type="pres">
      <dgm:prSet presAssocID="{25126408-81E1-4904-B319-C7BB541C24F3}" presName="node" presStyleLbl="node1" presStyleIdx="3" presStyleCnt="7" custScaleX="132777" custScaleY="143358" custRadScaleRad="140736" custRadScaleInc="189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D044A-D944-48F6-9B4C-EB8D38C12857}" type="pres">
      <dgm:prSet presAssocID="{3BAA7E9A-3B3A-453E-BA21-3AE542C8AF5E}" presName="Name9" presStyleLbl="parChTrans1D2" presStyleIdx="4" presStyleCnt="7"/>
      <dgm:spPr/>
      <dgm:t>
        <a:bodyPr/>
        <a:lstStyle/>
        <a:p>
          <a:endParaRPr lang="en-US"/>
        </a:p>
      </dgm:t>
    </dgm:pt>
    <dgm:pt modelId="{79C27B84-98B7-4D88-AF34-49F2F8901D8B}" type="pres">
      <dgm:prSet presAssocID="{3BAA7E9A-3B3A-453E-BA21-3AE542C8AF5E}" presName="connTx" presStyleLbl="parChTrans1D2" presStyleIdx="4" presStyleCnt="7"/>
      <dgm:spPr/>
      <dgm:t>
        <a:bodyPr/>
        <a:lstStyle/>
        <a:p>
          <a:endParaRPr lang="en-US"/>
        </a:p>
      </dgm:t>
    </dgm:pt>
    <dgm:pt modelId="{1B0554E6-8AA0-47CE-8399-A0225E845E84}" type="pres">
      <dgm:prSet presAssocID="{63B9A734-E9AF-478A-AA59-6C86269A5A28}" presName="node" presStyleLbl="node1" presStyleIdx="4" presStyleCnt="7" custScaleX="132777" custScaleY="143358" custRadScaleRad="162284" custRadScaleInc="100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BF97D-6960-4A49-90BC-EDB6E8DA0F39}" type="pres">
      <dgm:prSet presAssocID="{A031F164-20A1-4687-8ABA-79B7B1CB7DDF}" presName="Name9" presStyleLbl="parChTrans1D2" presStyleIdx="5" presStyleCnt="7"/>
      <dgm:spPr/>
      <dgm:t>
        <a:bodyPr/>
        <a:lstStyle/>
        <a:p>
          <a:endParaRPr lang="en-US"/>
        </a:p>
      </dgm:t>
    </dgm:pt>
    <dgm:pt modelId="{B1BE7BB6-D025-48DA-94C2-FE1343EAC984}" type="pres">
      <dgm:prSet presAssocID="{A031F164-20A1-4687-8ABA-79B7B1CB7DD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FAB150FF-F3D8-4747-990D-2BC0E0238592}" type="pres">
      <dgm:prSet presAssocID="{ADF9EC4F-5660-46B1-9332-51EC03713262}" presName="node" presStyleLbl="node1" presStyleIdx="5" presStyleCnt="7" custScaleX="132777" custScaleY="143358" custRadScaleRad="131914" custRadScaleInc="130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A8788-BADE-4B66-943F-ABC67601EB11}" type="pres">
      <dgm:prSet presAssocID="{FF85D9B4-B641-4D39-869A-9D87E39B6318}" presName="Name9" presStyleLbl="parChTrans1D2" presStyleIdx="6" presStyleCnt="7"/>
      <dgm:spPr/>
    </dgm:pt>
    <dgm:pt modelId="{55256E63-F942-430D-806A-5DFC7F9F66A2}" type="pres">
      <dgm:prSet presAssocID="{FF85D9B4-B641-4D39-869A-9D87E39B6318}" presName="connTx" presStyleLbl="parChTrans1D2" presStyleIdx="6" presStyleCnt="7"/>
      <dgm:spPr/>
    </dgm:pt>
    <dgm:pt modelId="{D68E7D87-ED95-4EE1-9619-1D805F9C23C9}" type="pres">
      <dgm:prSet presAssocID="{E1C3E949-F0E7-48DB-8B38-1853C03FDC66}" presName="node" presStyleLbl="node1" presStyleIdx="6" presStyleCnt="7" custScaleX="166620" custScaleY="163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B6D197-08C9-4A22-B1D3-E4AAF5F5038B}" type="presOf" srcId="{F746100A-3926-4EBA-B187-F465DDAC73DE}" destId="{76A674F5-0DFA-4701-8636-8A29C79686F1}" srcOrd="1" destOrd="0" presId="urn:microsoft.com/office/officeart/2005/8/layout/radial1"/>
    <dgm:cxn modelId="{46B66BF0-2591-4A54-9FC7-D761FEE17501}" type="presOf" srcId="{ADF9EC4F-5660-46B1-9332-51EC03713262}" destId="{FAB150FF-F3D8-4747-990D-2BC0E0238592}" srcOrd="0" destOrd="0" presId="urn:microsoft.com/office/officeart/2005/8/layout/radial1"/>
    <dgm:cxn modelId="{1A75CB44-2D6B-4837-9EC2-737462737AAB}" type="presOf" srcId="{C9CD3C95-380A-412C-BE95-22F89230B1E6}" destId="{089EDF49-4D62-4284-B57B-B32A80A995EB}" srcOrd="0" destOrd="0" presId="urn:microsoft.com/office/officeart/2005/8/layout/radial1"/>
    <dgm:cxn modelId="{B36828E6-C8C0-4CDB-A73F-BCE7549195F0}" type="presOf" srcId="{A031F164-20A1-4687-8ABA-79B7B1CB7DDF}" destId="{B1BE7BB6-D025-48DA-94C2-FE1343EAC984}" srcOrd="1" destOrd="0" presId="urn:microsoft.com/office/officeart/2005/8/layout/radial1"/>
    <dgm:cxn modelId="{3B6B8D8C-27D5-4C85-BA5F-4EDC45548F12}" type="presOf" srcId="{247AFE92-1984-4B18-B3B4-1AAFB15ED7B2}" destId="{80FAC60A-8E40-4675-80C4-E40AB9B384D5}" srcOrd="0" destOrd="0" presId="urn:microsoft.com/office/officeart/2005/8/layout/radial1"/>
    <dgm:cxn modelId="{29088153-410D-421F-B954-EF53FEBAFF99}" srcId="{77887E9F-CFEA-4942-9989-3A84DFD4914F}" destId="{63B9A734-E9AF-478A-AA59-6C86269A5A28}" srcOrd="4" destOrd="0" parTransId="{3BAA7E9A-3B3A-453E-BA21-3AE542C8AF5E}" sibTransId="{E7A29516-355A-4520-B4BC-F08685D09B41}"/>
    <dgm:cxn modelId="{36F2E817-97E0-4522-AB10-75EC09528090}" type="presOf" srcId="{77887E9F-CFEA-4942-9989-3A84DFD4914F}" destId="{43A89613-426A-4BD4-954C-94F35B385396}" srcOrd="0" destOrd="0" presId="urn:microsoft.com/office/officeart/2005/8/layout/radial1"/>
    <dgm:cxn modelId="{90E74F46-2647-40FE-94B2-7E16F30EE17A}" type="presOf" srcId="{00A25852-A0A3-4BB8-B109-4F9348363AD6}" destId="{87EC714A-EC08-4407-9403-336592BADAAA}" srcOrd="1" destOrd="0" presId="urn:microsoft.com/office/officeart/2005/8/layout/radial1"/>
    <dgm:cxn modelId="{1A122E62-81AE-4C2D-946D-5B410A3B69B4}" type="presOf" srcId="{E1C3E949-F0E7-48DB-8B38-1853C03FDC66}" destId="{D68E7D87-ED95-4EE1-9619-1D805F9C23C9}" srcOrd="0" destOrd="0" presId="urn:microsoft.com/office/officeart/2005/8/layout/radial1"/>
    <dgm:cxn modelId="{771E0228-2500-4343-8A54-F6342B771A12}" srcId="{77887E9F-CFEA-4942-9989-3A84DFD4914F}" destId="{ADF9EC4F-5660-46B1-9332-51EC03713262}" srcOrd="5" destOrd="0" parTransId="{A031F164-20A1-4687-8ABA-79B7B1CB7DDF}" sibTransId="{25BAE265-55A0-4A9F-B36C-12C1A7533DE9}"/>
    <dgm:cxn modelId="{98365710-E485-4128-ACE7-F8E48CD1A53A}" type="presOf" srcId="{796F6B45-CA49-4AF1-8E0C-CCD3472759C7}" destId="{EF3C5E6B-30AF-4B64-934D-7AFC5B3B0A32}" srcOrd="1" destOrd="0" presId="urn:microsoft.com/office/officeart/2005/8/layout/radial1"/>
    <dgm:cxn modelId="{84BC53EF-3240-4374-99AD-81950F8F79CB}" srcId="{77887E9F-CFEA-4942-9989-3A84DFD4914F}" destId="{25126408-81E1-4904-B319-C7BB541C24F3}" srcOrd="3" destOrd="0" parTransId="{796F6B45-CA49-4AF1-8E0C-CCD3472759C7}" sibTransId="{BBDD9146-D54C-4D47-804F-F790D4667A98}"/>
    <dgm:cxn modelId="{2A2AA568-F45F-42CC-B59F-5C4F6A37C533}" type="presOf" srcId="{768029DE-BDEB-46AB-957A-EEC72B474DB8}" destId="{73B7DCF5-9F10-488E-A7FD-E25D19F1519B}" srcOrd="0" destOrd="0" presId="urn:microsoft.com/office/officeart/2005/8/layout/radial1"/>
    <dgm:cxn modelId="{29CC88D7-D2A5-4B8D-A90F-2EAE0D74BAAB}" type="presOf" srcId="{F746100A-3926-4EBA-B187-F465DDAC73DE}" destId="{8EEA8FFC-D426-49B6-93F3-ECD4873639B6}" srcOrd="0" destOrd="0" presId="urn:microsoft.com/office/officeart/2005/8/layout/radial1"/>
    <dgm:cxn modelId="{B6D5D113-61DB-493A-94F4-7B0D32824583}" srcId="{481E4D60-3C79-4C99-AE3E-C70C5746AD41}" destId="{77887E9F-CFEA-4942-9989-3A84DFD4914F}" srcOrd="0" destOrd="0" parTransId="{C6BB3AD2-FCA3-47D1-96A6-9E92DD07F8BD}" sibTransId="{790A1FC3-567E-4874-BBDE-A17EC0D7F3AE}"/>
    <dgm:cxn modelId="{825728AC-021A-456E-9840-10B7A7E54092}" type="presOf" srcId="{FF85D9B4-B641-4D39-869A-9D87E39B6318}" destId="{D43A8788-BADE-4B66-943F-ABC67601EB11}" srcOrd="0" destOrd="0" presId="urn:microsoft.com/office/officeart/2005/8/layout/radial1"/>
    <dgm:cxn modelId="{AD9E3BC7-ACE8-45A1-9F72-5E765787ACEA}" type="presOf" srcId="{3BAA7E9A-3B3A-453E-BA21-3AE542C8AF5E}" destId="{715D044A-D944-48F6-9B4C-EB8D38C12857}" srcOrd="0" destOrd="0" presId="urn:microsoft.com/office/officeart/2005/8/layout/radial1"/>
    <dgm:cxn modelId="{7E728C03-F4CD-4BB7-818F-1E9E6EDAA25B}" type="presOf" srcId="{481E4D60-3C79-4C99-AE3E-C70C5746AD41}" destId="{433DF33D-5580-46DF-BEE4-FEFA2248B5E3}" srcOrd="0" destOrd="0" presId="urn:microsoft.com/office/officeart/2005/8/layout/radial1"/>
    <dgm:cxn modelId="{08BAE75C-84C1-45E4-8DE2-A8299DA0F57B}" type="presOf" srcId="{00A25852-A0A3-4BB8-B109-4F9348363AD6}" destId="{431C73A7-B537-4186-91ED-CF255F78F650}" srcOrd="0" destOrd="0" presId="urn:microsoft.com/office/officeart/2005/8/layout/radial1"/>
    <dgm:cxn modelId="{F2398EFE-3FF5-4EF7-9FDF-94034258A26B}" type="presOf" srcId="{A031F164-20A1-4687-8ABA-79B7B1CB7DDF}" destId="{890BF97D-6960-4A49-90BC-EDB6E8DA0F39}" srcOrd="0" destOrd="0" presId="urn:microsoft.com/office/officeart/2005/8/layout/radial1"/>
    <dgm:cxn modelId="{176228FB-7F3F-4BA9-AA03-C4822361601C}" type="presOf" srcId="{FF85D9B4-B641-4D39-869A-9D87E39B6318}" destId="{55256E63-F942-430D-806A-5DFC7F9F66A2}" srcOrd="1" destOrd="0" presId="urn:microsoft.com/office/officeart/2005/8/layout/radial1"/>
    <dgm:cxn modelId="{BA934F33-B11F-4679-B206-26399B815E76}" srcId="{77887E9F-CFEA-4942-9989-3A84DFD4914F}" destId="{C9CD3C95-380A-412C-BE95-22F89230B1E6}" srcOrd="2" destOrd="0" parTransId="{F746100A-3926-4EBA-B187-F465DDAC73DE}" sibTransId="{944C048A-87B5-4C5C-837C-D4DB694ED48D}"/>
    <dgm:cxn modelId="{EF337140-84B5-4FEA-AB32-369D9A562865}" type="presOf" srcId="{3BAA7E9A-3B3A-453E-BA21-3AE542C8AF5E}" destId="{79C27B84-98B7-4D88-AF34-49F2F8901D8B}" srcOrd="1" destOrd="0" presId="urn:microsoft.com/office/officeart/2005/8/layout/radial1"/>
    <dgm:cxn modelId="{0C38F2D5-4F7B-4908-817B-5A8EC5A6D7DB}" srcId="{77887E9F-CFEA-4942-9989-3A84DFD4914F}" destId="{E1C3E949-F0E7-48DB-8B38-1853C03FDC66}" srcOrd="6" destOrd="0" parTransId="{FF85D9B4-B641-4D39-869A-9D87E39B6318}" sibTransId="{1B9F1AB4-2ECF-4926-A9EA-EDB04F596D6C}"/>
    <dgm:cxn modelId="{585A8E4C-A083-410D-BFD1-B06AC34F3054}" type="presOf" srcId="{796F6B45-CA49-4AF1-8E0C-CCD3472759C7}" destId="{55AAD3A8-0A8E-43D9-A99C-49509FC2C8FF}" srcOrd="0" destOrd="0" presId="urn:microsoft.com/office/officeart/2005/8/layout/radial1"/>
    <dgm:cxn modelId="{FF724EF2-D08F-4E4D-8889-D704DF2B8E0E}" type="presOf" srcId="{63B9A734-E9AF-478A-AA59-6C86269A5A28}" destId="{1B0554E6-8AA0-47CE-8399-A0225E845E84}" srcOrd="0" destOrd="0" presId="urn:microsoft.com/office/officeart/2005/8/layout/radial1"/>
    <dgm:cxn modelId="{6C5B7BE7-EEFC-4089-8585-EE66ABDAEA50}" type="presOf" srcId="{630177E2-A04A-4F63-B2CA-F23A0B779948}" destId="{9B014E0A-8379-4AA8-9A34-6870834AA1AD}" srcOrd="1" destOrd="0" presId="urn:microsoft.com/office/officeart/2005/8/layout/radial1"/>
    <dgm:cxn modelId="{8B5B5282-CF40-476E-AE47-5D4E60986A63}" srcId="{77887E9F-CFEA-4942-9989-3A84DFD4914F}" destId="{768029DE-BDEB-46AB-957A-EEC72B474DB8}" srcOrd="0" destOrd="0" parTransId="{00A25852-A0A3-4BB8-B109-4F9348363AD6}" sibTransId="{582406A3-91A1-457C-AD39-0290E3223878}"/>
    <dgm:cxn modelId="{5AB8CF11-EB63-4218-978B-8C0E73FC3879}" srcId="{77887E9F-CFEA-4942-9989-3A84DFD4914F}" destId="{247AFE92-1984-4B18-B3B4-1AAFB15ED7B2}" srcOrd="1" destOrd="0" parTransId="{630177E2-A04A-4F63-B2CA-F23A0B779948}" sibTransId="{FDF94BF9-DF19-458B-9E90-AC68BEF37772}"/>
    <dgm:cxn modelId="{F4E62C57-3E84-450D-AACE-7C8B0BAB73A8}" type="presOf" srcId="{630177E2-A04A-4F63-B2CA-F23A0B779948}" destId="{B9174F48-C68C-423A-A17F-83F9559481B1}" srcOrd="0" destOrd="0" presId="urn:microsoft.com/office/officeart/2005/8/layout/radial1"/>
    <dgm:cxn modelId="{9FF977F7-FBD7-4DC4-BA44-6C8097A05C21}" type="presOf" srcId="{25126408-81E1-4904-B319-C7BB541C24F3}" destId="{E9E7D765-35D4-459C-8B29-D5A268782EBD}" srcOrd="0" destOrd="0" presId="urn:microsoft.com/office/officeart/2005/8/layout/radial1"/>
    <dgm:cxn modelId="{33DE796A-7589-40F2-A6FD-88CA9E3FA304}" type="presParOf" srcId="{433DF33D-5580-46DF-BEE4-FEFA2248B5E3}" destId="{43A89613-426A-4BD4-954C-94F35B385396}" srcOrd="0" destOrd="0" presId="urn:microsoft.com/office/officeart/2005/8/layout/radial1"/>
    <dgm:cxn modelId="{D84627D7-F6F5-4888-9A44-CEFEE1975648}" type="presParOf" srcId="{433DF33D-5580-46DF-BEE4-FEFA2248B5E3}" destId="{431C73A7-B537-4186-91ED-CF255F78F650}" srcOrd="1" destOrd="0" presId="urn:microsoft.com/office/officeart/2005/8/layout/radial1"/>
    <dgm:cxn modelId="{32B69683-4033-4168-A24B-1F903550849A}" type="presParOf" srcId="{431C73A7-B537-4186-91ED-CF255F78F650}" destId="{87EC714A-EC08-4407-9403-336592BADAAA}" srcOrd="0" destOrd="0" presId="urn:microsoft.com/office/officeart/2005/8/layout/radial1"/>
    <dgm:cxn modelId="{5C9D2DF0-668F-4EEF-9B3B-58DC3FE4BF13}" type="presParOf" srcId="{433DF33D-5580-46DF-BEE4-FEFA2248B5E3}" destId="{73B7DCF5-9F10-488E-A7FD-E25D19F1519B}" srcOrd="2" destOrd="0" presId="urn:microsoft.com/office/officeart/2005/8/layout/radial1"/>
    <dgm:cxn modelId="{677A2292-AC99-4E6E-A89E-AE183DDECA45}" type="presParOf" srcId="{433DF33D-5580-46DF-BEE4-FEFA2248B5E3}" destId="{B9174F48-C68C-423A-A17F-83F9559481B1}" srcOrd="3" destOrd="0" presId="urn:microsoft.com/office/officeart/2005/8/layout/radial1"/>
    <dgm:cxn modelId="{45804DA8-22C1-471E-AA85-01F163A788EC}" type="presParOf" srcId="{B9174F48-C68C-423A-A17F-83F9559481B1}" destId="{9B014E0A-8379-4AA8-9A34-6870834AA1AD}" srcOrd="0" destOrd="0" presId="urn:microsoft.com/office/officeart/2005/8/layout/radial1"/>
    <dgm:cxn modelId="{B169A14A-CCA8-4E63-9C95-38612F219900}" type="presParOf" srcId="{433DF33D-5580-46DF-BEE4-FEFA2248B5E3}" destId="{80FAC60A-8E40-4675-80C4-E40AB9B384D5}" srcOrd="4" destOrd="0" presId="urn:microsoft.com/office/officeart/2005/8/layout/radial1"/>
    <dgm:cxn modelId="{394FB7F2-F83C-4AB0-8AB5-57F3B0BA7E25}" type="presParOf" srcId="{433DF33D-5580-46DF-BEE4-FEFA2248B5E3}" destId="{8EEA8FFC-D426-49B6-93F3-ECD4873639B6}" srcOrd="5" destOrd="0" presId="urn:microsoft.com/office/officeart/2005/8/layout/radial1"/>
    <dgm:cxn modelId="{AE653E59-607A-4562-A224-1740D4F9CE74}" type="presParOf" srcId="{8EEA8FFC-D426-49B6-93F3-ECD4873639B6}" destId="{76A674F5-0DFA-4701-8636-8A29C79686F1}" srcOrd="0" destOrd="0" presId="urn:microsoft.com/office/officeart/2005/8/layout/radial1"/>
    <dgm:cxn modelId="{571761C7-95E9-4FD8-9E77-4CAD405D116C}" type="presParOf" srcId="{433DF33D-5580-46DF-BEE4-FEFA2248B5E3}" destId="{089EDF49-4D62-4284-B57B-B32A80A995EB}" srcOrd="6" destOrd="0" presId="urn:microsoft.com/office/officeart/2005/8/layout/radial1"/>
    <dgm:cxn modelId="{86CE08DC-5190-4FD8-AA3C-BC9B88C387F1}" type="presParOf" srcId="{433DF33D-5580-46DF-BEE4-FEFA2248B5E3}" destId="{55AAD3A8-0A8E-43D9-A99C-49509FC2C8FF}" srcOrd="7" destOrd="0" presId="urn:microsoft.com/office/officeart/2005/8/layout/radial1"/>
    <dgm:cxn modelId="{CE8439E4-54BA-49A8-8032-32B7B155BC51}" type="presParOf" srcId="{55AAD3A8-0A8E-43D9-A99C-49509FC2C8FF}" destId="{EF3C5E6B-30AF-4B64-934D-7AFC5B3B0A32}" srcOrd="0" destOrd="0" presId="urn:microsoft.com/office/officeart/2005/8/layout/radial1"/>
    <dgm:cxn modelId="{C180FF23-4308-4DF8-B3DE-7164199F13B8}" type="presParOf" srcId="{433DF33D-5580-46DF-BEE4-FEFA2248B5E3}" destId="{E9E7D765-35D4-459C-8B29-D5A268782EBD}" srcOrd="8" destOrd="0" presId="urn:microsoft.com/office/officeart/2005/8/layout/radial1"/>
    <dgm:cxn modelId="{A679AF41-47AA-40CC-AA6C-D44DAEB876EF}" type="presParOf" srcId="{433DF33D-5580-46DF-BEE4-FEFA2248B5E3}" destId="{715D044A-D944-48F6-9B4C-EB8D38C12857}" srcOrd="9" destOrd="0" presId="urn:microsoft.com/office/officeart/2005/8/layout/radial1"/>
    <dgm:cxn modelId="{E9845DDE-F4EC-4325-9BCC-ACF8D9F72B99}" type="presParOf" srcId="{715D044A-D944-48F6-9B4C-EB8D38C12857}" destId="{79C27B84-98B7-4D88-AF34-49F2F8901D8B}" srcOrd="0" destOrd="0" presId="urn:microsoft.com/office/officeart/2005/8/layout/radial1"/>
    <dgm:cxn modelId="{32304C1C-FE53-435F-9089-F5AC7A96FDB3}" type="presParOf" srcId="{433DF33D-5580-46DF-BEE4-FEFA2248B5E3}" destId="{1B0554E6-8AA0-47CE-8399-A0225E845E84}" srcOrd="10" destOrd="0" presId="urn:microsoft.com/office/officeart/2005/8/layout/radial1"/>
    <dgm:cxn modelId="{558883E5-5F63-4D21-B4DF-DB41C52831EF}" type="presParOf" srcId="{433DF33D-5580-46DF-BEE4-FEFA2248B5E3}" destId="{890BF97D-6960-4A49-90BC-EDB6E8DA0F39}" srcOrd="11" destOrd="0" presId="urn:microsoft.com/office/officeart/2005/8/layout/radial1"/>
    <dgm:cxn modelId="{3922F0A4-1C5C-476B-B73E-B227C0AD23C2}" type="presParOf" srcId="{890BF97D-6960-4A49-90BC-EDB6E8DA0F39}" destId="{B1BE7BB6-D025-48DA-94C2-FE1343EAC984}" srcOrd="0" destOrd="0" presId="urn:microsoft.com/office/officeart/2005/8/layout/radial1"/>
    <dgm:cxn modelId="{44B76EB7-8F77-4A45-B4C5-54286D34A53B}" type="presParOf" srcId="{433DF33D-5580-46DF-BEE4-FEFA2248B5E3}" destId="{FAB150FF-F3D8-4747-990D-2BC0E0238592}" srcOrd="12" destOrd="0" presId="urn:microsoft.com/office/officeart/2005/8/layout/radial1"/>
    <dgm:cxn modelId="{BE5F3C0C-6764-4362-AC0C-B3EC42FD61B1}" type="presParOf" srcId="{433DF33D-5580-46DF-BEE4-FEFA2248B5E3}" destId="{D43A8788-BADE-4B66-943F-ABC67601EB11}" srcOrd="13" destOrd="0" presId="urn:microsoft.com/office/officeart/2005/8/layout/radial1"/>
    <dgm:cxn modelId="{F73D690D-61AD-4B0F-866B-B11BB344AE7B}" type="presParOf" srcId="{D43A8788-BADE-4B66-943F-ABC67601EB11}" destId="{55256E63-F942-430D-806A-5DFC7F9F66A2}" srcOrd="0" destOrd="0" presId="urn:microsoft.com/office/officeart/2005/8/layout/radial1"/>
    <dgm:cxn modelId="{54611200-DA55-49EE-8F4F-9E401A4D7FA0}" type="presParOf" srcId="{433DF33D-5580-46DF-BEE4-FEFA2248B5E3}" destId="{D68E7D87-ED95-4EE1-9619-1D805F9C23C9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A60A9-853B-4428-A6F7-190F28D01D1E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1B4848-905E-4B17-991A-A6D996C04E81}">
      <dgm:prSet phldrT="[Text]" custT="1"/>
      <dgm:spPr/>
      <dgm:t>
        <a:bodyPr anchor="t" anchorCtr="0"/>
        <a:lstStyle/>
        <a:p>
          <a:pPr algn="l"/>
          <a:r>
            <a:rPr lang="en-US" sz="1600" b="1" u="sng" dirty="0" smtClean="0"/>
            <a:t>Internal Accountability</a:t>
          </a:r>
        </a:p>
        <a:p>
          <a:pPr algn="l"/>
          <a:r>
            <a:rPr lang="en-US" sz="1600" dirty="0" smtClean="0"/>
            <a:t>Comprehensive review process for all schools</a:t>
          </a:r>
        </a:p>
        <a:p>
          <a:pPr algn="l"/>
          <a:r>
            <a:rPr lang="en-US" sz="1600" dirty="0" smtClean="0"/>
            <a:t>Denver Summit Schools Network &amp; West Denver Network ongoing support</a:t>
          </a:r>
        </a:p>
        <a:p>
          <a:pPr algn="l"/>
          <a:r>
            <a:rPr lang="en-US" sz="1600" dirty="0" smtClean="0"/>
            <a:t>Unified Improvement Plans</a:t>
          </a:r>
        </a:p>
      </dgm:t>
    </dgm:pt>
    <dgm:pt modelId="{FEB65935-BD75-4B2D-A4E0-BB5CABB1554A}" type="parTrans" cxnId="{641D8A0E-21E5-4426-B048-B343A3EC455A}">
      <dgm:prSet/>
      <dgm:spPr/>
      <dgm:t>
        <a:bodyPr/>
        <a:lstStyle/>
        <a:p>
          <a:endParaRPr lang="en-US" sz="1400"/>
        </a:p>
      </dgm:t>
    </dgm:pt>
    <dgm:pt modelId="{AA2824A8-22EF-487B-ACD2-DCBFBDDA9FDC}" type="sibTrans" cxnId="{641D8A0E-21E5-4426-B048-B343A3EC455A}">
      <dgm:prSet/>
      <dgm:spPr/>
      <dgm:t>
        <a:bodyPr/>
        <a:lstStyle/>
        <a:p>
          <a:endParaRPr lang="en-US" sz="1400"/>
        </a:p>
      </dgm:t>
    </dgm:pt>
    <dgm:pt modelId="{7274747E-98EB-4DBD-81CA-6E0BBB9D7113}">
      <dgm:prSet phldrT="[Text]" custT="1"/>
      <dgm:spPr/>
      <dgm:t>
        <a:bodyPr anchor="t" anchorCtr="0"/>
        <a:lstStyle/>
        <a:p>
          <a:pPr algn="l"/>
          <a:r>
            <a:rPr lang="en-US" sz="1600" b="1" u="sng" dirty="0" smtClean="0"/>
            <a:t>Excellence in Leadership &amp; Teaching</a:t>
          </a:r>
          <a:endParaRPr lang="en-US" sz="1600" b="0" u="none" dirty="0" smtClean="0"/>
        </a:p>
        <a:p>
          <a:pPr algn="l"/>
          <a:r>
            <a:rPr lang="en-US" sz="1600" dirty="0" smtClean="0"/>
            <a:t>Weekly school observations </a:t>
          </a:r>
        </a:p>
        <a:p>
          <a:pPr algn="l"/>
          <a:r>
            <a:rPr lang="en-US" sz="1600" dirty="0" smtClean="0"/>
            <a:t>Principal coaching</a:t>
          </a:r>
        </a:p>
        <a:p>
          <a:pPr algn="l"/>
          <a:r>
            <a:rPr lang="en-US" sz="1600" dirty="0" smtClean="0"/>
            <a:t>Instructional intervention</a:t>
          </a:r>
        </a:p>
        <a:p>
          <a:pPr algn="l"/>
          <a:r>
            <a:rPr lang="en-US" sz="1600" dirty="0" smtClean="0"/>
            <a:t>School and staff culture focus and feedback</a:t>
          </a:r>
          <a:endParaRPr lang="en-US" sz="1600" b="1" u="sng" dirty="0"/>
        </a:p>
      </dgm:t>
    </dgm:pt>
    <dgm:pt modelId="{DB2FA019-5BAB-4554-9F8D-608AC3CD7043}" type="parTrans" cxnId="{5C282DB1-D17D-4623-96A7-74DEDE7CAEE8}">
      <dgm:prSet/>
      <dgm:spPr/>
      <dgm:t>
        <a:bodyPr/>
        <a:lstStyle/>
        <a:p>
          <a:endParaRPr lang="en-US" sz="1400"/>
        </a:p>
      </dgm:t>
    </dgm:pt>
    <dgm:pt modelId="{6F7D0F0F-9512-458A-ACA4-100205BC6CFE}" type="sibTrans" cxnId="{5C282DB1-D17D-4623-96A7-74DEDE7CAEE8}">
      <dgm:prSet/>
      <dgm:spPr/>
      <dgm:t>
        <a:bodyPr/>
        <a:lstStyle/>
        <a:p>
          <a:endParaRPr lang="en-US" sz="1400"/>
        </a:p>
      </dgm:t>
    </dgm:pt>
    <dgm:pt modelId="{4204823C-BF3A-4E4C-9C11-E2A8E11F03E6}">
      <dgm:prSet phldrT="[Text]" custT="1"/>
      <dgm:spPr/>
      <dgm:t>
        <a:bodyPr anchor="t" anchorCtr="0"/>
        <a:lstStyle/>
        <a:p>
          <a:pPr algn="l"/>
          <a:r>
            <a:rPr lang="en-US" sz="1600" b="1" u="sng" dirty="0" smtClean="0"/>
            <a:t>Extended Learning</a:t>
          </a:r>
        </a:p>
        <a:p>
          <a:pPr algn="l"/>
          <a:r>
            <a:rPr lang="en-US" sz="1600" dirty="0" smtClean="0"/>
            <a:t>More days per year, more hours per day</a:t>
          </a:r>
        </a:p>
        <a:p>
          <a:pPr algn="l"/>
          <a:r>
            <a:rPr lang="en-US" sz="1600" dirty="0" smtClean="0"/>
            <a:t>More time for targeted interventions</a:t>
          </a:r>
        </a:p>
        <a:p>
          <a:pPr algn="l"/>
          <a:r>
            <a:rPr lang="en-US" sz="1600" dirty="0" smtClean="0"/>
            <a:t>Developing staggered schedules for teaching staffs</a:t>
          </a:r>
        </a:p>
        <a:p>
          <a:pPr algn="l"/>
          <a:endParaRPr lang="en-US" sz="1600" b="0" u="none" dirty="0"/>
        </a:p>
      </dgm:t>
    </dgm:pt>
    <dgm:pt modelId="{BC3EAA7C-A246-4033-9BD3-9045709783E4}" type="parTrans" cxnId="{40B2D6B3-6E6F-4074-84F8-1054F9E610D1}">
      <dgm:prSet/>
      <dgm:spPr/>
      <dgm:t>
        <a:bodyPr/>
        <a:lstStyle/>
        <a:p>
          <a:endParaRPr lang="en-US" sz="1400"/>
        </a:p>
      </dgm:t>
    </dgm:pt>
    <dgm:pt modelId="{62450CC2-67AB-4FD1-87EC-4ECD08B3F9F0}" type="sibTrans" cxnId="{40B2D6B3-6E6F-4074-84F8-1054F9E610D1}">
      <dgm:prSet/>
      <dgm:spPr/>
      <dgm:t>
        <a:bodyPr/>
        <a:lstStyle/>
        <a:p>
          <a:endParaRPr lang="en-US" sz="1400"/>
        </a:p>
      </dgm:t>
    </dgm:pt>
    <dgm:pt modelId="{7E664707-87F5-41AB-A5B1-D353F9DAE852}">
      <dgm:prSet phldrT="[Text]" custT="1"/>
      <dgm:spPr/>
      <dgm:t>
        <a:bodyPr anchor="t" anchorCtr="0"/>
        <a:lstStyle/>
        <a:p>
          <a:pPr algn="l"/>
          <a:r>
            <a:rPr lang="en-US" sz="1600" b="1" u="sng" dirty="0" smtClean="0"/>
            <a:t>Data &amp; Analysis Support</a:t>
          </a:r>
          <a:endParaRPr lang="en-US" sz="1600" b="0" u="none" dirty="0" smtClean="0"/>
        </a:p>
        <a:p>
          <a:pPr algn="l"/>
          <a:r>
            <a:rPr lang="en-US" sz="1600" b="0" u="none" dirty="0" smtClean="0"/>
            <a:t>Network-level data partners to provide schools with weekly reports</a:t>
          </a:r>
        </a:p>
        <a:p>
          <a:pPr algn="l"/>
          <a:r>
            <a:rPr lang="en-US" sz="1600" b="0" u="none" dirty="0" smtClean="0"/>
            <a:t>Walkthroughs/observations produce clear, measurable feedback </a:t>
          </a:r>
          <a:endParaRPr lang="en-US" sz="1600" b="1" u="sng" dirty="0"/>
        </a:p>
      </dgm:t>
    </dgm:pt>
    <dgm:pt modelId="{A77B76BE-0114-448D-A29B-E427217556E6}" type="parTrans" cxnId="{8CAA4353-95CD-4BF2-906E-29A36C43FFC0}">
      <dgm:prSet/>
      <dgm:spPr/>
      <dgm:t>
        <a:bodyPr/>
        <a:lstStyle/>
        <a:p>
          <a:endParaRPr lang="en-US" sz="1400"/>
        </a:p>
      </dgm:t>
    </dgm:pt>
    <dgm:pt modelId="{7156AE79-757A-415A-A99F-9A046DD74CDF}" type="sibTrans" cxnId="{8CAA4353-95CD-4BF2-906E-29A36C43FFC0}">
      <dgm:prSet/>
      <dgm:spPr/>
      <dgm:t>
        <a:bodyPr/>
        <a:lstStyle/>
        <a:p>
          <a:endParaRPr lang="en-US" sz="1400"/>
        </a:p>
      </dgm:t>
    </dgm:pt>
    <dgm:pt modelId="{CAE057FB-FCDE-4092-8A47-8CA677577DEA}">
      <dgm:prSet phldrT="[Text]" custT="1"/>
      <dgm:spPr/>
      <dgm:t>
        <a:bodyPr anchor="t" anchorCtr="0"/>
        <a:lstStyle/>
        <a:p>
          <a:pPr algn="l"/>
          <a:r>
            <a:rPr lang="en-US" sz="1600" b="1" u="sng" dirty="0" smtClean="0"/>
            <a:t>External Partners</a:t>
          </a:r>
        </a:p>
        <a:p>
          <a:pPr algn="l"/>
          <a:r>
            <a:rPr lang="en-US" sz="1600" dirty="0" smtClean="0"/>
            <a:t>Blueprint Schools (Harvard </a:t>
          </a:r>
          <a:r>
            <a:rPr lang="en-US" sz="1600" dirty="0" err="1" smtClean="0"/>
            <a:t>EdLabs</a:t>
          </a:r>
          <a:r>
            <a:rPr lang="en-US" sz="1600" dirty="0" smtClean="0"/>
            <a:t>)</a:t>
          </a:r>
        </a:p>
        <a:p>
          <a:pPr algn="l"/>
          <a:r>
            <a:rPr lang="en-US" sz="1600" dirty="0" smtClean="0"/>
            <a:t>Metro Center for Urban Education (NYU)</a:t>
          </a:r>
        </a:p>
        <a:p>
          <a:pPr algn="l"/>
          <a:r>
            <a:rPr lang="en-US" sz="1600" dirty="0" smtClean="0"/>
            <a:t>NCTL, City Year, Effective Associates, among others</a:t>
          </a:r>
          <a:endParaRPr lang="en-US" sz="1600" b="1" u="sng" dirty="0"/>
        </a:p>
      </dgm:t>
    </dgm:pt>
    <dgm:pt modelId="{68137CCA-81D7-49DD-8F2B-157238502B39}" type="parTrans" cxnId="{2BF31A00-AB0F-4A66-8E0D-08C717AC7748}">
      <dgm:prSet/>
      <dgm:spPr/>
      <dgm:t>
        <a:bodyPr/>
        <a:lstStyle/>
        <a:p>
          <a:endParaRPr lang="en-US" sz="1400"/>
        </a:p>
      </dgm:t>
    </dgm:pt>
    <dgm:pt modelId="{B14F5707-33AE-4B77-A18D-9D3A0C16D919}" type="sibTrans" cxnId="{2BF31A00-AB0F-4A66-8E0D-08C717AC7748}">
      <dgm:prSet/>
      <dgm:spPr/>
      <dgm:t>
        <a:bodyPr/>
        <a:lstStyle/>
        <a:p>
          <a:endParaRPr lang="en-US" sz="1400"/>
        </a:p>
      </dgm:t>
    </dgm:pt>
    <dgm:pt modelId="{EE27E1D2-48AE-4F5E-9340-CD17ACE10E3B}">
      <dgm:prSet phldrT="[Text]" custT="1"/>
      <dgm:spPr/>
      <dgm:t>
        <a:bodyPr anchor="t" anchorCtr="0"/>
        <a:lstStyle/>
        <a:p>
          <a:pPr algn="l"/>
          <a:r>
            <a:rPr lang="en-US" sz="1600" b="1" u="sng" dirty="0" smtClean="0"/>
            <a:t>School Flexibility</a:t>
          </a:r>
          <a:endParaRPr lang="en-US" sz="1600" b="0" u="none" dirty="0" smtClean="0"/>
        </a:p>
        <a:p>
          <a:pPr algn="l"/>
          <a:r>
            <a:rPr lang="en-US" sz="1600" b="0" u="none" dirty="0" smtClean="0"/>
            <a:t>Secure “Innovation Status,” CO statute giving schools more autonomy  </a:t>
          </a:r>
        </a:p>
        <a:p>
          <a:pPr algn="l"/>
          <a:r>
            <a:rPr lang="en-US" sz="1600" b="0" u="none" dirty="0" smtClean="0"/>
            <a:t>Flexible and targeted teacher hiring practices</a:t>
          </a:r>
        </a:p>
        <a:p>
          <a:pPr algn="l"/>
          <a:r>
            <a:rPr lang="en-US" sz="1600" b="0" u="none" dirty="0" smtClean="0"/>
            <a:t>Substantial federal &amp; philanthropic funding</a:t>
          </a:r>
        </a:p>
        <a:p>
          <a:pPr algn="l"/>
          <a:endParaRPr lang="en-US" sz="1600" b="0" u="none" dirty="0"/>
        </a:p>
      </dgm:t>
    </dgm:pt>
    <dgm:pt modelId="{35C9EEC0-5596-4325-87F6-405B725935CF}" type="parTrans" cxnId="{88E7756A-6B14-45E2-BBC1-10FD8C7519B3}">
      <dgm:prSet/>
      <dgm:spPr/>
      <dgm:t>
        <a:bodyPr/>
        <a:lstStyle/>
        <a:p>
          <a:endParaRPr lang="en-US" sz="1400"/>
        </a:p>
      </dgm:t>
    </dgm:pt>
    <dgm:pt modelId="{5F1A77A9-379A-4764-9829-1D309251C0EA}" type="sibTrans" cxnId="{88E7756A-6B14-45E2-BBC1-10FD8C7519B3}">
      <dgm:prSet/>
      <dgm:spPr/>
      <dgm:t>
        <a:bodyPr/>
        <a:lstStyle/>
        <a:p>
          <a:endParaRPr lang="en-US" sz="1400"/>
        </a:p>
      </dgm:t>
    </dgm:pt>
    <dgm:pt modelId="{7284452B-86F2-4751-96B6-14243359E01E}" type="pres">
      <dgm:prSet presAssocID="{193A60A9-853B-4428-A6F7-190F28D01D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F41E4-9852-4578-B79C-5E274BBE0015}" type="pres">
      <dgm:prSet presAssocID="{061B4848-905E-4B17-991A-A6D996C04E81}" presName="node" presStyleLbl="node1" presStyleIdx="0" presStyleCnt="6" custScaleX="159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19516-CA7E-49B3-A164-6F39449E2B68}" type="pres">
      <dgm:prSet presAssocID="{AA2824A8-22EF-487B-ACD2-DCBFBDDA9FDC}" presName="sibTrans" presStyleCnt="0"/>
      <dgm:spPr/>
      <dgm:t>
        <a:bodyPr/>
        <a:lstStyle/>
        <a:p>
          <a:endParaRPr lang="en-US"/>
        </a:p>
      </dgm:t>
    </dgm:pt>
    <dgm:pt modelId="{824B6906-E6B2-4B64-8F8D-EF1C51E5F370}" type="pres">
      <dgm:prSet presAssocID="{7274747E-98EB-4DBD-81CA-6E0BBB9D7113}" presName="node" presStyleLbl="node1" presStyleIdx="1" presStyleCnt="6" custScaleX="159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F95E-4402-4BB5-9D64-26FE1EF4E2BB}" type="pres">
      <dgm:prSet presAssocID="{6F7D0F0F-9512-458A-ACA4-100205BC6CFE}" presName="sibTrans" presStyleCnt="0"/>
      <dgm:spPr/>
      <dgm:t>
        <a:bodyPr/>
        <a:lstStyle/>
        <a:p>
          <a:endParaRPr lang="en-US"/>
        </a:p>
      </dgm:t>
    </dgm:pt>
    <dgm:pt modelId="{187F8471-0154-4274-B938-C164921F62D1}" type="pres">
      <dgm:prSet presAssocID="{4204823C-BF3A-4E4C-9C11-E2A8E11F03E6}" presName="node" presStyleLbl="node1" presStyleIdx="2" presStyleCnt="6" custScaleX="159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45911-80FB-4F0A-97DF-6DF609CA001D}" type="pres">
      <dgm:prSet presAssocID="{62450CC2-67AB-4FD1-87EC-4ECD08B3F9F0}" presName="sibTrans" presStyleCnt="0"/>
      <dgm:spPr/>
      <dgm:t>
        <a:bodyPr/>
        <a:lstStyle/>
        <a:p>
          <a:endParaRPr lang="en-US"/>
        </a:p>
      </dgm:t>
    </dgm:pt>
    <dgm:pt modelId="{B0F43A5A-08C6-45C5-9BAE-424C4B550CDB}" type="pres">
      <dgm:prSet presAssocID="{7E664707-87F5-41AB-A5B1-D353F9DAE852}" presName="node" presStyleLbl="node1" presStyleIdx="3" presStyleCnt="6" custScaleX="159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72EA3-4EE7-4559-BA3F-21BCDD698395}" type="pres">
      <dgm:prSet presAssocID="{7156AE79-757A-415A-A99F-9A046DD74CDF}" presName="sibTrans" presStyleCnt="0"/>
      <dgm:spPr/>
      <dgm:t>
        <a:bodyPr/>
        <a:lstStyle/>
        <a:p>
          <a:endParaRPr lang="en-US"/>
        </a:p>
      </dgm:t>
    </dgm:pt>
    <dgm:pt modelId="{CE40BD77-DCE4-4820-84E9-B97D3FED67A2}" type="pres">
      <dgm:prSet presAssocID="{EE27E1D2-48AE-4F5E-9340-CD17ACE10E3B}" presName="node" presStyleLbl="node1" presStyleIdx="4" presStyleCnt="6" custScaleX="159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048B2-DD90-4457-8084-A4686E50B42C}" type="pres">
      <dgm:prSet presAssocID="{5F1A77A9-379A-4764-9829-1D309251C0EA}" presName="sibTrans" presStyleCnt="0"/>
      <dgm:spPr/>
      <dgm:t>
        <a:bodyPr/>
        <a:lstStyle/>
        <a:p>
          <a:endParaRPr lang="en-US"/>
        </a:p>
      </dgm:t>
    </dgm:pt>
    <dgm:pt modelId="{3824FAAB-1BC0-440C-B6AD-1785C6EE225C}" type="pres">
      <dgm:prSet presAssocID="{CAE057FB-FCDE-4092-8A47-8CA677577DEA}" presName="node" presStyleLbl="node1" presStyleIdx="5" presStyleCnt="6" custScaleX="159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B7FAB3-6EE4-46FD-95F1-260A0BD3993F}" type="presOf" srcId="{EE27E1D2-48AE-4F5E-9340-CD17ACE10E3B}" destId="{CE40BD77-DCE4-4820-84E9-B97D3FED67A2}" srcOrd="0" destOrd="0" presId="urn:microsoft.com/office/officeart/2005/8/layout/default"/>
    <dgm:cxn modelId="{41E1E53E-8C6A-4859-ACF8-747842165687}" type="presOf" srcId="{7274747E-98EB-4DBD-81CA-6E0BBB9D7113}" destId="{824B6906-E6B2-4B64-8F8D-EF1C51E5F370}" srcOrd="0" destOrd="0" presId="urn:microsoft.com/office/officeart/2005/8/layout/default"/>
    <dgm:cxn modelId="{C99F458F-5502-42FF-8D1B-5352FDBCE317}" type="presOf" srcId="{7E664707-87F5-41AB-A5B1-D353F9DAE852}" destId="{B0F43A5A-08C6-45C5-9BAE-424C4B550CDB}" srcOrd="0" destOrd="0" presId="urn:microsoft.com/office/officeart/2005/8/layout/default"/>
    <dgm:cxn modelId="{C8EDA149-359D-49C6-AE5E-ABDA770E22BC}" type="presOf" srcId="{CAE057FB-FCDE-4092-8A47-8CA677577DEA}" destId="{3824FAAB-1BC0-440C-B6AD-1785C6EE225C}" srcOrd="0" destOrd="0" presId="urn:microsoft.com/office/officeart/2005/8/layout/default"/>
    <dgm:cxn modelId="{8CAA4353-95CD-4BF2-906E-29A36C43FFC0}" srcId="{193A60A9-853B-4428-A6F7-190F28D01D1E}" destId="{7E664707-87F5-41AB-A5B1-D353F9DAE852}" srcOrd="3" destOrd="0" parTransId="{A77B76BE-0114-448D-A29B-E427217556E6}" sibTransId="{7156AE79-757A-415A-A99F-9A046DD74CDF}"/>
    <dgm:cxn modelId="{5C282DB1-D17D-4623-96A7-74DEDE7CAEE8}" srcId="{193A60A9-853B-4428-A6F7-190F28D01D1E}" destId="{7274747E-98EB-4DBD-81CA-6E0BBB9D7113}" srcOrd="1" destOrd="0" parTransId="{DB2FA019-5BAB-4554-9F8D-608AC3CD7043}" sibTransId="{6F7D0F0F-9512-458A-ACA4-100205BC6CFE}"/>
    <dgm:cxn modelId="{8FA38A23-A701-419F-9506-6464E357F29E}" type="presOf" srcId="{4204823C-BF3A-4E4C-9C11-E2A8E11F03E6}" destId="{187F8471-0154-4274-B938-C164921F62D1}" srcOrd="0" destOrd="0" presId="urn:microsoft.com/office/officeart/2005/8/layout/default"/>
    <dgm:cxn modelId="{2BF31A00-AB0F-4A66-8E0D-08C717AC7748}" srcId="{193A60A9-853B-4428-A6F7-190F28D01D1E}" destId="{CAE057FB-FCDE-4092-8A47-8CA677577DEA}" srcOrd="5" destOrd="0" parTransId="{68137CCA-81D7-49DD-8F2B-157238502B39}" sibTransId="{B14F5707-33AE-4B77-A18D-9D3A0C16D919}"/>
    <dgm:cxn modelId="{88E7756A-6B14-45E2-BBC1-10FD8C7519B3}" srcId="{193A60A9-853B-4428-A6F7-190F28D01D1E}" destId="{EE27E1D2-48AE-4F5E-9340-CD17ACE10E3B}" srcOrd="4" destOrd="0" parTransId="{35C9EEC0-5596-4325-87F6-405B725935CF}" sibTransId="{5F1A77A9-379A-4764-9829-1D309251C0EA}"/>
    <dgm:cxn modelId="{851A5CD0-9345-4C5A-9039-CE5A11FFCADF}" type="presOf" srcId="{061B4848-905E-4B17-991A-A6D996C04E81}" destId="{993F41E4-9852-4578-B79C-5E274BBE0015}" srcOrd="0" destOrd="0" presId="urn:microsoft.com/office/officeart/2005/8/layout/default"/>
    <dgm:cxn modelId="{641D8A0E-21E5-4426-B048-B343A3EC455A}" srcId="{193A60A9-853B-4428-A6F7-190F28D01D1E}" destId="{061B4848-905E-4B17-991A-A6D996C04E81}" srcOrd="0" destOrd="0" parTransId="{FEB65935-BD75-4B2D-A4E0-BB5CABB1554A}" sibTransId="{AA2824A8-22EF-487B-ACD2-DCBFBDDA9FDC}"/>
    <dgm:cxn modelId="{40B2D6B3-6E6F-4074-84F8-1054F9E610D1}" srcId="{193A60A9-853B-4428-A6F7-190F28D01D1E}" destId="{4204823C-BF3A-4E4C-9C11-E2A8E11F03E6}" srcOrd="2" destOrd="0" parTransId="{BC3EAA7C-A246-4033-9BD3-9045709783E4}" sibTransId="{62450CC2-67AB-4FD1-87EC-4ECD08B3F9F0}"/>
    <dgm:cxn modelId="{091083B3-785C-465B-9EBE-E42D1AABAE86}" type="presOf" srcId="{193A60A9-853B-4428-A6F7-190F28D01D1E}" destId="{7284452B-86F2-4751-96B6-14243359E01E}" srcOrd="0" destOrd="0" presId="urn:microsoft.com/office/officeart/2005/8/layout/default"/>
    <dgm:cxn modelId="{DE0CE930-29A5-499F-B73B-F2BA2856042A}" type="presParOf" srcId="{7284452B-86F2-4751-96B6-14243359E01E}" destId="{993F41E4-9852-4578-B79C-5E274BBE0015}" srcOrd="0" destOrd="0" presId="urn:microsoft.com/office/officeart/2005/8/layout/default"/>
    <dgm:cxn modelId="{6ADC58EC-7007-428C-BCDA-E6BAFEF1880C}" type="presParOf" srcId="{7284452B-86F2-4751-96B6-14243359E01E}" destId="{0C719516-CA7E-49B3-A164-6F39449E2B68}" srcOrd="1" destOrd="0" presId="urn:microsoft.com/office/officeart/2005/8/layout/default"/>
    <dgm:cxn modelId="{D3698F4B-FF50-4A67-BB2E-A8CAD86E5C45}" type="presParOf" srcId="{7284452B-86F2-4751-96B6-14243359E01E}" destId="{824B6906-E6B2-4B64-8F8D-EF1C51E5F370}" srcOrd="2" destOrd="0" presId="urn:microsoft.com/office/officeart/2005/8/layout/default"/>
    <dgm:cxn modelId="{C86112A3-24F6-489B-961E-C6043BA5A83E}" type="presParOf" srcId="{7284452B-86F2-4751-96B6-14243359E01E}" destId="{10FFF95E-4402-4BB5-9D64-26FE1EF4E2BB}" srcOrd="3" destOrd="0" presId="urn:microsoft.com/office/officeart/2005/8/layout/default"/>
    <dgm:cxn modelId="{A383F39E-3E82-4A2F-98AC-7E4FFB715425}" type="presParOf" srcId="{7284452B-86F2-4751-96B6-14243359E01E}" destId="{187F8471-0154-4274-B938-C164921F62D1}" srcOrd="4" destOrd="0" presId="urn:microsoft.com/office/officeart/2005/8/layout/default"/>
    <dgm:cxn modelId="{3A46F602-9A3A-4E90-97C9-642074B52315}" type="presParOf" srcId="{7284452B-86F2-4751-96B6-14243359E01E}" destId="{63645911-80FB-4F0A-97DF-6DF609CA001D}" srcOrd="5" destOrd="0" presId="urn:microsoft.com/office/officeart/2005/8/layout/default"/>
    <dgm:cxn modelId="{4A512AF8-4B3C-4A79-AD54-47B7F03C8D16}" type="presParOf" srcId="{7284452B-86F2-4751-96B6-14243359E01E}" destId="{B0F43A5A-08C6-45C5-9BAE-424C4B550CDB}" srcOrd="6" destOrd="0" presId="urn:microsoft.com/office/officeart/2005/8/layout/default"/>
    <dgm:cxn modelId="{EE630371-D552-4448-9E10-9E34CA68C260}" type="presParOf" srcId="{7284452B-86F2-4751-96B6-14243359E01E}" destId="{D4972EA3-4EE7-4559-BA3F-21BCDD698395}" srcOrd="7" destOrd="0" presId="urn:microsoft.com/office/officeart/2005/8/layout/default"/>
    <dgm:cxn modelId="{93D28D0A-A7C2-4361-914A-878985ED1FDD}" type="presParOf" srcId="{7284452B-86F2-4751-96B6-14243359E01E}" destId="{CE40BD77-DCE4-4820-84E9-B97D3FED67A2}" srcOrd="8" destOrd="0" presId="urn:microsoft.com/office/officeart/2005/8/layout/default"/>
    <dgm:cxn modelId="{0532F533-FEEA-4789-B603-0E405E6E7AC7}" type="presParOf" srcId="{7284452B-86F2-4751-96B6-14243359E01E}" destId="{8AB048B2-DD90-4457-8084-A4686E50B42C}" srcOrd="9" destOrd="0" presId="urn:microsoft.com/office/officeart/2005/8/layout/default"/>
    <dgm:cxn modelId="{02796EBA-F0A0-4FEF-9F6D-2DB108B7CB25}" type="presParOf" srcId="{7284452B-86F2-4751-96B6-14243359E01E}" destId="{3824FAAB-1BC0-440C-B6AD-1785C6EE225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9613-426A-4BD4-954C-94F35B385396}">
      <dsp:nvSpPr>
        <dsp:cNvPr id="0" name=""/>
        <dsp:cNvSpPr/>
      </dsp:nvSpPr>
      <dsp:spPr>
        <a:xfrm>
          <a:off x="3348436" y="1738029"/>
          <a:ext cx="1925708" cy="19019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Turnaround Success</a:t>
          </a:r>
          <a:endParaRPr lang="en-US" sz="2000" kern="1200" dirty="0"/>
        </a:p>
      </dsp:txBody>
      <dsp:txXfrm>
        <a:off x="3630449" y="2016560"/>
        <a:ext cx="1361682" cy="1344865"/>
      </dsp:txXfrm>
    </dsp:sp>
    <dsp:sp modelId="{431C73A7-B537-4186-91ED-CF255F78F650}">
      <dsp:nvSpPr>
        <dsp:cNvPr id="0" name=""/>
        <dsp:cNvSpPr/>
      </dsp:nvSpPr>
      <dsp:spPr>
        <a:xfrm rot="19083366">
          <a:off x="4923536" y="1773945"/>
          <a:ext cx="780114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780114" y="14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294090" y="1768787"/>
        <a:ext cx="39005" cy="39005"/>
      </dsp:txXfrm>
    </dsp:sp>
    <dsp:sp modelId="{73B7DCF5-9F10-488E-A7FD-E25D19F1519B}">
      <dsp:nvSpPr>
        <dsp:cNvPr id="0" name=""/>
        <dsp:cNvSpPr/>
      </dsp:nvSpPr>
      <dsp:spPr>
        <a:xfrm>
          <a:off x="5396619" y="-56948"/>
          <a:ext cx="1790030" cy="19326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Clear process for identifying schools</a:t>
          </a:r>
          <a:endParaRPr lang="en-US" sz="1600" kern="1200" dirty="0"/>
        </a:p>
      </dsp:txBody>
      <dsp:txXfrm>
        <a:off x="5658763" y="226086"/>
        <a:ext cx="1265742" cy="1366610"/>
      </dsp:txXfrm>
    </dsp:sp>
    <dsp:sp modelId="{B9174F48-C68C-423A-A17F-83F9559481B1}">
      <dsp:nvSpPr>
        <dsp:cNvPr id="0" name=""/>
        <dsp:cNvSpPr/>
      </dsp:nvSpPr>
      <dsp:spPr>
        <a:xfrm rot="20828708">
          <a:off x="5231656" y="2302807"/>
          <a:ext cx="1418141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1418141" y="14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905274" y="2281699"/>
        <a:ext cx="70907" cy="70907"/>
      </dsp:txXfrm>
    </dsp:sp>
    <dsp:sp modelId="{80FAC60A-8E40-4675-80C4-E40AB9B384D5}">
      <dsp:nvSpPr>
        <dsp:cNvPr id="0" name=""/>
        <dsp:cNvSpPr/>
      </dsp:nvSpPr>
      <dsp:spPr>
        <a:xfrm>
          <a:off x="6612681" y="993228"/>
          <a:ext cx="1790030" cy="19326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Plans must be built on proven best practices</a:t>
          </a:r>
          <a:endParaRPr lang="en-US" sz="1600" kern="1200" dirty="0"/>
        </a:p>
      </dsp:txBody>
      <dsp:txXfrm>
        <a:off x="6874825" y="1276262"/>
        <a:ext cx="1265742" cy="1366610"/>
      </dsp:txXfrm>
    </dsp:sp>
    <dsp:sp modelId="{8EEA8FFC-D426-49B6-93F3-ECD4873639B6}">
      <dsp:nvSpPr>
        <dsp:cNvPr id="0" name=""/>
        <dsp:cNvSpPr/>
      </dsp:nvSpPr>
      <dsp:spPr>
        <a:xfrm rot="1057768">
          <a:off x="5205321" y="3111313"/>
          <a:ext cx="960124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960124" y="14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661380" y="3101655"/>
        <a:ext cx="48006" cy="48006"/>
      </dsp:txXfrm>
    </dsp:sp>
    <dsp:sp modelId="{089EDF49-4D62-4284-B57B-B32A80A995EB}">
      <dsp:nvSpPr>
        <dsp:cNvPr id="0" name=""/>
        <dsp:cNvSpPr/>
      </dsp:nvSpPr>
      <dsp:spPr>
        <a:xfrm>
          <a:off x="6106482" y="2577560"/>
          <a:ext cx="1790030" cy="19326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Accountability at inception and during implementation</a:t>
          </a:r>
          <a:endParaRPr lang="en-US" sz="1600" kern="1200" dirty="0"/>
        </a:p>
      </dsp:txBody>
      <dsp:txXfrm>
        <a:off x="6368626" y="2860594"/>
        <a:ext cx="1265742" cy="1366610"/>
      </dsp:txXfrm>
    </dsp:sp>
    <dsp:sp modelId="{55AAD3A8-0A8E-43D9-A99C-49509FC2C8FF}">
      <dsp:nvSpPr>
        <dsp:cNvPr id="0" name=""/>
        <dsp:cNvSpPr/>
      </dsp:nvSpPr>
      <dsp:spPr>
        <a:xfrm rot="7378367">
          <a:off x="3554194" y="3604462"/>
          <a:ext cx="307791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307791" y="14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3700394" y="3611112"/>
        <a:ext cx="15389" cy="15389"/>
      </dsp:txXfrm>
    </dsp:sp>
    <dsp:sp modelId="{E9E7D765-35D4-459C-8B29-D5A268782EBD}">
      <dsp:nvSpPr>
        <dsp:cNvPr id="0" name=""/>
        <dsp:cNvSpPr/>
      </dsp:nvSpPr>
      <dsp:spPr>
        <a:xfrm>
          <a:off x="2215849" y="3573072"/>
          <a:ext cx="1790030" cy="19326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Turnarounds need stable and proven leadership</a:t>
          </a:r>
          <a:endParaRPr lang="en-US" sz="1600" kern="1200" dirty="0"/>
        </a:p>
      </dsp:txBody>
      <dsp:txXfrm>
        <a:off x="2477993" y="3856106"/>
        <a:ext cx="1265742" cy="1366610"/>
      </dsp:txXfrm>
    </dsp:sp>
    <dsp:sp modelId="{715D044A-D944-48F6-9B4C-EB8D38C12857}">
      <dsp:nvSpPr>
        <dsp:cNvPr id="0" name=""/>
        <dsp:cNvSpPr/>
      </dsp:nvSpPr>
      <dsp:spPr>
        <a:xfrm rot="8707282">
          <a:off x="2286406" y="3611963"/>
          <a:ext cx="1360410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1360410" y="14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932601" y="3592298"/>
        <a:ext cx="68020" cy="68020"/>
      </dsp:txXfrm>
    </dsp:sp>
    <dsp:sp modelId="{1B0554E6-8AA0-47CE-8399-A0225E845E84}">
      <dsp:nvSpPr>
        <dsp:cNvPr id="0" name=""/>
        <dsp:cNvSpPr/>
      </dsp:nvSpPr>
      <dsp:spPr>
        <a:xfrm>
          <a:off x="761654" y="3573072"/>
          <a:ext cx="1790030" cy="19326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Turnaround work requires substantial funding.</a:t>
          </a:r>
          <a:endParaRPr lang="en-US" sz="1600" kern="1200" dirty="0"/>
        </a:p>
      </dsp:txBody>
      <dsp:txXfrm>
        <a:off x="1023798" y="3856106"/>
        <a:ext cx="1265742" cy="1366610"/>
      </dsp:txXfrm>
    </dsp:sp>
    <dsp:sp modelId="{890BF97D-6960-4A49-90BC-EDB6E8DA0F39}">
      <dsp:nvSpPr>
        <dsp:cNvPr id="0" name=""/>
        <dsp:cNvSpPr/>
      </dsp:nvSpPr>
      <dsp:spPr>
        <a:xfrm rot="10212916">
          <a:off x="2473894" y="2914308"/>
          <a:ext cx="895405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895405" y="14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899212" y="2906268"/>
        <a:ext cx="44770" cy="44770"/>
      </dsp:txXfrm>
    </dsp:sp>
    <dsp:sp modelId="{FAB150FF-F3D8-4747-990D-2BC0E0238592}">
      <dsp:nvSpPr>
        <dsp:cNvPr id="0" name=""/>
        <dsp:cNvSpPr/>
      </dsp:nvSpPr>
      <dsp:spPr>
        <a:xfrm>
          <a:off x="701579" y="2190818"/>
          <a:ext cx="1790030" cy="19326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Leaders need flexibility in hiring, budget &amp; time</a:t>
          </a:r>
          <a:endParaRPr lang="en-US" sz="1600" kern="1200" dirty="0"/>
        </a:p>
      </dsp:txBody>
      <dsp:txXfrm>
        <a:off x="963723" y="2473852"/>
        <a:ext cx="1265742" cy="1366610"/>
      </dsp:txXfrm>
    </dsp:sp>
    <dsp:sp modelId="{D43A8788-BADE-4B66-943F-ABC67601EB11}">
      <dsp:nvSpPr>
        <dsp:cNvPr id="0" name=""/>
        <dsp:cNvSpPr/>
      </dsp:nvSpPr>
      <dsp:spPr>
        <a:xfrm rot="2193691">
          <a:off x="3541220" y="2103992"/>
          <a:ext cx="1206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1206" y="14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41793" y="2118307"/>
        <a:ext cx="60" cy="60"/>
      </dsp:txXfrm>
    </dsp:sp>
    <dsp:sp modelId="{D68E7D87-ED95-4EE1-9619-1D805F9C23C9}">
      <dsp:nvSpPr>
        <dsp:cNvPr id="0" name=""/>
        <dsp:cNvSpPr/>
      </dsp:nvSpPr>
      <dsp:spPr>
        <a:xfrm>
          <a:off x="1523999" y="355600"/>
          <a:ext cx="2246284" cy="21984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Strong partnership with community before, during and after turnaround process</a:t>
          </a:r>
          <a:endParaRPr lang="en-US" sz="1600" kern="1200" dirty="0"/>
        </a:p>
      </dsp:txBody>
      <dsp:txXfrm>
        <a:off x="1852960" y="677554"/>
        <a:ext cx="1588362" cy="1554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F41E4-9852-4578-B79C-5E274BBE0015}">
      <dsp:nvSpPr>
        <dsp:cNvPr id="0" name=""/>
        <dsp:cNvSpPr/>
      </dsp:nvSpPr>
      <dsp:spPr>
        <a:xfrm>
          <a:off x="192380" y="1438"/>
          <a:ext cx="4098385" cy="154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Internal Accountability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Comprehensive review process for all schools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Denver Summit Schools Network &amp; West Denver Network ongoing support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Unified Improvement Plans</a:t>
          </a:r>
        </a:p>
      </dsp:txBody>
      <dsp:txXfrm>
        <a:off x="192380" y="1438"/>
        <a:ext cx="4098385" cy="1545996"/>
      </dsp:txXfrm>
    </dsp:sp>
    <dsp:sp modelId="{824B6906-E6B2-4B64-8F8D-EF1C51E5F370}">
      <dsp:nvSpPr>
        <dsp:cNvPr id="0" name=""/>
        <dsp:cNvSpPr/>
      </dsp:nvSpPr>
      <dsp:spPr>
        <a:xfrm>
          <a:off x="4548433" y="1438"/>
          <a:ext cx="4098385" cy="154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Excellence in Leadership &amp; Teaching</a:t>
          </a:r>
          <a:endParaRPr lang="en-US" sz="1600" b="0" u="none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Weekly school observations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Principal coaching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Instructional intervention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School and staff culture focus and feedback</a:t>
          </a:r>
          <a:endParaRPr lang="en-US" sz="1600" b="1" u="sng" kern="1200" dirty="0"/>
        </a:p>
      </dsp:txBody>
      <dsp:txXfrm>
        <a:off x="4548433" y="1438"/>
        <a:ext cx="4098385" cy="1545996"/>
      </dsp:txXfrm>
    </dsp:sp>
    <dsp:sp modelId="{187F8471-0154-4274-B938-C164921F62D1}">
      <dsp:nvSpPr>
        <dsp:cNvPr id="0" name=""/>
        <dsp:cNvSpPr/>
      </dsp:nvSpPr>
      <dsp:spPr>
        <a:xfrm>
          <a:off x="192380" y="1805101"/>
          <a:ext cx="4098385" cy="154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Extended Learning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More days per year, more hours per day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More time for targeted interventions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Developing staggered schedules for teaching staffs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0" u="none" kern="1200" dirty="0"/>
        </a:p>
      </dsp:txBody>
      <dsp:txXfrm>
        <a:off x="192380" y="1805101"/>
        <a:ext cx="4098385" cy="1545996"/>
      </dsp:txXfrm>
    </dsp:sp>
    <dsp:sp modelId="{B0F43A5A-08C6-45C5-9BAE-424C4B550CDB}">
      <dsp:nvSpPr>
        <dsp:cNvPr id="0" name=""/>
        <dsp:cNvSpPr/>
      </dsp:nvSpPr>
      <dsp:spPr>
        <a:xfrm>
          <a:off x="4548433" y="1805101"/>
          <a:ext cx="4098385" cy="154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Data &amp; Analysis Support</a:t>
          </a:r>
          <a:endParaRPr lang="en-US" sz="1600" b="0" u="none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Network-level data partners to provide schools with weekly reports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Walkthroughs/observations produce clear, measurable feedback </a:t>
          </a:r>
          <a:endParaRPr lang="en-US" sz="1600" b="1" u="sng" kern="1200" dirty="0"/>
        </a:p>
      </dsp:txBody>
      <dsp:txXfrm>
        <a:off x="4548433" y="1805101"/>
        <a:ext cx="4098385" cy="1545996"/>
      </dsp:txXfrm>
    </dsp:sp>
    <dsp:sp modelId="{CE40BD77-DCE4-4820-84E9-B97D3FED67A2}">
      <dsp:nvSpPr>
        <dsp:cNvPr id="0" name=""/>
        <dsp:cNvSpPr/>
      </dsp:nvSpPr>
      <dsp:spPr>
        <a:xfrm>
          <a:off x="192380" y="3608764"/>
          <a:ext cx="4098385" cy="154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School Flexibility</a:t>
          </a:r>
          <a:endParaRPr lang="en-US" sz="1600" b="0" u="none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Secure “Innovation Status,” CO statute giving schools more autonomy 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Flexible and targeted teacher hiring practices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Substantial federal &amp; philanthropic funding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0" u="none" kern="1200" dirty="0"/>
        </a:p>
      </dsp:txBody>
      <dsp:txXfrm>
        <a:off x="192380" y="3608764"/>
        <a:ext cx="4098385" cy="1545996"/>
      </dsp:txXfrm>
    </dsp:sp>
    <dsp:sp modelId="{3824FAAB-1BC0-440C-B6AD-1785C6EE225C}">
      <dsp:nvSpPr>
        <dsp:cNvPr id="0" name=""/>
        <dsp:cNvSpPr/>
      </dsp:nvSpPr>
      <dsp:spPr>
        <a:xfrm>
          <a:off x="4548433" y="3608764"/>
          <a:ext cx="4098385" cy="154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External Partners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Blueprint Schools (Harvard </a:t>
          </a:r>
          <a:r>
            <a:rPr lang="en-US" sz="1600" kern="1200" dirty="0" err="1" smtClean="0"/>
            <a:t>EdLabs</a:t>
          </a:r>
          <a:r>
            <a:rPr lang="en-US" sz="1600" kern="1200" dirty="0" smtClean="0"/>
            <a:t>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Metro Center for Urban Education (NYU)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NCTL, City Year, Effective Associates, among others</a:t>
          </a:r>
          <a:endParaRPr lang="en-US" sz="1600" b="1" u="sng" kern="1200" dirty="0"/>
        </a:p>
      </dsp:txBody>
      <dsp:txXfrm>
        <a:off x="4548433" y="3608764"/>
        <a:ext cx="4098385" cy="1545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86DE-4BB2-1B4B-B1D5-41D1D6596D43}" type="datetimeFigureOut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E998-B829-4C45-8F57-98BF9CFBD9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0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4EF3E-3538-4B0F-8159-45F392726831}" type="datetimeFigureOut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0C0A3-E04D-408B-B371-A89DE4A83B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7EEF77-0705-4F68-93E7-BD27A156FC2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Far Northeast </a:t>
            </a:r>
            <a:r>
              <a:rPr lang="en-US" baseline="0" dirty="0" smtClean="0"/>
              <a:t> Denver had the highest concentration of low-performing schools in the entire district. Denver Public School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0A3-E04D-408B-B371-A89DE4A83B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C0D3-6506-41AD-B261-92CC9FF65D0C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D7AC-96D4-439B-88EF-362715ED638A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3ADD-BD82-402E-8477-79CE948B0C10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889-148C-4743-BDC6-DB708005A1F4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8119-295E-4051-B71E-4423BE978FC0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5043-15BA-4A7A-8A2B-059E8B354B03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1E52-ACC2-4B34-884C-EBF4C4AFF533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6611-A500-4FE3-9EB7-7935599D004E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15FF-C1B2-445C-8809-3C26646B6FE2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5CA9-B3C4-4BE4-8AB3-61142A63EF45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95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5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391-66DE-48D7-830D-AF1CD1AEF7AC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9400" y="228601"/>
            <a:ext cx="5867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1F9C-FA43-485D-B620-90AEA2B46C25}" type="datetime1">
              <a:rPr lang="en-US" smtClean="0"/>
              <a:pPr/>
              <a:t>2/7/2012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ADE-5A4F-4D1E-B2D0-7C1F58BE8A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PS_PrimaryLogo_DPSBlu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1000" y="228600"/>
            <a:ext cx="2362200" cy="111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152400" y="2667000"/>
            <a:ext cx="8763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School Turnaround in Denver</a:t>
            </a:r>
          </a:p>
          <a:p>
            <a:pPr eaLnBrk="1" hangingPunct="1"/>
            <a:r>
              <a:rPr lang="en-US" sz="2400" i="1" dirty="0" smtClean="0">
                <a:solidFill>
                  <a:schemeClr val="tx1"/>
                </a:solidFill>
              </a:rPr>
              <a:t>February </a:t>
            </a:r>
            <a:r>
              <a:rPr lang="en-US" sz="2400" i="1" dirty="0" smtClean="0">
                <a:solidFill>
                  <a:schemeClr val="tx1"/>
                </a:solidFill>
              </a:rPr>
              <a:t>2012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6898E-1423-46A3-975F-1FC9710994C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4" name="Picture 3" descr="DPS_PrimaryLogo_DPSBlu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8600"/>
            <a:ext cx="5165796" cy="2438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515" y="3810000"/>
            <a:ext cx="245297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Documents and Settings\scordov\Desktop\2010-11 First Day Morning\IMG_7477.jpg"/>
          <p:cNvPicPr>
            <a:picLocks noChangeAspect="1" noChangeArrowheads="1"/>
          </p:cNvPicPr>
          <p:nvPr/>
        </p:nvPicPr>
        <p:blipFill>
          <a:blip r:embed="rId5" cstate="print"/>
          <a:srcRect l="3472" t="16667" r="13194"/>
          <a:stretch>
            <a:fillRect/>
          </a:stretch>
        </p:blipFill>
        <p:spPr bwMode="auto">
          <a:xfrm>
            <a:off x="685800" y="3810000"/>
            <a:ext cx="1828800" cy="2743200"/>
          </a:xfrm>
          <a:prstGeom prst="rect">
            <a:avLst/>
          </a:prstGeom>
          <a:noFill/>
        </p:spPr>
      </p:pic>
      <p:pic>
        <p:nvPicPr>
          <p:cNvPr id="8" name="Picture 7" descr="Sandoval Students.JPG.JPG"/>
          <p:cNvPicPr>
            <a:picLocks noChangeAspect="1"/>
          </p:cNvPicPr>
          <p:nvPr/>
        </p:nvPicPr>
        <p:blipFill>
          <a:blip r:embed="rId6" cstate="print"/>
          <a:srcRect l="25371" r="30185"/>
          <a:stretch>
            <a:fillRect/>
          </a:stretch>
        </p:blipFill>
        <p:spPr>
          <a:xfrm flipH="1">
            <a:off x="6629400" y="3810000"/>
            <a:ext cx="18288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/>
              <a:t>Turnaround takes place in the context of the District’s overall strategies and strategic initiatives</a:t>
            </a:r>
          </a:p>
          <a:p>
            <a:r>
              <a:rPr lang="en-US" sz="2000" dirty="0" smtClean="0"/>
              <a:t>School Performance Framework – </a:t>
            </a:r>
            <a:r>
              <a:rPr lang="en-US" sz="2000" dirty="0" smtClean="0"/>
              <a:t>district performance and accountability tool</a:t>
            </a:r>
          </a:p>
          <a:p>
            <a:r>
              <a:rPr lang="en-US" sz="2000" dirty="0" smtClean="0"/>
              <a:t>Incentives and Interventions policy based on School </a:t>
            </a:r>
            <a:r>
              <a:rPr lang="en-US" sz="2000" dirty="0"/>
              <a:t>Performance Framework -- </a:t>
            </a:r>
            <a:r>
              <a:rPr lang="en-US" sz="2000" dirty="0" smtClean="0"/>
              <a:t> incentives for performance and targeted </a:t>
            </a:r>
            <a:r>
              <a:rPr lang="en-US" sz="2000" dirty="0"/>
              <a:t>and differentiated </a:t>
            </a:r>
            <a:r>
              <a:rPr lang="en-US" sz="2000" dirty="0" smtClean="0"/>
              <a:t>interventions for struggling schools</a:t>
            </a:r>
            <a:endParaRPr lang="en-US" sz="2000" dirty="0" smtClean="0"/>
          </a:p>
          <a:p>
            <a:r>
              <a:rPr lang="en-US" sz="2000" dirty="0" smtClean="0"/>
              <a:t>Strategic Regional Analysis – annual analysis by region/feeder pattern of performance, demographic, choice, and capacity utilization trends and projections</a:t>
            </a:r>
            <a:r>
              <a:rPr lang="en-US" sz="20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Key Structures and Systems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96B5-6824-4033-8898-FFB91BEE4A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/>
              <a:t>Turnaround takes place in the context of the District’s overall strategies and strategic initiatives</a:t>
            </a:r>
          </a:p>
          <a:p>
            <a:r>
              <a:rPr lang="en-US" sz="2000" dirty="0" smtClean="0"/>
              <a:t>Community Processes –  Feeder-pattern based community committees to advise district on school and feeder-pattern decisions</a:t>
            </a:r>
          </a:p>
          <a:p>
            <a:r>
              <a:rPr lang="en-US" sz="2000" dirty="0" smtClean="0"/>
              <a:t>Call for Quality New Schools – Annual call for high quality new district-run and charter schools to meet needs identified in Strategic Regional Analysis </a:t>
            </a:r>
          </a:p>
          <a:p>
            <a:r>
              <a:rPr lang="en-US" sz="2000" dirty="0" smtClean="0"/>
              <a:t>District –Charter Compact – to ensure all our schools (district-run and charter) follow three equities of opportunity, of access and responsibility, and of accountability.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Key Structures and Systems p. 2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96B5-6824-4033-8898-FFB91BEE4AD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95600" y="228600"/>
            <a:ext cx="5791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we’ve learned from </a:t>
            </a:r>
            <a:r>
              <a:rPr lang="en-US" sz="2800" dirty="0" smtClean="0"/>
              <a:t>our turnaround successes </a:t>
            </a:r>
            <a:r>
              <a:rPr lang="en-US" sz="2800" dirty="0"/>
              <a:t>and </a:t>
            </a:r>
            <a:r>
              <a:rPr lang="en-US" sz="2800" dirty="0" smtClean="0"/>
              <a:t>challenges 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7350911"/>
              </p:ext>
            </p:extLst>
          </p:nvPr>
        </p:nvGraphicFramePr>
        <p:xfrm>
          <a:off x="381000" y="1397000"/>
          <a:ext cx="84582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2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Strategies We Use to Ensure Turnaround School Success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ADE-5A4F-4D1E-B2D0-7C1F58BE8A1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462936368"/>
              </p:ext>
            </p:extLst>
          </p:nvPr>
        </p:nvGraphicFramePr>
        <p:xfrm>
          <a:off x="152400" y="1397000"/>
          <a:ext cx="883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65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394</Words>
  <Application>Microsoft Office PowerPoint</Application>
  <PresentationFormat>On-screen Show (4:3)</PresentationFormat>
  <Paragraphs>53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Key Structures and Systems</vt:lpstr>
      <vt:lpstr>Key Structures and Systems p. 2</vt:lpstr>
      <vt:lpstr>PowerPoint Presentation</vt:lpstr>
      <vt:lpstr>Strategies We Use to Ensure Turnaround School Success</vt:lpstr>
    </vt:vector>
  </TitlesOfParts>
  <Company>DPS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SCordova</dc:creator>
  <cp:lastModifiedBy>Windows User</cp:lastModifiedBy>
  <cp:revision>333</cp:revision>
  <cp:lastPrinted>2011-11-28T21:49:11Z</cp:lastPrinted>
  <dcterms:created xsi:type="dcterms:W3CDTF">2011-12-05T23:38:36Z</dcterms:created>
  <dcterms:modified xsi:type="dcterms:W3CDTF">2012-02-08T04:44:49Z</dcterms:modified>
</cp:coreProperties>
</file>