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59" r:id="rId3"/>
    <p:sldId id="260" r:id="rId4"/>
    <p:sldId id="261" r:id="rId5"/>
    <p:sldId id="258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96EBE-69C4-D446-8703-D1443A49AE50}" type="datetimeFigureOut">
              <a:rPr lang="en-US" smtClean="0"/>
              <a:t>1/17/12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A85A3-2F86-544E-A57E-A34C2BA77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58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40CCB-66AB-D742-A015-612BECE37313}" type="datetimeFigureOut">
              <a:rPr lang="en-US" smtClean="0"/>
              <a:t>1/17/12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A80B4-5596-454B-B4E3-AC6C8C207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920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set of resources that inhere in relationships of trust and cooperation between and among people.”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Schools with higher levels of social capital can make the most of whatever assets they have and can mobilize these social relationships to lobby for greater resources.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A80B4-5596-454B-B4E3-AC6C8C207F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44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DAD8-B792-7B44-A38E-3FD2840FEB42}" type="datetime1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Turnaround Learning Community KLM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0C55-4F5A-F343-BF7C-E8BE6843E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5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6C383-C3A2-024E-81A9-C0D337932E08}" type="datetime1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Turnaround Learning Community KLM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0C55-4F5A-F343-BF7C-E8BE6843E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4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7B-053B-DB4D-B246-2DD5F0E5E0CD}" type="datetime1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Turnaround Learning Community KLM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0C55-4F5A-F343-BF7C-E8BE6843E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7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25D4-C4F0-C545-9765-F032E7ADC2EB}" type="datetime1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Turnaround Learning Community KLM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0C55-4F5A-F343-BF7C-E8BE6843E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8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72B5-59B8-CA4C-B2C3-8A2C9DBD4F15}" type="datetime1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Turnaround Learning Community KLM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0C55-4F5A-F343-BF7C-E8BE6843E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3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C071-E096-1547-A8DD-7193F9A323D5}" type="datetime1">
              <a:rPr lang="en-US" smtClean="0"/>
              <a:t>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Turnaround Learning Community KLM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0C55-4F5A-F343-BF7C-E8BE6843E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6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ADC8-A871-444F-9CE4-1DEA817E6620}" type="datetime1">
              <a:rPr lang="en-US" smtClean="0"/>
              <a:t>1/17/12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Turnaround Learning Community KLM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0C55-4F5A-F343-BF7C-E8BE6843E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4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0300-BC29-9447-8EAE-3D7FD81B3DBC}" type="datetime1">
              <a:rPr lang="en-US" smtClean="0"/>
              <a:t>1/17/12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Turnaround Learning Community KLM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0C55-4F5A-F343-BF7C-E8BE6843E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3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4370-F8E3-7A44-A73A-BA144DCBA995}" type="datetime1">
              <a:rPr lang="en-US" smtClean="0"/>
              <a:t>1/17/12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Turnaround Learning Community KLM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0C55-4F5A-F343-BF7C-E8BE6843E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0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E305-98BA-BC49-BB91-57FBF4713546}" type="datetime1">
              <a:rPr lang="en-US" smtClean="0"/>
              <a:t>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Turnaround Learning Community KLM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0C55-4F5A-F343-BF7C-E8BE6843E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5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8637-5945-624F-AAF0-B9EBD176658B}" type="datetime1">
              <a:rPr lang="en-US" smtClean="0"/>
              <a:t>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Turnaround Learning Community KLM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0C55-4F5A-F343-BF7C-E8BE6843E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3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A2E56-3901-AF49-8931-8DCB0CE622E7}" type="datetime1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School Turnaround Learning Community KLM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00C55-4F5A-F343-BF7C-E8BE6843E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19213"/>
            <a:ext cx="7772400" cy="20129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Engaging Stakeholders 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Webinar Series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sz="3556" dirty="0" smtClean="0">
                <a:ea typeface="+mj-ea"/>
                <a:cs typeface="+mj-cs"/>
              </a:rPr>
              <a:t>School Turnaround Learning Community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579813"/>
            <a:ext cx="6400800" cy="241458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rgbClr val="898989"/>
                </a:solidFill>
                <a:latin typeface="Calibri" charset="0"/>
              </a:rPr>
              <a:t>Defining and Building </a:t>
            </a: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rgbClr val="898989"/>
                </a:solidFill>
                <a:latin typeface="Calibri" charset="0"/>
              </a:rPr>
              <a:t>School-Community Partnerships</a:t>
            </a:r>
            <a:endParaRPr lang="en-US" sz="3000" dirty="0">
              <a:solidFill>
                <a:srgbClr val="898989"/>
              </a:solidFill>
              <a:latin typeface="Calibri" charset="0"/>
            </a:endParaRPr>
          </a:p>
          <a:p>
            <a:pPr>
              <a:lnSpc>
                <a:spcPct val="80000"/>
              </a:lnSpc>
            </a:pPr>
            <a:endParaRPr lang="en-US" sz="3000" dirty="0">
              <a:solidFill>
                <a:srgbClr val="898989"/>
              </a:solidFill>
              <a:latin typeface="Calibri" charset="0"/>
            </a:endParaRPr>
          </a:p>
          <a:p>
            <a:pPr>
              <a:lnSpc>
                <a:spcPct val="80000"/>
              </a:lnSpc>
            </a:pPr>
            <a:r>
              <a:rPr lang="en-US" sz="3000" dirty="0">
                <a:solidFill>
                  <a:srgbClr val="898989"/>
                </a:solidFill>
                <a:latin typeface="Calibri" charset="0"/>
              </a:rPr>
              <a:t>Karen L. Mapp, </a:t>
            </a:r>
            <a:r>
              <a:rPr lang="en-US" sz="3000" dirty="0" err="1">
                <a:solidFill>
                  <a:srgbClr val="898989"/>
                </a:solidFill>
                <a:latin typeface="Calibri" charset="0"/>
              </a:rPr>
              <a:t>Ed.D</a:t>
            </a:r>
            <a:r>
              <a:rPr lang="en-US" sz="3000" dirty="0">
                <a:solidFill>
                  <a:srgbClr val="898989"/>
                </a:solidFill>
                <a:latin typeface="Calibri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3000" dirty="0">
                <a:solidFill>
                  <a:srgbClr val="898989"/>
                </a:solidFill>
                <a:latin typeface="Calibri" charset="0"/>
              </a:rPr>
              <a:t>Consultant, USDOE</a:t>
            </a:r>
          </a:p>
          <a:p>
            <a:pPr>
              <a:lnSpc>
                <a:spcPct val="80000"/>
              </a:lnSpc>
            </a:pPr>
            <a:endParaRPr lang="en-US" sz="3000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419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CCSR: Five Essential Supports</a:t>
            </a:r>
            <a:endParaRPr lang="en-US" dirty="0"/>
          </a:p>
        </p:txBody>
      </p:sp>
      <p:pic>
        <p:nvPicPr>
          <p:cNvPr id="4" name="Content Placeholder 3" descr="bryk_organizing-schools Kappan article_pdk (dragged)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17" t="1907" r="-123593" b="-1907"/>
          <a:stretch/>
        </p:blipFill>
        <p:spPr>
          <a:ln w="28575" cmpd="sng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623631" y="2157573"/>
            <a:ext cx="36865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Coherent Professional Guidance System</a:t>
            </a:r>
          </a:p>
          <a:p>
            <a:endParaRPr lang="en-US" dirty="0"/>
          </a:p>
          <a:p>
            <a:r>
              <a:rPr lang="en-US" dirty="0" smtClean="0"/>
              <a:t>Professional Capacity</a:t>
            </a:r>
          </a:p>
          <a:p>
            <a:endParaRPr lang="en-US" dirty="0"/>
          </a:p>
          <a:p>
            <a:r>
              <a:rPr lang="en-US" dirty="0" smtClean="0"/>
              <a:t>Strong Parent and Community Ties</a:t>
            </a:r>
          </a:p>
          <a:p>
            <a:endParaRPr lang="en-US" dirty="0"/>
          </a:p>
          <a:p>
            <a:r>
              <a:rPr lang="en-US" dirty="0" smtClean="0"/>
              <a:t>Student-Centered Learning Climate</a:t>
            </a:r>
          </a:p>
          <a:p>
            <a:endParaRPr lang="en-US" dirty="0"/>
          </a:p>
          <a:p>
            <a:r>
              <a:rPr lang="en-US" dirty="0" smtClean="0"/>
              <a:t>Leadership that Drives </a:t>
            </a:r>
            <a:r>
              <a:rPr lang="en-US" dirty="0"/>
              <a:t>C</a:t>
            </a:r>
            <a:r>
              <a:rPr lang="en-US" dirty="0" smtClean="0"/>
              <a:t>hange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Turnaround Learning Community KLM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3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Research Findings from the Chicago Study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Schools with indicators on most supports were 10 times more likely to improve than schools with weak supports</a:t>
            </a:r>
          </a:p>
          <a:p>
            <a:r>
              <a:rPr lang="en-US" dirty="0" smtClean="0"/>
              <a:t>Half of the schools strong on most supports improved substantially in reading.</a:t>
            </a:r>
          </a:p>
          <a:p>
            <a:r>
              <a:rPr lang="en-US" dirty="0" smtClean="0"/>
              <a:t>Not a single school weak in most supports improved in mathematics</a:t>
            </a:r>
          </a:p>
          <a:p>
            <a:r>
              <a:rPr lang="en-US" dirty="0" smtClean="0"/>
              <a:t>A material weakness in any one support, sustained over years, undermined other change efforts, and improvement rarely resulted.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Turnaround Learning Community KLM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Research Findings from the Chicago Study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social capital of a neighborhood is a significant resource for improving local schools.</a:t>
            </a:r>
          </a:p>
          <a:p>
            <a:r>
              <a:rPr lang="en-US" dirty="0" smtClean="0"/>
              <a:t>Communities with strong institutions (religious, CBOs, etc.) were supportive contexts for school improvement.</a:t>
            </a:r>
          </a:p>
          <a:p>
            <a:r>
              <a:rPr lang="en-US" dirty="0" smtClean="0"/>
              <a:t>The proportion of children facing issues of neglect, homelessness, domestic violence also created a significant barrier to school improvement.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Turnaround Learning Community KLM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2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051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Mark Warren, </a:t>
            </a:r>
            <a:r>
              <a:rPr lang="en-US" sz="3200" i="1" dirty="0" smtClean="0"/>
              <a:t>Communities and Schools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Three models of school-community partnerships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Service Model (full-service schools)</a:t>
            </a:r>
          </a:p>
          <a:p>
            <a:endParaRPr lang="en-US" dirty="0"/>
          </a:p>
          <a:p>
            <a:r>
              <a:rPr lang="en-US" dirty="0" smtClean="0"/>
              <a:t>The Development Model (community sponsorship of new schools)</a:t>
            </a:r>
          </a:p>
          <a:p>
            <a:endParaRPr lang="en-US" dirty="0"/>
          </a:p>
          <a:p>
            <a:r>
              <a:rPr lang="en-US" dirty="0" smtClean="0"/>
              <a:t>The Organizing Model (school-community organizing)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Turnaround Learning Community KLM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2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 requires: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clarity about the goals of the partnership</a:t>
            </a:r>
          </a:p>
          <a:p>
            <a:r>
              <a:rPr lang="en-US" dirty="0" smtClean="0"/>
              <a:t>A willingness to share power</a:t>
            </a:r>
          </a:p>
          <a:p>
            <a:r>
              <a:rPr lang="en-US" dirty="0" smtClean="0"/>
              <a:t>An ability to be and stay open-mined and to listen </a:t>
            </a:r>
          </a:p>
          <a:p>
            <a:r>
              <a:rPr lang="en-US" dirty="0" smtClean="0"/>
              <a:t>A willingness to try things outside of your comfort zone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Turnaround Learning Community KLM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8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320</Words>
  <Application>Microsoft Macintosh PowerPoint</Application>
  <PresentationFormat>On-screen Show (4:3)</PresentationFormat>
  <Paragraphs>45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Engaging Stakeholders  Webinar Series School Turnaround Learning Community</vt:lpstr>
      <vt:lpstr>CCSR: Five Essential Supports</vt:lpstr>
      <vt:lpstr>Research Findings from the Chicago Study</vt:lpstr>
      <vt:lpstr>Research Findings from the Chicago Study</vt:lpstr>
      <vt:lpstr>Mark Warren, Communities and Schools  Three models of school-community partnerships</vt:lpstr>
      <vt:lpstr>Collaboration requires:</vt:lpstr>
    </vt:vector>
  </TitlesOfParts>
  <Company>HGSE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Engaging Stakeholders  Webinar Series School Turnaround Learning Community</dc:title>
  <dc:creator>Karen Mapp</dc:creator>
  <cp:lastModifiedBy>Karen Mapp</cp:lastModifiedBy>
  <cp:revision>8</cp:revision>
  <dcterms:created xsi:type="dcterms:W3CDTF">2012-01-17T17:57:01Z</dcterms:created>
  <dcterms:modified xsi:type="dcterms:W3CDTF">2012-01-17T19:22:42Z</dcterms:modified>
</cp:coreProperties>
</file>