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5" r:id="rId4"/>
    <p:sldId id="256" r:id="rId5"/>
    <p:sldId id="264" r:id="rId6"/>
    <p:sldId id="262" r:id="rId7"/>
    <p:sldId id="261" r:id="rId8"/>
    <p:sldId id="260" r:id="rId9"/>
    <p:sldId id="259" r:id="rId10"/>
    <p:sldId id="276" r:id="rId11"/>
    <p:sldId id="268" r:id="rId12"/>
    <p:sldId id="271" r:id="rId13"/>
    <p:sldId id="273" r:id="rId14"/>
    <p:sldId id="277" r:id="rId15"/>
    <p:sldId id="274" r:id="rId16"/>
    <p:sldId id="278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36C"/>
    <a:srgbClr val="A62C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7C7CF-0819-42CD-BBD1-75172033A389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3C0B326-2791-481C-BDF9-D82779654345}">
      <dgm:prSet phldrT="[Text]"/>
      <dgm:spPr/>
      <dgm:t>
        <a:bodyPr/>
        <a:lstStyle/>
        <a:p>
          <a:r>
            <a:rPr lang="en-US" dirty="0" smtClean="0"/>
            <a:t>Before school begins</a:t>
          </a:r>
          <a:endParaRPr lang="en-US" dirty="0"/>
        </a:p>
      </dgm:t>
    </dgm:pt>
    <dgm:pt modelId="{E8140436-7431-4214-A635-9663E254C5CF}" type="parTrans" cxnId="{294651B8-2514-4AF0-954E-D0C3447A189B}">
      <dgm:prSet/>
      <dgm:spPr/>
      <dgm:t>
        <a:bodyPr/>
        <a:lstStyle/>
        <a:p>
          <a:endParaRPr lang="en-US"/>
        </a:p>
      </dgm:t>
    </dgm:pt>
    <dgm:pt modelId="{1B886315-2F46-4509-B4CB-0A554D38946A}" type="sibTrans" cxnId="{294651B8-2514-4AF0-954E-D0C3447A189B}">
      <dgm:prSet/>
      <dgm:spPr/>
      <dgm:t>
        <a:bodyPr/>
        <a:lstStyle/>
        <a:p>
          <a:endParaRPr lang="en-US"/>
        </a:p>
      </dgm:t>
    </dgm:pt>
    <dgm:pt modelId="{B216B02F-67E7-4428-96E4-D85060A69F53}">
      <dgm:prSet phldrT="[Text]"/>
      <dgm:spPr/>
      <dgm:t>
        <a:bodyPr/>
        <a:lstStyle/>
        <a:p>
          <a:r>
            <a:rPr lang="en-US" dirty="0" smtClean="0"/>
            <a:t>Biweekly</a:t>
          </a:r>
          <a:endParaRPr lang="en-US" dirty="0"/>
        </a:p>
      </dgm:t>
    </dgm:pt>
    <dgm:pt modelId="{E84BE73B-EF54-49C2-9B50-9E5C1A1561CD}" type="parTrans" cxnId="{639A7995-2544-4E3C-8719-0C815E20844A}">
      <dgm:prSet/>
      <dgm:spPr/>
      <dgm:t>
        <a:bodyPr/>
        <a:lstStyle/>
        <a:p>
          <a:endParaRPr lang="en-US"/>
        </a:p>
      </dgm:t>
    </dgm:pt>
    <dgm:pt modelId="{A531CA50-BB90-4D11-B280-0D4317B4350C}" type="sibTrans" cxnId="{639A7995-2544-4E3C-8719-0C815E20844A}">
      <dgm:prSet/>
      <dgm:spPr/>
      <dgm:t>
        <a:bodyPr/>
        <a:lstStyle/>
        <a:p>
          <a:endParaRPr lang="en-US"/>
        </a:p>
      </dgm:t>
    </dgm:pt>
    <dgm:pt modelId="{F27D05A8-D53B-46BE-A44C-5D78D6A75EE5}">
      <dgm:prSet phldrT="[Text]"/>
      <dgm:spPr/>
      <dgm:t>
        <a:bodyPr/>
        <a:lstStyle/>
        <a:p>
          <a:r>
            <a:rPr lang="en-US" dirty="0" smtClean="0"/>
            <a:t>Monthly</a:t>
          </a:r>
          <a:endParaRPr lang="en-US" dirty="0"/>
        </a:p>
      </dgm:t>
    </dgm:pt>
    <dgm:pt modelId="{5A7BD702-2498-43C2-8A93-45AD8C65B35A}" type="parTrans" cxnId="{F64F1217-A632-4C1E-A7EE-8A3FFE290140}">
      <dgm:prSet/>
      <dgm:spPr/>
      <dgm:t>
        <a:bodyPr/>
        <a:lstStyle/>
        <a:p>
          <a:endParaRPr lang="en-US"/>
        </a:p>
      </dgm:t>
    </dgm:pt>
    <dgm:pt modelId="{7F0F209C-4C4D-42F1-88D6-928239A03471}" type="sibTrans" cxnId="{F64F1217-A632-4C1E-A7EE-8A3FFE290140}">
      <dgm:prSet/>
      <dgm:spPr/>
      <dgm:t>
        <a:bodyPr/>
        <a:lstStyle/>
        <a:p>
          <a:endParaRPr lang="en-US"/>
        </a:p>
      </dgm:t>
    </dgm:pt>
    <dgm:pt modelId="{094D0789-E137-4728-898B-7891F9DB655D}">
      <dgm:prSet phldrT="[Text]"/>
      <dgm:spPr/>
      <dgm:t>
        <a:bodyPr/>
        <a:lstStyle/>
        <a:p>
          <a:r>
            <a:rPr lang="en-US" dirty="0" smtClean="0"/>
            <a:t>Quarterly</a:t>
          </a:r>
          <a:endParaRPr lang="en-US" dirty="0"/>
        </a:p>
      </dgm:t>
    </dgm:pt>
    <dgm:pt modelId="{5FD27808-9D37-4B65-82D7-C6061A2172B6}" type="parTrans" cxnId="{C5AF7143-BC09-4BE7-92A9-5A94D02CC3D7}">
      <dgm:prSet/>
      <dgm:spPr/>
      <dgm:t>
        <a:bodyPr/>
        <a:lstStyle/>
        <a:p>
          <a:endParaRPr lang="en-US"/>
        </a:p>
      </dgm:t>
    </dgm:pt>
    <dgm:pt modelId="{D1D0CDC4-DFC6-44E2-9101-1498CFEE9877}" type="sibTrans" cxnId="{C5AF7143-BC09-4BE7-92A9-5A94D02CC3D7}">
      <dgm:prSet/>
      <dgm:spPr/>
      <dgm:t>
        <a:bodyPr/>
        <a:lstStyle/>
        <a:p>
          <a:endParaRPr lang="en-US"/>
        </a:p>
      </dgm:t>
    </dgm:pt>
    <dgm:pt modelId="{F0CDC33A-5147-4EA9-B289-C4DF8B639415}">
      <dgm:prSet phldrT="[Text]"/>
      <dgm:spPr/>
      <dgm:t>
        <a:bodyPr/>
        <a:lstStyle/>
        <a:p>
          <a:r>
            <a:rPr lang="en-US" dirty="0" smtClean="0"/>
            <a:t>Annually</a:t>
          </a:r>
          <a:endParaRPr lang="en-US" dirty="0"/>
        </a:p>
      </dgm:t>
    </dgm:pt>
    <dgm:pt modelId="{0F17A0DD-48FA-4E06-8FE9-822CD1C53E8C}" type="parTrans" cxnId="{95CF25DF-A1CE-4EC1-82D5-B4AE5A2507F6}">
      <dgm:prSet/>
      <dgm:spPr/>
      <dgm:t>
        <a:bodyPr/>
        <a:lstStyle/>
        <a:p>
          <a:endParaRPr lang="en-US"/>
        </a:p>
      </dgm:t>
    </dgm:pt>
    <dgm:pt modelId="{7F051D5C-D55E-4361-BA92-2E9285D438BA}" type="sibTrans" cxnId="{95CF25DF-A1CE-4EC1-82D5-B4AE5A2507F6}">
      <dgm:prSet/>
      <dgm:spPr/>
      <dgm:t>
        <a:bodyPr/>
        <a:lstStyle/>
        <a:p>
          <a:endParaRPr lang="en-US"/>
        </a:p>
      </dgm:t>
    </dgm:pt>
    <dgm:pt modelId="{FBC20BB4-AB95-4479-8736-FC9BF80461EC}" type="pres">
      <dgm:prSet presAssocID="{3AA7C7CF-0819-42CD-BBD1-75172033A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1A2CBC-B286-4AC0-9B77-1AB65DB44679}" type="pres">
      <dgm:prSet presAssocID="{F3C0B326-2791-481C-BDF9-D8277965434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8CA2E-50A4-4318-8B65-0ABEB4B131EA}" type="pres">
      <dgm:prSet presAssocID="{1B886315-2F46-4509-B4CB-0A554D38946A}" presName="sibTrans" presStyleCnt="0"/>
      <dgm:spPr/>
    </dgm:pt>
    <dgm:pt modelId="{A0F213AC-1558-4018-B69F-838BC15980DD}" type="pres">
      <dgm:prSet presAssocID="{B216B02F-67E7-4428-96E4-D85060A69F5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63144-B7F5-4B18-B97D-C6E0353C96F4}" type="pres">
      <dgm:prSet presAssocID="{A531CA50-BB90-4D11-B280-0D4317B4350C}" presName="sibTrans" presStyleCnt="0"/>
      <dgm:spPr/>
    </dgm:pt>
    <dgm:pt modelId="{3A79CEA4-AF61-4715-898A-65AB5C41A9A0}" type="pres">
      <dgm:prSet presAssocID="{F27D05A8-D53B-46BE-A44C-5D78D6A75EE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7B27F-49F3-48C3-A3EA-FD3DB8918F42}" type="pres">
      <dgm:prSet presAssocID="{7F0F209C-4C4D-42F1-88D6-928239A03471}" presName="sibTrans" presStyleCnt="0"/>
      <dgm:spPr/>
    </dgm:pt>
    <dgm:pt modelId="{09EE3D67-E7FD-4180-9AFA-134ADA081939}" type="pres">
      <dgm:prSet presAssocID="{094D0789-E137-4728-898B-7891F9DB655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DD6D5-7F27-4A1F-9B54-51D0773B64FA}" type="pres">
      <dgm:prSet presAssocID="{D1D0CDC4-DFC6-44E2-9101-1498CFEE9877}" presName="sibTrans" presStyleCnt="0"/>
      <dgm:spPr/>
    </dgm:pt>
    <dgm:pt modelId="{C620E223-68A4-417C-9829-E45302BDA9FF}" type="pres">
      <dgm:prSet presAssocID="{F0CDC33A-5147-4EA9-B289-C4DF8B6394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4F1217-A632-4C1E-A7EE-8A3FFE290140}" srcId="{3AA7C7CF-0819-42CD-BBD1-75172033A389}" destId="{F27D05A8-D53B-46BE-A44C-5D78D6A75EE5}" srcOrd="2" destOrd="0" parTransId="{5A7BD702-2498-43C2-8A93-45AD8C65B35A}" sibTransId="{7F0F209C-4C4D-42F1-88D6-928239A03471}"/>
    <dgm:cxn modelId="{294651B8-2514-4AF0-954E-D0C3447A189B}" srcId="{3AA7C7CF-0819-42CD-BBD1-75172033A389}" destId="{F3C0B326-2791-481C-BDF9-D82779654345}" srcOrd="0" destOrd="0" parTransId="{E8140436-7431-4214-A635-9663E254C5CF}" sibTransId="{1B886315-2F46-4509-B4CB-0A554D38946A}"/>
    <dgm:cxn modelId="{E19DA601-471D-451D-B262-60841CCBDEBF}" type="presOf" srcId="{F3C0B326-2791-481C-BDF9-D82779654345}" destId="{A71A2CBC-B286-4AC0-9B77-1AB65DB44679}" srcOrd="0" destOrd="0" presId="urn:microsoft.com/office/officeart/2005/8/layout/hList6"/>
    <dgm:cxn modelId="{2F0B7F4C-CA3B-4114-9B1E-D7D6ABCA388C}" type="presOf" srcId="{094D0789-E137-4728-898B-7891F9DB655D}" destId="{09EE3D67-E7FD-4180-9AFA-134ADA081939}" srcOrd="0" destOrd="0" presId="urn:microsoft.com/office/officeart/2005/8/layout/hList6"/>
    <dgm:cxn modelId="{C5AF7143-BC09-4BE7-92A9-5A94D02CC3D7}" srcId="{3AA7C7CF-0819-42CD-BBD1-75172033A389}" destId="{094D0789-E137-4728-898B-7891F9DB655D}" srcOrd="3" destOrd="0" parTransId="{5FD27808-9D37-4B65-82D7-C6061A2172B6}" sibTransId="{D1D0CDC4-DFC6-44E2-9101-1498CFEE9877}"/>
    <dgm:cxn modelId="{95CF25DF-A1CE-4EC1-82D5-B4AE5A2507F6}" srcId="{3AA7C7CF-0819-42CD-BBD1-75172033A389}" destId="{F0CDC33A-5147-4EA9-B289-C4DF8B639415}" srcOrd="4" destOrd="0" parTransId="{0F17A0DD-48FA-4E06-8FE9-822CD1C53E8C}" sibTransId="{7F051D5C-D55E-4361-BA92-2E9285D438BA}"/>
    <dgm:cxn modelId="{0D1C2148-372E-4645-B8E8-9BDCAA2334D4}" type="presOf" srcId="{3AA7C7CF-0819-42CD-BBD1-75172033A389}" destId="{FBC20BB4-AB95-4479-8736-FC9BF80461EC}" srcOrd="0" destOrd="0" presId="urn:microsoft.com/office/officeart/2005/8/layout/hList6"/>
    <dgm:cxn modelId="{9576D193-E59F-4585-AA4C-08286BBE032C}" type="presOf" srcId="{F0CDC33A-5147-4EA9-B289-C4DF8B639415}" destId="{C620E223-68A4-417C-9829-E45302BDA9FF}" srcOrd="0" destOrd="0" presId="urn:microsoft.com/office/officeart/2005/8/layout/hList6"/>
    <dgm:cxn modelId="{639A7995-2544-4E3C-8719-0C815E20844A}" srcId="{3AA7C7CF-0819-42CD-BBD1-75172033A389}" destId="{B216B02F-67E7-4428-96E4-D85060A69F53}" srcOrd="1" destOrd="0" parTransId="{E84BE73B-EF54-49C2-9B50-9E5C1A1561CD}" sibTransId="{A531CA50-BB90-4D11-B280-0D4317B4350C}"/>
    <dgm:cxn modelId="{6C814A2A-BE65-42E4-8B5F-A0C81FBDA9CA}" type="presOf" srcId="{F27D05A8-D53B-46BE-A44C-5D78D6A75EE5}" destId="{3A79CEA4-AF61-4715-898A-65AB5C41A9A0}" srcOrd="0" destOrd="0" presId="urn:microsoft.com/office/officeart/2005/8/layout/hList6"/>
    <dgm:cxn modelId="{EAEB5F84-C167-40D5-90FA-EE29BD39D641}" type="presOf" srcId="{B216B02F-67E7-4428-96E4-D85060A69F53}" destId="{A0F213AC-1558-4018-B69F-838BC15980DD}" srcOrd="0" destOrd="0" presId="urn:microsoft.com/office/officeart/2005/8/layout/hList6"/>
    <dgm:cxn modelId="{0DBFDAE2-79DC-48E3-9A11-D586B6A4DCCA}" type="presParOf" srcId="{FBC20BB4-AB95-4479-8736-FC9BF80461EC}" destId="{A71A2CBC-B286-4AC0-9B77-1AB65DB44679}" srcOrd="0" destOrd="0" presId="urn:microsoft.com/office/officeart/2005/8/layout/hList6"/>
    <dgm:cxn modelId="{074C9CCC-16DB-4577-8E0C-9A5709BDDDC0}" type="presParOf" srcId="{FBC20BB4-AB95-4479-8736-FC9BF80461EC}" destId="{37B8CA2E-50A4-4318-8B65-0ABEB4B131EA}" srcOrd="1" destOrd="0" presId="urn:microsoft.com/office/officeart/2005/8/layout/hList6"/>
    <dgm:cxn modelId="{EDA414B3-4A92-4FDE-ADC0-9C38BC585B3B}" type="presParOf" srcId="{FBC20BB4-AB95-4479-8736-FC9BF80461EC}" destId="{A0F213AC-1558-4018-B69F-838BC15980DD}" srcOrd="2" destOrd="0" presId="urn:microsoft.com/office/officeart/2005/8/layout/hList6"/>
    <dgm:cxn modelId="{D879BC0C-B51E-4090-8E35-CC6DC05194BD}" type="presParOf" srcId="{FBC20BB4-AB95-4479-8736-FC9BF80461EC}" destId="{29F63144-B7F5-4B18-B97D-C6E0353C96F4}" srcOrd="3" destOrd="0" presId="urn:microsoft.com/office/officeart/2005/8/layout/hList6"/>
    <dgm:cxn modelId="{B3D46EDD-854C-4036-BEF6-8F79CC35816F}" type="presParOf" srcId="{FBC20BB4-AB95-4479-8736-FC9BF80461EC}" destId="{3A79CEA4-AF61-4715-898A-65AB5C41A9A0}" srcOrd="4" destOrd="0" presId="urn:microsoft.com/office/officeart/2005/8/layout/hList6"/>
    <dgm:cxn modelId="{C7BC44CF-FF81-4AED-8526-773FA425622B}" type="presParOf" srcId="{FBC20BB4-AB95-4479-8736-FC9BF80461EC}" destId="{6C97B27F-49F3-48C3-A3EA-FD3DB8918F42}" srcOrd="5" destOrd="0" presId="urn:microsoft.com/office/officeart/2005/8/layout/hList6"/>
    <dgm:cxn modelId="{CAE193CC-503D-43BA-858D-7F56AD46A6A8}" type="presParOf" srcId="{FBC20BB4-AB95-4479-8736-FC9BF80461EC}" destId="{09EE3D67-E7FD-4180-9AFA-134ADA081939}" srcOrd="6" destOrd="0" presId="urn:microsoft.com/office/officeart/2005/8/layout/hList6"/>
    <dgm:cxn modelId="{E95EC77E-733F-464B-97E5-B1327716D4C3}" type="presParOf" srcId="{FBC20BB4-AB95-4479-8736-FC9BF80461EC}" destId="{822DD6D5-7F27-4A1F-9B54-51D0773B64FA}" srcOrd="7" destOrd="0" presId="urn:microsoft.com/office/officeart/2005/8/layout/hList6"/>
    <dgm:cxn modelId="{EC921049-EFED-4D8F-AAAB-7B325A578405}" type="presParOf" srcId="{FBC20BB4-AB95-4479-8736-FC9BF80461EC}" destId="{C620E223-68A4-417C-9829-E45302BDA9FF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1A2CBC-B286-4AC0-9B77-1AB65DB44679}">
      <dsp:nvSpPr>
        <dsp:cNvPr id="0" name=""/>
        <dsp:cNvSpPr/>
      </dsp:nvSpPr>
      <dsp:spPr>
        <a:xfrm rot="16200000">
          <a:off x="-513248" y="516476"/>
          <a:ext cx="2165349" cy="113239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12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Before school begins</a:t>
          </a:r>
          <a:endParaRPr lang="en-US" sz="1800" kern="1200" dirty="0"/>
        </a:p>
      </dsp:txBody>
      <dsp:txXfrm rot="16200000">
        <a:off x="-513248" y="516476"/>
        <a:ext cx="2165349" cy="1132396"/>
      </dsp:txXfrm>
    </dsp:sp>
    <dsp:sp modelId="{A0F213AC-1558-4018-B69F-838BC15980DD}">
      <dsp:nvSpPr>
        <dsp:cNvPr id="0" name=""/>
        <dsp:cNvSpPr/>
      </dsp:nvSpPr>
      <dsp:spPr>
        <a:xfrm rot="16200000">
          <a:off x="704077" y="516476"/>
          <a:ext cx="2165349" cy="113239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12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Biweekly</a:t>
          </a:r>
          <a:endParaRPr lang="en-US" sz="1800" kern="1200" dirty="0"/>
        </a:p>
      </dsp:txBody>
      <dsp:txXfrm rot="16200000">
        <a:off x="704077" y="516476"/>
        <a:ext cx="2165349" cy="1132396"/>
      </dsp:txXfrm>
    </dsp:sp>
    <dsp:sp modelId="{3A79CEA4-AF61-4715-898A-65AB5C41A9A0}">
      <dsp:nvSpPr>
        <dsp:cNvPr id="0" name=""/>
        <dsp:cNvSpPr/>
      </dsp:nvSpPr>
      <dsp:spPr>
        <a:xfrm rot="16200000">
          <a:off x="1921404" y="516476"/>
          <a:ext cx="2165349" cy="113239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12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Monthly</a:t>
          </a:r>
          <a:endParaRPr lang="en-US" sz="1800" kern="1200" dirty="0"/>
        </a:p>
      </dsp:txBody>
      <dsp:txXfrm rot="16200000">
        <a:off x="1921404" y="516476"/>
        <a:ext cx="2165349" cy="1132396"/>
      </dsp:txXfrm>
    </dsp:sp>
    <dsp:sp modelId="{09EE3D67-E7FD-4180-9AFA-134ADA081939}">
      <dsp:nvSpPr>
        <dsp:cNvPr id="0" name=""/>
        <dsp:cNvSpPr/>
      </dsp:nvSpPr>
      <dsp:spPr>
        <a:xfrm rot="16200000">
          <a:off x="3138731" y="516476"/>
          <a:ext cx="2165349" cy="113239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12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Quarterly</a:t>
          </a:r>
          <a:endParaRPr lang="en-US" sz="1800" kern="1200" dirty="0"/>
        </a:p>
      </dsp:txBody>
      <dsp:txXfrm rot="16200000">
        <a:off x="3138731" y="516476"/>
        <a:ext cx="2165349" cy="1132396"/>
      </dsp:txXfrm>
    </dsp:sp>
    <dsp:sp modelId="{C620E223-68A4-417C-9829-E45302BDA9FF}">
      <dsp:nvSpPr>
        <dsp:cNvPr id="0" name=""/>
        <dsp:cNvSpPr/>
      </dsp:nvSpPr>
      <dsp:spPr>
        <a:xfrm rot="16200000">
          <a:off x="4356057" y="516476"/>
          <a:ext cx="2165349" cy="1132396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512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Annually</a:t>
          </a:r>
          <a:endParaRPr lang="en-US" sz="1800" kern="1200" dirty="0"/>
        </a:p>
      </dsp:txBody>
      <dsp:txXfrm rot="16200000">
        <a:off x="4356057" y="516476"/>
        <a:ext cx="2165349" cy="1132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6916-BDE1-4DB9-9147-BD298C10FC9A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CA657-17BA-49B3-AC77-424E665635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3179B-E157-49AB-ACCA-89FC7BD83B14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5BDE-AEEB-4D43-8D3F-ADFC22C824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D5BDE-AEEB-4D43-8D3F-ADFC22C8243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IG_2011_presentation_easternbgcover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080" y="0"/>
            <a:ext cx="88717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67" y="2523067"/>
            <a:ext cx="3838046" cy="2201334"/>
          </a:xfrm>
        </p:spPr>
        <p:txBody>
          <a:bodyPr anchor="t">
            <a:normAutofit/>
          </a:bodyPr>
          <a:lstStyle>
            <a:lvl1pPr algn="l">
              <a:defRPr sz="3600" b="0" cap="all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6667" y="4766733"/>
            <a:ext cx="3838046" cy="114035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rgbClr val="27436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E7DA-A5FE-E242-80EB-1AC15E3ACB4B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FF3-D9EA-7A4E-8EB9-4EC3416234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9606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83467"/>
            <a:ext cx="4040188" cy="29426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9606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83467"/>
            <a:ext cx="4041775" cy="29426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E7DA-A5FE-E242-80EB-1AC15E3ACB4B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FF3-D9EA-7A4E-8EB9-4EC3416234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320800"/>
            <a:ext cx="3008313" cy="647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Process and Timing</a:t>
            </a:r>
            <a:br>
              <a:rPr lang="en-US" dirty="0" smtClean="0"/>
            </a:br>
            <a:r>
              <a:rPr lang="en-US" dirty="0" smtClean="0"/>
              <a:t>Annual </a:t>
            </a:r>
            <a:r>
              <a:rPr lang="en-US" dirty="0" err="1" smtClean="0"/>
              <a:t>Measur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320800"/>
            <a:ext cx="5111750" cy="4805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Turnaround Competencies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7467"/>
            <a:ext cx="3008313" cy="3958696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E7DA-A5FE-E242-80EB-1AC15E3ACB4B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FF3-D9EA-7A4E-8EB9-4EC3416234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E7DA-A5FE-E242-80EB-1AC15E3ACB4B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FF3-D9EA-7A4E-8EB9-4EC3416234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E7DA-A5FE-E242-80EB-1AC15E3ACB4B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CFF3-D9EA-7A4E-8EB9-4EC3416234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2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27" Type="http://schemas.openxmlformats.org/officeDocument/2006/relationships/image" Target="../media/image1.pd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IG_2011_presentation_eastern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7"/>
              <a:stretch>
                <a:fillRect/>
              </a:stretch>
            </p:blipFill>
          </mc:Choice>
          <mc:Fallback>
            <p:blipFill>
              <a:blip r:embed="rId28"/>
              <a:stretch>
                <a:fillRect/>
              </a:stretch>
            </p:blipFill>
          </mc:Fallback>
        </mc:AlternateContent>
        <p:spPr>
          <a:xfrm>
            <a:off x="16934" y="-36179"/>
            <a:ext cx="9009529" cy="696190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867" y="1219200"/>
            <a:ext cx="7865534" cy="956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66" y="2175933"/>
            <a:ext cx="7865535" cy="395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E7DA-A5FE-E242-80EB-1AC15E3ACB4B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CFF3-D9EA-7A4E-8EB9-4EC3416234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6" r:id="rId3"/>
    <p:sldLayoutId id="2147483658" r:id="rId4"/>
    <p:sldLayoutId id="2147483659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A62C3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27436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7436C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F3E24-4F38-413B-A55D-A1D4C3169DC7}" type="datetimeFigureOut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1A32-D7D6-4BB0-AA39-68019C558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tionnext.org/the-big-uturn/" TargetMode="External"/><Relationship Id="rId2" Type="http://schemas.openxmlformats.org/officeDocument/2006/relationships/hyperlink" Target="http://publicimpact.com/images/stories/publicimpact/documents/Turnaround_Leader_Competenci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oolturnarounds.org/" TargetMode="External"/><Relationship Id="rId4" Type="http://schemas.openxmlformats.org/officeDocument/2006/relationships/hyperlink" Target="http://www.centerforcsri.org/files/CenterIssueBriefSept09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Bryan_Hassel@publicimpac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656667" y="4202113"/>
            <a:ext cx="4150126" cy="1588"/>
          </a:xfrm>
          <a:prstGeom prst="line">
            <a:avLst/>
          </a:prstGeom>
          <a:ln w="9525">
            <a:solidFill>
              <a:srgbClr val="A62C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62500" y="2170112"/>
            <a:ext cx="3838046" cy="2201334"/>
          </a:xfrm>
        </p:spPr>
        <p:txBody>
          <a:bodyPr anchor="t">
            <a:normAutofit/>
          </a:bodyPr>
          <a:lstStyle>
            <a:lvl1pPr algn="l">
              <a:defRPr sz="3600" b="0" cap="all" baseline="0"/>
            </a:lvl1pPr>
          </a:lstStyle>
          <a:p>
            <a:r>
              <a:rPr lang="en-US" sz="3200" dirty="0" smtClean="0"/>
              <a:t>How can you Know if a turnaround is on track?</a:t>
            </a:r>
            <a:endParaRPr lang="en-US" sz="3200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772025" y="4419071"/>
            <a:ext cx="3838046" cy="114035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rgbClr val="27436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Presented by Bryan C. Hassel </a:t>
            </a:r>
          </a:p>
          <a:p>
            <a:pPr lvl="0"/>
            <a:r>
              <a:rPr lang="en-US" dirty="0" smtClean="0"/>
              <a:t>Co-Director, Public Impact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1062567"/>
            <a:ext cx="7865534" cy="72813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b="1" dirty="0" smtClean="0"/>
              <a:t>Quarterly or monthly: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23875" y="1887685"/>
          <a:ext cx="8010525" cy="4210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1014"/>
                <a:gridCol w="5199511"/>
              </a:tblGrid>
              <a:tr h="47823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436C"/>
                          </a:solidFill>
                        </a:rPr>
                        <a:t>Success Factor</a:t>
                      </a:r>
                      <a:endParaRPr lang="en-US" sz="2400" b="1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436C"/>
                          </a:solidFill>
                        </a:rPr>
                        <a:t>Leading Indicator Examples</a:t>
                      </a:r>
                      <a:endParaRPr lang="en-US" sz="2400" b="1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  <a:tr h="106481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Leaders take turnaround success actions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Ratings on the degree to which leader</a:t>
                      </a: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engages in each action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Teacher turnover rate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  <a:tr h="161232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School achieve preconditions for learning gains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  <a:tabLst/>
                      </a:pP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Student and teacher attendance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  <a:tabLst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Truants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  <a:tabLst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Student turnover</a:t>
                      </a: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 rates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  <a:tabLst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Discipline incidents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  <a:tabLst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Student, teacher, and parent satisfaction</a:t>
                      </a:r>
                    </a:p>
                  </a:txBody>
                  <a:tcPr/>
                </a:tc>
              </a:tr>
              <a:tr h="10521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Schools achieve early wins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Benchmark test results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Short-cycle</a:t>
                      </a: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 assessments</a:t>
                      </a:r>
                      <a:endParaRPr lang="en-US" sz="2000" dirty="0" smtClean="0">
                        <a:solidFill>
                          <a:srgbClr val="27436C"/>
                        </a:solidFill>
                      </a:endParaRP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Indicators based on school-specific goals</a:t>
                      </a:r>
                      <a:endParaRPr lang="en-US" sz="2000" dirty="0" smtClean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1047750"/>
            <a:ext cx="7865534" cy="9567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b="1" dirty="0" smtClean="0"/>
              <a:t>Annually: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8866" y="2066543"/>
          <a:ext cx="7865534" cy="3884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934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436C"/>
                          </a:solidFill>
                        </a:rPr>
                        <a:t>Success Factor</a:t>
                      </a:r>
                      <a:endParaRPr lang="en-US" sz="2400" b="1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436C"/>
                          </a:solidFill>
                        </a:rPr>
                        <a:t>Leading Indicator Examples</a:t>
                      </a:r>
                      <a:endParaRPr lang="en-US" sz="2400" b="1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Leaders</a:t>
                      </a: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exhibit turnaround competencies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School leader’s overall rating on each competency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Leader’s rating in</a:t>
                      </a: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 each cluster of competencies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  <a:tr h="11108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School achieve pre-conditions for learning gains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Percentage of students taught by highly effective teachers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Dropout 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School achieve early wins related to high-priority goals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State test results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Other measures related to goals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1085850"/>
            <a:ext cx="7865534" cy="9567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b="1" dirty="0" smtClean="0"/>
              <a:t>Implications for districts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6" y="2097707"/>
            <a:ext cx="7865535" cy="4379293"/>
          </a:xfrm>
        </p:spPr>
        <p:txBody>
          <a:bodyPr anchor="t">
            <a:noAutofit/>
          </a:bodyPr>
          <a:lstStyle>
            <a:lvl1pPr marL="514350" indent="-514350">
              <a:buNone/>
              <a:defRPr baseline="0"/>
            </a:lvl1pPr>
            <a:lvl2pPr marL="457200" indent="-457200">
              <a:spcBef>
                <a:spcPts val="2000"/>
              </a:spcBef>
              <a:buFont typeface="+mj-lt"/>
              <a:buAutoNum type="arabicPeriod"/>
              <a:defRPr sz="2400" b="0" baseline="0"/>
            </a:lvl2pPr>
            <a:lvl3pPr marL="685800" indent="-457200">
              <a:buNone/>
              <a:defRPr sz="2000" baseline="0"/>
            </a:lvl3pPr>
          </a:lstStyle>
          <a:p>
            <a:pPr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Start with known success factors 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Use frequent and first-hand monitoring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Different indicators (and schools) will require different frequency 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Monthly, quarterly (or even weekly) data collection and analysis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Hands-on: gather data first-hand through presence in school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Act on early indicators of success or failure</a:t>
            </a:r>
            <a:endParaRPr lang="en-US" sz="2200" i="1" dirty="0" smtClean="0">
              <a:latin typeface="+mn-lt"/>
            </a:endParaRP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Choose the right assistance when schools are having challenges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Retry major change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Reward early and sustained success</a:t>
            </a:r>
          </a:p>
          <a:p>
            <a:pPr marL="0" indent="0"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Collect mountains of data, and narrow to the most predictive over time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Correlate </a:t>
            </a:r>
            <a:r>
              <a:rPr lang="en-US" sz="2000" b="0" dirty="0" smtClean="0">
                <a:latin typeface="+mn-lt"/>
              </a:rPr>
              <a:t>an initial set of indicators with student outcome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1085850"/>
            <a:ext cx="7865534" cy="9567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b="1" dirty="0" smtClean="0"/>
              <a:t>Implications for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6" y="1926257"/>
            <a:ext cx="7865535" cy="4571525"/>
          </a:xfrm>
        </p:spPr>
        <p:txBody>
          <a:bodyPr anchor="t">
            <a:noAutofit/>
          </a:bodyPr>
          <a:lstStyle>
            <a:lvl1pPr marL="514350" indent="-514350">
              <a:buNone/>
              <a:defRPr baseline="0"/>
            </a:lvl1pPr>
            <a:lvl2pPr marL="457200" indent="-457200">
              <a:spcBef>
                <a:spcPts val="2000"/>
              </a:spcBef>
              <a:buFont typeface="+mj-lt"/>
              <a:buAutoNum type="arabicPeriod"/>
              <a:defRPr sz="2400" b="0" baseline="0"/>
            </a:lvl2pPr>
            <a:lvl3pPr marL="685800" indent="-457200">
              <a:buNone/>
              <a:defRPr sz="2000" baseline="0"/>
            </a:lvl3pPr>
          </a:lstStyle>
          <a:p>
            <a:pPr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Build a set of leading indicators for districts to start with 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Require </a:t>
            </a:r>
            <a:r>
              <a:rPr lang="en-US" sz="2000" b="0" dirty="0" smtClean="0">
                <a:latin typeface="+mn-lt"/>
              </a:rPr>
              <a:t>districts to use a basic set </a:t>
            </a:r>
            <a:r>
              <a:rPr lang="en-US" sz="2000" b="0" dirty="0" smtClean="0">
                <a:latin typeface="+mn-lt"/>
              </a:rPr>
              <a:t>of leading indicators based on research about successful turnarounds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Commit to learn and refine over time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Require more frequent monitoring of turnaround schools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Roll up information from district monitoring and reporting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+mj-lt"/>
              </a:rPr>
              <a:t>Create tools all districts can use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j-lt"/>
              </a:rPr>
              <a:t>Competency assessments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j-lt"/>
              </a:rPr>
              <a:t>Site visit protocols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j-lt"/>
              </a:rPr>
              <a:t>Monitoring dashboards</a:t>
            </a:r>
            <a:endParaRPr lang="en-US" sz="2000" b="0" dirty="0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Act on early indicators of success or failure</a:t>
            </a:r>
            <a:endParaRPr lang="en-US" sz="2200" i="1" dirty="0" smtClean="0">
              <a:latin typeface="+mn-lt"/>
            </a:endParaRP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Enable and support districts in retrying major change</a:t>
            </a:r>
          </a:p>
          <a:p>
            <a:pPr marL="228600" indent="-228600">
              <a:spcBef>
                <a:spcPts val="600"/>
              </a:spcBef>
            </a:pPr>
            <a:r>
              <a:rPr lang="en-US" sz="2200" dirty="0" smtClean="0">
                <a:latin typeface="+mn-lt"/>
              </a:rPr>
              <a:t>Be ready to act to “retry” if districts do not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1108360"/>
            <a:ext cx="7865534" cy="9567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b="1" dirty="0" smtClean="0"/>
              <a:t>Implications for school leaders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6" y="2032763"/>
            <a:ext cx="7865535" cy="3950230"/>
          </a:xfrm>
        </p:spPr>
        <p:txBody>
          <a:bodyPr anchor="t">
            <a:normAutofit fontScale="62500" lnSpcReduction="20000"/>
          </a:bodyPr>
          <a:lstStyle>
            <a:lvl1pPr marL="514350" indent="-514350">
              <a:buFont typeface="Arial" pitchFamily="34" charset="0"/>
              <a:buNone/>
              <a:defRPr baseline="0"/>
            </a:lvl1pPr>
            <a:lvl2pPr marL="457200" indent="-457200">
              <a:spcBef>
                <a:spcPts val="2000"/>
              </a:spcBef>
              <a:buFont typeface="+mj-lt"/>
              <a:buAutoNum type="arabicPeriod"/>
              <a:defRPr sz="2400" b="0" baseline="0"/>
            </a:lvl2pPr>
            <a:lvl3pPr marL="685800" indent="-457200">
              <a:buNone/>
              <a:defRPr sz="2000" baseline="0"/>
            </a:lvl3pPr>
          </a:lstStyle>
          <a:p>
            <a:pPr marL="0" indent="0">
              <a:spcBef>
                <a:spcPts val="600"/>
              </a:spcBef>
            </a:pPr>
            <a:r>
              <a:rPr lang="en-US" sz="3500" dirty="0" smtClean="0">
                <a:latin typeface="+mn-lt"/>
              </a:rPr>
              <a:t>Collect, analyze and report key information about your school’s and students’ progress 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b="0" dirty="0" smtClean="0">
                <a:latin typeface="+mn-lt"/>
              </a:rPr>
              <a:t>Regular (daily, weekly, monthly) basis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b="0" dirty="0" smtClean="0">
                <a:latin typeface="+mn-lt"/>
              </a:rPr>
              <a:t>Use data to inform new actions and revisions to the turnaround priorities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b="0" dirty="0" smtClean="0">
                <a:latin typeface="+mn-lt"/>
              </a:rPr>
              <a:t>Share key achievement data with staff members to inspire improvements and spur momentum</a:t>
            </a:r>
          </a:p>
          <a:p>
            <a:pPr marL="0" indent="0">
              <a:spcBef>
                <a:spcPts val="1200"/>
              </a:spcBef>
            </a:pPr>
            <a:r>
              <a:rPr lang="en-US" sz="3500" dirty="0" smtClean="0">
                <a:latin typeface="+mn-lt"/>
              </a:rPr>
              <a:t>Actively engage with district staff to understand successes and challenges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b="0" dirty="0" smtClean="0">
                <a:latin typeface="+mn-lt"/>
              </a:rPr>
              <a:t>Build relationships to explain the reasons behind the numbers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b="0" dirty="0" smtClean="0">
                <a:latin typeface="+mn-lt"/>
              </a:rPr>
              <a:t>Use monitoring visits as an opportunity to troubleshoot barriers and connect with needed resources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975010"/>
            <a:ext cx="7865534" cy="9567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6" y="1851788"/>
            <a:ext cx="7865535" cy="3950230"/>
          </a:xfrm>
        </p:spPr>
        <p:txBody>
          <a:bodyPr anchor="t">
            <a:normAutofit fontScale="25000" lnSpcReduction="20000"/>
          </a:bodyPr>
          <a:lstStyle>
            <a:lvl1pPr marL="514350" indent="-514350">
              <a:buFont typeface="Arial" pitchFamily="34" charset="0"/>
              <a:buNone/>
              <a:defRPr baseline="0"/>
            </a:lvl1pPr>
            <a:lvl2pPr marL="457200" indent="-457200">
              <a:spcBef>
                <a:spcPts val="2000"/>
              </a:spcBef>
              <a:buFont typeface="+mj-lt"/>
              <a:buAutoNum type="arabicPeriod"/>
              <a:defRPr sz="2400" b="0" baseline="0"/>
            </a:lvl2pPr>
            <a:lvl3pPr marL="685800" indent="-457200">
              <a:buNone/>
              <a:defRPr sz="2000" baseline="0"/>
            </a:lvl3pPr>
          </a:lstStyle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US" sz="7200" b="0" dirty="0" smtClean="0">
                <a:latin typeface="+mn-lt"/>
              </a:rPr>
              <a:t>Public Impact. (2008). </a:t>
            </a:r>
            <a:r>
              <a:rPr lang="en-US" sz="7200" b="0" i="1" dirty="0" smtClean="0">
                <a:latin typeface="+mn-lt"/>
              </a:rPr>
              <a:t>School turnaround leaders: Competencies for turnaround success. </a:t>
            </a:r>
            <a:r>
              <a:rPr lang="en-US" sz="7200" b="0" dirty="0" smtClean="0">
                <a:latin typeface="+mn-lt"/>
              </a:rPr>
              <a:t>Available: </a:t>
            </a:r>
            <a:r>
              <a:rPr lang="en-US" sz="7200" b="0" i="1" dirty="0" smtClean="0">
                <a:latin typeface="+mn-lt"/>
                <a:hlinkClick r:id="rId2"/>
              </a:rPr>
              <a:t>http://publicimpact.com/images/stories/publicimpact/documents/Turnaround_Leader_Competencies.pdf</a:t>
            </a:r>
            <a:r>
              <a:rPr lang="en-US" sz="7200" b="0" i="1" dirty="0" smtClean="0">
                <a:latin typeface="+mn-lt"/>
              </a:rPr>
              <a:t>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US" sz="7200" b="0" dirty="0" smtClean="0">
                <a:latin typeface="+mn-lt"/>
              </a:rPr>
              <a:t>Hassel, E. &amp; Hassel, B. (2009). “The Big U-Turn.” </a:t>
            </a:r>
            <a:r>
              <a:rPr lang="en-US" sz="7200" b="0" i="1" dirty="0" smtClean="0">
                <a:latin typeface="+mn-lt"/>
              </a:rPr>
              <a:t>Education Next</a:t>
            </a:r>
            <a:r>
              <a:rPr lang="en-US" sz="7200" b="0" dirty="0" smtClean="0">
                <a:latin typeface="+mn-lt"/>
              </a:rPr>
              <a:t>. Available: </a:t>
            </a:r>
            <a:r>
              <a:rPr lang="en-US" sz="7200" b="0" dirty="0" smtClean="0">
                <a:latin typeface="+mn-lt"/>
                <a:hlinkClick r:id="rId3"/>
              </a:rPr>
              <a:t>http://educationnext.org/the-big-uturn/</a:t>
            </a:r>
            <a:r>
              <a:rPr lang="en-US" sz="7200" b="0" dirty="0" smtClean="0">
                <a:latin typeface="+mn-lt"/>
              </a:rPr>
              <a:t>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US" sz="7200" b="0" dirty="0" smtClean="0">
                <a:latin typeface="+mn-lt"/>
              </a:rPr>
              <a:t>Public Impact. (2009). </a:t>
            </a:r>
            <a:r>
              <a:rPr lang="en-US" sz="7200" b="0" i="1" dirty="0" smtClean="0">
                <a:latin typeface="+mn-lt"/>
              </a:rPr>
              <a:t>Try, try again</a:t>
            </a:r>
            <a:r>
              <a:rPr lang="en-US" sz="7200" b="0" dirty="0" smtClean="0">
                <a:latin typeface="+mn-lt"/>
              </a:rPr>
              <a:t>: </a:t>
            </a:r>
            <a:r>
              <a:rPr lang="en-US" sz="7200" b="0" i="1" dirty="0" smtClean="0">
                <a:latin typeface="+mn-lt"/>
              </a:rPr>
              <a:t>How to triple the number of fixed failing schools without getting any better at fixing schools. </a:t>
            </a:r>
            <a:r>
              <a:rPr lang="en-US" sz="7200" b="0" dirty="0" smtClean="0">
                <a:latin typeface="+mn-lt"/>
              </a:rPr>
              <a:t>Available:</a:t>
            </a:r>
            <a:r>
              <a:rPr lang="en-US" sz="7200" b="0" i="1" dirty="0" smtClean="0">
                <a:latin typeface="+mn-lt"/>
              </a:rPr>
              <a:t> </a:t>
            </a:r>
            <a:r>
              <a:rPr lang="en-US" sz="7200" b="0" i="1" dirty="0" smtClean="0">
                <a:latin typeface="+mn-lt"/>
                <a:hlinkClick r:id="rId4"/>
              </a:rPr>
              <a:t>http://www.centerforcsri.org/files/CenterIssueBriefSept09.pdf</a:t>
            </a:r>
            <a:r>
              <a:rPr lang="en-US" sz="7200" b="0" i="1" dirty="0" smtClean="0">
                <a:latin typeface="+mn-lt"/>
              </a:rPr>
              <a:t>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US" sz="7200" b="0" dirty="0" smtClean="0">
                <a:latin typeface="+mn-lt"/>
              </a:rPr>
              <a:t>Kowal</a:t>
            </a:r>
            <a:r>
              <a:rPr lang="en-US" sz="7200" b="0" dirty="0" smtClean="0">
                <a:latin typeface="+mn-lt"/>
              </a:rPr>
              <a:t>, J. &amp; Ableidinger, J.</a:t>
            </a:r>
            <a:r>
              <a:rPr lang="en-US" sz="7200" b="0" i="1" dirty="0" smtClean="0">
                <a:latin typeface="+mn-lt"/>
              </a:rPr>
              <a:t> </a:t>
            </a:r>
            <a:r>
              <a:rPr lang="en-US" sz="7200" b="0" dirty="0" smtClean="0">
                <a:latin typeface="+mn-lt"/>
              </a:rPr>
              <a:t>(forthcoming). </a:t>
            </a:r>
            <a:r>
              <a:rPr lang="en-US" sz="7200" b="0" i="1" dirty="0" smtClean="0">
                <a:latin typeface="+mn-lt"/>
              </a:rPr>
              <a:t>Leading indicators of school turnarounds: How to know when dramatic change is on track</a:t>
            </a:r>
            <a:r>
              <a:rPr lang="en-US" sz="7200" b="0" i="1" dirty="0" smtClean="0">
                <a:latin typeface="+mn-lt"/>
              </a:rPr>
              <a:t>.</a:t>
            </a:r>
            <a:r>
              <a:rPr lang="en-US" sz="7200" b="0" dirty="0" smtClean="0">
                <a:latin typeface="+mn-lt"/>
              </a:rPr>
              <a:t> </a:t>
            </a:r>
            <a:endParaRPr lang="en-US" sz="7200" b="0" dirty="0" smtClean="0">
              <a:latin typeface="+mn-lt"/>
            </a:endParaRP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US" sz="7200" b="0" dirty="0" smtClean="0">
                <a:latin typeface="+mn-lt"/>
              </a:rPr>
              <a:t>Kowal</a:t>
            </a:r>
            <a:r>
              <a:rPr lang="en-US" sz="7200" b="0" dirty="0" smtClean="0">
                <a:latin typeface="+mn-lt"/>
              </a:rPr>
              <a:t>, J., Hassel, E., &amp; Hassel, B. (2009). </a:t>
            </a:r>
            <a:r>
              <a:rPr lang="en-US" sz="7200" b="0" i="1" dirty="0" smtClean="0">
                <a:latin typeface="+mn-lt"/>
              </a:rPr>
              <a:t>Successful school turnarounds: Seven steps for district leaders.</a:t>
            </a:r>
            <a:r>
              <a:rPr lang="en-US" sz="7200" b="0" dirty="0" smtClean="0">
                <a:latin typeface="+mn-lt"/>
              </a:rPr>
              <a:t> The Center for Comprehensive School Reform and Improvement. Available: </a:t>
            </a:r>
            <a:r>
              <a:rPr lang="en-US" sz="7200" b="0" dirty="0" smtClean="0">
                <a:latin typeface="+mn-lt"/>
                <a:hlinkClick r:id="rId4"/>
              </a:rPr>
              <a:t>http://www.centerforcsri.org/files/CenterIssueBriefSept09.pdf</a:t>
            </a:r>
            <a:r>
              <a:rPr lang="en-US" sz="7200" b="0" dirty="0" smtClean="0">
                <a:latin typeface="+mn-lt"/>
              </a:rPr>
              <a:t> </a:t>
            </a:r>
          </a:p>
          <a:p>
            <a:pPr marL="228600" indent="-228600" algn="ctr">
              <a:spcBef>
                <a:spcPts val="600"/>
              </a:spcBef>
            </a:pPr>
            <a:endParaRPr lang="en-US" sz="3200" b="0" dirty="0" smtClean="0">
              <a:latin typeface="+mn-lt"/>
            </a:endParaRPr>
          </a:p>
          <a:p>
            <a:pPr marL="228600" indent="-228600" algn="ctr">
              <a:spcBef>
                <a:spcPts val="600"/>
              </a:spcBef>
            </a:pPr>
            <a:r>
              <a:rPr lang="en-US" sz="8000" b="0" dirty="0" smtClean="0">
                <a:latin typeface="+mn-lt"/>
              </a:rPr>
              <a:t>For more on school turnarounds from Public Impact, visit </a:t>
            </a:r>
            <a:r>
              <a:rPr lang="en-US" sz="8000" b="0" dirty="0" smtClean="0">
                <a:latin typeface="+mn-lt"/>
                <a:hlinkClick r:id="rId5"/>
              </a:rPr>
              <a:t>http://schoolturnarounds.org/</a:t>
            </a:r>
            <a:r>
              <a:rPr lang="en-US" sz="8000" b="0" dirty="0" smtClean="0">
                <a:latin typeface="+mn-lt"/>
              </a:rPr>
              <a:t> </a:t>
            </a:r>
            <a:endParaRPr lang="en-US" sz="8000" b="0" i="1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892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2C3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Bryan C. Hassel,  Ph.D.</a:t>
            </a:r>
            <a:b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2C3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2C34"/>
                </a:solidFill>
                <a:effectLst/>
                <a:uLnTx/>
                <a:uFillTx/>
                <a:latin typeface="Arial"/>
                <a:ea typeface="+mj-ea"/>
                <a:cs typeface="Arial"/>
                <a:hlinkClick r:id="rId2"/>
              </a:rPr>
              <a:t>Bryan_Hassel@publicimpact.com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2C3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b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2C3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A62C34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51" y="6153150"/>
            <a:ext cx="827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 smtClean="0">
                <a:solidFill>
                  <a:srgbClr val="27436C"/>
                </a:solidFill>
              </a:rPr>
              <a:t>Developed with assistance from Daniela Doyle and Julie Kowal </a:t>
            </a:r>
            <a:r>
              <a:rPr lang="en-US" dirty="0" smtClean="0">
                <a:solidFill>
                  <a:srgbClr val="27436C"/>
                </a:solidFill>
              </a:rPr>
              <a:t>of Public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1219200"/>
            <a:ext cx="7865534" cy="95673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sz="3600" b="1" dirty="0" smtClean="0"/>
              <a:t>What are the early indicators of turnaround success?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6" y="2190750"/>
            <a:ext cx="7865535" cy="4090988"/>
          </a:xfrm>
        </p:spPr>
        <p:txBody>
          <a:bodyPr/>
          <a:lstStyle>
            <a:lvl1pPr marL="0" indent="0">
              <a:buNone/>
              <a:defRPr baseline="0"/>
            </a:lvl1pPr>
            <a:lvl2pPr marL="457200" indent="-457200">
              <a:spcBef>
                <a:spcPts val="1400"/>
              </a:spcBef>
              <a:buFont typeface="+mj-lt"/>
              <a:buAutoNum type="arabicPeriod"/>
              <a:defRPr sz="2400" b="0" baseline="0"/>
            </a:lvl2pPr>
            <a:lvl3pPr marL="685800" indent="-457200">
              <a:buNone/>
              <a:defRPr sz="2000" baseline="0"/>
            </a:lvl3pPr>
          </a:lstStyle>
          <a:p>
            <a:pPr lvl="0"/>
            <a:r>
              <a:rPr lang="en-US" dirty="0" smtClean="0"/>
              <a:t>Public Impact identified 5 “success factors” from its cross-sector research on successful turnarounds:</a:t>
            </a:r>
          </a:p>
          <a:p>
            <a:pPr lvl="1"/>
            <a:r>
              <a:rPr lang="en-US" dirty="0" smtClean="0"/>
              <a:t>Leaders exhibit turnaround competencies</a:t>
            </a:r>
          </a:p>
          <a:p>
            <a:pPr lvl="1"/>
            <a:r>
              <a:rPr lang="en-US" dirty="0" smtClean="0"/>
              <a:t>Leaders take specific turnaround actions</a:t>
            </a:r>
          </a:p>
          <a:p>
            <a:pPr lvl="1"/>
            <a:r>
              <a:rPr lang="en-US" dirty="0" smtClean="0"/>
              <a:t>Leaders make a turnaround plan to achieve early wins and longer-term goals</a:t>
            </a:r>
          </a:p>
          <a:p>
            <a:pPr lvl="1"/>
            <a:r>
              <a:rPr lang="en-US" dirty="0" smtClean="0"/>
              <a:t>Schools create the preconditions for learning gains</a:t>
            </a:r>
          </a:p>
          <a:p>
            <a:pPr lvl="1"/>
            <a:r>
              <a:rPr lang="en-US" dirty="0" smtClean="0"/>
              <a:t>Schools achieve early wins related to high-priority goals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8624" y="1066800"/>
            <a:ext cx="8353425" cy="95673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 smtClean="0"/>
              <a:t>1. Leaders exhibit turnaround competencies</a:t>
            </a:r>
            <a:endParaRPr lang="en-US" b="1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5525"/>
            <a:ext cx="4038600" cy="3830638"/>
          </a:xfrm>
        </p:spPr>
        <p:txBody>
          <a:bodyPr anchor="t"/>
          <a:lstStyle>
            <a:lvl1pPr>
              <a:buNone/>
              <a:defRPr sz="2800"/>
            </a:lvl1pPr>
            <a:lvl2pPr>
              <a:defRPr sz="2400"/>
            </a:lvl2pPr>
            <a:lvl3pPr marL="228600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Competencies: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27436C"/>
                </a:solidFill>
              </a:rPr>
              <a:t>Driving for results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27436C"/>
                </a:solidFill>
              </a:rPr>
              <a:t>Influencing for results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27436C"/>
                </a:solidFill>
              </a:rPr>
              <a:t>Engaging in problem solving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27436C"/>
                </a:solidFill>
              </a:rPr>
              <a:t>Showing confidence to lead</a:t>
            </a:r>
            <a:endParaRPr lang="en-US" sz="2400" b="0" dirty="0">
              <a:solidFill>
                <a:srgbClr val="27436C"/>
              </a:solidFill>
            </a:endParaRP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5525"/>
            <a:ext cx="4038600" cy="3830638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 marL="228600" marR="0" indent="-228600" algn="l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b="1" dirty="0" smtClean="0"/>
              <a:t>Leading Indicators:*</a:t>
            </a:r>
          </a:p>
          <a:p>
            <a:pPr lvl="2"/>
            <a:r>
              <a:rPr lang="en-US" sz="2400" dirty="0" smtClean="0">
                <a:solidFill>
                  <a:srgbClr val="27436C"/>
                </a:solidFill>
              </a:rPr>
              <a:t>School leader’s overall rating on each competency</a:t>
            </a:r>
          </a:p>
          <a:p>
            <a:pPr marL="228600" marR="0" lvl="2" indent="-228600" algn="l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27436C"/>
                </a:solidFill>
              </a:rPr>
              <a:t>Leader’s rating within each cluster of related competencies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849164"/>
            <a:ext cx="8258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7436C"/>
                </a:solidFill>
              </a:rPr>
              <a:t>* </a:t>
            </a:r>
            <a:r>
              <a:rPr lang="en-US" b="1" dirty="0" smtClean="0">
                <a:solidFill>
                  <a:srgbClr val="27436C"/>
                </a:solidFill>
              </a:rPr>
              <a:t>Leading indicators</a:t>
            </a:r>
            <a:r>
              <a:rPr lang="en-US" dirty="0" smtClean="0">
                <a:solidFill>
                  <a:srgbClr val="27436C"/>
                </a:solidFill>
              </a:rPr>
              <a:t> are the early signs that leaders outside education </a:t>
            </a:r>
            <a:r>
              <a:rPr lang="en-US" dirty="0" smtClean="0">
                <a:solidFill>
                  <a:srgbClr val="27436C"/>
                </a:solidFill>
              </a:rPr>
              <a:t>regularly use to </a:t>
            </a:r>
            <a:r>
              <a:rPr lang="en-US" dirty="0" smtClean="0">
                <a:solidFill>
                  <a:srgbClr val="27436C"/>
                </a:solidFill>
              </a:rPr>
              <a:t>determine whether an organization is on the right track or </a:t>
            </a:r>
            <a:r>
              <a:rPr lang="en-US" dirty="0" smtClean="0">
                <a:solidFill>
                  <a:srgbClr val="27436C"/>
                </a:solidFill>
              </a:rPr>
              <a:t>headed toward failure. </a:t>
            </a:r>
            <a:endParaRPr lang="en-US" dirty="0">
              <a:solidFill>
                <a:srgbClr val="27436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3516"/>
            <a:ext cx="8229600" cy="95673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 smtClean="0"/>
              <a:t>2. Leaders take specific turnaround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71699"/>
            <a:ext cx="4391891" cy="4581525"/>
          </a:xfrm>
        </p:spPr>
        <p:txBody>
          <a:bodyPr anchor="t">
            <a:normAutofit/>
          </a:bodyPr>
          <a:lstStyle>
            <a:lvl1pPr>
              <a:buNone/>
              <a:defRPr sz="2800"/>
            </a:lvl1pPr>
            <a:lvl2pPr>
              <a:defRPr sz="2400"/>
            </a:lvl2pPr>
            <a:lvl3pPr marL="228600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3200" dirty="0" smtClean="0"/>
              <a:t>Key </a:t>
            </a:r>
            <a:r>
              <a:rPr lang="en-US" sz="3200" dirty="0" smtClean="0"/>
              <a:t>examples:*</a:t>
            </a:r>
            <a:endParaRPr lang="en-US" sz="3200" dirty="0" smtClean="0"/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Concentrate on big, fast payoffs in year 1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Implement practices even if they require deviation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Make necessary staff replacements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Communicate a positive vision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Gain support of key influencers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Drive decisions with frequent open-air data sharing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185" y="2171700"/>
            <a:ext cx="4038600" cy="414496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 marL="1143000" marR="0" indent="-1143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3200" b="1" dirty="0" smtClean="0"/>
              <a:t>Leading Indicators: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Ratings on the degree to which the leader engages in each action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Teacher turnover rates (voluntary/ involuntary)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>
              <a:solidFill>
                <a:srgbClr val="27436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8360" y="5897204"/>
            <a:ext cx="365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7436C"/>
                </a:solidFill>
              </a:rPr>
              <a:t>*See “References” slide for links to full list of leader actions.</a:t>
            </a:r>
            <a:endParaRPr lang="en-US" dirty="0">
              <a:solidFill>
                <a:srgbClr val="27436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19200"/>
            <a:ext cx="8353425" cy="95673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sz="3600" b="1" dirty="0" smtClean="0"/>
              <a:t>3. Leaders make a plan to achieve early wins and later goals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45808"/>
            <a:ext cx="4038600" cy="3823230"/>
          </a:xfrm>
        </p:spPr>
        <p:txBody>
          <a:bodyPr anchor="t"/>
          <a:lstStyle>
            <a:lvl1pPr>
              <a:buNone/>
              <a:defRPr sz="2800"/>
            </a:lvl1pPr>
            <a:lvl2pPr>
              <a:defRPr sz="2400"/>
            </a:lvl2pPr>
            <a:lvl3pPr marL="228600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Plan Elements: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Plan is based on a review of data, addresses, implementation of turnaround success actions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Plan includes goals (early-win and later) and detailed steps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Leader and all staff take steps according to plan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1975" y="2445808"/>
            <a:ext cx="4438649" cy="3823230"/>
          </a:xfrm>
        </p:spPr>
        <p:txBody>
          <a:bodyPr anchor="t"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 marL="2286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b="1" dirty="0" smtClean="0"/>
              <a:t>Leading Indicators: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Existence of a plan, including turnaround success actions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Level of clarity and detail in all goals, steps, and timing for all staff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Ratings of timeliness of actions to implement steps in plan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Existence of systems to regularly collect, analyze, and use data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>
              <a:solidFill>
                <a:srgbClr val="27436C"/>
              </a:solidFill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>
              <a:solidFill>
                <a:srgbClr val="27436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0913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sz="3600" b="1" dirty="0" smtClean="0"/>
              <a:t>4. Schools achieve preconditions for learning gains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7513"/>
            <a:ext cx="4038600" cy="3823230"/>
          </a:xfrm>
        </p:spPr>
        <p:txBody>
          <a:bodyPr anchor="t"/>
          <a:lstStyle>
            <a:lvl1pPr>
              <a:buNone/>
              <a:defRPr sz="2800"/>
            </a:lvl1pPr>
            <a:lvl2pPr>
              <a:defRPr sz="2400"/>
            </a:lvl2pPr>
            <a:lvl3pPr marL="228600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Preconditions: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Improved instruction quality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Increased participation in school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27436C"/>
                </a:solidFill>
              </a:rPr>
              <a:t>Improved school culture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055" y="2247895"/>
            <a:ext cx="4405745" cy="4057649"/>
          </a:xfrm>
        </p:spPr>
        <p:txBody>
          <a:bodyPr>
            <a:noAutofit/>
          </a:bodyPr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 marL="2286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b="1" dirty="0" smtClean="0"/>
              <a:t>Leading Indicators: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Percentage of students taught by highly effective teachers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Number of instructional minutes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Student and teacher attendance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Truants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Student turnover rates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Dropout rate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Discipline incidents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rgbClr val="27436C"/>
                </a:solidFill>
              </a:rPr>
              <a:t>Student, parent, teacher satisfaction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050" dirty="0" smtClean="0">
              <a:solidFill>
                <a:srgbClr val="27436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95673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sz="3600" b="1" dirty="0" smtClean="0"/>
              <a:t>5. Schools achieve early wins related to high-priority goals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02933"/>
            <a:ext cx="4038600" cy="382323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 marL="228600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686049"/>
            <a:ext cx="7086600" cy="344011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 marL="228600" marR="0" indent="-228600" algn="l" defTabSz="1143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b="1" dirty="0" smtClean="0"/>
              <a:t>Leading Indicators:</a:t>
            </a:r>
          </a:p>
          <a:p>
            <a:pPr marL="228600" marR="0" lvl="2" indent="-228600" algn="l" defTabSz="1143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27436C"/>
                </a:solidFill>
              </a:rPr>
              <a:t>State test results</a:t>
            </a:r>
          </a:p>
          <a:p>
            <a:pPr marL="228600" marR="0" lvl="2" indent="-228600" algn="l" defTabSz="1143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27436C"/>
                </a:solidFill>
              </a:rPr>
              <a:t>Benchmark test results and short-cycle assessments</a:t>
            </a:r>
          </a:p>
          <a:p>
            <a:pPr marL="228600" marR="0" lvl="2" indent="-228600" algn="l" defTabSz="1143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27436C"/>
                </a:solidFill>
              </a:rPr>
              <a:t>Other indicators based on school-specific early-win goals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>
              <a:solidFill>
                <a:srgbClr val="27436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8867" y="1219200"/>
            <a:ext cx="7865534" cy="95673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b="1" dirty="0" smtClean="0"/>
              <a:t>Process and Timing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866" y="2226733"/>
            <a:ext cx="7865535" cy="1316567"/>
          </a:xfrm>
        </p:spPr>
        <p:txBody>
          <a:bodyPr anchor="t"/>
          <a:lstStyle>
            <a:lvl1pPr marL="0" indent="0">
              <a:buNone/>
              <a:defRPr baseline="0"/>
            </a:lvl1pPr>
            <a:lvl2pPr marL="457200" indent="-457200">
              <a:spcBef>
                <a:spcPts val="2000"/>
              </a:spcBef>
              <a:buFont typeface="+mj-lt"/>
              <a:buAutoNum type="arabicPeriod"/>
              <a:defRPr sz="2400" b="0" baseline="0"/>
            </a:lvl2pPr>
            <a:lvl3pPr marL="685800" indent="-457200">
              <a:buNone/>
              <a:defRPr sz="2000" baseline="0"/>
            </a:lvl3pPr>
          </a:lstStyle>
          <a:p>
            <a:pPr lvl="0"/>
            <a:r>
              <a:rPr lang="en-US" dirty="0" smtClean="0"/>
              <a:t>When should districts and their partners monitor and collect data for indicators within each of the success factors?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478493" y="4057650"/>
          <a:ext cx="6008158" cy="216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1038225"/>
            <a:ext cx="7865534" cy="95673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b="1" dirty="0" smtClean="0"/>
              <a:t>Before school begins: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8866" y="2037967"/>
          <a:ext cx="7865534" cy="411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8209"/>
                <a:gridCol w="5267325"/>
              </a:tblGrid>
              <a:tr h="48123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436C"/>
                          </a:solidFill>
                        </a:rPr>
                        <a:t>Success Factor</a:t>
                      </a:r>
                      <a:endParaRPr lang="en-US" sz="2400" b="1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436C"/>
                          </a:solidFill>
                        </a:rPr>
                        <a:t>Leading </a:t>
                      </a:r>
                      <a:r>
                        <a:rPr lang="en-US" sz="2400" b="1" dirty="0" smtClean="0">
                          <a:solidFill>
                            <a:srgbClr val="27436C"/>
                          </a:solidFill>
                        </a:rPr>
                        <a:t>Indicator Examples</a:t>
                      </a:r>
                      <a:endParaRPr lang="en-US" sz="2400" b="1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  <a:tr h="11687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Leaders</a:t>
                      </a: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exhibit turnaround competencies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  <a:tabLst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School leader’s overall rating on each competency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  <a:tabLst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Leader’s rating in</a:t>
                      </a:r>
                      <a:r>
                        <a:rPr lang="en-US" sz="2000" baseline="0" dirty="0" smtClean="0">
                          <a:solidFill>
                            <a:srgbClr val="27436C"/>
                          </a:solidFill>
                        </a:rPr>
                        <a:t> each cluster of competencies</a:t>
                      </a:r>
                      <a:endParaRPr lang="en-US" sz="2000" dirty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</a:tr>
              <a:tr h="24681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Leaders make a plan to achieve early wins and later goals</a:t>
                      </a:r>
                    </a:p>
                    <a:p>
                      <a:endParaRPr lang="en-US" sz="2000" dirty="0" smtClean="0">
                        <a:solidFill>
                          <a:srgbClr val="27436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2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Existence of a plan, including success actions</a:t>
                      </a:r>
                    </a:p>
                    <a:p>
                      <a:pPr marL="228600" marR="0" lvl="2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Level of clarity and detail in goals, steps, and timing for all staff</a:t>
                      </a:r>
                    </a:p>
                    <a:p>
                      <a:pPr marL="228600" marR="0" lvl="2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Ratings of timeliness of actions to implement steps in plan</a:t>
                      </a:r>
                    </a:p>
                    <a:p>
                      <a:pPr marL="228600" marR="0" lvl="2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7436C"/>
                          </a:solidFill>
                        </a:rPr>
                        <a:t>Existence of systems to regularly collect, analyze, and use data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G_East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SIG_East_Presentation.potx</Template>
  <TotalTime>1899</TotalTime>
  <Words>1105</Words>
  <Application>Microsoft Office PowerPoint</Application>
  <PresentationFormat>On-screen Show (4:3)</PresentationFormat>
  <Paragraphs>151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SIG_East_Presentation</vt:lpstr>
      <vt:lpstr>Custom Design</vt:lpstr>
      <vt:lpstr>How can you Know if a turnaround is on track?</vt:lpstr>
      <vt:lpstr>What are the early indicators of turnaround success?</vt:lpstr>
      <vt:lpstr>1. Leaders exhibit turnaround competencies</vt:lpstr>
      <vt:lpstr>2. Leaders take specific turnaround actions</vt:lpstr>
      <vt:lpstr>3. Leaders make a plan to achieve early wins and later goals</vt:lpstr>
      <vt:lpstr>4. Schools achieve preconditions for learning gains</vt:lpstr>
      <vt:lpstr>5. Schools achieve early wins related to high-priority goals</vt:lpstr>
      <vt:lpstr>Process and Timing</vt:lpstr>
      <vt:lpstr>Before school begins:</vt:lpstr>
      <vt:lpstr>Quarterly or monthly:</vt:lpstr>
      <vt:lpstr>Annually:</vt:lpstr>
      <vt:lpstr>Implications for districts</vt:lpstr>
      <vt:lpstr>Implications for states</vt:lpstr>
      <vt:lpstr>Implications for school leaders</vt:lpstr>
      <vt:lpstr>References</vt:lpstr>
      <vt:lpstr>Slide 16</vt:lpstr>
    </vt:vector>
  </TitlesOfParts>
  <Company>Learnlng Innovations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PRESENTATIONTITLE HERE</dc:title>
  <dc:creator>Jan Phlegar</dc:creator>
  <cp:lastModifiedBy>julie kowal</cp:lastModifiedBy>
  <cp:revision>33</cp:revision>
  <dcterms:created xsi:type="dcterms:W3CDTF">2011-03-11T13:52:13Z</dcterms:created>
  <dcterms:modified xsi:type="dcterms:W3CDTF">2011-03-28T16:21:52Z</dcterms:modified>
</cp:coreProperties>
</file>