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09" r:id="rId2"/>
    <p:sldId id="449" r:id="rId3"/>
    <p:sldId id="426" r:id="rId4"/>
    <p:sldId id="450" r:id="rId5"/>
    <p:sldId id="451" r:id="rId6"/>
    <p:sldId id="452" r:id="rId7"/>
    <p:sldId id="453" r:id="rId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669B"/>
    <a:srgbClr val="41BDF5"/>
    <a:srgbClr val="56565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2" autoAdjust="0"/>
    <p:restoredTop sz="96759" autoAdjust="0"/>
  </p:normalViewPr>
  <p:slideViewPr>
    <p:cSldViewPr>
      <p:cViewPr>
        <p:scale>
          <a:sx n="66" d="100"/>
          <a:sy n="66" d="100"/>
        </p:scale>
        <p:origin x="-2124" y="-8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804"/>
    </p:cViewPr>
  </p:sorterViewPr>
  <p:notesViewPr>
    <p:cSldViewPr>
      <p:cViewPr>
        <p:scale>
          <a:sx n="100" d="100"/>
          <a:sy n="100" d="100"/>
        </p:scale>
        <p:origin x="-1632" y="642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1BE39CA-59E7-42C2-AECF-4CED60ED917F}" type="datetimeFigureOut">
              <a:rPr lang="en-US"/>
              <a:pPr>
                <a:defRPr/>
              </a:pPr>
              <a:t>1/31/2012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D8BE22E-A980-4073-BA80-5B28506A6A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3E01916-3865-419C-A701-72FCD7D4CB76}" type="datetimeFigureOut">
              <a:rPr lang="en-US"/>
              <a:pPr>
                <a:defRPr/>
              </a:pPr>
              <a:t>1/31/2012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80841E1-15F8-46F7-8577-AD559CE800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6DA9335-F9AD-460F-82E3-7AC859C14C36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3ECC70F-57E6-4605-9C85-E13448CB36F3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Vivian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8FC6AB1-F998-4E79-AE94-E48FB5D43A85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2D22F80-8E03-4157-9E84-97D2D04B2EE8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4DA5139-31EC-4356-A9A0-E671D844F04F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77C7765-144D-488B-89B8-0F973D13C34F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7903BCA-4DD9-4235-94F7-E9AD66A6F96F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400800"/>
            <a:ext cx="6096000" cy="365125"/>
          </a:xfrm>
        </p:spPr>
        <p:txBody>
          <a:bodyPr/>
          <a:lstStyle>
            <a:lvl1pPr>
              <a:defRPr sz="1000">
                <a:solidFill>
                  <a:srgbClr val="F2F2F2"/>
                </a:solidFill>
              </a:defRPr>
            </a:lvl1pPr>
          </a:lstStyle>
          <a:p>
            <a:pPr>
              <a:defRPr/>
            </a:pPr>
            <a:fld id="{A7E2821C-98DB-4690-9E07-DEC10E16BFE2}" type="datetime1">
              <a:rPr lang="en-US"/>
              <a:pPr>
                <a:defRPr/>
              </a:pPr>
              <a:t>1/31/2012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7CA6B-D8A3-4D16-81E8-4CC9A5C8B0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54E10-1326-4DAD-BA4A-160CBCD50808}" type="datetime1">
              <a:rPr lang="en-US"/>
              <a:pPr>
                <a:defRPr/>
              </a:pPr>
              <a:t>1/31/2012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117D8-EBF9-440E-9C13-9211547F28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CBCFA1-9218-488A-BA32-E1D5420D88BC}" type="datetime1">
              <a:rPr lang="en-US"/>
              <a:pPr>
                <a:defRPr/>
              </a:pPr>
              <a:t>1/31/2012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E43E59-A5F1-48A8-9DFE-9A0241DE9A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83B87-B46F-45B0-8FBE-B21B2625C14E}" type="datetime1">
              <a:rPr lang="en-US"/>
              <a:pPr>
                <a:defRPr/>
              </a:pPr>
              <a:t>1/31/2012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1C6F9-234D-425B-ACCB-C3856292D3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E7AFF-25EB-465B-A601-F3F9CD2273B0}" type="datetime1">
              <a:rPr lang="en-US"/>
              <a:pPr>
                <a:defRPr/>
              </a:pPr>
              <a:t>1/31/2012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87F5E-E5FE-4EE7-89EE-D25386D106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CD863-6C16-40FE-A445-45D11A78DA88}" type="datetime1">
              <a:rPr lang="en-US"/>
              <a:pPr>
                <a:defRPr/>
              </a:pPr>
              <a:t>1/31/2012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62CAA-F585-4E84-9074-53B4518053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80DAD-9576-4EC8-8607-7579DAE4F8FF}" type="datetime1">
              <a:rPr lang="en-US"/>
              <a:pPr>
                <a:defRPr/>
              </a:pPr>
              <a:t>1/31/2012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EAD95-411E-4C0B-90F0-96EB6E2294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9026B7ED-63D3-4894-ABCF-96DC727099CF}" type="datetime1">
              <a:rPr lang="en-US"/>
              <a:pPr>
                <a:defRPr/>
              </a:pPr>
              <a:t>1/31/2012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C3E8A9A4-C22B-41C7-BF7B-665BFCAC69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457200" y="1524000"/>
            <a:ext cx="81534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762000" y="1600200"/>
            <a:ext cx="7696200" cy="609600"/>
          </a:xfrm>
        </p:spPr>
        <p:txBody>
          <a:bodyPr/>
          <a:lstStyle/>
          <a:p>
            <a:pPr eaLnBrk="1" hangingPunct="1"/>
            <a:r>
              <a:rPr lang="en-US" sz="3000" smtClean="0"/>
              <a:t>Because School Leadership Matters</a:t>
            </a:r>
          </a:p>
        </p:txBody>
      </p:sp>
      <p:pic>
        <p:nvPicPr>
          <p:cNvPr id="5" name="Picture 4" descr="New Image1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83288" y="2209800"/>
            <a:ext cx="3141662" cy="213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New Image10.JPG"/>
          <p:cNvPicPr>
            <a:picLocks noChangeAspect="1"/>
          </p:cNvPicPr>
          <p:nvPr/>
        </p:nvPicPr>
        <p:blipFill>
          <a:blip r:embed="rId4" cstate="print"/>
          <a:srcRect l="7177"/>
          <a:stretch>
            <a:fillRect/>
          </a:stretch>
        </p:blipFill>
        <p:spPr>
          <a:xfrm>
            <a:off x="0" y="2209800"/>
            <a:ext cx="2971800" cy="213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533400" y="4648200"/>
            <a:ext cx="8153400" cy="1828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Arial" pitchFamily="34" charset="0"/>
              <a:buNone/>
              <a:defRPr/>
            </a:pPr>
            <a:r>
              <a:rPr lang="en-US" sz="2400" i="1" dirty="0" smtClean="0">
                <a:solidFill>
                  <a:schemeClr val="tx1"/>
                </a:solidFill>
              </a:rPr>
              <a:t>Selecting Principal Evaluation Measures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  <a:defRPr/>
            </a:pPr>
            <a:r>
              <a:rPr lang="en-US" sz="2400" i="1" dirty="0" smtClean="0">
                <a:solidFill>
                  <a:schemeClr val="tx1"/>
                </a:solidFill>
              </a:rPr>
              <a:t>Presentation by the NYC Leadership Academy for the 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  <a:defRPr/>
            </a:pPr>
            <a:r>
              <a:rPr lang="en-US" sz="2400" i="1" dirty="0" smtClean="0">
                <a:solidFill>
                  <a:schemeClr val="tx1"/>
                </a:solidFill>
              </a:rPr>
              <a:t>National Comprehensive Center for Teacher Quality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January 31, 2012</a:t>
            </a:r>
            <a:endParaRPr lang="en-US" sz="2200" dirty="0" smtClean="0">
              <a:solidFill>
                <a:schemeClr val="tx1"/>
              </a:solidFill>
            </a:endParaRPr>
          </a:p>
        </p:txBody>
      </p:sp>
      <p:pic>
        <p:nvPicPr>
          <p:cNvPr id="3078" name="Picture 14" descr="NYCLA logo_PMS_no tag_F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33800" y="228600"/>
            <a:ext cx="1371600" cy="127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Kids Running is School Med Resol Fotosearch_ks99196[1]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71800" y="2209800"/>
            <a:ext cx="3048000" cy="213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Presenter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646238"/>
            <a:ext cx="8229600" cy="4525962"/>
          </a:xfrm>
        </p:spPr>
        <p:txBody>
          <a:bodyPr/>
          <a:lstStyle/>
          <a:p>
            <a:r>
              <a:rPr lang="en-US" smtClean="0"/>
              <a:t>Kathleen Nadurak, Executive Vice President of Programs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C46CD38-1166-4EC7-A081-C86BA733166F}" type="slidenum">
              <a:rPr lang="en-US" sz="1400" smtClean="0">
                <a:solidFill>
                  <a:schemeClr val="tx1"/>
                </a:solidFill>
              </a:rPr>
              <a:pPr/>
              <a:t>2</a:t>
            </a:fld>
            <a:endParaRPr lang="en-US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Who We Are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646238"/>
            <a:ext cx="8229600" cy="4525962"/>
          </a:xfrm>
        </p:spPr>
        <p:txBody>
          <a:bodyPr/>
          <a:lstStyle/>
          <a:p>
            <a:r>
              <a:rPr lang="en-US" smtClean="0"/>
              <a:t>Founded in 2003, the NYC Leadership Academy:</a:t>
            </a:r>
          </a:p>
          <a:p>
            <a:pPr lvl="1"/>
            <a:r>
              <a:rPr lang="en-US" smtClean="0"/>
              <a:t>is an independent nonprofit organization. </a:t>
            </a:r>
          </a:p>
          <a:p>
            <a:pPr lvl="1"/>
            <a:r>
              <a:rPr lang="en-US" smtClean="0"/>
              <a:t>designs and implements leadership development programs for aspiring and current NYC public school principals.</a:t>
            </a:r>
          </a:p>
          <a:p>
            <a:pPr lvl="1"/>
            <a:r>
              <a:rPr lang="en-US" smtClean="0"/>
              <a:t>provides strategic school leadership consulting to state education departments, school districts, and education-related nonprofits.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594D383-28F1-41F2-A2CC-317506B4480B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Principal Evaluations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46238"/>
            <a:ext cx="8229600" cy="4525962"/>
          </a:xfrm>
        </p:spPr>
        <p:txBody>
          <a:bodyPr/>
          <a:lstStyle/>
          <a:p>
            <a:r>
              <a:rPr lang="en-US" smtClean="0"/>
              <a:t>What is the purpose of evaluation?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DD5AEC6-4035-41A7-A00C-9E4BFE5E920E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Linking Evaluation to Purpose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646238"/>
            <a:ext cx="8229600" cy="4525962"/>
          </a:xfrm>
        </p:spPr>
        <p:txBody>
          <a:bodyPr/>
          <a:lstStyle/>
          <a:p>
            <a:r>
              <a:rPr lang="en-US" smtClean="0"/>
              <a:t>How do we achieve this purpose?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74039C1-6D82-403A-B644-BCFDBA18ADB2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Selecting the Right Measures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646238"/>
            <a:ext cx="8229600" cy="4525962"/>
          </a:xfrm>
        </p:spPr>
        <p:txBody>
          <a:bodyPr/>
          <a:lstStyle/>
          <a:p>
            <a:r>
              <a:rPr lang="en-US" smtClean="0"/>
              <a:t>What data will enable us to meet this purpose?</a:t>
            </a:r>
          </a:p>
          <a:p>
            <a:pPr lvl="1"/>
            <a:r>
              <a:rPr lang="en-US" smtClean="0"/>
              <a:t>Student progress</a:t>
            </a:r>
          </a:p>
          <a:p>
            <a:pPr lvl="1"/>
            <a:r>
              <a:rPr lang="en-US" smtClean="0"/>
              <a:t>Student achievement</a:t>
            </a:r>
          </a:p>
          <a:p>
            <a:pPr lvl="1"/>
            <a:r>
              <a:rPr lang="en-US" smtClean="0"/>
              <a:t>360 feedback</a:t>
            </a:r>
          </a:p>
          <a:p>
            <a:pPr lvl="1"/>
            <a:r>
              <a:rPr lang="en-US" smtClean="0"/>
              <a:t>Goals and objectives</a:t>
            </a:r>
          </a:p>
          <a:p>
            <a:pPr lvl="1"/>
            <a:r>
              <a:rPr lang="en-US" smtClean="0"/>
              <a:t>Other data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BF27FA2-BA5B-4767-AA08-84678829F33B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Understanding What the Data Are Telling Us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646238"/>
            <a:ext cx="8229600" cy="4525962"/>
          </a:xfrm>
        </p:spPr>
        <p:txBody>
          <a:bodyPr/>
          <a:lstStyle/>
          <a:p>
            <a:r>
              <a:rPr lang="en-US" smtClean="0"/>
              <a:t>How do we understand and use these data in ways that benefit schools and students?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1103C55-6587-4352-A42A-40B9A42CF968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8714</TotalTime>
  <Words>167</Words>
  <Application>Microsoft Office PowerPoint</Application>
  <PresentationFormat>On-screen Show (4:3)</PresentationFormat>
  <Paragraphs>40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Because School Leadership Matters</vt:lpstr>
      <vt:lpstr>Presenter</vt:lpstr>
      <vt:lpstr>Who We Are</vt:lpstr>
      <vt:lpstr>Principal Evaluations</vt:lpstr>
      <vt:lpstr>Linking Evaluation to Purpose</vt:lpstr>
      <vt:lpstr>Selecting the Right Measures</vt:lpstr>
      <vt:lpstr>Understanding What the Data Are Telling Us</vt:lpstr>
    </vt:vector>
  </TitlesOfParts>
  <Company>NYC Department of Education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kcarr2</dc:creator>
  <cp:lastModifiedBy>mliving</cp:lastModifiedBy>
  <cp:revision>1398</cp:revision>
  <dcterms:created xsi:type="dcterms:W3CDTF">2011-06-11T15:01:30Z</dcterms:created>
  <dcterms:modified xsi:type="dcterms:W3CDTF">2012-01-31T22:42:15Z</dcterms:modified>
</cp:coreProperties>
</file>