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38" r:id="rId4"/>
    <p:sldMasterId id="2147484042" r:id="rId5"/>
    <p:sldMasterId id="2147483674" r:id="rId6"/>
    <p:sldMasterId id="2147484064" r:id="rId7"/>
  </p:sldMasterIdLst>
  <p:notesMasterIdLst>
    <p:notesMasterId r:id="rId22"/>
  </p:notesMasterIdLst>
  <p:handoutMasterIdLst>
    <p:handoutMasterId r:id="rId23"/>
  </p:handoutMasterIdLst>
  <p:sldIdLst>
    <p:sldId id="318" r:id="rId8"/>
    <p:sldId id="319" r:id="rId9"/>
    <p:sldId id="321" r:id="rId10"/>
    <p:sldId id="340" r:id="rId11"/>
    <p:sldId id="341" r:id="rId12"/>
    <p:sldId id="346" r:id="rId13"/>
    <p:sldId id="323" r:id="rId14"/>
    <p:sldId id="345" r:id="rId15"/>
    <p:sldId id="330" r:id="rId16"/>
    <p:sldId id="331" r:id="rId17"/>
    <p:sldId id="333" r:id="rId18"/>
    <p:sldId id="347" r:id="rId19"/>
    <p:sldId id="348" r:id="rId20"/>
    <p:sldId id="268" r:id="rId2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B630"/>
    <a:srgbClr val="708468"/>
    <a:srgbClr val="78A22F"/>
    <a:srgbClr val="545454"/>
    <a:srgbClr val="6FA92D"/>
    <a:srgbClr val="333333"/>
    <a:srgbClr val="6B869F"/>
    <a:srgbClr val="5C92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83994" autoAdjust="0"/>
  </p:normalViewPr>
  <p:slideViewPr>
    <p:cSldViewPr snapToGrid="0">
      <p:cViewPr>
        <p:scale>
          <a:sx n="90" d="100"/>
          <a:sy n="90" d="100"/>
        </p:scale>
        <p:origin x="-1524" y="-72"/>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100" d="100"/>
        <a:sy n="100" d="100"/>
      </p:scale>
      <p:origin x="0" y="2196"/>
    </p:cViewPr>
  </p:sorterViewPr>
  <p:notesViewPr>
    <p:cSldViewPr snapToGrid="0">
      <p:cViewPr varScale="1">
        <p:scale>
          <a:sx n="108" d="100"/>
          <a:sy n="108" d="100"/>
        </p:scale>
        <p:origin x="-2744" y="-11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2048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eaLnBrk="0" hangingPunct="0">
              <a:defRPr sz="1200">
                <a:latin typeface="Arial" charset="0"/>
                <a:ea typeface="ＭＳ Ｐゴシック" pitchFamily="-48" charset="-128"/>
                <a:cs typeface="+mn-cs"/>
              </a:defRPr>
            </a:lvl1pPr>
          </a:lstStyle>
          <a:p>
            <a:pPr>
              <a:defRPr/>
            </a:pPr>
            <a:endParaRPr lang="en-US"/>
          </a:p>
        </p:txBody>
      </p:sp>
      <p:sp>
        <p:nvSpPr>
          <p:cNvPr id="2048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2048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eaLnBrk="0" hangingPunct="0">
              <a:defRPr sz="1200">
                <a:latin typeface="Arial" charset="0"/>
                <a:ea typeface="ＭＳ Ｐゴシック" pitchFamily="-48" charset="-128"/>
                <a:cs typeface="+mn-cs"/>
              </a:defRPr>
            </a:lvl1pPr>
          </a:lstStyle>
          <a:p>
            <a:pPr>
              <a:defRPr/>
            </a:pPr>
            <a:fld id="{CF207D8E-D77A-484A-85DB-E469954B3B4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eaLnBrk="0" hangingPunct="0">
              <a:defRPr sz="1200">
                <a:latin typeface="Arial" charset="0"/>
                <a:ea typeface="ＭＳ Ｐゴシック" pitchFamily="-48" charset="-128"/>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eaLnBrk="0" hangingPunct="0">
              <a:defRPr sz="1200">
                <a:latin typeface="Arial" charset="0"/>
                <a:ea typeface="ＭＳ Ｐゴシック" pitchFamily="-48" charset="-128"/>
                <a:cs typeface="+mn-cs"/>
              </a:defRPr>
            </a:lvl1pPr>
          </a:lstStyle>
          <a:p>
            <a:pPr>
              <a:defRPr/>
            </a:pPr>
            <a:fld id="{3E7653E2-B12A-4C3C-9705-FAE3CDD330B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Good morning, good morning. </a:t>
            </a:r>
          </a:p>
          <a:p>
            <a:endParaRPr lang="en-US" smtClean="0">
              <a:latin typeface="Arial" pitchFamily="34" charset="0"/>
              <a:ea typeface="ＭＳ Ｐゴシック" pitchFamily="34" charset="-128"/>
            </a:endParaRPr>
          </a:p>
          <a:p>
            <a:r>
              <a:rPr lang="en-US" smtClean="0">
                <a:latin typeface="Arial" pitchFamily="34" charset="0"/>
                <a:ea typeface="ＭＳ Ｐゴシック" pitchFamily="34" charset="-128"/>
              </a:rPr>
              <a:t>Who am I? </a:t>
            </a:r>
          </a:p>
          <a:p>
            <a:endParaRPr lang="en-US" smtClean="0">
              <a:latin typeface="Arial" pitchFamily="34" charset="0"/>
              <a:ea typeface="ＭＳ Ｐゴシック" pitchFamily="34" charset="-128"/>
            </a:endParaRPr>
          </a:p>
          <a:p>
            <a:endParaRPr lang="en-US" smtClean="0">
              <a:latin typeface="Arial" pitchFamily="34" charset="0"/>
              <a:ea typeface="ＭＳ Ｐゴシック" pitchFamily="34" charset="-128"/>
            </a:endParaRPr>
          </a:p>
          <a:p>
            <a:endParaRPr lang="en-US" smtClean="0">
              <a:latin typeface="Arial" pitchFamily="34" charset="0"/>
              <a:ea typeface="ＭＳ Ｐゴシック" pitchFamily="34" charset="-128"/>
            </a:endParaRPr>
          </a:p>
        </p:txBody>
      </p:sp>
      <p:sp>
        <p:nvSpPr>
          <p:cNvPr id="31748" name="Slide Number Placeholder 3"/>
          <p:cNvSpPr>
            <a:spLocks noGrp="1"/>
          </p:cNvSpPr>
          <p:nvPr>
            <p:ph type="sldNum" sz="quarter" idx="5"/>
          </p:nvPr>
        </p:nvSpPr>
        <p:spPr>
          <a:noFill/>
        </p:spPr>
        <p:txBody>
          <a:bodyPr/>
          <a:lstStyle/>
          <a:p>
            <a:fld id="{B4F7551E-468F-4BB7-AD16-FB7CB0BC05B7}" type="slidenum">
              <a:rPr lang="en-US" smtClean="0">
                <a:latin typeface="Arial" pitchFamily="34" charset="0"/>
                <a:ea typeface="ＭＳ Ｐゴシック" pitchFamily="34" charset="-128"/>
              </a:rPr>
              <a:pPr/>
              <a:t>1</a:t>
            </a:fld>
            <a:endParaRPr lang="en-US"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MULTIPLE OUTCOMES MEASURES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Principals’ work is uniquely positioned to influence schools, teachers, and students. If principals’ leadership knowledge, persistence and consistency can improve over time, it is plausible that schools can improve.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Federal and state level initiatives are now supporting improved principal evaluation systems. New federal initiatives have prompted states to take policy actions to improve principal evaluation. Currently, 31 states have passed principal evaluation improvement policies within the past 3 years, and are at various stages of redesigning systems.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MULTIPLE MEASURES OF PRACTICE QUALITY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8077200" cy="1470025"/>
          </a:xfrm>
        </p:spPr>
        <p:txBody>
          <a:bodyPr>
            <a:normAutofit/>
          </a:bodyPr>
          <a:lstStyle>
            <a:lvl1pPr algn="ctr">
              <a:lnSpc>
                <a:spcPct val="90000"/>
              </a:lnSpc>
              <a:defRPr sz="4000" b="1" baseline="0">
                <a:solidFill>
                  <a:schemeClr val="tx2"/>
                </a:solidFill>
                <a:effectLst/>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4419600"/>
            <a:ext cx="8077200" cy="533400"/>
          </a:xfrm>
        </p:spPr>
        <p:txBody>
          <a:bodyPr/>
          <a:lstStyle>
            <a:lvl1pPr marL="0" indent="0" algn="ctr">
              <a:buNone/>
              <a:defRPr>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2"/>
          </p:nvPr>
        </p:nvSpPr>
        <p:spPr>
          <a:xfrm>
            <a:off x="533400" y="4953000"/>
            <a:ext cx="8077200" cy="381000"/>
          </a:xfrm>
        </p:spPr>
        <p:txBody>
          <a:bodyPr anchor="ctr"/>
          <a:lstStyle>
            <a:lvl1pPr algn="ctr">
              <a:buNone/>
              <a:defRPr sz="2800" baseline="0">
                <a:solidFill>
                  <a:schemeClr val="tx2"/>
                </a:solidFill>
                <a:latin typeface="Franklin Gothic Book" pitchFamily="34" charset="0"/>
              </a:defRPr>
            </a:lvl1pPr>
            <a:lvl2pPr>
              <a:buNone/>
              <a:defRPr/>
            </a:lvl2pPr>
          </a:lstStyle>
          <a:p>
            <a:pPr lvl="0"/>
            <a:r>
              <a:rPr lang="en-US" smtClean="0"/>
              <a:t>Click to edit Master text styles</a:t>
            </a:r>
          </a:p>
        </p:txBody>
      </p:sp>
      <p:sp>
        <p:nvSpPr>
          <p:cNvPr id="15" name="Text Placeholder 14"/>
          <p:cNvSpPr>
            <a:spLocks noGrp="1"/>
          </p:cNvSpPr>
          <p:nvPr>
            <p:ph type="body" sz="quarter" idx="13"/>
          </p:nvPr>
        </p:nvSpPr>
        <p:spPr>
          <a:xfrm>
            <a:off x="533400" y="5334000"/>
            <a:ext cx="8077200" cy="381000"/>
          </a:xfrm>
        </p:spPr>
        <p:txBody>
          <a:bodyPr/>
          <a:lstStyle>
            <a:lvl1pPr algn="ctr">
              <a:buNone/>
              <a:defRPr sz="1800" baseline="0">
                <a:solidFill>
                  <a:schemeClr val="tx2"/>
                </a:solidFill>
                <a:latin typeface="Franklin Gothic Book" pitchFamily="34" charset="0"/>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siness contact information">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lnSpc>
                <a:spcPct val="90000"/>
              </a:lnSpc>
              <a:buNone/>
              <a:defRPr>
                <a:solidFill>
                  <a:schemeClr val="tx1"/>
                </a:solidFill>
                <a:latin typeface="Arial" pitchFamily="34" charset="0"/>
                <a:cs typeface="Arial" pitchFamily="34" charset="0"/>
              </a:defRPr>
            </a:lvl1pPr>
            <a:lvl2pPr marL="0" indent="0">
              <a:defRPr>
                <a:solidFill>
                  <a:schemeClr val="tx1"/>
                </a:solidFill>
                <a:latin typeface="Franklin Gothic Book" pitchFamily="34" charset="0"/>
              </a:defRPr>
            </a:lvl2pPr>
            <a:lvl3pPr marL="0" indent="0">
              <a:defRPr>
                <a:solidFill>
                  <a:schemeClr val="tx1"/>
                </a:solidFill>
                <a:latin typeface="Franklin Gothic Book" pitchFamily="34" charset="0"/>
              </a:defRPr>
            </a:lvl3pPr>
            <a:lvl4pPr marL="0" indent="0">
              <a:defRPr>
                <a:solidFill>
                  <a:schemeClr val="tx1"/>
                </a:solidFill>
                <a:latin typeface="Franklin Gothic Book" pitchFamily="34" charset="0"/>
              </a:defRPr>
            </a:lvl4pPr>
            <a:lvl5pPr marL="0" indent="0">
              <a:defRPr>
                <a:solidFill>
                  <a:schemeClr val="tx1"/>
                </a:solidFill>
                <a:latin typeface="Franklin Gothic Book" pitchFamily="34" charset="0"/>
              </a:defRPr>
            </a:lvl5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siness contact information">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lnSpc>
                <a:spcPct val="90000"/>
              </a:lnSpc>
              <a:buNone/>
              <a:defRPr>
                <a:solidFill>
                  <a:schemeClr val="tx1"/>
                </a:solidFill>
                <a:latin typeface="Arial" pitchFamily="34" charset="0"/>
                <a:cs typeface="Arial" pitchFamily="34" charset="0"/>
              </a:defRPr>
            </a:lvl1pPr>
            <a:lvl2pPr marL="0" indent="0">
              <a:defRPr>
                <a:solidFill>
                  <a:schemeClr val="tx1"/>
                </a:solidFill>
                <a:latin typeface="Franklin Gothic Book" pitchFamily="34" charset="0"/>
              </a:defRPr>
            </a:lvl2pPr>
            <a:lvl3pPr marL="0" indent="0">
              <a:defRPr>
                <a:solidFill>
                  <a:schemeClr val="tx1"/>
                </a:solidFill>
                <a:latin typeface="Franklin Gothic Book" pitchFamily="34" charset="0"/>
              </a:defRPr>
            </a:lvl3pPr>
            <a:lvl4pPr marL="0" indent="0">
              <a:defRPr>
                <a:solidFill>
                  <a:schemeClr val="tx1"/>
                </a:solidFill>
                <a:latin typeface="Franklin Gothic Book" pitchFamily="34" charset="0"/>
              </a:defRPr>
            </a:lvl4pPr>
            <a:lvl5pPr marL="0" indent="0">
              <a:defRPr>
                <a:solidFill>
                  <a:schemeClr val="tx1"/>
                </a:solidFill>
                <a:latin typeface="Franklin Gothic Book" pitchFamily="34" charset="0"/>
              </a:defRPr>
            </a:lvl5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04799" y="293688"/>
            <a:ext cx="8566245" cy="944562"/>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latin typeface="Arial" pitchFamily="34" charset="0"/>
                <a:cs typeface="Arial" pitchFamily="34" charset="0"/>
              </a:defRPr>
            </a:lvl1pPr>
            <a:lvl2pPr>
              <a:buNone/>
              <a:defRPr>
                <a:solidFill>
                  <a:schemeClr val="tx1"/>
                </a:solidFill>
                <a:latin typeface="Franklin Gothic Book" pitchFamily="34" charset="0"/>
              </a:defRPr>
            </a:lvl2pPr>
            <a:lvl3pPr>
              <a:defRPr>
                <a:solidFill>
                  <a:schemeClr val="tx1"/>
                </a:solidFill>
                <a:latin typeface="Franklin Gothic Book" pitchFamily="34" charset="0"/>
              </a:defRPr>
            </a:lvl3pPr>
            <a:lvl4pPr>
              <a:defRPr>
                <a:solidFill>
                  <a:schemeClr val="tx1"/>
                </a:solidFill>
                <a:latin typeface="Franklin Gothic Book" pitchFamily="34" charset="0"/>
              </a:defRPr>
            </a:lvl4pPr>
            <a:lvl5pPr>
              <a:defRPr>
                <a:solidFill>
                  <a:schemeClr val="tx1"/>
                </a:solidFill>
                <a:latin typeface="Franklin Gothic Book" pitchFamily="34" charset="0"/>
              </a:defRPr>
            </a:lvl5pPr>
          </a:lstStyle>
          <a:p>
            <a:pPr lvl="0"/>
            <a:r>
              <a:rPr lang="en-US" dirty="0" smtClean="0"/>
              <a:t>Click to edit Master text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Referenc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indent="-342900">
              <a:buNone/>
              <a:defRPr sz="1800">
                <a:solidFill>
                  <a:schemeClr val="tx1"/>
                </a:solidFill>
                <a:latin typeface="Arial" pitchFamily="34" charset="0"/>
                <a:cs typeface="Arial" pitchFamily="34" charset="0"/>
              </a:defRPr>
            </a:lvl1pPr>
            <a:lvl2pPr>
              <a:buNone/>
              <a:defRPr>
                <a:solidFill>
                  <a:schemeClr val="tx1"/>
                </a:solidFill>
                <a:latin typeface="Franklin Gothic Book" pitchFamily="34" charset="0"/>
              </a:defRPr>
            </a:lvl2pPr>
            <a:lvl3pPr>
              <a:defRPr>
                <a:solidFill>
                  <a:schemeClr val="tx1"/>
                </a:solidFill>
                <a:latin typeface="Franklin Gothic Book" pitchFamily="34" charset="0"/>
              </a:defRPr>
            </a:lvl3pPr>
            <a:lvl4pPr>
              <a:defRPr>
                <a:solidFill>
                  <a:schemeClr val="tx1"/>
                </a:solidFill>
                <a:latin typeface="Franklin Gothic Book" pitchFamily="34" charset="0"/>
              </a:defRPr>
            </a:lvl4pPr>
            <a:lvl5pPr>
              <a:defRPr>
                <a:solidFill>
                  <a:schemeClr val="tx1"/>
                </a:solidFill>
                <a:latin typeface="Franklin Gothic Book" pitchFamily="34" charset="0"/>
              </a:defRPr>
            </a:lvl5pPr>
          </a:lstStyle>
          <a:p>
            <a:pPr lvl="0"/>
            <a:r>
              <a:rPr lang="en-US" dirty="0" smtClean="0"/>
              <a:t>Click to edit Master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81000" y="1600200"/>
            <a:ext cx="4114800" cy="4525963"/>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600200"/>
            <a:ext cx="4114800" cy="4525963"/>
          </a:xfrm>
        </p:spPr>
        <p:txBody>
          <a:bodyPr/>
          <a:lstStyle>
            <a:lvl1pPr>
              <a:buClr>
                <a:srgbClr val="708468"/>
              </a:buClr>
              <a:defRPr sz="3200">
                <a:latin typeface="Arial" pitchFamily="34" charset="0"/>
                <a:cs typeface="Arial" pitchFamily="34" charset="0"/>
              </a:defRPr>
            </a:lvl1pPr>
            <a:lvl2pPr>
              <a:defRPr sz="28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114800" cy="4525963"/>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600200" y="274638"/>
            <a:ext cx="7086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600200" y="1600200"/>
            <a:ext cx="7086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Slide Number Placeholder 14"/>
          <p:cNvSpPr>
            <a:spLocks noGrp="1"/>
          </p:cNvSpPr>
          <p:nvPr>
            <p:ph type="sldNum" sz="quarter" idx="4"/>
          </p:nvPr>
        </p:nvSpPr>
        <p:spPr>
          <a:xfrm>
            <a:off x="152400" y="7239000"/>
            <a:ext cx="2133600" cy="365125"/>
          </a:xfrm>
          <a:prstGeom prst="rect">
            <a:avLst/>
          </a:prstGeom>
        </p:spPr>
        <p:txBody>
          <a:bodyPr vert="horz" lIns="91440" tIns="45720" rIns="91440" bIns="45720" rtlCol="0" anchor="ctr"/>
          <a:lstStyle>
            <a:lvl1pPr algn="l">
              <a:defRPr sz="1200">
                <a:solidFill>
                  <a:schemeClr val="tx1">
                    <a:lumMod val="50000"/>
                    <a:lumOff val="50000"/>
                  </a:schemeClr>
                </a:solidFill>
                <a:latin typeface="Franklin Gothic Book"/>
                <a:ea typeface="ＭＳ Ｐゴシック" charset="-128"/>
                <a:cs typeface="+mn-cs"/>
              </a:defRPr>
            </a:lvl1pPr>
          </a:lstStyle>
          <a:p>
            <a:pPr>
              <a:defRPr/>
            </a:pPr>
            <a:fld id="{C50063BA-DAB4-4622-8BDD-912E1DFAA090}" type="slidenum">
              <a:rPr lang="en-US"/>
              <a:pPr>
                <a:defRPr/>
              </a:pPr>
              <a:t>‹#›</a:t>
            </a:fld>
            <a:endParaRPr lang="en-US" dirty="0"/>
          </a:p>
        </p:txBody>
      </p:sp>
      <p:sp>
        <p:nvSpPr>
          <p:cNvPr id="13" name="Rectangle 4"/>
          <p:cNvSpPr>
            <a:spLocks noChangeArrowheads="1"/>
          </p:cNvSpPr>
          <p:nvPr/>
        </p:nvSpPr>
        <p:spPr bwMode="auto">
          <a:xfrm>
            <a:off x="0" y="0"/>
            <a:ext cx="9144000" cy="6858000"/>
          </a:xfrm>
          <a:prstGeom prst="rect">
            <a:avLst/>
          </a:prstGeom>
          <a:solidFill>
            <a:schemeClr val="accent4"/>
          </a:solidFill>
          <a:ln w="9525">
            <a:noFill/>
            <a:miter lim="800000"/>
            <a:headEnd/>
            <a:tailEnd/>
          </a:ln>
        </p:spPr>
        <p:txBody>
          <a:bodyPr/>
          <a:lstStyle/>
          <a:p>
            <a:pPr>
              <a:defRPr/>
            </a:pPr>
            <a:endParaRPr lang="en-US" dirty="0">
              <a:latin typeface="Arial" charset="0"/>
              <a:ea typeface="ＭＳ Ｐゴシック" charset="-128"/>
              <a:cs typeface="ＭＳ Ｐゴシック" charset="-128"/>
            </a:endParaRPr>
          </a:p>
        </p:txBody>
      </p:sp>
      <p:sp>
        <p:nvSpPr>
          <p:cNvPr id="14" name="AutoShape 5"/>
          <p:cNvSpPr>
            <a:spLocks noChangeArrowheads="1"/>
          </p:cNvSpPr>
          <p:nvPr/>
        </p:nvSpPr>
        <p:spPr bwMode="auto">
          <a:xfrm>
            <a:off x="228600" y="228600"/>
            <a:ext cx="8709025" cy="6413500"/>
          </a:xfrm>
          <a:prstGeom prst="roundRect">
            <a:avLst>
              <a:gd name="adj" fmla="val 2236"/>
            </a:avLst>
          </a:prstGeom>
          <a:solidFill>
            <a:schemeClr val="bg1"/>
          </a:solidFill>
          <a:ln w="9525">
            <a:noFill/>
            <a:round/>
            <a:headEnd/>
            <a:tailEnd/>
          </a:ln>
        </p:spPr>
        <p:txBody>
          <a:bodyPr wrap="none" anchor="ctr"/>
          <a:lstStyle/>
          <a:p>
            <a:pPr>
              <a:defRPr/>
            </a:pPr>
            <a:endParaRPr lang="en-US" dirty="0">
              <a:latin typeface="Arial" charset="0"/>
              <a:ea typeface="ＭＳ Ｐゴシック" charset="-128"/>
            </a:endParaRPr>
          </a:p>
        </p:txBody>
      </p:sp>
      <p:sp>
        <p:nvSpPr>
          <p:cNvPr id="17" name="Line 7"/>
          <p:cNvSpPr>
            <a:spLocks noChangeShapeType="1"/>
          </p:cNvSpPr>
          <p:nvPr/>
        </p:nvSpPr>
        <p:spPr bwMode="auto">
          <a:xfrm>
            <a:off x="457200" y="6091238"/>
            <a:ext cx="8305800" cy="0"/>
          </a:xfrm>
          <a:prstGeom prst="line">
            <a:avLst/>
          </a:prstGeom>
          <a:noFill/>
          <a:ln w="25400" cap="rnd">
            <a:solidFill>
              <a:schemeClr val="tx1"/>
            </a:solidFill>
            <a:prstDash val="sysDot"/>
            <a:round/>
            <a:headEnd/>
            <a:tailEnd/>
          </a:ln>
        </p:spPr>
        <p:txBody>
          <a:bodyPr wrap="none" anchor="ctr"/>
          <a:lstStyle/>
          <a:p>
            <a:pPr>
              <a:defRPr/>
            </a:pPr>
            <a:endParaRPr lang="en-US" dirty="0">
              <a:latin typeface="Arial" charset="0"/>
              <a:ea typeface="ＭＳ Ｐゴシック" charset="-128"/>
            </a:endParaRPr>
          </a:p>
        </p:txBody>
      </p:sp>
      <p:sp>
        <p:nvSpPr>
          <p:cNvPr id="10" name="Line 7"/>
          <p:cNvSpPr>
            <a:spLocks noChangeShapeType="1"/>
          </p:cNvSpPr>
          <p:nvPr/>
        </p:nvSpPr>
        <p:spPr bwMode="auto">
          <a:xfrm flipV="1">
            <a:off x="1165225" y="1149350"/>
            <a:ext cx="7616825" cy="15875"/>
          </a:xfrm>
          <a:prstGeom prst="line">
            <a:avLst/>
          </a:prstGeom>
          <a:noFill/>
          <a:ln w="25400" cap="rnd">
            <a:solidFill>
              <a:schemeClr val="tx1"/>
            </a:solidFill>
            <a:prstDash val="sysDot"/>
            <a:round/>
            <a:headEnd/>
            <a:tailEnd/>
          </a:ln>
        </p:spPr>
        <p:txBody>
          <a:bodyPr wrap="none" anchor="ctr"/>
          <a:lstStyle/>
          <a:p>
            <a:pPr>
              <a:defRPr/>
            </a:pPr>
            <a:endParaRPr lang="en-US" dirty="0">
              <a:latin typeface="Arial" charset="0"/>
              <a:ea typeface="ＭＳ Ｐゴシック" charset="-128"/>
            </a:endParaRPr>
          </a:p>
        </p:txBody>
      </p:sp>
      <p:pic>
        <p:nvPicPr>
          <p:cNvPr id="2057" name="Picture 10" descr="TQ Logo_2011_for PPT.png"/>
          <p:cNvPicPr>
            <a:picLocks noChangeAspect="1"/>
          </p:cNvPicPr>
          <p:nvPr/>
        </p:nvPicPr>
        <p:blipFill>
          <a:blip r:embed="rId5" cstate="print"/>
          <a:srcRect/>
          <a:stretch>
            <a:fillRect/>
          </a:stretch>
        </p:blipFill>
        <p:spPr bwMode="auto">
          <a:xfrm>
            <a:off x="514350" y="474663"/>
            <a:ext cx="3881438" cy="595312"/>
          </a:xfrm>
          <a:prstGeom prst="rect">
            <a:avLst/>
          </a:prstGeom>
          <a:noFill/>
          <a:ln w="9525">
            <a:noFill/>
            <a:miter lim="800000"/>
            <a:headEnd/>
            <a:tailEnd/>
          </a:ln>
        </p:spPr>
      </p:pic>
      <p:pic>
        <p:nvPicPr>
          <p:cNvPr id="2058" name="Picture 11" descr="3 Partners Logos R-Dec2010.png"/>
          <p:cNvPicPr>
            <a:picLocks noChangeAspect="1"/>
          </p:cNvPicPr>
          <p:nvPr/>
        </p:nvPicPr>
        <p:blipFill>
          <a:blip r:embed="rId6" cstate="print"/>
          <a:srcRect/>
          <a:stretch>
            <a:fillRect/>
          </a:stretch>
        </p:blipFill>
        <p:spPr bwMode="auto">
          <a:xfrm>
            <a:off x="2540000" y="6153150"/>
            <a:ext cx="408305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Lst>
  <p:hf hdr="0" ftr="0" dt="0"/>
  <p:txStyles>
    <p:titleStyle>
      <a:lvl1pPr algn="l" rtl="0" eaLnBrk="0" fontAlgn="base" hangingPunct="0">
        <a:spcBef>
          <a:spcPct val="0"/>
        </a:spcBef>
        <a:spcAft>
          <a:spcPct val="0"/>
        </a:spcAft>
        <a:defRPr sz="3600" kern="1200">
          <a:solidFill>
            <a:schemeClr val="bg1"/>
          </a:solidFill>
          <a:latin typeface="Franklin Gothic Demi" pitchFamily="34" charset="0"/>
          <a:ea typeface="+mj-ea"/>
          <a:cs typeface="+mj-cs"/>
        </a:defRPr>
      </a:lvl1pPr>
      <a:lvl2pPr algn="l" rtl="0" eaLnBrk="0" fontAlgn="base" hangingPunct="0">
        <a:spcBef>
          <a:spcPct val="0"/>
        </a:spcBef>
        <a:spcAft>
          <a:spcPct val="0"/>
        </a:spcAft>
        <a:defRPr sz="3600">
          <a:solidFill>
            <a:schemeClr val="bg1"/>
          </a:solidFill>
          <a:latin typeface="Franklin Gothic Demi" pitchFamily="34" charset="0"/>
        </a:defRPr>
      </a:lvl2pPr>
      <a:lvl3pPr algn="l" rtl="0" eaLnBrk="0" fontAlgn="base" hangingPunct="0">
        <a:spcBef>
          <a:spcPct val="0"/>
        </a:spcBef>
        <a:spcAft>
          <a:spcPct val="0"/>
        </a:spcAft>
        <a:defRPr sz="3600">
          <a:solidFill>
            <a:schemeClr val="bg1"/>
          </a:solidFill>
          <a:latin typeface="Franklin Gothic Demi" pitchFamily="34" charset="0"/>
        </a:defRPr>
      </a:lvl3pPr>
      <a:lvl4pPr algn="l" rtl="0" eaLnBrk="0" fontAlgn="base" hangingPunct="0">
        <a:spcBef>
          <a:spcPct val="0"/>
        </a:spcBef>
        <a:spcAft>
          <a:spcPct val="0"/>
        </a:spcAft>
        <a:defRPr sz="3600">
          <a:solidFill>
            <a:schemeClr val="bg1"/>
          </a:solidFill>
          <a:latin typeface="Franklin Gothic Demi" pitchFamily="34" charset="0"/>
        </a:defRPr>
      </a:lvl4pPr>
      <a:lvl5pPr algn="l" rtl="0" eaLnBrk="0" fontAlgn="base" hangingPunct="0">
        <a:spcBef>
          <a:spcPct val="0"/>
        </a:spcBef>
        <a:spcAft>
          <a:spcPct val="0"/>
        </a:spcAft>
        <a:defRPr sz="3600">
          <a:solidFill>
            <a:schemeClr val="bg1"/>
          </a:solidFill>
          <a:latin typeface="Franklin Gothic Demi" pitchFamily="34" charset="0"/>
        </a:defRPr>
      </a:lvl5pPr>
      <a:lvl6pPr marL="457200" algn="l" rtl="0" eaLnBrk="1" fontAlgn="base" hangingPunct="1">
        <a:spcBef>
          <a:spcPct val="0"/>
        </a:spcBef>
        <a:spcAft>
          <a:spcPct val="0"/>
        </a:spcAft>
        <a:defRPr sz="4000" b="1">
          <a:solidFill>
            <a:schemeClr val="bg1"/>
          </a:solidFill>
          <a:latin typeface="FranklinGothic" pitchFamily="-48" charset="0"/>
        </a:defRPr>
      </a:lvl6pPr>
      <a:lvl7pPr marL="914400" algn="l" rtl="0" eaLnBrk="1" fontAlgn="base" hangingPunct="1">
        <a:spcBef>
          <a:spcPct val="0"/>
        </a:spcBef>
        <a:spcAft>
          <a:spcPct val="0"/>
        </a:spcAft>
        <a:defRPr sz="4000" b="1">
          <a:solidFill>
            <a:schemeClr val="bg1"/>
          </a:solidFill>
          <a:latin typeface="FranklinGothic" pitchFamily="-48" charset="0"/>
        </a:defRPr>
      </a:lvl7pPr>
      <a:lvl8pPr marL="1371600" algn="l" rtl="0" eaLnBrk="1" fontAlgn="base" hangingPunct="1">
        <a:spcBef>
          <a:spcPct val="0"/>
        </a:spcBef>
        <a:spcAft>
          <a:spcPct val="0"/>
        </a:spcAft>
        <a:defRPr sz="4000" b="1">
          <a:solidFill>
            <a:schemeClr val="bg1"/>
          </a:solidFill>
          <a:latin typeface="FranklinGothic" pitchFamily="-48" charset="0"/>
        </a:defRPr>
      </a:lvl8pPr>
      <a:lvl9pPr marL="1828800" algn="l" rtl="0" eaLnBrk="1" fontAlgn="base" hangingPunct="1">
        <a:spcBef>
          <a:spcPct val="0"/>
        </a:spcBef>
        <a:spcAft>
          <a:spcPct val="0"/>
        </a:spcAft>
        <a:defRPr sz="4000" b="1">
          <a:solidFill>
            <a:schemeClr val="bg1"/>
          </a:solidFill>
          <a:latin typeface="FranklinGothic" pitchFamily="-4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bg1"/>
          </a:solidFill>
          <a:latin typeface="Franklin Gothic Book"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sz="2800" kern="1200">
          <a:solidFill>
            <a:schemeClr val="bg1"/>
          </a:solidFill>
          <a:latin typeface="Franklin Gothic Book"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Franklin Gothic Book"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Franklin Gothic Book"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0"/>
            <a:ext cx="9144000" cy="6858000"/>
          </a:xfrm>
          <a:prstGeom prst="rect">
            <a:avLst/>
          </a:prstGeom>
          <a:solidFill>
            <a:schemeClr val="accent4"/>
          </a:solidFill>
          <a:ln w="9525">
            <a:noFill/>
            <a:miter lim="800000"/>
            <a:headEnd/>
            <a:tailEnd/>
          </a:ln>
        </p:spPr>
        <p:txBody>
          <a:bodyPr/>
          <a:lstStyle/>
          <a:p>
            <a:pPr>
              <a:defRPr/>
            </a:pPr>
            <a:endParaRPr lang="en-US" dirty="0">
              <a:latin typeface="Arial" charset="0"/>
              <a:ea typeface="ＭＳ Ｐゴシック" charset="-128"/>
              <a:cs typeface="ＭＳ Ｐゴシック" charset="-128"/>
            </a:endParaRPr>
          </a:p>
        </p:txBody>
      </p:sp>
      <p:sp>
        <p:nvSpPr>
          <p:cNvPr id="13" name="AutoShape 5"/>
          <p:cNvSpPr>
            <a:spLocks noChangeArrowheads="1"/>
          </p:cNvSpPr>
          <p:nvPr/>
        </p:nvSpPr>
        <p:spPr bwMode="auto">
          <a:xfrm>
            <a:off x="228600" y="228600"/>
            <a:ext cx="8709025" cy="6413500"/>
          </a:xfrm>
          <a:prstGeom prst="roundRect">
            <a:avLst>
              <a:gd name="adj" fmla="val 2236"/>
            </a:avLst>
          </a:prstGeom>
          <a:solidFill>
            <a:schemeClr val="bg1">
              <a:lumMod val="85000"/>
            </a:schemeClr>
          </a:solidFill>
          <a:ln w="9525">
            <a:noFill/>
            <a:round/>
            <a:headEnd/>
            <a:tailEnd/>
          </a:ln>
        </p:spPr>
        <p:txBody>
          <a:bodyPr wrap="none" anchor="ctr"/>
          <a:lstStyle/>
          <a:p>
            <a:pPr>
              <a:defRPr/>
            </a:pPr>
            <a:endParaRPr lang="en-US" dirty="0">
              <a:latin typeface="Arial" charset="0"/>
              <a:ea typeface="ＭＳ Ｐゴシック" charset="-128"/>
            </a:endParaRPr>
          </a:p>
        </p:txBody>
      </p:sp>
      <p:sp>
        <p:nvSpPr>
          <p:cNvPr id="3076" name="Text Placeholder 2"/>
          <p:cNvSpPr>
            <a:spLocks noGrp="1"/>
          </p:cNvSpPr>
          <p:nvPr>
            <p:ph type="body" idx="1"/>
          </p:nvPr>
        </p:nvSpPr>
        <p:spPr bwMode="auto">
          <a:xfrm>
            <a:off x="1066800" y="2438400"/>
            <a:ext cx="76200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7" name="Slide Number Placeholder 16"/>
          <p:cNvSpPr>
            <a:spLocks noGrp="1"/>
          </p:cNvSpPr>
          <p:nvPr>
            <p:ph type="sldNum" sz="quarter" idx="4"/>
          </p:nvPr>
        </p:nvSpPr>
        <p:spPr>
          <a:xfrm>
            <a:off x="7010400" y="73152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ＭＳ Ｐゴシック" charset="-128"/>
                <a:cs typeface="+mn-cs"/>
              </a:defRPr>
            </a:lvl1pPr>
          </a:lstStyle>
          <a:p>
            <a:pPr>
              <a:defRPr/>
            </a:pPr>
            <a:fld id="{D3B6ADAE-95D2-4FE7-90C3-26BED6B1E7F0}" type="slidenum">
              <a:rPr lang="en-US"/>
              <a:pPr>
                <a:defRPr/>
              </a:pPr>
              <a:t>‹#›</a:t>
            </a:fld>
            <a:endParaRPr lang="en-US" dirty="0"/>
          </a:p>
        </p:txBody>
      </p:sp>
      <p:sp>
        <p:nvSpPr>
          <p:cNvPr id="8" name="Line 5"/>
          <p:cNvSpPr>
            <a:spLocks noChangeShapeType="1"/>
          </p:cNvSpPr>
          <p:nvPr/>
        </p:nvSpPr>
        <p:spPr bwMode="auto">
          <a:xfrm>
            <a:off x="457200" y="6249988"/>
            <a:ext cx="8305800" cy="0"/>
          </a:xfrm>
          <a:prstGeom prst="line">
            <a:avLst/>
          </a:prstGeom>
          <a:noFill/>
          <a:ln w="25400" cap="rnd">
            <a:solidFill>
              <a:schemeClr val="tx1"/>
            </a:solidFill>
            <a:prstDash val="sysDot"/>
            <a:round/>
            <a:headEnd/>
            <a:tailEnd/>
          </a:ln>
        </p:spPr>
        <p:txBody>
          <a:bodyPr wrap="none" anchor="ctr"/>
          <a:lstStyle/>
          <a:p>
            <a:pPr>
              <a:defRPr/>
            </a:pPr>
            <a:endParaRPr lang="en-US" dirty="0">
              <a:latin typeface="Arial" charset="0"/>
              <a:ea typeface="ＭＳ Ｐゴシック" charset="-128"/>
            </a:endParaRPr>
          </a:p>
        </p:txBody>
      </p:sp>
      <p:sp>
        <p:nvSpPr>
          <p:cNvPr id="9" name="TextBox 8"/>
          <p:cNvSpPr txBox="1"/>
          <p:nvPr/>
        </p:nvSpPr>
        <p:spPr>
          <a:xfrm>
            <a:off x="7972425" y="6319838"/>
            <a:ext cx="790575" cy="246062"/>
          </a:xfrm>
          <a:prstGeom prst="rect">
            <a:avLst/>
          </a:prstGeom>
          <a:noFill/>
        </p:spPr>
        <p:txBody>
          <a:bodyPr>
            <a:spAutoFit/>
          </a:bodyPr>
          <a:lstStyle/>
          <a:p>
            <a:pPr algn="r">
              <a:defRPr/>
            </a:pPr>
            <a:fld id="{651BAF96-9C68-45F0-B7A3-062EA4F98731}" type="slidenum">
              <a:rPr lang="en-US" sz="1000">
                <a:solidFill>
                  <a:schemeClr val="accent3"/>
                </a:solidFill>
                <a:latin typeface="Franklin Gothic Book"/>
                <a:ea typeface="ＭＳ Ｐゴシック" charset="-128"/>
              </a:rPr>
              <a:pPr algn="r">
                <a:defRPr/>
              </a:pPr>
              <a:t>‹#›</a:t>
            </a:fld>
            <a:endParaRPr lang="en-US" sz="1000" dirty="0">
              <a:solidFill>
                <a:schemeClr val="accent3"/>
              </a:solidFill>
              <a:latin typeface="Franklin Gothic Book"/>
              <a:ea typeface="ＭＳ Ｐゴシック" charset="-128"/>
            </a:endParaRPr>
          </a:p>
        </p:txBody>
      </p:sp>
      <p:pic>
        <p:nvPicPr>
          <p:cNvPr id="3080" name="Picture 9" descr="TQ Logo_2011_for PPT.png"/>
          <p:cNvPicPr>
            <a:picLocks noChangeAspect="1"/>
          </p:cNvPicPr>
          <p:nvPr/>
        </p:nvPicPr>
        <p:blipFill>
          <a:blip r:embed="rId3" cstate="print"/>
          <a:srcRect/>
          <a:stretch>
            <a:fillRect/>
          </a:stretch>
        </p:blipFill>
        <p:spPr bwMode="auto">
          <a:xfrm>
            <a:off x="449263" y="6319838"/>
            <a:ext cx="1612900" cy="246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5" r:id="rId1"/>
  </p:sldLayoutIdLst>
  <p:hf hdr="0" ftr="0" dt="0"/>
  <p:txStyles>
    <p:titleStyle>
      <a:lvl1pPr algn="l" rtl="0" eaLnBrk="0" fontAlgn="base" hangingPunct="0">
        <a:spcBef>
          <a:spcPct val="0"/>
        </a:spcBef>
        <a:spcAft>
          <a:spcPct val="0"/>
        </a:spcAft>
        <a:defRPr sz="3600" kern="1200">
          <a:solidFill>
            <a:schemeClr val="bg1"/>
          </a:solidFill>
          <a:latin typeface="Franklin Gothic Demi" pitchFamily="34" charset="0"/>
          <a:ea typeface="+mj-ea"/>
          <a:cs typeface="+mj-cs"/>
        </a:defRPr>
      </a:lvl1pPr>
      <a:lvl2pPr algn="l" rtl="0" eaLnBrk="0" fontAlgn="base" hangingPunct="0">
        <a:spcBef>
          <a:spcPct val="0"/>
        </a:spcBef>
        <a:spcAft>
          <a:spcPct val="0"/>
        </a:spcAft>
        <a:defRPr sz="3600">
          <a:solidFill>
            <a:schemeClr val="bg1"/>
          </a:solidFill>
          <a:latin typeface="Franklin Gothic Demi" pitchFamily="34" charset="0"/>
        </a:defRPr>
      </a:lvl2pPr>
      <a:lvl3pPr algn="l" rtl="0" eaLnBrk="0" fontAlgn="base" hangingPunct="0">
        <a:spcBef>
          <a:spcPct val="0"/>
        </a:spcBef>
        <a:spcAft>
          <a:spcPct val="0"/>
        </a:spcAft>
        <a:defRPr sz="3600">
          <a:solidFill>
            <a:schemeClr val="bg1"/>
          </a:solidFill>
          <a:latin typeface="Franklin Gothic Demi" pitchFamily="34" charset="0"/>
        </a:defRPr>
      </a:lvl3pPr>
      <a:lvl4pPr algn="l" rtl="0" eaLnBrk="0" fontAlgn="base" hangingPunct="0">
        <a:spcBef>
          <a:spcPct val="0"/>
        </a:spcBef>
        <a:spcAft>
          <a:spcPct val="0"/>
        </a:spcAft>
        <a:defRPr sz="3600">
          <a:solidFill>
            <a:schemeClr val="bg1"/>
          </a:solidFill>
          <a:latin typeface="Franklin Gothic Demi" pitchFamily="34" charset="0"/>
        </a:defRPr>
      </a:lvl4pPr>
      <a:lvl5pPr algn="l" rtl="0" eaLnBrk="0" fontAlgn="base" hangingPunct="0">
        <a:spcBef>
          <a:spcPct val="0"/>
        </a:spcBef>
        <a:spcAft>
          <a:spcPct val="0"/>
        </a:spcAft>
        <a:defRPr sz="3600">
          <a:solidFill>
            <a:schemeClr val="bg1"/>
          </a:solidFill>
          <a:latin typeface="Franklin Gothic Demi" pitchFamily="34" charset="0"/>
        </a:defRPr>
      </a:lvl5pPr>
      <a:lvl6pPr marL="457200" algn="l" rtl="0" fontAlgn="base">
        <a:spcBef>
          <a:spcPct val="0"/>
        </a:spcBef>
        <a:spcAft>
          <a:spcPct val="0"/>
        </a:spcAft>
        <a:defRPr sz="4000" b="1">
          <a:solidFill>
            <a:schemeClr val="bg1"/>
          </a:solidFill>
          <a:latin typeface="FranklinGothic" pitchFamily="-48" charset="0"/>
        </a:defRPr>
      </a:lvl6pPr>
      <a:lvl7pPr marL="914400" algn="l" rtl="0" fontAlgn="base">
        <a:spcBef>
          <a:spcPct val="0"/>
        </a:spcBef>
        <a:spcAft>
          <a:spcPct val="0"/>
        </a:spcAft>
        <a:defRPr sz="4000" b="1">
          <a:solidFill>
            <a:schemeClr val="bg1"/>
          </a:solidFill>
          <a:latin typeface="FranklinGothic" pitchFamily="-48" charset="0"/>
        </a:defRPr>
      </a:lvl7pPr>
      <a:lvl8pPr marL="1371600" algn="l" rtl="0" fontAlgn="base">
        <a:spcBef>
          <a:spcPct val="0"/>
        </a:spcBef>
        <a:spcAft>
          <a:spcPct val="0"/>
        </a:spcAft>
        <a:defRPr sz="4000" b="1">
          <a:solidFill>
            <a:schemeClr val="bg1"/>
          </a:solidFill>
          <a:latin typeface="FranklinGothic" pitchFamily="-48" charset="0"/>
        </a:defRPr>
      </a:lvl8pPr>
      <a:lvl9pPr marL="1828800" algn="l" rtl="0" fontAlgn="base">
        <a:spcBef>
          <a:spcPct val="0"/>
        </a:spcBef>
        <a:spcAft>
          <a:spcPct val="0"/>
        </a:spcAft>
        <a:defRPr sz="4000" b="1">
          <a:solidFill>
            <a:schemeClr val="bg1"/>
          </a:solidFill>
          <a:latin typeface="FranklinGothic" pitchFamily="-48" charset="0"/>
        </a:defRPr>
      </a:lvl9pPr>
    </p:titleStyle>
    <p:bodyStyle>
      <a:lvl1pPr marL="342900" indent="-342900" algn="l" rtl="0" eaLnBrk="0" fontAlgn="base" hangingPunct="0">
        <a:spcBef>
          <a:spcPct val="20000"/>
        </a:spcBef>
        <a:spcAft>
          <a:spcPct val="0"/>
        </a:spcAft>
        <a:buClr>
          <a:srgbClr val="AC1A2F"/>
        </a:buCl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AC1A2F"/>
        </a:buCl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AC1A2F"/>
        </a:buCl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AC1A2F"/>
        </a:buClr>
        <a:defRPr sz="2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78A22F"/>
        </a:buClr>
        <a:buFont typeface="Arial" pitchFamily="34" charset="0"/>
        <a:buChar char="»"/>
        <a:defRPr sz="2000" kern="1200">
          <a:solidFill>
            <a:schemeClr val="tx1"/>
          </a:solidFill>
          <a:latin typeface="Franklin Gothic Book"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0"/>
            <a:ext cx="9144000" cy="6858000"/>
          </a:xfrm>
          <a:prstGeom prst="rect">
            <a:avLst/>
          </a:prstGeom>
          <a:solidFill>
            <a:schemeClr val="accent4"/>
          </a:solidFill>
          <a:ln w="9525">
            <a:solidFill>
              <a:schemeClr val="tx1"/>
            </a:solidFill>
            <a:miter lim="800000"/>
            <a:headEnd/>
            <a:tailEnd/>
          </a:ln>
        </p:spPr>
        <p:txBody>
          <a:bodyPr/>
          <a:lstStyle/>
          <a:p>
            <a:pPr>
              <a:defRPr/>
            </a:pPr>
            <a:endParaRPr lang="en-US" dirty="0">
              <a:latin typeface="Arial" charset="0"/>
              <a:ea typeface="ＭＳ Ｐゴシック" charset="-128"/>
              <a:cs typeface="ＭＳ Ｐゴシック" charset="-128"/>
            </a:endParaRPr>
          </a:p>
        </p:txBody>
      </p:sp>
      <p:sp>
        <p:nvSpPr>
          <p:cNvPr id="11" name="AutoShape 6"/>
          <p:cNvSpPr>
            <a:spLocks noChangeArrowheads="1"/>
          </p:cNvSpPr>
          <p:nvPr/>
        </p:nvSpPr>
        <p:spPr bwMode="auto">
          <a:xfrm>
            <a:off x="279400" y="228600"/>
            <a:ext cx="8620125" cy="990600"/>
          </a:xfrm>
          <a:prstGeom prst="roundRect">
            <a:avLst>
              <a:gd name="adj" fmla="val 11944"/>
            </a:avLst>
          </a:prstGeom>
          <a:solidFill>
            <a:schemeClr val="bg1"/>
          </a:solidFill>
          <a:ln w="9525">
            <a:noFill/>
            <a:round/>
            <a:headEnd/>
            <a:tailEnd/>
          </a:ln>
        </p:spPr>
        <p:txBody>
          <a:bodyPr wrap="none" anchor="ctr"/>
          <a:lstStyle/>
          <a:p>
            <a:pPr algn="ctr">
              <a:defRPr/>
            </a:pPr>
            <a:endParaRPr lang="en-US" sz="3600" b="1" dirty="0">
              <a:solidFill>
                <a:srgbClr val="5C7F92"/>
              </a:solidFill>
              <a:latin typeface="Arial" charset="0"/>
              <a:ea typeface="ＭＳ Ｐゴシック" charset="-128"/>
              <a:cs typeface="ＭＳ Ｐゴシック" charset="-128"/>
            </a:endParaRPr>
          </a:p>
        </p:txBody>
      </p:sp>
      <p:sp>
        <p:nvSpPr>
          <p:cNvPr id="12" name="AutoShape 3"/>
          <p:cNvSpPr>
            <a:spLocks noChangeArrowheads="1"/>
          </p:cNvSpPr>
          <p:nvPr/>
        </p:nvSpPr>
        <p:spPr bwMode="auto">
          <a:xfrm>
            <a:off x="292100" y="1371600"/>
            <a:ext cx="8620125" cy="5257800"/>
          </a:xfrm>
          <a:prstGeom prst="roundRect">
            <a:avLst>
              <a:gd name="adj" fmla="val 2236"/>
            </a:avLst>
          </a:prstGeom>
          <a:solidFill>
            <a:schemeClr val="bg1"/>
          </a:solidFill>
          <a:ln w="9525">
            <a:noFill/>
            <a:round/>
            <a:headEnd/>
            <a:tailEnd/>
          </a:ln>
        </p:spPr>
        <p:txBody>
          <a:bodyPr wrap="none" anchor="ctr"/>
          <a:lstStyle/>
          <a:p>
            <a:pPr>
              <a:defRPr/>
            </a:pPr>
            <a:endParaRPr lang="en-US" dirty="0">
              <a:latin typeface="Arial" charset="0"/>
              <a:ea typeface="ＭＳ Ｐゴシック" charset="-128"/>
              <a:cs typeface="ＭＳ Ｐゴシック" charset="-128"/>
            </a:endParaRPr>
          </a:p>
        </p:txBody>
      </p:sp>
      <p:sp>
        <p:nvSpPr>
          <p:cNvPr id="14" name="Line 5"/>
          <p:cNvSpPr>
            <a:spLocks noChangeShapeType="1"/>
          </p:cNvSpPr>
          <p:nvPr/>
        </p:nvSpPr>
        <p:spPr bwMode="auto">
          <a:xfrm>
            <a:off x="457200" y="6249988"/>
            <a:ext cx="8305800" cy="0"/>
          </a:xfrm>
          <a:prstGeom prst="line">
            <a:avLst/>
          </a:prstGeom>
          <a:noFill/>
          <a:ln w="25400" cap="rnd">
            <a:solidFill>
              <a:schemeClr val="tx1"/>
            </a:solidFill>
            <a:prstDash val="sysDot"/>
            <a:round/>
            <a:headEnd/>
            <a:tailEnd/>
          </a:ln>
        </p:spPr>
        <p:txBody>
          <a:bodyPr wrap="none" anchor="ctr"/>
          <a:lstStyle/>
          <a:p>
            <a:pPr>
              <a:defRPr/>
            </a:pPr>
            <a:endParaRPr lang="en-US" dirty="0">
              <a:latin typeface="Arial" charset="0"/>
              <a:ea typeface="ＭＳ Ｐゴシック" charset="-128"/>
            </a:endParaRPr>
          </a:p>
        </p:txBody>
      </p:sp>
      <p:sp>
        <p:nvSpPr>
          <p:cNvPr id="410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Slide Number Placeholder 15"/>
          <p:cNvSpPr>
            <a:spLocks noGrp="1"/>
          </p:cNvSpPr>
          <p:nvPr>
            <p:ph type="sldNum" sz="quarter" idx="4"/>
          </p:nvPr>
        </p:nvSpPr>
        <p:spPr>
          <a:xfrm>
            <a:off x="7010400" y="72390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ＭＳ Ｐゴシック" charset="-128"/>
                <a:cs typeface="+mn-cs"/>
              </a:defRPr>
            </a:lvl1pPr>
          </a:lstStyle>
          <a:p>
            <a:pPr>
              <a:defRPr/>
            </a:pPr>
            <a:fld id="{E70CD0B8-595B-450C-A22A-34A7B36DCE45}" type="slidenum">
              <a:rPr lang="en-US"/>
              <a:pPr>
                <a:defRPr/>
              </a:pPr>
              <a:t>‹#›</a:t>
            </a:fld>
            <a:endParaRPr lang="en-US" dirty="0"/>
          </a:p>
        </p:txBody>
      </p:sp>
      <p:sp>
        <p:nvSpPr>
          <p:cNvPr id="18" name="TextBox 17"/>
          <p:cNvSpPr txBox="1"/>
          <p:nvPr/>
        </p:nvSpPr>
        <p:spPr>
          <a:xfrm>
            <a:off x="7972425" y="6319838"/>
            <a:ext cx="790575" cy="246062"/>
          </a:xfrm>
          <a:prstGeom prst="rect">
            <a:avLst/>
          </a:prstGeom>
          <a:noFill/>
        </p:spPr>
        <p:txBody>
          <a:bodyPr>
            <a:spAutoFit/>
          </a:bodyPr>
          <a:lstStyle/>
          <a:p>
            <a:pPr algn="r">
              <a:defRPr/>
            </a:pPr>
            <a:fld id="{5F31B66B-7A20-4DEB-B3CA-A2B0088C15AE}" type="slidenum">
              <a:rPr lang="en-US" sz="1000">
                <a:solidFill>
                  <a:schemeClr val="accent3"/>
                </a:solidFill>
                <a:latin typeface="Franklin Gothic Book"/>
                <a:ea typeface="ＭＳ Ｐゴシック" charset="-128"/>
              </a:rPr>
              <a:pPr algn="r">
                <a:defRPr/>
              </a:pPr>
              <a:t>‹#›</a:t>
            </a:fld>
            <a:endParaRPr lang="en-US" sz="1000" dirty="0">
              <a:solidFill>
                <a:schemeClr val="accent3"/>
              </a:solidFill>
              <a:latin typeface="Franklin Gothic Book"/>
              <a:ea typeface="ＭＳ Ｐゴシック" charset="-128"/>
            </a:endParaRPr>
          </a:p>
        </p:txBody>
      </p:sp>
      <p:sp>
        <p:nvSpPr>
          <p:cNvPr id="4105" name="Title Placeholder 1"/>
          <p:cNvSpPr>
            <a:spLocks noGrp="1"/>
          </p:cNvSpPr>
          <p:nvPr>
            <p:ph type="title"/>
          </p:nvPr>
        </p:nvSpPr>
        <p:spPr bwMode="auto">
          <a:xfrm>
            <a:off x="304800" y="242888"/>
            <a:ext cx="8580438" cy="944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4106" name="Picture 12" descr="TQ Logo_2011_for PPT.png"/>
          <p:cNvPicPr>
            <a:picLocks noChangeAspect="1"/>
          </p:cNvPicPr>
          <p:nvPr/>
        </p:nvPicPr>
        <p:blipFill>
          <a:blip r:embed="rId8" cstate="print"/>
          <a:srcRect/>
          <a:stretch>
            <a:fillRect/>
          </a:stretch>
        </p:blipFill>
        <p:spPr bwMode="auto">
          <a:xfrm>
            <a:off x="449263" y="6319838"/>
            <a:ext cx="1612900" cy="246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Lst>
  <p:hf hdr="0" ftr="0" dt="0"/>
  <p:txStyles>
    <p:titleStyle>
      <a:lvl1pPr algn="ctr" rtl="0" eaLnBrk="0" fontAlgn="base" hangingPunct="0">
        <a:lnSpc>
          <a:spcPct val="80000"/>
        </a:lnSpc>
        <a:spcBef>
          <a:spcPct val="0"/>
        </a:spcBef>
        <a:spcAft>
          <a:spcPct val="0"/>
        </a:spcAft>
        <a:defRPr sz="3600" b="1" kern="1200">
          <a:solidFill>
            <a:schemeClr val="tx2"/>
          </a:solidFill>
          <a:latin typeface="Arial" pitchFamily="34" charset="0"/>
          <a:ea typeface="+mj-ea"/>
          <a:cs typeface="Arial" pitchFamily="34" charset="0"/>
        </a:defRPr>
      </a:lvl1pPr>
      <a:lvl2pPr algn="ctr" rtl="0" eaLnBrk="0" fontAlgn="base" hangingPunct="0">
        <a:lnSpc>
          <a:spcPct val="80000"/>
        </a:lnSpc>
        <a:spcBef>
          <a:spcPct val="0"/>
        </a:spcBef>
        <a:spcAft>
          <a:spcPct val="0"/>
        </a:spcAft>
        <a:defRPr sz="3600" b="1">
          <a:solidFill>
            <a:schemeClr val="tx2"/>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2"/>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2"/>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2"/>
          </a:solidFill>
          <a:latin typeface="Arial" pitchFamily="34" charset="0"/>
          <a:cs typeface="Arial" pitchFamily="34" charset="0"/>
        </a:defRPr>
      </a:lvl5pPr>
      <a:lvl6pPr marL="457200" algn="l" rtl="0" fontAlgn="base">
        <a:spcBef>
          <a:spcPct val="0"/>
        </a:spcBef>
        <a:spcAft>
          <a:spcPct val="0"/>
        </a:spcAft>
        <a:defRPr sz="4000" b="1">
          <a:solidFill>
            <a:schemeClr val="bg1"/>
          </a:solidFill>
          <a:latin typeface="FranklinGothic" pitchFamily="-48" charset="0"/>
        </a:defRPr>
      </a:lvl6pPr>
      <a:lvl7pPr marL="914400" algn="l" rtl="0" fontAlgn="base">
        <a:spcBef>
          <a:spcPct val="0"/>
        </a:spcBef>
        <a:spcAft>
          <a:spcPct val="0"/>
        </a:spcAft>
        <a:defRPr sz="4000" b="1">
          <a:solidFill>
            <a:schemeClr val="bg1"/>
          </a:solidFill>
          <a:latin typeface="FranklinGothic" pitchFamily="-48" charset="0"/>
        </a:defRPr>
      </a:lvl7pPr>
      <a:lvl8pPr marL="1371600" algn="l" rtl="0" fontAlgn="base">
        <a:spcBef>
          <a:spcPct val="0"/>
        </a:spcBef>
        <a:spcAft>
          <a:spcPct val="0"/>
        </a:spcAft>
        <a:defRPr sz="4000" b="1">
          <a:solidFill>
            <a:schemeClr val="bg1"/>
          </a:solidFill>
          <a:latin typeface="FranklinGothic" pitchFamily="-48" charset="0"/>
        </a:defRPr>
      </a:lvl8pPr>
      <a:lvl9pPr marL="1828800" algn="l" rtl="0" fontAlgn="base">
        <a:spcBef>
          <a:spcPct val="0"/>
        </a:spcBef>
        <a:spcAft>
          <a:spcPct val="0"/>
        </a:spcAft>
        <a:defRPr sz="4000" b="1">
          <a:solidFill>
            <a:schemeClr val="bg1"/>
          </a:solidFill>
          <a:latin typeface="FranklinGothic" pitchFamily="-48" charset="0"/>
        </a:defRPr>
      </a:lvl9pPr>
    </p:titleStyle>
    <p:bodyStyle>
      <a:lvl1pPr marL="231775" indent="-231775" algn="l" rtl="0" eaLnBrk="0" fontAlgn="base" hangingPunct="0">
        <a:spcBef>
          <a:spcPct val="20000"/>
        </a:spcBef>
        <a:spcAft>
          <a:spcPct val="0"/>
        </a:spcAft>
        <a:buClr>
          <a:srgbClr val="AC1A2F"/>
        </a:buClr>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AC1A2F"/>
        </a:buClr>
        <a:buFont typeface="Wingdings" pitchFamily="2" charset="2"/>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AC1A2F"/>
        </a:buClr>
        <a:buFont typeface="Times New Roman" pitchFamily="18"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AC1A2F"/>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78A22F"/>
        </a:buClr>
        <a:buFont typeface="Arial" pitchFamily="34" charset="0"/>
        <a:buChar char="»"/>
        <a:defRPr sz="2000" kern="1200">
          <a:solidFill>
            <a:schemeClr val="tx1"/>
          </a:solidFill>
          <a:latin typeface="Franklin Gothic Book"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4"/>
          <p:cNvSpPr>
            <a:spLocks noChangeArrowheads="1"/>
          </p:cNvSpPr>
          <p:nvPr/>
        </p:nvSpPr>
        <p:spPr bwMode="auto">
          <a:xfrm>
            <a:off x="0" y="0"/>
            <a:ext cx="9144000" cy="6858000"/>
          </a:xfrm>
          <a:prstGeom prst="rect">
            <a:avLst/>
          </a:prstGeom>
          <a:solidFill>
            <a:schemeClr val="accent4"/>
          </a:solidFill>
          <a:ln w="9525">
            <a:noFill/>
            <a:miter lim="800000"/>
            <a:headEnd/>
            <a:tailEnd/>
          </a:ln>
        </p:spPr>
        <p:txBody>
          <a:bodyPr/>
          <a:lstStyle/>
          <a:p>
            <a:pPr>
              <a:defRPr/>
            </a:pPr>
            <a:endParaRPr lang="en-US" dirty="0">
              <a:latin typeface="Arial" charset="0"/>
              <a:ea typeface="ＭＳ Ｐゴシック" charset="-128"/>
              <a:cs typeface="ＭＳ Ｐゴシック" charset="-128"/>
            </a:endParaRPr>
          </a:p>
        </p:txBody>
      </p:sp>
      <p:sp>
        <p:nvSpPr>
          <p:cNvPr id="13" name="AutoShape 5"/>
          <p:cNvSpPr>
            <a:spLocks noChangeArrowheads="1"/>
          </p:cNvSpPr>
          <p:nvPr/>
        </p:nvSpPr>
        <p:spPr bwMode="auto">
          <a:xfrm>
            <a:off x="228600" y="228600"/>
            <a:ext cx="8709025" cy="6413500"/>
          </a:xfrm>
          <a:prstGeom prst="roundRect">
            <a:avLst>
              <a:gd name="adj" fmla="val 2236"/>
            </a:avLst>
          </a:prstGeom>
          <a:solidFill>
            <a:schemeClr val="bg1"/>
          </a:solidFill>
          <a:ln w="9525">
            <a:noFill/>
            <a:round/>
            <a:headEnd/>
            <a:tailEnd/>
          </a:ln>
        </p:spPr>
        <p:txBody>
          <a:bodyPr wrap="none" anchor="ctr"/>
          <a:lstStyle/>
          <a:p>
            <a:pPr>
              <a:defRPr/>
            </a:pPr>
            <a:endParaRPr lang="en-US" dirty="0">
              <a:latin typeface="Arial" charset="0"/>
              <a:ea typeface="ＭＳ Ｐゴシック" charset="-128"/>
            </a:endParaRPr>
          </a:p>
        </p:txBody>
      </p:sp>
      <p:sp>
        <p:nvSpPr>
          <p:cNvPr id="5124" name="Text Placeholder 2"/>
          <p:cNvSpPr>
            <a:spLocks noGrp="1"/>
          </p:cNvSpPr>
          <p:nvPr>
            <p:ph type="body" idx="1"/>
          </p:nvPr>
        </p:nvSpPr>
        <p:spPr bwMode="auto">
          <a:xfrm>
            <a:off x="1066800" y="2438400"/>
            <a:ext cx="76200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Slide Number Placeholder 16"/>
          <p:cNvSpPr>
            <a:spLocks noGrp="1"/>
          </p:cNvSpPr>
          <p:nvPr>
            <p:ph type="sldNum" sz="quarter" idx="4"/>
          </p:nvPr>
        </p:nvSpPr>
        <p:spPr>
          <a:xfrm>
            <a:off x="7010400" y="73152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ＭＳ Ｐゴシック" charset="-128"/>
                <a:cs typeface="+mn-cs"/>
              </a:defRPr>
            </a:lvl1pPr>
          </a:lstStyle>
          <a:p>
            <a:pPr>
              <a:defRPr/>
            </a:pPr>
            <a:fld id="{A92A207F-E2BE-4647-9C4F-C5B8A187FE7B}" type="slidenum">
              <a:rPr lang="en-US"/>
              <a:pPr>
                <a:defRPr/>
              </a:pPr>
              <a:t>‹#›</a:t>
            </a:fld>
            <a:endParaRPr lang="en-US" dirty="0"/>
          </a:p>
        </p:txBody>
      </p:sp>
      <p:sp>
        <p:nvSpPr>
          <p:cNvPr id="10" name="Line 7"/>
          <p:cNvSpPr>
            <a:spLocks noChangeShapeType="1"/>
          </p:cNvSpPr>
          <p:nvPr/>
        </p:nvSpPr>
        <p:spPr bwMode="auto">
          <a:xfrm flipV="1">
            <a:off x="1165225" y="1149350"/>
            <a:ext cx="7616825" cy="15875"/>
          </a:xfrm>
          <a:prstGeom prst="line">
            <a:avLst/>
          </a:prstGeom>
          <a:noFill/>
          <a:ln w="25400" cap="rnd">
            <a:solidFill>
              <a:schemeClr val="tx1"/>
            </a:solidFill>
            <a:prstDash val="sysDot"/>
            <a:round/>
            <a:headEnd/>
            <a:tailEnd/>
          </a:ln>
        </p:spPr>
        <p:txBody>
          <a:bodyPr wrap="none" anchor="ctr"/>
          <a:lstStyle/>
          <a:p>
            <a:pPr>
              <a:defRPr/>
            </a:pPr>
            <a:endParaRPr lang="en-US" dirty="0">
              <a:latin typeface="Arial" charset="0"/>
              <a:ea typeface="ＭＳ Ｐゴシック" charset="-128"/>
            </a:endParaRPr>
          </a:p>
        </p:txBody>
      </p:sp>
      <p:pic>
        <p:nvPicPr>
          <p:cNvPr id="5127" name="Picture 11" descr="TQ Logo_2011_for PPT.png"/>
          <p:cNvPicPr>
            <a:picLocks noChangeAspect="1"/>
          </p:cNvPicPr>
          <p:nvPr/>
        </p:nvPicPr>
        <p:blipFill>
          <a:blip r:embed="rId3" cstate="print"/>
          <a:srcRect/>
          <a:stretch>
            <a:fillRect/>
          </a:stretch>
        </p:blipFill>
        <p:spPr bwMode="auto">
          <a:xfrm>
            <a:off x="514350" y="474663"/>
            <a:ext cx="3881438" cy="595312"/>
          </a:xfrm>
          <a:prstGeom prst="rect">
            <a:avLst/>
          </a:prstGeom>
          <a:noFill/>
          <a:ln w="9525">
            <a:noFill/>
            <a:miter lim="800000"/>
            <a:headEnd/>
            <a:tailEnd/>
          </a:ln>
        </p:spPr>
      </p:pic>
      <p:sp>
        <p:nvSpPr>
          <p:cNvPr id="11" name="Line 5"/>
          <p:cNvSpPr>
            <a:spLocks noChangeShapeType="1"/>
          </p:cNvSpPr>
          <p:nvPr/>
        </p:nvSpPr>
        <p:spPr bwMode="auto">
          <a:xfrm>
            <a:off x="457200" y="6249988"/>
            <a:ext cx="8305800" cy="0"/>
          </a:xfrm>
          <a:prstGeom prst="line">
            <a:avLst/>
          </a:prstGeom>
          <a:noFill/>
          <a:ln w="25400" cap="rnd">
            <a:solidFill>
              <a:schemeClr val="tx1"/>
            </a:solidFill>
            <a:prstDash val="sysDot"/>
            <a:round/>
            <a:headEnd/>
            <a:tailEnd/>
          </a:ln>
        </p:spPr>
        <p:txBody>
          <a:bodyPr wrap="none" anchor="ctr"/>
          <a:lstStyle/>
          <a:p>
            <a:pPr>
              <a:defRPr/>
            </a:pPr>
            <a:endParaRPr lang="en-US" dirty="0">
              <a:latin typeface="Arial" charset="0"/>
              <a:ea typeface="ＭＳ Ｐゴシック" charset="-128"/>
            </a:endParaRPr>
          </a:p>
        </p:txBody>
      </p:sp>
      <p:sp>
        <p:nvSpPr>
          <p:cNvPr id="14" name="TextBox 13"/>
          <p:cNvSpPr txBox="1"/>
          <p:nvPr/>
        </p:nvSpPr>
        <p:spPr>
          <a:xfrm>
            <a:off x="7972425" y="6319838"/>
            <a:ext cx="790575" cy="246062"/>
          </a:xfrm>
          <a:prstGeom prst="rect">
            <a:avLst/>
          </a:prstGeom>
          <a:noFill/>
        </p:spPr>
        <p:txBody>
          <a:bodyPr>
            <a:spAutoFit/>
          </a:bodyPr>
          <a:lstStyle/>
          <a:p>
            <a:pPr algn="r">
              <a:defRPr/>
            </a:pPr>
            <a:fld id="{E45AEE35-1D8A-4D6E-9B9B-8530926A8B35}" type="slidenum">
              <a:rPr lang="en-US" sz="1000">
                <a:solidFill>
                  <a:schemeClr val="accent3"/>
                </a:solidFill>
                <a:latin typeface="Franklin Gothic Book"/>
                <a:ea typeface="ＭＳ Ｐゴシック" charset="-128"/>
              </a:rPr>
              <a:pPr algn="r">
                <a:defRPr/>
              </a:pPr>
              <a:t>‹#›</a:t>
            </a:fld>
            <a:endParaRPr lang="en-US" sz="1000" dirty="0">
              <a:solidFill>
                <a:schemeClr val="accent3"/>
              </a:solidFill>
              <a:latin typeface="Franklin Gothic Book"/>
              <a:ea typeface="ＭＳ Ｐゴシック" charset="-128"/>
            </a:endParaRPr>
          </a:p>
        </p:txBody>
      </p:sp>
    </p:spTree>
  </p:cSld>
  <p:clrMap bg1="lt1" tx1="dk1" bg2="lt2" tx2="dk2" accent1="accent1" accent2="accent2" accent3="accent3" accent4="accent4" accent5="accent5" accent6="accent6" hlink="hlink" folHlink="folHlink"/>
  <p:sldLayoutIdLst>
    <p:sldLayoutId id="2147484112" r:id="rId1"/>
  </p:sldLayoutIdLst>
  <p:hf hdr="0" ftr="0" dt="0"/>
  <p:txStyles>
    <p:titleStyle>
      <a:lvl1pPr algn="l" rtl="0" eaLnBrk="0" fontAlgn="base" hangingPunct="0">
        <a:spcBef>
          <a:spcPct val="0"/>
        </a:spcBef>
        <a:spcAft>
          <a:spcPct val="0"/>
        </a:spcAft>
        <a:defRPr sz="3600" kern="1200">
          <a:solidFill>
            <a:schemeClr val="bg1"/>
          </a:solidFill>
          <a:latin typeface="Franklin Gothic Demi" pitchFamily="34" charset="0"/>
          <a:ea typeface="+mj-ea"/>
          <a:cs typeface="+mj-cs"/>
        </a:defRPr>
      </a:lvl1pPr>
      <a:lvl2pPr algn="l" rtl="0" eaLnBrk="0" fontAlgn="base" hangingPunct="0">
        <a:spcBef>
          <a:spcPct val="0"/>
        </a:spcBef>
        <a:spcAft>
          <a:spcPct val="0"/>
        </a:spcAft>
        <a:defRPr sz="3600">
          <a:solidFill>
            <a:schemeClr val="bg1"/>
          </a:solidFill>
          <a:latin typeface="Franklin Gothic Demi" pitchFamily="34" charset="0"/>
        </a:defRPr>
      </a:lvl2pPr>
      <a:lvl3pPr algn="l" rtl="0" eaLnBrk="0" fontAlgn="base" hangingPunct="0">
        <a:spcBef>
          <a:spcPct val="0"/>
        </a:spcBef>
        <a:spcAft>
          <a:spcPct val="0"/>
        </a:spcAft>
        <a:defRPr sz="3600">
          <a:solidFill>
            <a:schemeClr val="bg1"/>
          </a:solidFill>
          <a:latin typeface="Franklin Gothic Demi" pitchFamily="34" charset="0"/>
        </a:defRPr>
      </a:lvl3pPr>
      <a:lvl4pPr algn="l" rtl="0" eaLnBrk="0" fontAlgn="base" hangingPunct="0">
        <a:spcBef>
          <a:spcPct val="0"/>
        </a:spcBef>
        <a:spcAft>
          <a:spcPct val="0"/>
        </a:spcAft>
        <a:defRPr sz="3600">
          <a:solidFill>
            <a:schemeClr val="bg1"/>
          </a:solidFill>
          <a:latin typeface="Franklin Gothic Demi" pitchFamily="34" charset="0"/>
        </a:defRPr>
      </a:lvl4pPr>
      <a:lvl5pPr algn="l" rtl="0" eaLnBrk="0" fontAlgn="base" hangingPunct="0">
        <a:spcBef>
          <a:spcPct val="0"/>
        </a:spcBef>
        <a:spcAft>
          <a:spcPct val="0"/>
        </a:spcAft>
        <a:defRPr sz="3600">
          <a:solidFill>
            <a:schemeClr val="bg1"/>
          </a:solidFill>
          <a:latin typeface="Franklin Gothic Demi" pitchFamily="34" charset="0"/>
        </a:defRPr>
      </a:lvl5pPr>
      <a:lvl6pPr marL="457200" algn="l" rtl="0" fontAlgn="base">
        <a:spcBef>
          <a:spcPct val="0"/>
        </a:spcBef>
        <a:spcAft>
          <a:spcPct val="0"/>
        </a:spcAft>
        <a:defRPr sz="4000" b="1">
          <a:solidFill>
            <a:schemeClr val="bg1"/>
          </a:solidFill>
          <a:latin typeface="FranklinGothic" pitchFamily="-48" charset="0"/>
        </a:defRPr>
      </a:lvl6pPr>
      <a:lvl7pPr marL="914400" algn="l" rtl="0" fontAlgn="base">
        <a:spcBef>
          <a:spcPct val="0"/>
        </a:spcBef>
        <a:spcAft>
          <a:spcPct val="0"/>
        </a:spcAft>
        <a:defRPr sz="4000" b="1">
          <a:solidFill>
            <a:schemeClr val="bg1"/>
          </a:solidFill>
          <a:latin typeface="FranklinGothic" pitchFamily="-48" charset="0"/>
        </a:defRPr>
      </a:lvl7pPr>
      <a:lvl8pPr marL="1371600" algn="l" rtl="0" fontAlgn="base">
        <a:spcBef>
          <a:spcPct val="0"/>
        </a:spcBef>
        <a:spcAft>
          <a:spcPct val="0"/>
        </a:spcAft>
        <a:defRPr sz="4000" b="1">
          <a:solidFill>
            <a:schemeClr val="bg1"/>
          </a:solidFill>
          <a:latin typeface="FranklinGothic" pitchFamily="-48" charset="0"/>
        </a:defRPr>
      </a:lvl8pPr>
      <a:lvl9pPr marL="1828800" algn="l" rtl="0" fontAlgn="base">
        <a:spcBef>
          <a:spcPct val="0"/>
        </a:spcBef>
        <a:spcAft>
          <a:spcPct val="0"/>
        </a:spcAft>
        <a:defRPr sz="4000" b="1">
          <a:solidFill>
            <a:schemeClr val="bg1"/>
          </a:solidFill>
          <a:latin typeface="FranklinGothic" pitchFamily="-48" charset="0"/>
        </a:defRPr>
      </a:lvl9pPr>
    </p:titleStyle>
    <p:bodyStyle>
      <a:lvl1pPr marL="342900" indent="-342900" algn="l" rtl="0" eaLnBrk="0" fontAlgn="base" hangingPunct="0">
        <a:spcBef>
          <a:spcPct val="20000"/>
        </a:spcBef>
        <a:spcAft>
          <a:spcPct val="0"/>
        </a:spcAft>
        <a:buClr>
          <a:srgbClr val="AC1A2F"/>
        </a:buClr>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AC1A2F"/>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AC1A2F"/>
        </a:buClr>
        <a:buFont typeface="Times New Roman" pitchFamily="18"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AC1A2F"/>
        </a:buClr>
        <a:buFont typeface="Arial" pitchFamily="34" charset="0"/>
        <a:buChar char="–"/>
        <a:defRPr sz="2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78A22F"/>
        </a:buClr>
        <a:buFont typeface="Arial" pitchFamily="34" charset="0"/>
        <a:buChar char="»"/>
        <a:defRPr sz="2000" kern="1200">
          <a:solidFill>
            <a:schemeClr val="tx1"/>
          </a:solidFill>
          <a:latin typeface="Franklin Gothic Book"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0.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892675" y="638175"/>
            <a:ext cx="184150" cy="457200"/>
          </a:xfrm>
          <a:prstGeom prst="rect">
            <a:avLst/>
          </a:prstGeom>
          <a:noFill/>
          <a:ln w="9525">
            <a:noFill/>
            <a:miter lim="800000"/>
            <a:headEnd/>
            <a:tailEnd/>
          </a:ln>
        </p:spPr>
        <p:txBody>
          <a:bodyPr wrap="none">
            <a:spAutoFit/>
          </a:bodyPr>
          <a:lstStyle/>
          <a:p>
            <a:pPr eaLnBrk="0" hangingPunct="0"/>
            <a:endParaRPr lang="en-US">
              <a:latin typeface="Franklin Gothic Book" pitchFamily="34" charset="0"/>
            </a:endParaRPr>
          </a:p>
        </p:txBody>
      </p:sp>
      <p:sp>
        <p:nvSpPr>
          <p:cNvPr id="17411" name="Title 9"/>
          <p:cNvSpPr>
            <a:spLocks noGrp="1"/>
          </p:cNvSpPr>
          <p:nvPr>
            <p:ph type="ctrTitle"/>
          </p:nvPr>
        </p:nvSpPr>
        <p:spPr>
          <a:xfrm>
            <a:off x="588963" y="1570038"/>
            <a:ext cx="8229600" cy="1470025"/>
          </a:xfrm>
        </p:spPr>
        <p:txBody>
          <a:bodyPr/>
          <a:lstStyle/>
          <a:p>
            <a:pPr eaLnBrk="1" hangingPunct="1"/>
            <a:r>
              <a:rPr lang="en-US" sz="3600" smtClean="0"/>
              <a:t>Designing and Selecting Multiple Measures for Principal Evaluation</a:t>
            </a:r>
          </a:p>
        </p:txBody>
      </p:sp>
      <p:sp>
        <p:nvSpPr>
          <p:cNvPr id="17412" name="Subtitle 8"/>
          <p:cNvSpPr>
            <a:spLocks noGrp="1"/>
          </p:cNvSpPr>
          <p:nvPr>
            <p:ph type="subTitle" idx="1"/>
          </p:nvPr>
        </p:nvSpPr>
        <p:spPr>
          <a:xfrm>
            <a:off x="898525" y="3451225"/>
            <a:ext cx="7377113" cy="695325"/>
          </a:xfrm>
        </p:spPr>
        <p:txBody>
          <a:bodyPr/>
          <a:lstStyle/>
          <a:p>
            <a:pPr eaLnBrk="1" hangingPunct="1">
              <a:lnSpc>
                <a:spcPct val="90000"/>
              </a:lnSpc>
            </a:pPr>
            <a:r>
              <a:rPr lang="en-US" b="1" smtClean="0"/>
              <a:t>Matthew Clifford, Ph.D.</a:t>
            </a:r>
          </a:p>
          <a:p>
            <a:pPr eaLnBrk="1" hangingPunct="1">
              <a:lnSpc>
                <a:spcPct val="90000"/>
              </a:lnSpc>
            </a:pPr>
            <a:r>
              <a:rPr lang="en-US" sz="2400" smtClean="0"/>
              <a:t>Senior Researcher</a:t>
            </a:r>
          </a:p>
        </p:txBody>
      </p:sp>
      <p:sp>
        <p:nvSpPr>
          <p:cNvPr id="5" name="TextBox 4"/>
          <p:cNvSpPr txBox="1"/>
          <p:nvPr/>
        </p:nvSpPr>
        <p:spPr>
          <a:xfrm>
            <a:off x="930275" y="5094288"/>
            <a:ext cx="7315200" cy="923925"/>
          </a:xfrm>
          <a:prstGeom prst="rect">
            <a:avLst/>
          </a:prstGeom>
          <a:noFill/>
        </p:spPr>
        <p:txBody>
          <a:bodyPr>
            <a:spAutoFit/>
          </a:bodyPr>
          <a:lstStyle/>
          <a:p>
            <a:pPr algn="ctr">
              <a:defRPr/>
            </a:pPr>
            <a:r>
              <a:rPr lang="en-US" sz="1800" b="1" dirty="0">
                <a:solidFill>
                  <a:schemeClr val="bg1">
                    <a:lumMod val="50000"/>
                  </a:schemeClr>
                </a:solidFill>
                <a:ea typeface="ＭＳ Ｐゴシック"/>
                <a:cs typeface="ＭＳ Ｐゴシック"/>
              </a:rPr>
              <a:t>School Turnaround Learning Community Webinar</a:t>
            </a:r>
          </a:p>
          <a:p>
            <a:pPr algn="ctr">
              <a:defRPr/>
            </a:pPr>
            <a:r>
              <a:rPr lang="en-US" sz="1800" b="1" dirty="0">
                <a:solidFill>
                  <a:schemeClr val="bg1">
                    <a:lumMod val="50000"/>
                  </a:schemeClr>
                </a:solidFill>
                <a:ea typeface="ＭＳ Ｐゴシック"/>
                <a:cs typeface="ＭＳ Ｐゴシック"/>
              </a:rPr>
              <a:t>January 31, 2012</a:t>
            </a:r>
            <a:endParaRPr lang="en-US" sz="1800" dirty="0">
              <a:solidFill>
                <a:schemeClr val="bg1">
                  <a:lumMod val="50000"/>
                </a:schemeClr>
              </a:solidFill>
              <a:ea typeface="ＭＳ Ｐゴシック"/>
              <a:cs typeface="ＭＳ Ｐゴシック"/>
            </a:endParaRPr>
          </a:p>
          <a:p>
            <a:pPr algn="ctr">
              <a:defRPr/>
            </a:pPr>
            <a:endParaRPr lang="en-US" sz="1800" dirty="0">
              <a:solidFill>
                <a:schemeClr val="bg1"/>
              </a:solidFill>
              <a:latin typeface="Franklin Gothic Book" pitchFamily="34" charset="0"/>
              <a:ea typeface="ＭＳ Ｐゴシック"/>
              <a:cs typeface="ＭＳ Ｐゴシック"/>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nvGraphicFramePr>
        <p:xfrm>
          <a:off x="974725" y="1590675"/>
          <a:ext cx="7196138" cy="3467100"/>
        </p:xfrm>
        <a:graphic>
          <a:graphicData uri="http://schemas.openxmlformats.org/drawingml/2006/table">
            <a:tbl>
              <a:tblPr firstRow="1" bandRow="1">
                <a:tableStyleId>{5C22544A-7EE6-4342-B048-85BDC9FD1C3A}</a:tableStyleId>
              </a:tblPr>
              <a:tblGrid>
                <a:gridCol w="3392716"/>
                <a:gridCol w="3802743"/>
              </a:tblGrid>
              <a:tr h="0">
                <a:tc>
                  <a:txBody>
                    <a:bodyPr/>
                    <a:lstStyle/>
                    <a:p>
                      <a:r>
                        <a:rPr lang="en-US" sz="1400" dirty="0" smtClean="0">
                          <a:latin typeface="Arial" pitchFamily="34" charset="0"/>
                          <a:cs typeface="Arial" pitchFamily="34" charset="0"/>
                        </a:rPr>
                        <a:t>Domain</a:t>
                      </a:r>
                      <a:endParaRPr lang="en-US" sz="1400" dirty="0">
                        <a:latin typeface="Arial" pitchFamily="34" charset="0"/>
                        <a:cs typeface="Arial" pitchFamily="34" charset="0"/>
                      </a:endParaRPr>
                    </a:p>
                  </a:txBody>
                  <a:tcPr marL="91437" marR="91437">
                    <a:solidFill>
                      <a:srgbClr val="C00000"/>
                    </a:solidFill>
                  </a:tcPr>
                </a:tc>
                <a:tc>
                  <a:txBody>
                    <a:bodyPr/>
                    <a:lstStyle/>
                    <a:p>
                      <a:r>
                        <a:rPr lang="en-US" sz="1400" dirty="0" smtClean="0">
                          <a:latin typeface="Arial" pitchFamily="34" charset="0"/>
                          <a:cs typeface="Arial" pitchFamily="34" charset="0"/>
                        </a:rPr>
                        <a:t>Outcome</a:t>
                      </a:r>
                      <a:r>
                        <a:rPr lang="en-US" sz="1400" baseline="0" dirty="0" smtClean="0">
                          <a:latin typeface="Arial" pitchFamily="34" charset="0"/>
                          <a:cs typeface="Arial" pitchFamily="34" charset="0"/>
                        </a:rPr>
                        <a:t> </a:t>
                      </a:r>
                      <a:r>
                        <a:rPr lang="en-US" sz="1400" dirty="0" smtClean="0">
                          <a:latin typeface="Arial" pitchFamily="34" charset="0"/>
                          <a:cs typeface="Arial" pitchFamily="34" charset="0"/>
                        </a:rPr>
                        <a:t>Measurement</a:t>
                      </a:r>
                      <a:r>
                        <a:rPr lang="en-US" sz="1400" baseline="0" dirty="0" smtClean="0">
                          <a:latin typeface="Arial" pitchFamily="34" charset="0"/>
                          <a:cs typeface="Arial" pitchFamily="34" charset="0"/>
                        </a:rPr>
                        <a:t> Examples</a:t>
                      </a:r>
                      <a:endParaRPr lang="en-US" sz="1400" dirty="0">
                        <a:latin typeface="Arial" pitchFamily="34" charset="0"/>
                        <a:cs typeface="Arial" pitchFamily="34" charset="0"/>
                      </a:endParaRPr>
                    </a:p>
                  </a:txBody>
                  <a:tcPr marL="91437" marR="91437">
                    <a:solidFill>
                      <a:srgbClr val="C00000"/>
                    </a:solidFill>
                  </a:tcPr>
                </a:tc>
              </a:tr>
              <a:tr h="754423">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School</a:t>
                      </a:r>
                      <a:r>
                        <a:rPr lang="en-US" sz="1400" baseline="0" dirty="0" smtClean="0">
                          <a:latin typeface="Arial" pitchFamily="34" charset="0"/>
                          <a:ea typeface="Times New Roman"/>
                          <a:cs typeface="Arial" pitchFamily="34" charset="0"/>
                        </a:rPr>
                        <a:t> Conditions</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115000"/>
                        </a:lnSpc>
                        <a:spcBef>
                          <a:spcPts val="0"/>
                        </a:spcBef>
                        <a:spcAft>
                          <a:spcPts val="300"/>
                        </a:spcAft>
                      </a:pPr>
                      <a:r>
                        <a:rPr lang="en-US" sz="1400" dirty="0" smtClean="0">
                          <a:latin typeface="Arial" pitchFamily="34" charset="0"/>
                          <a:ea typeface="Times New Roman"/>
                          <a:cs typeface="Arial" pitchFamily="34" charset="0"/>
                        </a:rPr>
                        <a:t>School incident reports</a:t>
                      </a:r>
                    </a:p>
                    <a:p>
                      <a:pPr marL="91440" marR="0" eaLnBrk="0" fontAlgn="base" hangingPunct="0">
                        <a:lnSpc>
                          <a:spcPct val="115000"/>
                        </a:lnSpc>
                        <a:spcBef>
                          <a:spcPts val="0"/>
                        </a:spcBef>
                        <a:spcAft>
                          <a:spcPts val="300"/>
                        </a:spcAft>
                      </a:pPr>
                      <a:r>
                        <a:rPr lang="en-US" sz="1400" dirty="0" smtClean="0">
                          <a:latin typeface="Arial" pitchFamily="34" charset="0"/>
                          <a:ea typeface="Times New Roman"/>
                          <a:cs typeface="Arial" pitchFamily="34" charset="0"/>
                        </a:rPr>
                        <a:t>School climate surveys</a:t>
                      </a:r>
                    </a:p>
                    <a:p>
                      <a:pPr marL="91440" marR="0" eaLnBrk="0" fontAlgn="base" hangingPunct="0">
                        <a:lnSpc>
                          <a:spcPct val="115000"/>
                        </a:lnSpc>
                        <a:spcBef>
                          <a:spcPts val="0"/>
                        </a:spcBef>
                        <a:spcAft>
                          <a:spcPts val="300"/>
                        </a:spcAft>
                      </a:pPr>
                      <a:r>
                        <a:rPr lang="en-US" sz="1400" dirty="0" smtClean="0">
                          <a:latin typeface="Arial" pitchFamily="34" charset="0"/>
                          <a:ea typeface="Times New Roman"/>
                          <a:cs typeface="Arial" pitchFamily="34" charset="0"/>
                        </a:rPr>
                        <a:t>Working</a:t>
                      </a:r>
                      <a:r>
                        <a:rPr lang="en-US" sz="1400" baseline="0" dirty="0" smtClean="0">
                          <a:latin typeface="Arial" pitchFamily="34" charset="0"/>
                          <a:ea typeface="Times New Roman"/>
                          <a:cs typeface="Arial" pitchFamily="34" charset="0"/>
                        </a:rPr>
                        <a:t> conditions surveys</a:t>
                      </a:r>
                    </a:p>
                    <a:p>
                      <a:pPr marL="91440" marR="0" eaLnBrk="0" fontAlgn="base" hangingPunct="0">
                        <a:lnSpc>
                          <a:spcPct val="115000"/>
                        </a:lnSpc>
                        <a:spcBef>
                          <a:spcPts val="0"/>
                        </a:spcBef>
                        <a:spcAft>
                          <a:spcPts val="300"/>
                        </a:spcAft>
                      </a:pPr>
                      <a:r>
                        <a:rPr lang="en-US" sz="1400" baseline="0" dirty="0" smtClean="0">
                          <a:latin typeface="Arial" pitchFamily="34" charset="0"/>
                          <a:ea typeface="Times New Roman"/>
                          <a:cs typeface="Arial" pitchFamily="34" charset="0"/>
                        </a:rPr>
                        <a:t>Parent/community survey</a:t>
                      </a:r>
                      <a:endParaRPr lang="en-US" sz="1400" dirty="0">
                        <a:latin typeface="Arial" pitchFamily="34" charset="0"/>
                        <a:ea typeface="Times New Roman"/>
                        <a:cs typeface="Arial" pitchFamily="34" charset="0"/>
                      </a:endParaRPr>
                    </a:p>
                  </a:txBody>
                  <a:tcPr marL="0" marR="0" marT="0" marB="0" anchor="ctr">
                    <a:solidFill>
                      <a:schemeClr val="bg1">
                        <a:lumMod val="75000"/>
                      </a:schemeClr>
                    </a:solidFill>
                  </a:tcPr>
                </a:tc>
              </a:tr>
              <a:tr h="538311">
                <a:tc>
                  <a:txBody>
                    <a:bodyPr/>
                    <a:lstStyle/>
                    <a:p>
                      <a:pPr marL="0" marR="0" eaLnBrk="0" fontAlgn="base" hangingPunct="0">
                        <a:lnSpc>
                          <a:spcPct val="85000"/>
                        </a:lnSpc>
                        <a:spcBef>
                          <a:spcPts val="0"/>
                        </a:spcBef>
                        <a:spcAft>
                          <a:spcPts val="0"/>
                        </a:spcAft>
                      </a:pPr>
                      <a:r>
                        <a:rPr lang="en-US" sz="1400" kern="1200" dirty="0" smtClean="0">
                          <a:solidFill>
                            <a:srgbClr val="000000"/>
                          </a:solidFill>
                          <a:latin typeface="Arial" pitchFamily="34" charset="0"/>
                          <a:ea typeface="MS PGothic"/>
                          <a:cs typeface="Arial" pitchFamily="34" charset="0"/>
                        </a:rPr>
                        <a:t>Teaching</a:t>
                      </a:r>
                      <a:r>
                        <a:rPr lang="en-US" sz="1400" kern="1200" baseline="0" dirty="0" smtClean="0">
                          <a:solidFill>
                            <a:srgbClr val="000000"/>
                          </a:solidFill>
                          <a:latin typeface="Arial" pitchFamily="34" charset="0"/>
                          <a:ea typeface="MS PGothic"/>
                          <a:cs typeface="Arial" pitchFamily="34" charset="0"/>
                        </a:rPr>
                        <a:t> Quality</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115000"/>
                        </a:lnSpc>
                        <a:spcBef>
                          <a:spcPts val="0"/>
                        </a:spcBef>
                        <a:spcAft>
                          <a:spcPts val="300"/>
                        </a:spcAft>
                      </a:pPr>
                      <a:r>
                        <a:rPr lang="en-US" sz="1400" kern="1200" baseline="0" dirty="0" smtClean="0">
                          <a:solidFill>
                            <a:srgbClr val="000000"/>
                          </a:solidFill>
                          <a:latin typeface="Arial" pitchFamily="34" charset="0"/>
                          <a:ea typeface="Times New Roman"/>
                          <a:cs typeface="Arial" pitchFamily="34" charset="0"/>
                        </a:rPr>
                        <a:t>Teacher certification and personnel data</a:t>
                      </a:r>
                    </a:p>
                    <a:p>
                      <a:pPr marL="91440" marR="0" eaLnBrk="0" fontAlgn="base" hangingPunct="0">
                        <a:lnSpc>
                          <a:spcPct val="115000"/>
                        </a:lnSpc>
                        <a:spcBef>
                          <a:spcPts val="0"/>
                        </a:spcBef>
                        <a:spcAft>
                          <a:spcPts val="300"/>
                        </a:spcAft>
                      </a:pPr>
                      <a:r>
                        <a:rPr lang="en-US" sz="1400" kern="1200" baseline="0" dirty="0" smtClean="0">
                          <a:solidFill>
                            <a:srgbClr val="000000"/>
                          </a:solidFill>
                          <a:latin typeface="Arial" pitchFamily="34" charset="0"/>
                          <a:ea typeface="Times New Roman"/>
                          <a:cs typeface="Arial" pitchFamily="34" charset="0"/>
                        </a:rPr>
                        <a:t>Prof Development Plan data</a:t>
                      </a:r>
                    </a:p>
                  </a:txBody>
                  <a:tcPr marL="0" marR="0" marT="0" marB="0" anchor="ctr">
                    <a:solidFill>
                      <a:schemeClr val="bg1">
                        <a:lumMod val="75000"/>
                      </a:schemeClr>
                    </a:solidFill>
                  </a:tcPr>
                </a:tc>
              </a:tr>
              <a:tr h="723014">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Instructional</a:t>
                      </a:r>
                      <a:r>
                        <a:rPr lang="en-US" sz="1400" baseline="0" dirty="0" smtClean="0">
                          <a:latin typeface="Arial" pitchFamily="34" charset="0"/>
                          <a:ea typeface="Times New Roman"/>
                          <a:cs typeface="Arial" pitchFamily="34" charset="0"/>
                        </a:rPr>
                        <a:t> Quality</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85000"/>
                        </a:lnSpc>
                        <a:spcBef>
                          <a:spcPts val="300"/>
                        </a:spcBef>
                        <a:spcAft>
                          <a:spcPts val="300"/>
                        </a:spcAft>
                      </a:pPr>
                      <a:r>
                        <a:rPr lang="en-US" sz="1400" dirty="0" smtClean="0">
                          <a:latin typeface="Arial" pitchFamily="34" charset="0"/>
                          <a:ea typeface="Times New Roman"/>
                          <a:cs typeface="Arial" pitchFamily="34" charset="0"/>
                        </a:rPr>
                        <a:t>Learning quality measures</a:t>
                      </a:r>
                    </a:p>
                    <a:p>
                      <a:pPr marL="91440" marR="0" eaLnBrk="0" fontAlgn="base" hangingPunct="0">
                        <a:lnSpc>
                          <a:spcPct val="85000"/>
                        </a:lnSpc>
                        <a:spcBef>
                          <a:spcPts val="300"/>
                        </a:spcBef>
                        <a:spcAft>
                          <a:spcPts val="300"/>
                        </a:spcAft>
                      </a:pPr>
                      <a:r>
                        <a:rPr lang="en-US" sz="1400" dirty="0" smtClean="0">
                          <a:latin typeface="Arial" pitchFamily="34" charset="0"/>
                          <a:ea typeface="Times New Roman"/>
                          <a:cs typeface="Arial" pitchFamily="34" charset="0"/>
                        </a:rPr>
                        <a:t>Teacher</a:t>
                      </a:r>
                      <a:r>
                        <a:rPr lang="en-US" sz="1400" baseline="0" dirty="0" smtClean="0">
                          <a:latin typeface="Arial" pitchFamily="34" charset="0"/>
                          <a:ea typeface="Times New Roman"/>
                          <a:cs typeface="Arial" pitchFamily="34" charset="0"/>
                        </a:rPr>
                        <a:t> evaluation results</a:t>
                      </a:r>
                    </a:p>
                    <a:p>
                      <a:pPr marL="91440" marR="0" eaLnBrk="0" fontAlgn="base" hangingPunct="0">
                        <a:lnSpc>
                          <a:spcPct val="85000"/>
                        </a:lnSpc>
                        <a:spcBef>
                          <a:spcPts val="300"/>
                        </a:spcBef>
                        <a:spcAft>
                          <a:spcPts val="300"/>
                        </a:spcAft>
                      </a:pPr>
                      <a:r>
                        <a:rPr lang="en-US" sz="1400" baseline="0" dirty="0" smtClean="0">
                          <a:latin typeface="Arial" pitchFamily="34" charset="0"/>
                          <a:ea typeface="Times New Roman"/>
                          <a:cs typeface="Arial" pitchFamily="34" charset="0"/>
                        </a:rPr>
                        <a:t>Teacher surveys</a:t>
                      </a:r>
                      <a:endParaRPr lang="en-US" sz="1400" dirty="0" smtClean="0">
                        <a:latin typeface="Arial" pitchFamily="34" charset="0"/>
                        <a:ea typeface="Times New Roman"/>
                        <a:cs typeface="Arial" pitchFamily="34" charset="0"/>
                      </a:endParaRPr>
                    </a:p>
                  </a:txBody>
                  <a:tcPr marL="0" marR="0" marT="0" marB="0" anchor="ctr">
                    <a:solidFill>
                      <a:schemeClr val="bg1">
                        <a:lumMod val="75000"/>
                      </a:schemeClr>
                    </a:solidFill>
                  </a:tcPr>
                </a:tc>
              </a:tr>
              <a:tr h="804994">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Student Learning</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85000"/>
                        </a:lnSpc>
                        <a:spcBef>
                          <a:spcPts val="300"/>
                        </a:spcBef>
                        <a:spcAft>
                          <a:spcPts val="300"/>
                        </a:spcAft>
                      </a:pPr>
                      <a:r>
                        <a:rPr lang="en-US" sz="1400" dirty="0" smtClean="0">
                          <a:latin typeface="Arial" pitchFamily="34" charset="0"/>
                          <a:ea typeface="Times New Roman"/>
                          <a:cs typeface="Arial" pitchFamily="34" charset="0"/>
                        </a:rPr>
                        <a:t>VAM </a:t>
                      </a:r>
                    </a:p>
                    <a:p>
                      <a:pPr marL="91440" marR="0" eaLnBrk="0" fontAlgn="base" hangingPunct="0">
                        <a:lnSpc>
                          <a:spcPct val="85000"/>
                        </a:lnSpc>
                        <a:spcBef>
                          <a:spcPts val="300"/>
                        </a:spcBef>
                        <a:spcAft>
                          <a:spcPts val="300"/>
                        </a:spcAft>
                      </a:pPr>
                      <a:r>
                        <a:rPr lang="en-US" sz="1400" dirty="0" smtClean="0">
                          <a:latin typeface="Arial" pitchFamily="34" charset="0"/>
                          <a:ea typeface="Times New Roman"/>
                          <a:cs typeface="Arial" pitchFamily="34" charset="0"/>
                        </a:rPr>
                        <a:t>Student</a:t>
                      </a:r>
                      <a:r>
                        <a:rPr lang="en-US" sz="1400" baseline="0" dirty="0" smtClean="0">
                          <a:latin typeface="Arial" pitchFamily="34" charset="0"/>
                          <a:ea typeface="Times New Roman"/>
                          <a:cs typeface="Arial" pitchFamily="34" charset="0"/>
                        </a:rPr>
                        <a:t> growth measures</a:t>
                      </a:r>
                    </a:p>
                    <a:p>
                      <a:pPr marL="91440" marR="0" eaLnBrk="0" fontAlgn="base" hangingPunct="0">
                        <a:lnSpc>
                          <a:spcPct val="85000"/>
                        </a:lnSpc>
                        <a:spcBef>
                          <a:spcPts val="300"/>
                        </a:spcBef>
                        <a:spcAft>
                          <a:spcPts val="300"/>
                        </a:spcAft>
                      </a:pPr>
                      <a:r>
                        <a:rPr lang="en-US" sz="1400" baseline="0" dirty="0" smtClean="0">
                          <a:latin typeface="Arial" pitchFamily="34" charset="0"/>
                          <a:ea typeface="Times New Roman"/>
                          <a:cs typeface="Arial" pitchFamily="34" charset="0"/>
                        </a:rPr>
                        <a:t>State school data</a:t>
                      </a:r>
                      <a:endParaRPr lang="en-US" sz="1400" dirty="0">
                        <a:latin typeface="Arial" pitchFamily="34" charset="0"/>
                        <a:ea typeface="Times New Roman"/>
                        <a:cs typeface="Arial" pitchFamily="34" charset="0"/>
                      </a:endParaRPr>
                    </a:p>
                  </a:txBody>
                  <a:tcPr marL="0" marR="0" marT="0" marB="0" anchor="ctr">
                    <a:solidFill>
                      <a:schemeClr val="bg1">
                        <a:lumMod val="75000"/>
                      </a:schemeClr>
                    </a:solidFill>
                  </a:tcPr>
                </a:tc>
              </a:tr>
            </a:tbl>
          </a:graphicData>
        </a:graphic>
      </p:graphicFrame>
      <p:sp>
        <p:nvSpPr>
          <p:cNvPr id="26646" name="TextBox 8"/>
          <p:cNvSpPr txBox="1">
            <a:spLocks noChangeArrowheads="1"/>
          </p:cNvSpPr>
          <p:nvPr/>
        </p:nvSpPr>
        <p:spPr bwMode="auto">
          <a:xfrm>
            <a:off x="493713" y="5819775"/>
            <a:ext cx="8302625" cy="277813"/>
          </a:xfrm>
          <a:prstGeom prst="rect">
            <a:avLst/>
          </a:prstGeom>
          <a:noFill/>
          <a:ln w="9525">
            <a:noFill/>
            <a:miter lim="800000"/>
            <a:headEnd/>
            <a:tailEnd/>
          </a:ln>
        </p:spPr>
        <p:txBody>
          <a:bodyPr>
            <a:spAutoFit/>
          </a:bodyPr>
          <a:lstStyle/>
          <a:p>
            <a:r>
              <a:rPr lang="en-US" sz="1200"/>
              <a:t>Examples from Iowa, North Carolina, Tennessee, Delaware, New York City, Hillsborough, Pittsburgh, Round Rock</a:t>
            </a:r>
          </a:p>
        </p:txBody>
      </p:sp>
      <p:sp>
        <p:nvSpPr>
          <p:cNvPr id="26647" name="Title 4"/>
          <p:cNvSpPr>
            <a:spLocks noGrp="1"/>
          </p:cNvSpPr>
          <p:nvPr>
            <p:ph type="title"/>
          </p:nvPr>
        </p:nvSpPr>
        <p:spPr/>
        <p:txBody>
          <a:bodyPr/>
          <a:lstStyle/>
          <a:p>
            <a:r>
              <a:rPr lang="en-US" sz="3000" smtClean="0"/>
              <a:t>Outcomes Measures Alignment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2827338" y="1530350"/>
          <a:ext cx="5943600" cy="3733800"/>
        </p:xfrm>
        <a:graphic>
          <a:graphicData uri="http://schemas.openxmlformats.org/presentationml/2006/ole">
            <p:oleObj spid="_x0000_s1026" name="Worksheet" r:id="rId3" imgW="5953057" imgH="4086225" progId="Excel.Sheet.8">
              <p:embed/>
            </p:oleObj>
          </a:graphicData>
        </a:graphic>
      </p:graphicFrame>
      <p:grpSp>
        <p:nvGrpSpPr>
          <p:cNvPr id="1027" name="Group 9"/>
          <p:cNvGrpSpPr>
            <a:grpSpLocks/>
          </p:cNvGrpSpPr>
          <p:nvPr/>
        </p:nvGrpSpPr>
        <p:grpSpPr bwMode="auto">
          <a:xfrm>
            <a:off x="4459288" y="2351088"/>
            <a:ext cx="2754312" cy="2984500"/>
            <a:chOff x="2775858" y="2235200"/>
            <a:chExt cx="2754086" cy="2984542"/>
          </a:xfrm>
        </p:grpSpPr>
        <p:sp>
          <p:nvSpPr>
            <p:cNvPr id="1032" name="Text Box 5"/>
            <p:cNvSpPr txBox="1">
              <a:spLocks noChangeArrowheads="1"/>
            </p:cNvSpPr>
            <p:nvPr/>
          </p:nvSpPr>
          <p:spPr bwMode="auto">
            <a:xfrm>
              <a:off x="2775858" y="2380343"/>
              <a:ext cx="1219200" cy="830997"/>
            </a:xfrm>
            <a:prstGeom prst="rect">
              <a:avLst/>
            </a:prstGeom>
            <a:noFill/>
            <a:ln w="9525">
              <a:noFill/>
              <a:miter lim="800000"/>
              <a:headEnd/>
              <a:tailEnd/>
            </a:ln>
          </p:spPr>
          <p:txBody>
            <a:bodyPr>
              <a:spAutoFit/>
            </a:bodyPr>
            <a:lstStyle/>
            <a:p>
              <a:pPr algn="ctr">
                <a:spcBef>
                  <a:spcPct val="50000"/>
                </a:spcBef>
              </a:pPr>
              <a:r>
                <a:rPr lang="en-US" sz="1600">
                  <a:solidFill>
                    <a:schemeClr val="bg1"/>
                  </a:solidFill>
                </a:rPr>
                <a:t>40% value added scores</a:t>
              </a:r>
            </a:p>
          </p:txBody>
        </p:sp>
        <p:sp>
          <p:nvSpPr>
            <p:cNvPr id="1033" name="Text Box 6"/>
            <p:cNvSpPr txBox="1">
              <a:spLocks noChangeArrowheads="1"/>
            </p:cNvSpPr>
            <p:nvPr/>
          </p:nvSpPr>
          <p:spPr bwMode="auto">
            <a:xfrm>
              <a:off x="4082144" y="2235200"/>
              <a:ext cx="1447800" cy="1200329"/>
            </a:xfrm>
            <a:prstGeom prst="rect">
              <a:avLst/>
            </a:prstGeom>
            <a:noFill/>
            <a:ln w="9525">
              <a:noFill/>
              <a:miter lim="800000"/>
              <a:headEnd/>
              <a:tailEnd/>
            </a:ln>
          </p:spPr>
          <p:txBody>
            <a:bodyPr>
              <a:spAutoFit/>
            </a:bodyPr>
            <a:lstStyle/>
            <a:p>
              <a:pPr algn="ctr"/>
              <a:r>
                <a:rPr lang="en-US" sz="1600"/>
                <a:t>30% </a:t>
              </a:r>
            </a:p>
            <a:p>
              <a:pPr algn="ctr"/>
              <a:r>
                <a:rPr lang="en-US" sz="1600"/>
                <a:t>360-degree evaluation</a:t>
              </a:r>
            </a:p>
            <a:p>
              <a:pPr algn="ctr">
                <a:spcBef>
                  <a:spcPct val="50000"/>
                </a:spcBef>
              </a:pPr>
              <a:endParaRPr lang="en-US" sz="1600">
                <a:solidFill>
                  <a:schemeClr val="bg1"/>
                </a:solidFill>
              </a:endParaRPr>
            </a:p>
          </p:txBody>
        </p:sp>
        <p:sp>
          <p:nvSpPr>
            <p:cNvPr id="1034" name="Text Box 7"/>
            <p:cNvSpPr txBox="1">
              <a:spLocks noChangeArrowheads="1"/>
            </p:cNvSpPr>
            <p:nvPr/>
          </p:nvSpPr>
          <p:spPr bwMode="auto">
            <a:xfrm>
              <a:off x="3505200" y="3526971"/>
              <a:ext cx="1828800" cy="1692771"/>
            </a:xfrm>
            <a:prstGeom prst="rect">
              <a:avLst/>
            </a:prstGeom>
            <a:noFill/>
            <a:ln w="9525">
              <a:noFill/>
              <a:miter lim="800000"/>
              <a:headEnd/>
              <a:tailEnd/>
            </a:ln>
          </p:spPr>
          <p:txBody>
            <a:bodyPr>
              <a:spAutoFit/>
            </a:bodyPr>
            <a:lstStyle/>
            <a:p>
              <a:pPr algn="ctr"/>
              <a:r>
                <a:rPr lang="en-US" sz="1600"/>
                <a:t>30% </a:t>
              </a:r>
            </a:p>
            <a:p>
              <a:pPr algn="ctr"/>
              <a:r>
                <a:rPr lang="en-US" sz="1600"/>
                <a:t>local </a:t>
              </a:r>
            </a:p>
            <a:p>
              <a:pPr algn="ctr"/>
              <a:r>
                <a:rPr lang="en-US" sz="1600"/>
                <a:t>measures</a:t>
              </a:r>
            </a:p>
            <a:p>
              <a:pPr algn="ctr"/>
              <a:endParaRPr lang="en-US" sz="1600">
                <a:solidFill>
                  <a:schemeClr val="bg1"/>
                </a:solidFill>
              </a:endParaRPr>
            </a:p>
            <a:p>
              <a:pPr algn="ctr"/>
              <a:endParaRPr lang="en-US" sz="1600">
                <a:solidFill>
                  <a:schemeClr val="bg1"/>
                </a:solidFill>
              </a:endParaRPr>
            </a:p>
            <a:p>
              <a:pPr algn="ctr">
                <a:spcBef>
                  <a:spcPct val="50000"/>
                </a:spcBef>
              </a:pPr>
              <a:endParaRPr lang="en-US" sz="1600">
                <a:solidFill>
                  <a:schemeClr val="bg1"/>
                </a:solidFill>
              </a:endParaRPr>
            </a:p>
          </p:txBody>
        </p:sp>
      </p:grpSp>
      <p:sp>
        <p:nvSpPr>
          <p:cNvPr id="1028" name="Rectangle 2"/>
          <p:cNvSpPr>
            <a:spLocks noGrp="1" noChangeArrowheads="1"/>
          </p:cNvSpPr>
          <p:nvPr>
            <p:ph type="title"/>
          </p:nvPr>
        </p:nvSpPr>
        <p:spPr/>
        <p:txBody>
          <a:bodyPr/>
          <a:lstStyle/>
          <a:p>
            <a:pPr eaLnBrk="1" hangingPunct="1"/>
            <a:r>
              <a:rPr lang="en-US" sz="3000" smtClean="0">
                <a:ea typeface="Geneva"/>
                <a:cs typeface="Geneva"/>
              </a:rPr>
              <a:t>Hillsborough County, FL</a:t>
            </a:r>
          </a:p>
        </p:txBody>
      </p:sp>
      <p:sp>
        <p:nvSpPr>
          <p:cNvPr id="11" name="Rectangular Callout 10"/>
          <p:cNvSpPr/>
          <p:nvPr/>
        </p:nvSpPr>
        <p:spPr>
          <a:xfrm>
            <a:off x="6042025" y="4824413"/>
            <a:ext cx="2590800" cy="1371600"/>
          </a:xfrm>
          <a:prstGeom prst="wedgeRectCallout">
            <a:avLst>
              <a:gd name="adj1" fmla="val -24165"/>
              <a:gd name="adj2" fmla="val -8539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t>- 10% student attendance and discipline</a:t>
            </a:r>
          </a:p>
          <a:p>
            <a:pPr>
              <a:defRPr/>
            </a:pPr>
            <a:r>
              <a:rPr lang="en-US" sz="1400" dirty="0"/>
              <a:t>- 10% school operations (finance and facilities)</a:t>
            </a:r>
          </a:p>
          <a:p>
            <a:pPr>
              <a:defRPr/>
            </a:pPr>
            <a:r>
              <a:rPr lang="en-US" sz="1400" dirty="0"/>
              <a:t>- 5% teacher retention</a:t>
            </a:r>
          </a:p>
          <a:p>
            <a:pPr>
              <a:defRPr/>
            </a:pPr>
            <a:r>
              <a:rPr lang="en-US" sz="1400" dirty="0"/>
              <a:t>- 5% teacher evaluation results</a:t>
            </a:r>
          </a:p>
        </p:txBody>
      </p:sp>
      <p:sp>
        <p:nvSpPr>
          <p:cNvPr id="1030" name="TextBox 17"/>
          <p:cNvSpPr txBox="1">
            <a:spLocks noChangeArrowheads="1"/>
          </p:cNvSpPr>
          <p:nvPr/>
        </p:nvSpPr>
        <p:spPr bwMode="auto">
          <a:xfrm>
            <a:off x="3643313" y="1341438"/>
            <a:ext cx="5108575" cy="585787"/>
          </a:xfrm>
          <a:prstGeom prst="rect">
            <a:avLst/>
          </a:prstGeom>
          <a:noFill/>
          <a:ln w="9525">
            <a:noFill/>
            <a:miter lim="800000"/>
            <a:headEnd/>
            <a:tailEnd/>
          </a:ln>
        </p:spPr>
        <p:txBody>
          <a:bodyPr>
            <a:spAutoFit/>
          </a:bodyPr>
          <a:lstStyle/>
          <a:p>
            <a:pPr algn="ctr"/>
            <a:r>
              <a:rPr lang="en-US" sz="1600" b="1"/>
              <a:t>Example of Weighted Evidence</a:t>
            </a:r>
          </a:p>
          <a:p>
            <a:pPr algn="ctr"/>
            <a:r>
              <a:rPr lang="en-US" sz="1600" b="1"/>
              <a:t>Hillsborough County School District (FL)</a:t>
            </a:r>
          </a:p>
        </p:txBody>
      </p:sp>
      <p:sp>
        <p:nvSpPr>
          <p:cNvPr id="1031" name="TextBox 19"/>
          <p:cNvSpPr txBox="1">
            <a:spLocks noChangeArrowheads="1"/>
          </p:cNvSpPr>
          <p:nvPr/>
        </p:nvSpPr>
        <p:spPr bwMode="auto">
          <a:xfrm>
            <a:off x="581025" y="2873375"/>
            <a:ext cx="2728913" cy="1200150"/>
          </a:xfrm>
          <a:prstGeom prst="rect">
            <a:avLst/>
          </a:prstGeom>
          <a:noFill/>
          <a:ln w="9525">
            <a:noFill/>
            <a:miter lim="800000"/>
            <a:headEnd/>
            <a:tailEnd/>
          </a:ln>
        </p:spPr>
        <p:txBody>
          <a:bodyPr>
            <a:spAutoFit/>
          </a:bodyPr>
          <a:lstStyle/>
          <a:p>
            <a:pPr algn="ctr"/>
            <a:r>
              <a:rPr lang="en-US"/>
              <a:t>Weighting evidence and reporting results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References</a:t>
            </a:r>
          </a:p>
        </p:txBody>
      </p:sp>
      <p:sp>
        <p:nvSpPr>
          <p:cNvPr id="27651" name="Content Placeholder 2"/>
          <p:cNvSpPr>
            <a:spLocks noGrp="1"/>
          </p:cNvSpPr>
          <p:nvPr>
            <p:ph idx="1"/>
          </p:nvPr>
        </p:nvSpPr>
        <p:spPr/>
        <p:txBody>
          <a:bodyPr/>
          <a:lstStyle/>
          <a:p>
            <a:r>
              <a:rPr lang="en-US" smtClean="0"/>
              <a:t>Almanzan, &amp; Kearny. (2011).</a:t>
            </a:r>
          </a:p>
          <a:p>
            <a:r>
              <a:rPr lang="en-US" smtClean="0"/>
              <a:t>Battle, &amp; Gruber. (2010).</a:t>
            </a:r>
          </a:p>
          <a:p>
            <a:r>
              <a:rPr lang="en-US" smtClean="0"/>
              <a:t>Brown-Sims, M. (2011).</a:t>
            </a:r>
          </a:p>
          <a:p>
            <a:r>
              <a:rPr lang="en-US" smtClean="0"/>
              <a:t>Clifford, M., &amp; Kimball. (in press).</a:t>
            </a:r>
          </a:p>
          <a:p>
            <a:r>
              <a:rPr lang="en-US" smtClean="0"/>
              <a:t>Clifford, M., &amp; Ross. (2011).</a:t>
            </a:r>
          </a:p>
          <a:p>
            <a:r>
              <a:rPr lang="en-US" smtClean="0"/>
              <a:t>Committee for Standards in Educational Evaluation. (2010).</a:t>
            </a:r>
          </a:p>
          <a:p>
            <a:r>
              <a:rPr lang="en-US" smtClean="0"/>
              <a:t>Condon, C., &amp; Clifford, M. (2009).</a:t>
            </a:r>
          </a:p>
          <a:p>
            <a:r>
              <a:rPr lang="en-US" smtClean="0"/>
              <a:t>Gates et al. (2002).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000" smtClean="0"/>
              <a:t>References</a:t>
            </a:r>
          </a:p>
        </p:txBody>
      </p:sp>
      <p:sp>
        <p:nvSpPr>
          <p:cNvPr id="28675" name="Content Placeholder 2"/>
          <p:cNvSpPr>
            <a:spLocks noGrp="1"/>
          </p:cNvSpPr>
          <p:nvPr>
            <p:ph idx="1"/>
          </p:nvPr>
        </p:nvSpPr>
        <p:spPr/>
        <p:txBody>
          <a:bodyPr/>
          <a:lstStyle/>
          <a:p>
            <a:r>
              <a:rPr lang="en-US" smtClean="0"/>
              <a:t>Goldring, E., Cravens, X., Murphy, J., Porter, A., Elliott, S., &amp; Carson, B. (2009). The evaluation of principals: What and how do states and urban districts assess leadership? </a:t>
            </a:r>
            <a:r>
              <a:rPr lang="en-US" i="1" smtClean="0"/>
              <a:t>The Elementary School Journal, 110</a:t>
            </a:r>
            <a:r>
              <a:rPr lang="en-US" smtClean="0"/>
              <a:t>(1), 19–39.</a:t>
            </a:r>
          </a:p>
          <a:p>
            <a:r>
              <a:rPr lang="en-US" smtClean="0"/>
              <a:t>Heck, R. H., &amp; Marcoulides, G. A. (1996). The assessment of principal performance: A multilevel evaluation approach. </a:t>
            </a:r>
            <a:r>
              <a:rPr lang="en-US" i="1" smtClean="0"/>
              <a:t>Journal of Personnel Evaluation in Education, 10</a:t>
            </a:r>
            <a:r>
              <a:rPr lang="en-US" smtClean="0"/>
              <a:t>(1), 11–28.</a:t>
            </a:r>
          </a:p>
          <a:p>
            <a:r>
              <a:rPr lang="en-US" smtClean="0"/>
              <a:t>Joint Committee on Standards for Educational Evaluation. (2009).</a:t>
            </a:r>
          </a:p>
          <a:p>
            <a:r>
              <a:rPr lang="en-US" smtClean="0"/>
              <a:t>Kimball, Milanowski, &amp; McKinney. (2009).</a:t>
            </a:r>
          </a:p>
          <a:p>
            <a:r>
              <a:rPr lang="en-US" smtClean="0"/>
              <a:t>Leon, Davis, Sanders, Kearney, &amp; Thomas. (2011).</a:t>
            </a:r>
          </a:p>
          <a:p>
            <a:r>
              <a:rPr lang="en-US" smtClean="0"/>
              <a:t>National Association of Elementary School Principals &amp; National Association of Secondary School Principals. (in press).</a:t>
            </a:r>
          </a:p>
          <a:p>
            <a:r>
              <a:rPr lang="en-US" smtClean="0"/>
              <a:t>Portin, Feldman, &amp; Knapp. (2006).</a:t>
            </a:r>
          </a:p>
          <a:p>
            <a:r>
              <a:rPr lang="en-US" smtClean="0"/>
              <a:t>U.S. Census Bureau. (2011).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lnSpc>
                <a:spcPct val="100000"/>
              </a:lnSpc>
              <a:spcBef>
                <a:spcPct val="0"/>
              </a:spcBef>
            </a:pPr>
            <a:r>
              <a:rPr lang="en-US" b="1" smtClean="0">
                <a:solidFill>
                  <a:schemeClr val="tx2"/>
                </a:solidFill>
              </a:rPr>
              <a:t>Matthew Clifford</a:t>
            </a:r>
          </a:p>
          <a:p>
            <a:pPr eaLnBrk="1" hangingPunct="1">
              <a:lnSpc>
                <a:spcPct val="100000"/>
              </a:lnSpc>
              <a:spcBef>
                <a:spcPct val="0"/>
              </a:spcBef>
            </a:pPr>
            <a:r>
              <a:rPr lang="en-US" b="1" smtClean="0">
                <a:solidFill>
                  <a:schemeClr val="tx2"/>
                </a:solidFill>
              </a:rPr>
              <a:t>P:</a:t>
            </a:r>
            <a:r>
              <a:rPr lang="en-US" smtClean="0">
                <a:solidFill>
                  <a:schemeClr val="tx2"/>
                </a:solidFill>
              </a:rPr>
              <a:t> 630-689-8017</a:t>
            </a:r>
          </a:p>
          <a:p>
            <a:pPr eaLnBrk="1" hangingPunct="1">
              <a:lnSpc>
                <a:spcPct val="100000"/>
              </a:lnSpc>
              <a:spcBef>
                <a:spcPct val="0"/>
              </a:spcBef>
            </a:pPr>
            <a:r>
              <a:rPr lang="en-US" b="1" smtClean="0">
                <a:solidFill>
                  <a:schemeClr val="tx2"/>
                </a:solidFill>
              </a:rPr>
              <a:t>E-Mail:</a:t>
            </a:r>
            <a:r>
              <a:rPr lang="en-US" smtClean="0">
                <a:solidFill>
                  <a:schemeClr val="tx2"/>
                </a:solidFill>
              </a:rPr>
              <a:t> mclifford@air.org</a:t>
            </a:r>
          </a:p>
          <a:p>
            <a:pPr eaLnBrk="1" hangingPunct="1">
              <a:lnSpc>
                <a:spcPct val="100000"/>
              </a:lnSpc>
              <a:spcBef>
                <a:spcPct val="0"/>
              </a:spcBef>
            </a:pPr>
            <a:endParaRPr lang="en-US" sz="1600" smtClean="0">
              <a:solidFill>
                <a:schemeClr val="tx2"/>
              </a:solidFill>
            </a:endParaRPr>
          </a:p>
          <a:p>
            <a:pPr eaLnBrk="1" hangingPunct="1">
              <a:lnSpc>
                <a:spcPct val="100000"/>
              </a:lnSpc>
              <a:spcBef>
                <a:spcPct val="0"/>
              </a:spcBef>
            </a:pPr>
            <a:r>
              <a:rPr lang="en-US" smtClean="0">
                <a:solidFill>
                  <a:schemeClr val="tx2"/>
                </a:solidFill>
              </a:rPr>
              <a:t>20 North Wacker Drive, Suite 1231</a:t>
            </a:r>
          </a:p>
          <a:p>
            <a:pPr eaLnBrk="1" hangingPunct="1">
              <a:lnSpc>
                <a:spcPct val="100000"/>
              </a:lnSpc>
              <a:spcBef>
                <a:spcPct val="0"/>
              </a:spcBef>
            </a:pPr>
            <a:r>
              <a:rPr lang="en-US" smtClean="0">
                <a:solidFill>
                  <a:schemeClr val="tx2"/>
                </a:solidFill>
              </a:rPr>
              <a:t>Chicago, IL 60606</a:t>
            </a:r>
          </a:p>
          <a:p>
            <a:pPr eaLnBrk="1" hangingPunct="1">
              <a:lnSpc>
                <a:spcPct val="100000"/>
              </a:lnSpc>
              <a:spcBef>
                <a:spcPct val="0"/>
              </a:spcBef>
            </a:pPr>
            <a:r>
              <a:rPr lang="en-US" b="1" smtClean="0">
                <a:solidFill>
                  <a:schemeClr val="tx2"/>
                </a:solidFill>
              </a:rPr>
              <a:t>Website:</a:t>
            </a:r>
            <a:r>
              <a:rPr lang="en-US" smtClean="0">
                <a:solidFill>
                  <a:schemeClr val="tx2"/>
                </a:solidFill>
              </a:rPr>
              <a:t> www.tqsource.org</a:t>
            </a:r>
          </a:p>
        </p:txBody>
      </p:sp>
      <p:cxnSp>
        <p:nvCxnSpPr>
          <p:cNvPr id="3" name="Straight Connector 2"/>
          <p:cNvCxnSpPr/>
          <p:nvPr/>
        </p:nvCxnSpPr>
        <p:spPr>
          <a:xfrm rot="16200000" flipH="1">
            <a:off x="-392906" y="3636169"/>
            <a:ext cx="2562225" cy="1111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917575" y="5738813"/>
            <a:ext cx="7324725" cy="284162"/>
          </a:xfrm>
          <a:prstGeom prst="rect">
            <a:avLst/>
          </a:prstGeom>
          <a:noFill/>
          <a:ln w="9525">
            <a:noFill/>
            <a:miter lim="800000"/>
            <a:headEnd/>
            <a:tailEnd/>
          </a:ln>
        </p:spPr>
        <p:txBody>
          <a:bodyPr>
            <a:spAutoFit/>
          </a:bodyPr>
          <a:lstStyle/>
          <a:p>
            <a:pPr algn="ctr"/>
            <a:r>
              <a:rPr lang="en-US" sz="1200"/>
              <a:t>(Battle &amp; Gruber, 2010; Gates et al., 2002; U.S. Census Bureau, 2011)</a:t>
            </a:r>
          </a:p>
        </p:txBody>
      </p:sp>
      <p:grpSp>
        <p:nvGrpSpPr>
          <p:cNvPr id="18435" name="Group 62"/>
          <p:cNvGrpSpPr>
            <a:grpSpLocks/>
          </p:cNvGrpSpPr>
          <p:nvPr/>
        </p:nvGrpSpPr>
        <p:grpSpPr bwMode="auto">
          <a:xfrm>
            <a:off x="2239963" y="1657350"/>
            <a:ext cx="6605587" cy="3884613"/>
            <a:chOff x="1752600" y="838200"/>
            <a:chExt cx="7010400" cy="4572000"/>
          </a:xfrm>
        </p:grpSpPr>
        <p:sp>
          <p:nvSpPr>
            <p:cNvPr id="28" name="Oval 27"/>
            <p:cNvSpPr/>
            <p:nvPr/>
          </p:nvSpPr>
          <p:spPr>
            <a:xfrm>
              <a:off x="1752600" y="838200"/>
              <a:ext cx="7010400" cy="457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4" name="Oval 53"/>
            <p:cNvSpPr/>
            <p:nvPr/>
          </p:nvSpPr>
          <p:spPr>
            <a:xfrm>
              <a:off x="1752600" y="1219356"/>
              <a:ext cx="5409852" cy="38862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9" name="Oval 28"/>
            <p:cNvSpPr/>
            <p:nvPr/>
          </p:nvSpPr>
          <p:spPr>
            <a:xfrm>
              <a:off x="1752600" y="1370697"/>
              <a:ext cx="4038435" cy="35070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0" name="Oval 29"/>
            <p:cNvSpPr/>
            <p:nvPr/>
          </p:nvSpPr>
          <p:spPr>
            <a:xfrm>
              <a:off x="1828415" y="2286218"/>
              <a:ext cx="2057126" cy="16759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8442" name="TextBox 54"/>
            <p:cNvSpPr txBox="1">
              <a:spLocks noChangeArrowheads="1"/>
            </p:cNvSpPr>
            <p:nvPr/>
          </p:nvSpPr>
          <p:spPr bwMode="auto">
            <a:xfrm>
              <a:off x="4191000" y="2514600"/>
              <a:ext cx="1295400" cy="978411"/>
            </a:xfrm>
            <a:prstGeom prst="rect">
              <a:avLst/>
            </a:prstGeom>
            <a:noFill/>
            <a:ln w="9525">
              <a:noFill/>
              <a:miter lim="800000"/>
              <a:headEnd/>
              <a:tailEnd/>
            </a:ln>
          </p:spPr>
          <p:txBody>
            <a:bodyPr>
              <a:spAutoFit/>
            </a:bodyPr>
            <a:lstStyle/>
            <a:p>
              <a:pPr algn="ctr"/>
              <a:r>
                <a:rPr lang="en-US" sz="1600" b="1">
                  <a:solidFill>
                    <a:schemeClr val="bg1"/>
                  </a:solidFill>
                </a:rPr>
                <a:t>98,706 public schools</a:t>
              </a:r>
            </a:p>
          </p:txBody>
        </p:sp>
        <p:sp>
          <p:nvSpPr>
            <p:cNvPr id="18443" name="TextBox 55"/>
            <p:cNvSpPr txBox="1">
              <a:spLocks noChangeArrowheads="1"/>
            </p:cNvSpPr>
            <p:nvPr/>
          </p:nvSpPr>
          <p:spPr bwMode="auto">
            <a:xfrm>
              <a:off x="5791200" y="2514600"/>
              <a:ext cx="1295400" cy="688511"/>
            </a:xfrm>
            <a:prstGeom prst="rect">
              <a:avLst/>
            </a:prstGeom>
            <a:noFill/>
            <a:ln w="9525">
              <a:noFill/>
              <a:miter lim="800000"/>
              <a:headEnd/>
              <a:tailEnd/>
            </a:ln>
          </p:spPr>
          <p:txBody>
            <a:bodyPr>
              <a:spAutoFit/>
            </a:bodyPr>
            <a:lstStyle/>
            <a:p>
              <a:pPr algn="ctr"/>
              <a:r>
                <a:rPr lang="en-US" sz="1600" b="1">
                  <a:solidFill>
                    <a:schemeClr val="bg1"/>
                  </a:solidFill>
                </a:rPr>
                <a:t>3 million teachers</a:t>
              </a:r>
            </a:p>
          </p:txBody>
        </p:sp>
        <p:sp>
          <p:nvSpPr>
            <p:cNvPr id="18444" name="TextBox 56"/>
            <p:cNvSpPr txBox="1">
              <a:spLocks noChangeArrowheads="1"/>
            </p:cNvSpPr>
            <p:nvPr/>
          </p:nvSpPr>
          <p:spPr bwMode="auto">
            <a:xfrm>
              <a:off x="7315200" y="2172819"/>
              <a:ext cx="1295400" cy="1558209"/>
            </a:xfrm>
            <a:prstGeom prst="rect">
              <a:avLst/>
            </a:prstGeom>
            <a:noFill/>
            <a:ln w="9525">
              <a:noFill/>
              <a:miter lim="800000"/>
              <a:headEnd/>
              <a:tailEnd/>
            </a:ln>
          </p:spPr>
          <p:txBody>
            <a:bodyPr>
              <a:spAutoFit/>
            </a:bodyPr>
            <a:lstStyle/>
            <a:p>
              <a:pPr algn="ctr"/>
              <a:r>
                <a:rPr lang="en-US" sz="1600" b="1">
                  <a:solidFill>
                    <a:schemeClr val="bg1"/>
                  </a:solidFill>
                </a:rPr>
                <a:t>55 million PK–12 public school students</a:t>
              </a:r>
            </a:p>
          </p:txBody>
        </p:sp>
        <p:sp>
          <p:nvSpPr>
            <p:cNvPr id="18445" name="TextBox 61"/>
            <p:cNvSpPr txBox="1">
              <a:spLocks noChangeArrowheads="1"/>
            </p:cNvSpPr>
            <p:nvPr/>
          </p:nvSpPr>
          <p:spPr bwMode="auto">
            <a:xfrm>
              <a:off x="1981200" y="2667000"/>
              <a:ext cx="1676400" cy="830997"/>
            </a:xfrm>
            <a:prstGeom prst="rect">
              <a:avLst/>
            </a:prstGeom>
            <a:noFill/>
            <a:ln w="9525">
              <a:noFill/>
              <a:miter lim="800000"/>
              <a:headEnd/>
              <a:tailEnd/>
            </a:ln>
          </p:spPr>
          <p:txBody>
            <a:bodyPr>
              <a:spAutoFit/>
            </a:bodyPr>
            <a:lstStyle/>
            <a:p>
              <a:pPr algn="ctr"/>
              <a:r>
                <a:rPr lang="en-US" sz="1600">
                  <a:solidFill>
                    <a:schemeClr val="bg1"/>
                  </a:solidFill>
                </a:rPr>
                <a:t>90,000 public school principals</a:t>
              </a:r>
            </a:p>
          </p:txBody>
        </p:sp>
      </p:grpSp>
      <p:sp>
        <p:nvSpPr>
          <p:cNvPr id="18436" name="TextBox 15"/>
          <p:cNvSpPr txBox="1">
            <a:spLocks noChangeArrowheads="1"/>
          </p:cNvSpPr>
          <p:nvPr/>
        </p:nvSpPr>
        <p:spPr bwMode="auto">
          <a:xfrm>
            <a:off x="520700" y="2498725"/>
            <a:ext cx="1563688" cy="3048000"/>
          </a:xfrm>
          <a:prstGeom prst="rect">
            <a:avLst/>
          </a:prstGeom>
          <a:noFill/>
          <a:ln w="9525">
            <a:noFill/>
            <a:miter lim="800000"/>
            <a:headEnd/>
            <a:tailEnd/>
          </a:ln>
        </p:spPr>
        <p:txBody>
          <a:bodyPr>
            <a:spAutoFit/>
          </a:bodyPr>
          <a:lstStyle/>
          <a:p>
            <a:r>
              <a:rPr lang="en-US" sz="1600" i="1">
                <a:solidFill>
                  <a:srgbClr val="C00000"/>
                </a:solidFill>
              </a:rPr>
              <a:t>Improvement is a discipline, a practice that requires focus, knowledge, persistence, and consistency over time.</a:t>
            </a:r>
          </a:p>
          <a:p>
            <a:r>
              <a:rPr lang="en-US" sz="1600" i="1">
                <a:solidFill>
                  <a:srgbClr val="C00000"/>
                </a:solidFill>
              </a:rPr>
              <a:t>—Richard Elmore</a:t>
            </a:r>
          </a:p>
          <a:p>
            <a:pPr algn="ctr"/>
            <a:endParaRPr lang="en-US" sz="1600" i="1">
              <a:solidFill>
                <a:srgbClr val="C00000"/>
              </a:solidFill>
            </a:endParaRPr>
          </a:p>
        </p:txBody>
      </p:sp>
      <p:sp>
        <p:nvSpPr>
          <p:cNvPr id="18437" name="Title 16"/>
          <p:cNvSpPr>
            <a:spLocks noGrp="1"/>
          </p:cNvSpPr>
          <p:nvPr>
            <p:ph type="title"/>
          </p:nvPr>
        </p:nvSpPr>
        <p:spPr>
          <a:xfrm>
            <a:off x="304800" y="287338"/>
            <a:ext cx="8669338" cy="984250"/>
          </a:xfrm>
        </p:spPr>
        <p:txBody>
          <a:bodyPr/>
          <a:lstStyle/>
          <a:p>
            <a:r>
              <a:rPr lang="en-US" sz="3000" smtClean="0"/>
              <a:t>Why focus on principal evaluation system improvement?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442913"/>
            <a:ext cx="8566150" cy="944562"/>
          </a:xfrm>
        </p:spPr>
        <p:txBody>
          <a:bodyPr/>
          <a:lstStyle/>
          <a:p>
            <a:r>
              <a:rPr lang="en-US" sz="3000" smtClean="0"/>
              <a:t>Why focus on principal evaluation system improvement?</a:t>
            </a:r>
            <a:r>
              <a:rPr lang="en-US" sz="2400" smtClean="0">
                <a:solidFill>
                  <a:srgbClr val="C00000"/>
                </a:solidFill>
              </a:rPr>
              <a:t/>
            </a:r>
            <a:br>
              <a:rPr lang="en-US" sz="2400" smtClean="0">
                <a:solidFill>
                  <a:srgbClr val="C00000"/>
                </a:solidFill>
              </a:rPr>
            </a:br>
            <a:endParaRPr lang="en-US" sz="2400" smtClean="0">
              <a:latin typeface="Franklin Gothic Book" pitchFamily="34" charset="0"/>
            </a:endParaRPr>
          </a:p>
        </p:txBody>
      </p:sp>
      <p:sp>
        <p:nvSpPr>
          <p:cNvPr id="19459" name="Content Placeholder 2"/>
          <p:cNvSpPr>
            <a:spLocks noGrp="1"/>
          </p:cNvSpPr>
          <p:nvPr>
            <p:ph idx="1"/>
          </p:nvPr>
        </p:nvSpPr>
        <p:spPr>
          <a:xfrm>
            <a:off x="457200" y="1408113"/>
            <a:ext cx="8229600" cy="4525962"/>
          </a:xfrm>
        </p:spPr>
        <p:txBody>
          <a:bodyPr/>
          <a:lstStyle/>
          <a:p>
            <a:pPr marL="682625" lvl="1" indent="-392113">
              <a:buFont typeface="Wingdings" pitchFamily="2" charset="2"/>
              <a:buNone/>
            </a:pPr>
            <a:endParaRPr lang="en-US" sz="1800" smtClean="0"/>
          </a:p>
          <a:p>
            <a:pPr marL="682625" lvl="1" indent="-392113">
              <a:buFont typeface="Arial" pitchFamily="34" charset="0"/>
              <a:buChar char="•"/>
            </a:pPr>
            <a:r>
              <a:rPr lang="en-US" sz="2000" smtClean="0"/>
              <a:t>Principals report having </a:t>
            </a:r>
            <a:r>
              <a:rPr lang="en-US" sz="2000" b="1" smtClean="0">
                <a:solidFill>
                  <a:srgbClr val="C00000"/>
                </a:solidFill>
              </a:rPr>
              <a:t>few</a:t>
            </a:r>
            <a:r>
              <a:rPr lang="en-US" sz="2000" smtClean="0"/>
              <a:t> </a:t>
            </a:r>
            <a:r>
              <a:rPr lang="en-US" sz="2000" b="1" smtClean="0">
                <a:solidFill>
                  <a:srgbClr val="C00000"/>
                </a:solidFill>
              </a:rPr>
              <a:t>sources of feedback</a:t>
            </a:r>
            <a:r>
              <a:rPr lang="en-US" sz="2000" smtClean="0"/>
              <a:t>. </a:t>
            </a:r>
          </a:p>
          <a:p>
            <a:pPr marL="682625" lvl="1" indent="-392113">
              <a:spcBef>
                <a:spcPts val="1200"/>
              </a:spcBef>
              <a:buFont typeface="Arial" pitchFamily="34" charset="0"/>
              <a:buChar char="•"/>
            </a:pPr>
            <a:r>
              <a:rPr lang="en-US" sz="2000" smtClean="0"/>
              <a:t>Principals view evaluation as having </a:t>
            </a:r>
            <a:r>
              <a:rPr lang="en-US" sz="2000" b="1" smtClean="0">
                <a:solidFill>
                  <a:srgbClr val="C00000"/>
                </a:solidFill>
              </a:rPr>
              <a:t>little impact </a:t>
            </a:r>
            <a:r>
              <a:rPr lang="en-US" sz="2000" smtClean="0"/>
              <a:t>on their sense of accountability or practice.</a:t>
            </a:r>
          </a:p>
          <a:p>
            <a:pPr marL="682625" lvl="1" indent="-392113">
              <a:spcBef>
                <a:spcPts val="1200"/>
              </a:spcBef>
              <a:buFont typeface="Arial" pitchFamily="34" charset="0"/>
              <a:buChar char="•"/>
            </a:pPr>
            <a:r>
              <a:rPr lang="en-US" sz="2000" smtClean="0"/>
              <a:t>Performance assessments are </a:t>
            </a:r>
            <a:r>
              <a:rPr lang="en-US" sz="2000" b="1" smtClean="0">
                <a:solidFill>
                  <a:srgbClr val="C00000"/>
                </a:solidFill>
              </a:rPr>
              <a:t>inconsistently administered</a:t>
            </a:r>
            <a:r>
              <a:rPr lang="en-US" sz="2000" smtClean="0"/>
              <a:t>.</a:t>
            </a:r>
          </a:p>
          <a:p>
            <a:pPr marL="682625" lvl="1" indent="-392113">
              <a:spcBef>
                <a:spcPts val="1200"/>
              </a:spcBef>
              <a:buFont typeface="Arial" pitchFamily="34" charset="0"/>
              <a:buChar char="•"/>
            </a:pPr>
            <a:r>
              <a:rPr lang="en-US" sz="2000" smtClean="0"/>
              <a:t>Performance assessments are not </a:t>
            </a:r>
            <a:r>
              <a:rPr lang="en-US" sz="2000" b="1" smtClean="0">
                <a:solidFill>
                  <a:srgbClr val="C00000"/>
                </a:solidFill>
              </a:rPr>
              <a:t>often aligned </a:t>
            </a:r>
            <a:r>
              <a:rPr lang="en-US" sz="2000" smtClean="0"/>
              <a:t>with existing professional standards and lack psychometric research.</a:t>
            </a:r>
          </a:p>
          <a:p>
            <a:pPr marL="682625" lvl="1" indent="-392113">
              <a:spcBef>
                <a:spcPts val="1200"/>
              </a:spcBef>
              <a:buFont typeface="Arial" pitchFamily="34" charset="0"/>
              <a:buChar char="•"/>
            </a:pPr>
            <a:r>
              <a:rPr lang="en-US" sz="2000" smtClean="0"/>
              <a:t>Principal performance assessment is not implemented in ways that maximize rating consistency, validity, and impact.</a:t>
            </a:r>
          </a:p>
          <a:p>
            <a:pPr marL="682625" lvl="1" indent="-392113">
              <a:buFont typeface="Wingdings" pitchFamily="2" charset="2"/>
              <a:buNone/>
            </a:pPr>
            <a:endParaRPr lang="en-US" sz="1600" smtClean="0"/>
          </a:p>
        </p:txBody>
      </p:sp>
      <p:sp>
        <p:nvSpPr>
          <p:cNvPr id="19460" name="TextBox 6"/>
          <p:cNvSpPr txBox="1">
            <a:spLocks noChangeArrowheads="1"/>
          </p:cNvSpPr>
          <p:nvPr/>
        </p:nvSpPr>
        <p:spPr bwMode="auto">
          <a:xfrm>
            <a:off x="463550" y="5591175"/>
            <a:ext cx="8351838" cy="461963"/>
          </a:xfrm>
          <a:prstGeom prst="rect">
            <a:avLst/>
          </a:prstGeom>
          <a:noFill/>
          <a:ln w="9525">
            <a:noFill/>
            <a:miter lim="800000"/>
            <a:headEnd/>
            <a:tailEnd/>
          </a:ln>
        </p:spPr>
        <p:txBody>
          <a:bodyPr>
            <a:spAutoFit/>
          </a:bodyPr>
          <a:lstStyle/>
          <a:p>
            <a:pPr algn="ctr"/>
            <a:r>
              <a:rPr lang="en-US" sz="1200"/>
              <a:t>(Clifford &amp; Ross, 2011; Condon &amp; Clifford, 2009; Goldring et al. 2009; Heck &amp; Marcoulides, 1996; Kimball, Milanowski, &amp; McKinney, 2009; Portin, Feldman, &amp; Knapp, 2006)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11425" y="1962150"/>
            <a:ext cx="6278563" cy="831850"/>
          </a:xfrm>
          <a:prstGeom prst="rect">
            <a:avLst/>
          </a:prstGeom>
          <a:noFill/>
        </p:spPr>
        <p:txBody>
          <a:bodyPr>
            <a:spAutoFit/>
          </a:bodyPr>
          <a:lstStyle/>
          <a:p>
            <a:pPr marL="573088" indent="-231775">
              <a:buFont typeface="Arial" pitchFamily="34" charset="0"/>
              <a:buChar char="•"/>
              <a:defRPr/>
            </a:pPr>
            <a:endParaRPr lang="en-US" sz="1600" dirty="0">
              <a:ea typeface="ＭＳ Ｐゴシック"/>
              <a:cs typeface="ＭＳ Ｐゴシック"/>
            </a:endParaRPr>
          </a:p>
          <a:p>
            <a:pPr>
              <a:defRPr/>
            </a:pPr>
            <a:endParaRPr lang="en-US" sz="1600" dirty="0">
              <a:ea typeface="ＭＳ Ｐゴシック"/>
              <a:cs typeface="ＭＳ Ｐゴシック"/>
            </a:endParaRPr>
          </a:p>
          <a:p>
            <a:pPr>
              <a:defRPr/>
            </a:pPr>
            <a:endParaRPr lang="en-US" sz="1600" dirty="0">
              <a:ea typeface="ＭＳ Ｐゴシック"/>
              <a:cs typeface="ＭＳ Ｐゴシック"/>
            </a:endParaRPr>
          </a:p>
        </p:txBody>
      </p:sp>
      <p:sp>
        <p:nvSpPr>
          <p:cNvPr id="6" name="TextBox 5"/>
          <p:cNvSpPr txBox="1"/>
          <p:nvPr/>
        </p:nvSpPr>
        <p:spPr>
          <a:xfrm>
            <a:off x="787400" y="1703388"/>
            <a:ext cx="7735888" cy="3786187"/>
          </a:xfrm>
          <a:prstGeom prst="rect">
            <a:avLst/>
          </a:prstGeom>
          <a:noFill/>
        </p:spPr>
        <p:txBody>
          <a:bodyPr>
            <a:spAutoFit/>
          </a:bodyPr>
          <a:lstStyle/>
          <a:p>
            <a:pPr>
              <a:defRPr/>
            </a:pPr>
            <a:r>
              <a:rPr lang="en-US" sz="1600" dirty="0">
                <a:ea typeface="ＭＳ Ｐゴシック"/>
                <a:cs typeface="ＭＳ Ｐゴシック"/>
              </a:rPr>
              <a:t>Federal initiatives</a:t>
            </a:r>
          </a:p>
          <a:p>
            <a:pPr marL="573088" indent="-231775">
              <a:buFont typeface="Arial" pitchFamily="34" charset="0"/>
              <a:buChar char="•"/>
              <a:defRPr/>
            </a:pPr>
            <a:r>
              <a:rPr lang="en-US" sz="1600" dirty="0">
                <a:ea typeface="ＭＳ Ｐゴシック"/>
                <a:cs typeface="ＭＳ Ｐゴシック"/>
              </a:rPr>
              <a:t>Race to the Top (RTTT)</a:t>
            </a:r>
          </a:p>
          <a:p>
            <a:pPr marL="573088" indent="-231775">
              <a:buFont typeface="Arial" pitchFamily="34" charset="0"/>
              <a:buChar char="•"/>
              <a:defRPr/>
            </a:pPr>
            <a:r>
              <a:rPr lang="en-US" sz="1600" dirty="0">
                <a:ea typeface="ＭＳ Ｐゴシック"/>
                <a:cs typeface="ＭＳ Ｐゴシック"/>
              </a:rPr>
              <a:t>Teacher Incentive Fund (TIF)</a:t>
            </a:r>
          </a:p>
          <a:p>
            <a:pPr marL="573088" indent="-231775">
              <a:buFont typeface="Arial" pitchFamily="34" charset="0"/>
              <a:buChar char="•"/>
              <a:defRPr/>
            </a:pPr>
            <a:r>
              <a:rPr lang="en-US" sz="1600" dirty="0">
                <a:ea typeface="ＭＳ Ｐゴシック"/>
                <a:cs typeface="ＭＳ Ｐゴシック"/>
              </a:rPr>
              <a:t>School Improvement Grants (SIG)</a:t>
            </a:r>
          </a:p>
          <a:p>
            <a:pPr>
              <a:defRPr/>
            </a:pPr>
            <a:endParaRPr lang="en-US" sz="1600" dirty="0">
              <a:ea typeface="ＭＳ Ｐゴシック"/>
              <a:cs typeface="ＭＳ Ｐゴシック"/>
            </a:endParaRPr>
          </a:p>
          <a:p>
            <a:pPr>
              <a:defRPr/>
            </a:pPr>
            <a:r>
              <a:rPr lang="en-US" sz="1600" dirty="0">
                <a:ea typeface="ＭＳ Ｐゴシック"/>
                <a:cs typeface="ＭＳ Ｐゴシック"/>
              </a:rPr>
              <a:t>State policies</a:t>
            </a:r>
          </a:p>
          <a:p>
            <a:pPr marL="623888" indent="-276225">
              <a:buFont typeface="Arial" pitchFamily="34" charset="0"/>
              <a:buChar char="•"/>
              <a:defRPr/>
            </a:pPr>
            <a:r>
              <a:rPr lang="en-US" sz="1600" dirty="0">
                <a:ea typeface="ＭＳ Ｐゴシック"/>
                <a:cs typeface="ＭＳ Ｐゴシック"/>
              </a:rPr>
              <a:t>Thirty-five states have adopted or adapted Interstate School Leaders Licensure Consortium (ISLLC) principal professional standards (www.ccsso.org)</a:t>
            </a:r>
          </a:p>
          <a:p>
            <a:pPr marL="623888" indent="-276225">
              <a:buFont typeface="Arial" pitchFamily="34" charset="0"/>
              <a:buChar char="•"/>
              <a:defRPr/>
            </a:pPr>
            <a:r>
              <a:rPr lang="en-US" sz="1600" dirty="0">
                <a:ea typeface="ＭＳ Ｐゴシック"/>
                <a:cs typeface="ＭＳ Ｐゴシック"/>
              </a:rPr>
              <a:t>National Council for Accreditation of Teacher Education (NCATE) principal certification program review includes ISLLC standards (www.ncate.org)</a:t>
            </a:r>
          </a:p>
          <a:p>
            <a:pPr marL="623888" indent="-276225">
              <a:buFont typeface="Arial" pitchFamily="34" charset="0"/>
              <a:buChar char="•"/>
              <a:defRPr/>
            </a:pPr>
            <a:r>
              <a:rPr lang="en-US" sz="1600" dirty="0">
                <a:ea typeface="ＭＳ Ｐゴシック"/>
                <a:cs typeface="ＭＳ Ｐゴシック"/>
              </a:rPr>
              <a:t>Thirty-one states recently passed principal evaluation improvement policies (see forthcoming online resource from www.tqsource.org)</a:t>
            </a:r>
          </a:p>
          <a:p>
            <a:pPr>
              <a:defRPr/>
            </a:pPr>
            <a:endParaRPr lang="en-US" sz="1600" dirty="0">
              <a:ea typeface="ＭＳ Ｐゴシック"/>
              <a:cs typeface="ＭＳ Ｐゴシック"/>
            </a:endParaRPr>
          </a:p>
          <a:p>
            <a:pPr>
              <a:defRPr/>
            </a:pPr>
            <a:endParaRPr lang="en-US" sz="1600" dirty="0">
              <a:ea typeface="ＭＳ Ｐゴシック"/>
              <a:cs typeface="ＭＳ Ｐゴシック"/>
            </a:endParaRPr>
          </a:p>
        </p:txBody>
      </p:sp>
      <p:sp>
        <p:nvSpPr>
          <p:cNvPr id="10" name="TextBox 9"/>
          <p:cNvSpPr txBox="1"/>
          <p:nvPr/>
        </p:nvSpPr>
        <p:spPr>
          <a:xfrm>
            <a:off x="4572000" y="4946650"/>
            <a:ext cx="4089400" cy="830263"/>
          </a:xfrm>
          <a:prstGeom prst="rect">
            <a:avLst/>
          </a:prstGeom>
          <a:noFill/>
          <a:ln>
            <a:solidFill>
              <a:srgbClr val="C00000"/>
            </a:solidFill>
          </a:ln>
        </p:spPr>
        <p:txBody>
          <a:bodyPr>
            <a:spAutoFit/>
          </a:bodyPr>
          <a:lstStyle/>
          <a:p>
            <a:pPr>
              <a:defRPr/>
            </a:pPr>
            <a:r>
              <a:rPr lang="en-US" sz="1600" spc="-20" dirty="0">
                <a:ea typeface="ＭＳ Ｐゴシック"/>
                <a:cs typeface="ＭＳ Ｐゴシック"/>
              </a:rPr>
              <a:t>Federal initiatives require states and districts to use multiple measures to evaluate principal and teacher performance.</a:t>
            </a:r>
          </a:p>
        </p:txBody>
      </p:sp>
      <p:sp>
        <p:nvSpPr>
          <p:cNvPr id="20485" name="TextBox 7"/>
          <p:cNvSpPr txBox="1">
            <a:spLocks noChangeArrowheads="1"/>
          </p:cNvSpPr>
          <p:nvPr/>
        </p:nvSpPr>
        <p:spPr bwMode="auto">
          <a:xfrm>
            <a:off x="434975" y="5819775"/>
            <a:ext cx="8316913" cy="277813"/>
          </a:xfrm>
          <a:prstGeom prst="rect">
            <a:avLst/>
          </a:prstGeom>
          <a:noFill/>
          <a:ln w="9525">
            <a:noFill/>
            <a:miter lim="800000"/>
            <a:headEnd/>
            <a:tailEnd/>
          </a:ln>
        </p:spPr>
        <p:txBody>
          <a:bodyPr>
            <a:spAutoFit/>
          </a:bodyPr>
          <a:lstStyle/>
          <a:p>
            <a:pPr algn="ctr"/>
            <a:r>
              <a:rPr lang="en-US" sz="1200"/>
              <a:t>(Almanzan &amp; Kearny, 2011; Brown-Sims, 2011; Clifford &amp; Kimball, in press) </a:t>
            </a:r>
          </a:p>
        </p:txBody>
      </p:sp>
      <p:sp>
        <p:nvSpPr>
          <p:cNvPr id="20486" name="Title 6"/>
          <p:cNvSpPr>
            <a:spLocks noGrp="1"/>
          </p:cNvSpPr>
          <p:nvPr>
            <p:ph type="title"/>
          </p:nvPr>
        </p:nvSpPr>
        <p:spPr>
          <a:xfrm>
            <a:off x="304800" y="496888"/>
            <a:ext cx="8580438" cy="944562"/>
          </a:xfrm>
        </p:spPr>
        <p:txBody>
          <a:bodyPr/>
          <a:lstStyle/>
          <a:p>
            <a:r>
              <a:rPr lang="en-US" sz="3000" smtClean="0"/>
              <a:t>Why focus on principal evaluation system improvement?</a:t>
            </a:r>
            <a:r>
              <a:rPr lang="en-US" smtClean="0">
                <a:solidFill>
                  <a:srgbClr val="C00000"/>
                </a:solidFill>
              </a:rPr>
              <a:t/>
            </a:r>
            <a:br>
              <a:rPr lang="en-US" smtClean="0">
                <a:solidFill>
                  <a:srgbClr val="C00000"/>
                </a:solidFill>
              </a:rPr>
            </a:b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p:cNvSpPr>
            <a:spLocks noGrp="1"/>
          </p:cNvSpPr>
          <p:nvPr>
            <p:ph type="title"/>
          </p:nvPr>
        </p:nvSpPr>
        <p:spPr>
          <a:xfrm>
            <a:off x="304800" y="444500"/>
            <a:ext cx="8580438" cy="944563"/>
          </a:xfrm>
        </p:spPr>
        <p:txBody>
          <a:bodyPr/>
          <a:lstStyle/>
          <a:p>
            <a:r>
              <a:rPr lang="en-US" sz="3000" smtClean="0"/>
              <a:t>Why are multiple measures of principal practice important? </a:t>
            </a:r>
            <a:r>
              <a:rPr lang="en-US" smtClean="0">
                <a:solidFill>
                  <a:srgbClr val="C00000"/>
                </a:solidFill>
              </a:rPr>
              <a:t/>
            </a:r>
            <a:br>
              <a:rPr lang="en-US" smtClean="0">
                <a:solidFill>
                  <a:srgbClr val="C00000"/>
                </a:solidFill>
              </a:rPr>
            </a:br>
            <a:endParaRPr lang="en-US" smtClean="0"/>
          </a:p>
        </p:txBody>
      </p:sp>
      <p:sp>
        <p:nvSpPr>
          <p:cNvPr id="21507" name="Content Placeholder 2"/>
          <p:cNvSpPr>
            <a:spLocks noGrp="1"/>
          </p:cNvSpPr>
          <p:nvPr>
            <p:ph idx="4294967295"/>
          </p:nvPr>
        </p:nvSpPr>
        <p:spPr>
          <a:xfrm>
            <a:off x="758825" y="1457325"/>
            <a:ext cx="7312025" cy="2722563"/>
          </a:xfrm>
        </p:spPr>
        <p:txBody>
          <a:bodyPr/>
          <a:lstStyle/>
          <a:p>
            <a:pPr marL="682625" lvl="1" indent="-392113">
              <a:buFont typeface="Wingdings" pitchFamily="2" charset="2"/>
              <a:buNone/>
            </a:pPr>
            <a:endParaRPr lang="en-US" sz="1600" smtClean="0"/>
          </a:p>
          <a:p>
            <a:pPr marL="682625" lvl="1" indent="-392113">
              <a:spcBef>
                <a:spcPts val="600"/>
              </a:spcBef>
              <a:buFont typeface="Arial" pitchFamily="34" charset="0"/>
              <a:buChar char="•"/>
            </a:pPr>
            <a:r>
              <a:rPr lang="en-US" sz="1800" b="1" smtClean="0">
                <a:solidFill>
                  <a:srgbClr val="C00000"/>
                </a:solidFill>
              </a:rPr>
              <a:t>Validity:</a:t>
            </a:r>
            <a:r>
              <a:rPr lang="en-US" sz="1800" smtClean="0">
                <a:solidFill>
                  <a:srgbClr val="C00000"/>
                </a:solidFill>
              </a:rPr>
              <a:t> </a:t>
            </a:r>
            <a:r>
              <a:rPr lang="en-US" sz="1800" smtClean="0"/>
              <a:t>Ensures that professional competency is informed by multiple data collection approaches and from multiple constituents affected by principal practice. </a:t>
            </a:r>
            <a:endParaRPr lang="en-US" sz="1800" smtClean="0">
              <a:solidFill>
                <a:srgbClr val="C00000"/>
              </a:solidFill>
            </a:endParaRPr>
          </a:p>
          <a:p>
            <a:pPr marL="682625" lvl="1" indent="-392113">
              <a:spcBef>
                <a:spcPts val="600"/>
              </a:spcBef>
              <a:buFont typeface="Arial" pitchFamily="34" charset="0"/>
              <a:buChar char="•"/>
            </a:pPr>
            <a:r>
              <a:rPr lang="en-US" sz="1800" b="1" smtClean="0">
                <a:solidFill>
                  <a:srgbClr val="C00000"/>
                </a:solidFill>
              </a:rPr>
              <a:t>Trustworthiness:</a:t>
            </a:r>
            <a:r>
              <a:rPr lang="en-US" sz="1800" smtClean="0"/>
              <a:t> Builds political support for improved evaluation.</a:t>
            </a:r>
          </a:p>
          <a:p>
            <a:pPr marL="682625" lvl="1" indent="-392113">
              <a:spcBef>
                <a:spcPts val="600"/>
              </a:spcBef>
              <a:buFont typeface="Arial" pitchFamily="34" charset="0"/>
              <a:buChar char="•"/>
            </a:pPr>
            <a:r>
              <a:rPr lang="en-US" sz="1800" b="1" smtClean="0">
                <a:solidFill>
                  <a:srgbClr val="C00000"/>
                </a:solidFill>
              </a:rPr>
              <a:t>Compliance:</a:t>
            </a:r>
            <a:r>
              <a:rPr lang="en-US" sz="1800" smtClean="0"/>
              <a:t> Federal initiatives require states and districts to use multiple measures for assessing effectiveness. </a:t>
            </a:r>
          </a:p>
        </p:txBody>
      </p:sp>
      <p:sp>
        <p:nvSpPr>
          <p:cNvPr id="21508" name="TextBox 4"/>
          <p:cNvSpPr txBox="1">
            <a:spLocks noChangeArrowheads="1"/>
          </p:cNvSpPr>
          <p:nvPr/>
        </p:nvSpPr>
        <p:spPr bwMode="auto">
          <a:xfrm>
            <a:off x="3657600" y="4206875"/>
            <a:ext cx="4919663" cy="1816100"/>
          </a:xfrm>
          <a:prstGeom prst="rect">
            <a:avLst/>
          </a:prstGeom>
          <a:noFill/>
          <a:ln w="9525">
            <a:solidFill>
              <a:srgbClr val="C00000"/>
            </a:solidFill>
            <a:miter lim="800000"/>
            <a:headEnd/>
            <a:tailEnd/>
          </a:ln>
        </p:spPr>
        <p:txBody>
          <a:bodyPr>
            <a:spAutoFit/>
          </a:bodyPr>
          <a:lstStyle/>
          <a:p>
            <a:r>
              <a:rPr lang="en-US" sz="1400"/>
              <a:t>“Evaluators should plan, conduct and present evaluations in ways that lead to justifiable and understandable conclusions. They should work from clear evaluation purposes, questions, and pertinent information. </a:t>
            </a:r>
            <a:r>
              <a:rPr lang="en-US" sz="1400" b="1">
                <a:solidFill>
                  <a:srgbClr val="C00000"/>
                </a:solidFill>
              </a:rPr>
              <a:t>Their methods should be logically and technically sound.</a:t>
            </a:r>
            <a:r>
              <a:rPr lang="en-US" sz="1400"/>
              <a:t>”</a:t>
            </a:r>
            <a:r>
              <a:rPr lang="en-US" sz="1400" b="1">
                <a:solidFill>
                  <a:srgbClr val="C00000"/>
                </a:solidFill>
              </a:rPr>
              <a:t> </a:t>
            </a:r>
          </a:p>
          <a:p>
            <a:endParaRPr lang="en-US" sz="1400"/>
          </a:p>
          <a:p>
            <a:r>
              <a:rPr lang="en-US" sz="1400"/>
              <a:t>(Joint Committee on Standards for Educational Evaluation, 2009, p. 169)</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8"/>
          <p:cNvSpPr>
            <a:spLocks noGrp="1"/>
          </p:cNvSpPr>
          <p:nvPr>
            <p:ph type="title"/>
          </p:nvPr>
        </p:nvSpPr>
        <p:spPr>
          <a:xfrm>
            <a:off x="304800" y="487363"/>
            <a:ext cx="8580438" cy="944562"/>
          </a:xfrm>
        </p:spPr>
        <p:txBody>
          <a:bodyPr/>
          <a:lstStyle/>
          <a:p>
            <a:r>
              <a:rPr lang="en-US" sz="3000" smtClean="0"/>
              <a:t>Why are multiple measures of principal practice important?</a:t>
            </a:r>
            <a:r>
              <a:rPr lang="en-US" smtClean="0">
                <a:solidFill>
                  <a:srgbClr val="C00000"/>
                </a:solidFill>
              </a:rPr>
              <a:t> </a:t>
            </a:r>
            <a:br>
              <a:rPr lang="en-US" smtClean="0">
                <a:solidFill>
                  <a:srgbClr val="C00000"/>
                </a:solidFill>
              </a:rPr>
            </a:br>
            <a:endParaRPr lang="en-US" smtClean="0"/>
          </a:p>
        </p:txBody>
      </p:sp>
      <p:sp>
        <p:nvSpPr>
          <p:cNvPr id="22531" name="Content Placeholder 2"/>
          <p:cNvSpPr>
            <a:spLocks noGrp="1"/>
          </p:cNvSpPr>
          <p:nvPr>
            <p:ph idx="4294967295"/>
          </p:nvPr>
        </p:nvSpPr>
        <p:spPr>
          <a:xfrm>
            <a:off x="749300" y="1136650"/>
            <a:ext cx="7267575" cy="3962400"/>
          </a:xfrm>
        </p:spPr>
        <p:txBody>
          <a:bodyPr/>
          <a:lstStyle/>
          <a:p>
            <a:pPr marL="682625" lvl="1" indent="-392113">
              <a:buFont typeface="Wingdings" pitchFamily="2" charset="2"/>
              <a:buNone/>
            </a:pPr>
            <a:endParaRPr lang="en-US" sz="1600" smtClean="0"/>
          </a:p>
          <a:p>
            <a:pPr marL="682625" lvl="1" indent="-392113">
              <a:buFont typeface="Arial" pitchFamily="34" charset="0"/>
              <a:buChar char="•"/>
            </a:pPr>
            <a:r>
              <a:rPr lang="en-US" sz="1800" b="1" smtClean="0">
                <a:solidFill>
                  <a:srgbClr val="C00000"/>
                </a:solidFill>
              </a:rPr>
              <a:t>Technical soundness</a:t>
            </a:r>
          </a:p>
          <a:p>
            <a:pPr marL="1082675" lvl="2" indent="-392113"/>
            <a:r>
              <a:rPr lang="en-US" sz="1800" smtClean="0"/>
              <a:t>Validity</a:t>
            </a:r>
          </a:p>
          <a:p>
            <a:pPr marL="1539875" lvl="3" indent="-392113"/>
            <a:r>
              <a:rPr lang="en-US" sz="1800" smtClean="0"/>
              <a:t>Content </a:t>
            </a:r>
          </a:p>
          <a:p>
            <a:pPr marL="1539875" lvl="3" indent="-392113"/>
            <a:r>
              <a:rPr lang="en-US" sz="1800" smtClean="0"/>
              <a:t>Construct</a:t>
            </a:r>
          </a:p>
          <a:p>
            <a:pPr marL="1082675" lvl="2" indent="-392113"/>
            <a:r>
              <a:rPr lang="en-US" sz="1800" smtClean="0"/>
              <a:t>Reliability</a:t>
            </a:r>
          </a:p>
          <a:p>
            <a:pPr marL="682625" lvl="1" indent="-392113">
              <a:spcBef>
                <a:spcPts val="600"/>
              </a:spcBef>
              <a:buFont typeface="Arial" pitchFamily="34" charset="0"/>
              <a:buChar char="•"/>
            </a:pPr>
            <a:r>
              <a:rPr lang="en-US" sz="1800" b="1" smtClean="0">
                <a:solidFill>
                  <a:srgbClr val="C00000"/>
                </a:solidFill>
              </a:rPr>
              <a:t>Logical</a:t>
            </a:r>
          </a:p>
          <a:p>
            <a:pPr marL="1082675" lvl="2" indent="-392113"/>
            <a:r>
              <a:rPr lang="en-US" sz="1800" smtClean="0"/>
              <a:t>Sufficiency of information to make judgments about performance</a:t>
            </a:r>
          </a:p>
          <a:p>
            <a:pPr marL="1082675" lvl="2" indent="-392113"/>
            <a:r>
              <a:rPr lang="en-US" sz="1800" smtClean="0"/>
              <a:t>Face validity of measures: </a:t>
            </a:r>
          </a:p>
          <a:p>
            <a:pPr marL="1539875" lvl="3" indent="-392113"/>
            <a:r>
              <a:rPr lang="en-US" sz="1800" smtClean="0"/>
              <a:t>Are the measures connected to the work that principals do? </a:t>
            </a:r>
          </a:p>
          <a:p>
            <a:pPr marL="1539875" lvl="3" indent="-392113"/>
            <a:r>
              <a:rPr lang="en-US" sz="1800" smtClean="0"/>
              <a:t>Will all principals that are evaluated have the same opportunities to perform using the measures? </a:t>
            </a:r>
          </a:p>
          <a:p>
            <a:pPr marL="682625" lvl="1" indent="-392113">
              <a:buFont typeface="Arial" pitchFamily="34" charset="0"/>
              <a:buChar char="•"/>
            </a:pPr>
            <a:endParaRPr lang="en-US" sz="1600" smtClean="0">
              <a:solidFill>
                <a:srgbClr val="C00000"/>
              </a:solidFill>
            </a:endParaRPr>
          </a:p>
          <a:p>
            <a:pPr marL="682625" lvl="1" indent="-392113">
              <a:buFont typeface="Arial" pitchFamily="34" charset="0"/>
              <a:buChar char="•"/>
            </a:pPr>
            <a:endParaRPr lang="en-US" sz="1600" smtClean="0"/>
          </a:p>
        </p:txBody>
      </p:sp>
      <p:sp>
        <p:nvSpPr>
          <p:cNvPr id="22532" name="TextBox 7"/>
          <p:cNvSpPr txBox="1">
            <a:spLocks noChangeArrowheads="1"/>
          </p:cNvSpPr>
          <p:nvPr/>
        </p:nvSpPr>
        <p:spPr bwMode="auto">
          <a:xfrm>
            <a:off x="581025" y="5689600"/>
            <a:ext cx="8199438" cy="307975"/>
          </a:xfrm>
          <a:prstGeom prst="rect">
            <a:avLst/>
          </a:prstGeom>
          <a:noFill/>
          <a:ln w="9525">
            <a:noFill/>
            <a:miter lim="800000"/>
            <a:headEnd/>
            <a:tailEnd/>
          </a:ln>
        </p:spPr>
        <p:txBody>
          <a:bodyPr>
            <a:spAutoFit/>
          </a:bodyPr>
          <a:lstStyle/>
          <a:p>
            <a:r>
              <a:rPr lang="en-US" sz="1400"/>
              <a:t>(For a review of principal evaluation measures, see http://www.learningpt.org/pdfs/QSLBrief2.pdf.)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1825625"/>
            <a:ext cx="7808913" cy="3600450"/>
          </a:xfrm>
          <a:prstGeom prst="rect">
            <a:avLst/>
          </a:prstGeom>
        </p:spPr>
        <p:txBody>
          <a:bodyPr>
            <a:spAutoFit/>
          </a:bodyPr>
          <a:lstStyle/>
          <a:p>
            <a:pPr>
              <a:defRPr/>
            </a:pPr>
            <a:r>
              <a:rPr lang="en-US" sz="1600" dirty="0">
                <a:ea typeface="ＭＳ Ｐゴシック"/>
                <a:cs typeface="ＭＳ Ｐゴシック"/>
              </a:rPr>
              <a:t>Component 1: Specifying Evaluation System Goals</a:t>
            </a:r>
          </a:p>
          <a:p>
            <a:pPr>
              <a:defRPr/>
            </a:pPr>
            <a:endParaRPr lang="en-US" sz="1200" dirty="0">
              <a:ea typeface="ＭＳ Ｐゴシック"/>
              <a:cs typeface="ＭＳ Ｐゴシック"/>
            </a:endParaRPr>
          </a:p>
          <a:p>
            <a:pPr>
              <a:defRPr/>
            </a:pPr>
            <a:r>
              <a:rPr lang="en-US" sz="1600" dirty="0">
                <a:ea typeface="ＭＳ Ｐゴシック"/>
                <a:cs typeface="ＭＳ Ｐゴシック"/>
              </a:rPr>
              <a:t>Component 2: Making a Strategic Communication Plan</a:t>
            </a:r>
          </a:p>
          <a:p>
            <a:pPr>
              <a:defRPr/>
            </a:pPr>
            <a:endParaRPr lang="en-US" sz="1200" dirty="0">
              <a:ea typeface="ＭＳ Ｐゴシック"/>
              <a:cs typeface="ＭＳ Ｐゴシック"/>
            </a:endParaRPr>
          </a:p>
          <a:p>
            <a:pPr>
              <a:defRPr/>
            </a:pPr>
            <a:r>
              <a:rPr lang="en-US" sz="1600" b="1" dirty="0">
                <a:solidFill>
                  <a:srgbClr val="C00000"/>
                </a:solidFill>
                <a:ea typeface="ＭＳ Ｐゴシック"/>
                <a:cs typeface="ＭＳ Ｐゴシック"/>
              </a:rPr>
              <a:t>Component 3: Selecting Measures</a:t>
            </a:r>
          </a:p>
          <a:p>
            <a:pPr>
              <a:defRPr/>
            </a:pPr>
            <a:endParaRPr lang="en-US" sz="1200" b="1" dirty="0">
              <a:solidFill>
                <a:srgbClr val="C00000"/>
              </a:solidFill>
              <a:ea typeface="ＭＳ Ｐゴシック"/>
              <a:cs typeface="ＭＳ Ｐゴシック"/>
            </a:endParaRPr>
          </a:p>
          <a:p>
            <a:pPr>
              <a:defRPr/>
            </a:pPr>
            <a:r>
              <a:rPr lang="en-US" sz="1600" b="1" dirty="0">
                <a:solidFill>
                  <a:srgbClr val="C00000"/>
                </a:solidFill>
                <a:ea typeface="ＭＳ Ｐゴシック"/>
                <a:cs typeface="ＭＳ Ｐゴシック"/>
              </a:rPr>
              <a:t>Component 4: Determining the Structure of the Evaluation System</a:t>
            </a:r>
          </a:p>
          <a:p>
            <a:pPr>
              <a:defRPr/>
            </a:pPr>
            <a:endParaRPr lang="en-US" sz="1200" dirty="0">
              <a:ea typeface="ＭＳ Ｐゴシック"/>
              <a:cs typeface="ＭＳ Ｐゴシック"/>
            </a:endParaRPr>
          </a:p>
          <a:p>
            <a:pPr>
              <a:defRPr/>
            </a:pPr>
            <a:r>
              <a:rPr lang="en-US" sz="1600" dirty="0">
                <a:ea typeface="ＭＳ Ｐゴシック"/>
                <a:cs typeface="ＭＳ Ｐゴシック"/>
              </a:rPr>
              <a:t>Component 5: Selecting and Training Evaluators</a:t>
            </a:r>
          </a:p>
          <a:p>
            <a:pPr>
              <a:defRPr/>
            </a:pPr>
            <a:endParaRPr lang="en-US" sz="1200" dirty="0">
              <a:ea typeface="ＭＳ Ｐゴシック"/>
              <a:cs typeface="ＭＳ Ｐゴシック"/>
            </a:endParaRPr>
          </a:p>
          <a:p>
            <a:pPr>
              <a:defRPr/>
            </a:pPr>
            <a:r>
              <a:rPr lang="en-US" sz="1600" dirty="0">
                <a:ea typeface="ＭＳ Ｐゴシック"/>
                <a:cs typeface="ＭＳ Ｐゴシック"/>
              </a:rPr>
              <a:t>Component 6: Ensuring Data Integrity and Transparency</a:t>
            </a:r>
          </a:p>
          <a:p>
            <a:pPr>
              <a:defRPr/>
            </a:pPr>
            <a:endParaRPr lang="en-US" sz="1200" dirty="0">
              <a:ea typeface="ＭＳ Ｐゴシック"/>
              <a:cs typeface="ＭＳ Ｐゴシック"/>
            </a:endParaRPr>
          </a:p>
          <a:p>
            <a:pPr>
              <a:defRPr/>
            </a:pPr>
            <a:r>
              <a:rPr lang="en-US" sz="1600" dirty="0">
                <a:ea typeface="ＭＳ Ｐゴシック"/>
                <a:cs typeface="ＭＳ Ｐゴシック"/>
              </a:rPr>
              <a:t>Component 7: Using Principal Evaluation Results</a:t>
            </a:r>
          </a:p>
          <a:p>
            <a:pPr>
              <a:defRPr/>
            </a:pPr>
            <a:endParaRPr lang="en-US" sz="1200" dirty="0">
              <a:ea typeface="ＭＳ Ｐゴシック"/>
              <a:cs typeface="ＭＳ Ｐゴシック"/>
            </a:endParaRPr>
          </a:p>
          <a:p>
            <a:pPr>
              <a:defRPr/>
            </a:pPr>
            <a:r>
              <a:rPr lang="en-US" sz="1600" dirty="0">
                <a:ea typeface="ＭＳ Ｐゴシック"/>
                <a:cs typeface="ＭＳ Ｐゴシック"/>
              </a:rPr>
              <a:t>Component 8: Evaluating the System</a:t>
            </a:r>
          </a:p>
          <a:p>
            <a:pPr marL="688975" indent="-344488">
              <a:buClr>
                <a:srgbClr val="C00000"/>
              </a:buClr>
              <a:defRPr/>
            </a:pPr>
            <a:endParaRPr lang="en-US" sz="1600" dirty="0">
              <a:solidFill>
                <a:schemeClr val="bg1">
                  <a:lumMod val="50000"/>
                </a:schemeClr>
              </a:solidFill>
              <a:ea typeface="ＭＳ Ｐゴシック"/>
              <a:cs typeface="ＭＳ Ｐゴシック"/>
            </a:endParaRPr>
          </a:p>
        </p:txBody>
      </p:sp>
      <p:sp>
        <p:nvSpPr>
          <p:cNvPr id="23555" name="TextBox 8"/>
          <p:cNvSpPr txBox="1">
            <a:spLocks noChangeArrowheads="1"/>
          </p:cNvSpPr>
          <p:nvPr/>
        </p:nvSpPr>
        <p:spPr bwMode="auto">
          <a:xfrm>
            <a:off x="465138" y="5554663"/>
            <a:ext cx="8286750" cy="646112"/>
          </a:xfrm>
          <a:prstGeom prst="rect">
            <a:avLst/>
          </a:prstGeom>
          <a:noFill/>
          <a:ln w="9525">
            <a:noFill/>
            <a:miter lim="800000"/>
            <a:headEnd/>
            <a:tailEnd/>
          </a:ln>
        </p:spPr>
        <p:txBody>
          <a:bodyPr>
            <a:spAutoFit/>
          </a:bodyPr>
          <a:lstStyle/>
          <a:p>
            <a:pPr algn="ctr"/>
            <a:r>
              <a:rPr lang="en-US" sz="1200"/>
              <a:t>(For criteria on strong evaluation systems, see Committee for Standards in Educational Evaluation, 2010; Leon, Davis, Sanders, Kearney, &amp; Thomas, 2011; National Association of Elementary School Principals &amp; National Association of Secondary School Principals, in press.)</a:t>
            </a:r>
          </a:p>
        </p:txBody>
      </p:sp>
      <p:sp>
        <p:nvSpPr>
          <p:cNvPr id="23556" name="Title 7"/>
          <p:cNvSpPr>
            <a:spLocks noGrp="1"/>
          </p:cNvSpPr>
          <p:nvPr>
            <p:ph type="title"/>
          </p:nvPr>
        </p:nvSpPr>
        <p:spPr>
          <a:xfrm>
            <a:off x="304800" y="487363"/>
            <a:ext cx="8580438" cy="944562"/>
          </a:xfrm>
        </p:spPr>
        <p:txBody>
          <a:bodyPr/>
          <a:lstStyle/>
          <a:p>
            <a:r>
              <a:rPr lang="en-US" sz="3000" smtClean="0"/>
              <a:t>Key Components for Principal Evaluation Systems Design</a:t>
            </a:r>
            <a:r>
              <a:rPr lang="en-US" smtClean="0">
                <a:solidFill>
                  <a:srgbClr val="C00000"/>
                </a:solidFill>
              </a:rPr>
              <a:t/>
            </a:r>
            <a:br>
              <a:rPr lang="en-US" smtClean="0">
                <a:solidFill>
                  <a:srgbClr val="C00000"/>
                </a:solidFill>
              </a:rPr>
            </a:br>
            <a:endParaRPr lang="en-US" smtClean="0"/>
          </a:p>
        </p:txBody>
      </p:sp>
      <p:sp>
        <p:nvSpPr>
          <p:cNvPr id="23557" name="TextBox 11"/>
          <p:cNvSpPr txBox="1">
            <a:spLocks noChangeArrowheads="1"/>
          </p:cNvSpPr>
          <p:nvPr/>
        </p:nvSpPr>
        <p:spPr bwMode="auto">
          <a:xfrm>
            <a:off x="6359525" y="3841750"/>
            <a:ext cx="2366963" cy="1384300"/>
          </a:xfrm>
          <a:prstGeom prst="rect">
            <a:avLst/>
          </a:prstGeom>
          <a:noFill/>
          <a:ln w="9525">
            <a:solidFill>
              <a:srgbClr val="C00000"/>
            </a:solidFill>
            <a:miter lim="800000"/>
            <a:headEnd/>
            <a:tailEnd/>
          </a:ln>
        </p:spPr>
        <p:txBody>
          <a:bodyPr>
            <a:spAutoFit/>
          </a:bodyPr>
          <a:lstStyle/>
          <a:p>
            <a:pPr algn="ctr"/>
            <a:r>
              <a:rPr lang="en-US" sz="1400" b="1" i="1"/>
              <a:t>The Practical Guide to Design of Comprehensive Principal Evaluation Systems</a:t>
            </a:r>
            <a:r>
              <a:rPr lang="en-US" sz="1400"/>
              <a:t> will be available at no charge at www.tqsource.org.</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p:cNvSpPr>
          <p:nvPr/>
        </p:nvSpPr>
        <p:spPr bwMode="auto">
          <a:xfrm>
            <a:off x="1120775" y="957263"/>
            <a:ext cx="7239000" cy="762000"/>
          </a:xfrm>
          <a:prstGeom prst="rect">
            <a:avLst/>
          </a:prstGeom>
          <a:noFill/>
          <a:ln w="12700">
            <a:noFill/>
            <a:miter lim="800000"/>
            <a:headEnd/>
            <a:tailEnd/>
          </a:ln>
        </p:spPr>
        <p:txBody>
          <a:bodyPr lIns="90488" tIns="44450" rIns="90488" bIns="44450" anchor="ctr"/>
          <a:lstStyle/>
          <a:p>
            <a:pPr defTabSz="1198563">
              <a:tabLst>
                <a:tab pos="5202238" algn="l"/>
              </a:tabLst>
            </a:pPr>
            <a:endParaRPr lang="en-US" b="1">
              <a:cs typeface="Arial" pitchFamily="34" charset="0"/>
            </a:endParaRPr>
          </a:p>
        </p:txBody>
      </p:sp>
      <p:grpSp>
        <p:nvGrpSpPr>
          <p:cNvPr id="24579" name="Group 6"/>
          <p:cNvGrpSpPr>
            <a:grpSpLocks/>
          </p:cNvGrpSpPr>
          <p:nvPr/>
        </p:nvGrpSpPr>
        <p:grpSpPr bwMode="auto">
          <a:xfrm>
            <a:off x="736600" y="1597025"/>
            <a:ext cx="7766050" cy="4478338"/>
            <a:chOff x="1204685" y="1596571"/>
            <a:chExt cx="7765144" cy="4479471"/>
          </a:xfrm>
        </p:grpSpPr>
        <p:sp>
          <p:nvSpPr>
            <p:cNvPr id="14" name="Rectangle 13"/>
            <p:cNvSpPr/>
            <p:nvPr/>
          </p:nvSpPr>
          <p:spPr>
            <a:xfrm>
              <a:off x="1204685" y="1814114"/>
              <a:ext cx="6781009" cy="32806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defRPr/>
              </a:pPr>
              <a:endParaRPr lang="en-US" sz="1600" dirty="0">
                <a:solidFill>
                  <a:schemeClr val="tx1"/>
                </a:solidFill>
              </a:endParaRPr>
            </a:p>
            <a:p>
              <a:pPr marL="457200" indent="-457200">
                <a:buFont typeface="+mj-lt"/>
                <a:buAutoNum type="arabicPeriod"/>
                <a:defRPr/>
              </a:pPr>
              <a:r>
                <a:rPr lang="en-US" sz="1600" dirty="0">
                  <a:solidFill>
                    <a:schemeClr val="tx1"/>
                  </a:solidFill>
                </a:rPr>
                <a:t>Have measures been selected in light of key criteria (e.g., alignment to system purposes, strength of measures, use across contexts)?</a:t>
              </a:r>
              <a:endParaRPr lang="en-US" sz="1200" dirty="0">
                <a:solidFill>
                  <a:schemeClr val="tx1"/>
                </a:solidFill>
              </a:endParaRPr>
            </a:p>
            <a:p>
              <a:pPr marL="457200" indent="-457200">
                <a:buFont typeface="+mj-lt"/>
                <a:buAutoNum type="arabicPeriod"/>
                <a:defRPr/>
              </a:pPr>
              <a:r>
                <a:rPr lang="en-US" sz="1600" dirty="0">
                  <a:solidFill>
                    <a:schemeClr val="tx1"/>
                  </a:solidFill>
                </a:rPr>
                <a:t>Will student growth in tested subjects and other outcome measures be factored into principal evaluation, and if so, how will they factor into principal evaluation?</a:t>
              </a:r>
            </a:p>
            <a:p>
              <a:pPr marL="457200" indent="-457200">
                <a:buFont typeface="+mj-lt"/>
                <a:buAutoNum type="arabicPeriod"/>
                <a:defRPr/>
              </a:pPr>
              <a:r>
                <a:rPr lang="en-US" sz="1600" dirty="0">
                  <a:solidFill>
                    <a:schemeClr val="tx1"/>
                  </a:solidFill>
                </a:rPr>
                <a:t>Will student growth in nontested subjects be included in principal evaluation, and if so, what weight will they be given?</a:t>
              </a:r>
              <a:endParaRPr lang="en-US" sz="1200" dirty="0">
                <a:solidFill>
                  <a:schemeClr val="tx1"/>
                </a:solidFill>
              </a:endParaRPr>
            </a:p>
            <a:p>
              <a:pPr marL="457200" indent="-457200">
                <a:buFont typeface="+mj-lt"/>
                <a:buAutoNum type="arabicPeriod"/>
                <a:defRPr/>
              </a:pPr>
              <a:r>
                <a:rPr lang="en-US" sz="1600" dirty="0">
                  <a:solidFill>
                    <a:schemeClr val="tx1"/>
                  </a:solidFill>
                </a:rPr>
                <a:t>To what degree will principal practice measures (e.g., observations, school climate surveys, 360-degree evaluations) be included? </a:t>
              </a:r>
            </a:p>
            <a:p>
              <a:pPr marL="457200" indent="-457200">
                <a:buFont typeface="+mj-lt"/>
                <a:buAutoNum type="arabicPeriod"/>
                <a:defRPr/>
              </a:pPr>
              <a:endParaRPr lang="en-US" sz="1200" dirty="0">
                <a:solidFill>
                  <a:schemeClr val="tx1"/>
                </a:solidFill>
              </a:endParaRPr>
            </a:p>
          </p:txBody>
        </p:sp>
        <p:sp>
          <p:nvSpPr>
            <p:cNvPr id="15" name="Rounded Rectangle 14"/>
            <p:cNvSpPr/>
            <p:nvPr/>
          </p:nvSpPr>
          <p:spPr>
            <a:xfrm>
              <a:off x="1357067" y="1596571"/>
              <a:ext cx="3287329" cy="45731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Overarching Design Questions</a:t>
              </a:r>
            </a:p>
          </p:txBody>
        </p:sp>
        <p:sp>
          <p:nvSpPr>
            <p:cNvPr id="8" name="Rounded Rectangle 7"/>
            <p:cNvSpPr/>
            <p:nvPr/>
          </p:nvSpPr>
          <p:spPr>
            <a:xfrm>
              <a:off x="3453911" y="4645342"/>
              <a:ext cx="5515918" cy="14307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u="sng" dirty="0"/>
            </a:p>
            <a:p>
              <a:pPr>
                <a:defRPr/>
              </a:pPr>
              <a:r>
                <a:rPr lang="en-US" sz="1600" u="sng" dirty="0"/>
                <a:t>Embedded Questions</a:t>
              </a:r>
            </a:p>
            <a:p>
              <a:pPr>
                <a:defRPr/>
              </a:pPr>
              <a:r>
                <a:rPr lang="en-US" sz="1600" dirty="0">
                  <a:solidFill>
                    <a:schemeClr val="bg1"/>
                  </a:solidFill>
                </a:rPr>
                <a:t>What are commonly used practice and outcome measures?</a:t>
              </a:r>
            </a:p>
            <a:p>
              <a:pPr>
                <a:defRPr/>
              </a:pPr>
              <a:r>
                <a:rPr lang="en-US" sz="1600" dirty="0">
                  <a:solidFill>
                    <a:schemeClr val="bg1"/>
                  </a:solidFill>
                </a:rPr>
                <a:t>How, if at all, should the evaluation system be differentiated?</a:t>
              </a:r>
            </a:p>
            <a:p>
              <a:pPr>
                <a:defRPr/>
              </a:pPr>
              <a:r>
                <a:rPr lang="en-US" sz="1600" dirty="0">
                  <a:solidFill>
                    <a:schemeClr val="bg1"/>
                  </a:solidFill>
                </a:rPr>
                <a:t>What measures should be used, and when, to evaluate?</a:t>
              </a:r>
            </a:p>
            <a:p>
              <a:pPr>
                <a:defRPr/>
              </a:pPr>
              <a:r>
                <a:rPr lang="en-US" sz="1600" dirty="0">
                  <a:solidFill>
                    <a:schemeClr val="bg1"/>
                  </a:solidFill>
                </a:rPr>
                <a:t>How is evidence be weighted? </a:t>
              </a:r>
            </a:p>
            <a:p>
              <a:pPr marL="342900" indent="-342900">
                <a:defRPr/>
              </a:pPr>
              <a:endParaRPr lang="en-US" sz="1600" dirty="0"/>
            </a:p>
          </p:txBody>
        </p:sp>
      </p:grpSp>
      <p:sp>
        <p:nvSpPr>
          <p:cNvPr id="24580" name="Title 5"/>
          <p:cNvSpPr>
            <a:spLocks noGrp="1"/>
          </p:cNvSpPr>
          <p:nvPr>
            <p:ph type="title"/>
          </p:nvPr>
        </p:nvSpPr>
        <p:spPr/>
        <p:txBody>
          <a:bodyPr/>
          <a:lstStyle/>
          <a:p>
            <a:r>
              <a:rPr lang="en-US" sz="3000" smtClean="0"/>
              <a:t>Component Example: Selecting Measures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lstStyle/>
          <a:p>
            <a:r>
              <a:rPr lang="en-US" sz="3000" smtClean="0"/>
              <a:t>Practice Measures Alignment</a:t>
            </a:r>
          </a:p>
        </p:txBody>
      </p:sp>
      <p:graphicFrame>
        <p:nvGraphicFramePr>
          <p:cNvPr id="6" name="Content Placeholder 4"/>
          <p:cNvGraphicFramePr>
            <a:graphicFrameLocks noGrp="1"/>
          </p:cNvGraphicFramePr>
          <p:nvPr>
            <p:ph idx="4294967295"/>
          </p:nvPr>
        </p:nvGraphicFramePr>
        <p:xfrm>
          <a:off x="1022350" y="1535113"/>
          <a:ext cx="7196138" cy="4435475"/>
        </p:xfrm>
        <a:graphic>
          <a:graphicData uri="http://schemas.openxmlformats.org/drawingml/2006/table">
            <a:tbl>
              <a:tblPr firstRow="1" bandRow="1">
                <a:tableStyleId>{5C22544A-7EE6-4342-B048-85BDC9FD1C3A}</a:tableStyleId>
              </a:tblPr>
              <a:tblGrid>
                <a:gridCol w="2964407"/>
                <a:gridCol w="4231052"/>
              </a:tblGrid>
              <a:tr h="262974">
                <a:tc>
                  <a:txBody>
                    <a:bodyPr/>
                    <a:lstStyle/>
                    <a:p>
                      <a:r>
                        <a:rPr lang="en-US" sz="1400" dirty="0" smtClean="0">
                          <a:latin typeface="Arial" pitchFamily="34" charset="0"/>
                          <a:cs typeface="Arial" pitchFamily="34" charset="0"/>
                        </a:rPr>
                        <a:t>Domain</a:t>
                      </a:r>
                      <a:endParaRPr lang="en-US" sz="1400" dirty="0">
                        <a:latin typeface="Arial" pitchFamily="34" charset="0"/>
                        <a:cs typeface="Arial" pitchFamily="34" charset="0"/>
                      </a:endParaRPr>
                    </a:p>
                  </a:txBody>
                  <a:tcPr marL="91437" marR="91437">
                    <a:solidFill>
                      <a:srgbClr val="C00000"/>
                    </a:solidFill>
                  </a:tcPr>
                </a:tc>
                <a:tc>
                  <a:txBody>
                    <a:bodyPr/>
                    <a:lstStyle/>
                    <a:p>
                      <a:r>
                        <a:rPr lang="en-US" sz="1400" dirty="0" smtClean="0">
                          <a:latin typeface="Arial" pitchFamily="34" charset="0"/>
                          <a:cs typeface="Arial" pitchFamily="34" charset="0"/>
                        </a:rPr>
                        <a:t>Practice Measurement</a:t>
                      </a:r>
                      <a:r>
                        <a:rPr lang="en-US" sz="1400" baseline="0" dirty="0" smtClean="0">
                          <a:latin typeface="Arial" pitchFamily="34" charset="0"/>
                          <a:cs typeface="Arial" pitchFamily="34" charset="0"/>
                        </a:rPr>
                        <a:t> Examples</a:t>
                      </a:r>
                      <a:endParaRPr lang="en-US" sz="1400" dirty="0">
                        <a:latin typeface="Arial" pitchFamily="34" charset="0"/>
                        <a:cs typeface="Arial" pitchFamily="34" charset="0"/>
                      </a:endParaRPr>
                    </a:p>
                  </a:txBody>
                  <a:tcPr marL="91437" marR="91437">
                    <a:solidFill>
                      <a:srgbClr val="C00000"/>
                    </a:solidFill>
                  </a:tcPr>
                </a:tc>
              </a:tr>
              <a:tr h="754423">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Creating a mission and vision</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115000"/>
                        </a:lnSpc>
                        <a:spcBef>
                          <a:spcPts val="0"/>
                        </a:spcBef>
                        <a:spcAft>
                          <a:spcPts val="0"/>
                        </a:spcAft>
                      </a:pPr>
                      <a:r>
                        <a:rPr lang="en-US" sz="1400" dirty="0" smtClean="0">
                          <a:latin typeface="Arial" pitchFamily="34" charset="0"/>
                          <a:ea typeface="Times New Roman"/>
                          <a:cs typeface="Arial" pitchFamily="34" charset="0"/>
                        </a:rPr>
                        <a:t>School</a:t>
                      </a:r>
                      <a:r>
                        <a:rPr lang="en-US" sz="1400" baseline="0" dirty="0" smtClean="0">
                          <a:latin typeface="Arial" pitchFamily="34" charset="0"/>
                          <a:ea typeface="Times New Roman"/>
                          <a:cs typeface="Arial" pitchFamily="34" charset="0"/>
                        </a:rPr>
                        <a:t> climate survey</a:t>
                      </a:r>
                    </a:p>
                    <a:p>
                      <a:pPr marL="91440" marR="0" eaLnBrk="0" fontAlgn="base" hangingPunct="0">
                        <a:lnSpc>
                          <a:spcPct val="115000"/>
                        </a:lnSpc>
                        <a:spcBef>
                          <a:spcPts val="0"/>
                        </a:spcBef>
                        <a:spcAft>
                          <a:spcPts val="0"/>
                        </a:spcAft>
                      </a:pPr>
                      <a:r>
                        <a:rPr lang="en-US" sz="1400" baseline="0" dirty="0" smtClean="0">
                          <a:latin typeface="Arial" pitchFamily="34" charset="0"/>
                          <a:ea typeface="Times New Roman"/>
                          <a:cs typeface="Arial" pitchFamily="34" charset="0"/>
                        </a:rPr>
                        <a:t>360-degree assessment</a:t>
                      </a:r>
                    </a:p>
                    <a:p>
                      <a:pPr marL="91440" marR="0" eaLnBrk="0" fontAlgn="base" hangingPunct="0">
                        <a:lnSpc>
                          <a:spcPct val="115000"/>
                        </a:lnSpc>
                        <a:spcBef>
                          <a:spcPts val="0"/>
                        </a:spcBef>
                        <a:spcAft>
                          <a:spcPts val="0"/>
                        </a:spcAft>
                      </a:pPr>
                      <a:r>
                        <a:rPr lang="en-US" sz="1400" baseline="0" dirty="0" smtClean="0">
                          <a:latin typeface="Arial" pitchFamily="34" charset="0"/>
                          <a:ea typeface="Times New Roman"/>
                          <a:cs typeface="Arial" pitchFamily="34" charset="0"/>
                        </a:rPr>
                        <a:t>Evidence of SIP progress</a:t>
                      </a:r>
                      <a:endParaRPr lang="en-US" sz="1400" dirty="0">
                        <a:latin typeface="Arial" pitchFamily="34" charset="0"/>
                        <a:ea typeface="Times New Roman"/>
                        <a:cs typeface="Arial" pitchFamily="34" charset="0"/>
                      </a:endParaRPr>
                    </a:p>
                  </a:txBody>
                  <a:tcPr marL="0" marR="0" marT="0" marB="0" anchor="ctr">
                    <a:solidFill>
                      <a:schemeClr val="bg1">
                        <a:lumMod val="75000"/>
                      </a:schemeClr>
                    </a:solidFill>
                  </a:tcPr>
                </a:tc>
              </a:tr>
              <a:tr h="922409">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Improving instructional quality</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115000"/>
                        </a:lnSpc>
                        <a:spcBef>
                          <a:spcPts val="0"/>
                        </a:spcBef>
                        <a:spcAft>
                          <a:spcPts val="0"/>
                        </a:spcAft>
                      </a:pPr>
                      <a:r>
                        <a:rPr lang="en-US" sz="1400" kern="1200" dirty="0" smtClean="0">
                          <a:solidFill>
                            <a:srgbClr val="000000"/>
                          </a:solidFill>
                          <a:latin typeface="Arial" pitchFamily="34" charset="0"/>
                          <a:ea typeface="MS PGothic"/>
                          <a:cs typeface="Arial" pitchFamily="34" charset="0"/>
                        </a:rPr>
                        <a:t>Observations of</a:t>
                      </a:r>
                      <a:r>
                        <a:rPr lang="en-US" sz="1400" kern="1200" baseline="0" dirty="0" smtClean="0">
                          <a:solidFill>
                            <a:srgbClr val="000000"/>
                          </a:solidFill>
                          <a:latin typeface="Arial" pitchFamily="34" charset="0"/>
                          <a:ea typeface="MS PGothic"/>
                          <a:cs typeface="Arial" pitchFamily="34" charset="0"/>
                        </a:rPr>
                        <a:t> teacher evaluation, data review</a:t>
                      </a:r>
                      <a:endParaRPr lang="en-US" sz="1400" kern="1200" dirty="0" smtClean="0">
                        <a:solidFill>
                          <a:srgbClr val="000000"/>
                        </a:solidFill>
                        <a:latin typeface="Arial" pitchFamily="34" charset="0"/>
                        <a:ea typeface="MS PGothic"/>
                        <a:cs typeface="Arial" pitchFamily="34" charset="0"/>
                      </a:endParaRPr>
                    </a:p>
                    <a:p>
                      <a:pPr marL="91440" marR="0" eaLnBrk="0" fontAlgn="base" hangingPunct="0">
                        <a:lnSpc>
                          <a:spcPct val="115000"/>
                        </a:lnSpc>
                        <a:spcBef>
                          <a:spcPts val="0"/>
                        </a:spcBef>
                        <a:spcAft>
                          <a:spcPts val="0"/>
                        </a:spcAft>
                      </a:pPr>
                      <a:r>
                        <a:rPr lang="en-US" sz="1400" kern="1200" dirty="0" smtClean="0">
                          <a:solidFill>
                            <a:srgbClr val="000000"/>
                          </a:solidFill>
                          <a:latin typeface="Arial" pitchFamily="34" charset="0"/>
                          <a:ea typeface="Times New Roman"/>
                          <a:cs typeface="Arial" pitchFamily="34" charset="0"/>
                        </a:rPr>
                        <a:t>Instructional quality measures</a:t>
                      </a:r>
                    </a:p>
                    <a:p>
                      <a:pPr marL="91440" marR="0" eaLnBrk="0" fontAlgn="base" hangingPunct="0">
                        <a:lnSpc>
                          <a:spcPct val="115000"/>
                        </a:lnSpc>
                        <a:spcBef>
                          <a:spcPts val="0"/>
                        </a:spcBef>
                        <a:spcAft>
                          <a:spcPts val="0"/>
                        </a:spcAft>
                      </a:pPr>
                      <a:r>
                        <a:rPr lang="en-US" sz="1400" kern="1200" dirty="0" smtClean="0">
                          <a:solidFill>
                            <a:srgbClr val="000000"/>
                          </a:solidFill>
                          <a:latin typeface="Arial" pitchFamily="34" charset="0"/>
                          <a:ea typeface="Times New Roman"/>
                          <a:cs typeface="Arial" pitchFamily="34" charset="0"/>
                        </a:rPr>
                        <a:t>Evidence</a:t>
                      </a:r>
                      <a:r>
                        <a:rPr lang="en-US" sz="1400" kern="1200" baseline="0" dirty="0" smtClean="0">
                          <a:solidFill>
                            <a:srgbClr val="000000"/>
                          </a:solidFill>
                          <a:latin typeface="Arial" pitchFamily="34" charset="0"/>
                          <a:ea typeface="Times New Roman"/>
                          <a:cs typeface="Arial" pitchFamily="34" charset="0"/>
                        </a:rPr>
                        <a:t> of SIP progress</a:t>
                      </a:r>
                    </a:p>
                    <a:p>
                      <a:pPr marL="91440" marR="0" eaLnBrk="0" fontAlgn="base" hangingPunct="0">
                        <a:lnSpc>
                          <a:spcPct val="115000"/>
                        </a:lnSpc>
                        <a:spcBef>
                          <a:spcPts val="0"/>
                        </a:spcBef>
                        <a:spcAft>
                          <a:spcPts val="0"/>
                        </a:spcAft>
                      </a:pPr>
                      <a:r>
                        <a:rPr lang="en-US" sz="1400" kern="1200" baseline="0" dirty="0" smtClean="0">
                          <a:solidFill>
                            <a:srgbClr val="000000"/>
                          </a:solidFill>
                          <a:latin typeface="Arial" pitchFamily="34" charset="0"/>
                          <a:ea typeface="Times New Roman"/>
                          <a:cs typeface="Arial" pitchFamily="34" charset="0"/>
                        </a:rPr>
                        <a:t>360-degree assessments</a:t>
                      </a:r>
                    </a:p>
                    <a:p>
                      <a:pPr marL="91440" marR="0" eaLnBrk="0" fontAlgn="base" hangingPunct="0">
                        <a:lnSpc>
                          <a:spcPct val="115000"/>
                        </a:lnSpc>
                        <a:spcBef>
                          <a:spcPts val="0"/>
                        </a:spcBef>
                        <a:spcAft>
                          <a:spcPts val="0"/>
                        </a:spcAft>
                      </a:pPr>
                      <a:r>
                        <a:rPr lang="en-US" sz="1400" kern="1200" baseline="0" dirty="0" smtClean="0">
                          <a:solidFill>
                            <a:srgbClr val="000000"/>
                          </a:solidFill>
                          <a:latin typeface="Arial" pitchFamily="34" charset="0"/>
                          <a:ea typeface="Times New Roman"/>
                          <a:cs typeface="Arial" pitchFamily="34" charset="0"/>
                        </a:rPr>
                        <a:t>School climate survey</a:t>
                      </a:r>
                      <a:endParaRPr lang="en-US" sz="1400" baseline="0" dirty="0" smtClean="0">
                        <a:latin typeface="Arial" pitchFamily="34" charset="0"/>
                        <a:ea typeface="Times New Roman"/>
                        <a:cs typeface="Arial" pitchFamily="34" charset="0"/>
                      </a:endParaRPr>
                    </a:p>
                  </a:txBody>
                  <a:tcPr marL="0" marR="0" marT="0" marB="0" anchor="ctr">
                    <a:solidFill>
                      <a:schemeClr val="bg1">
                        <a:lumMod val="75000"/>
                      </a:schemeClr>
                    </a:solidFill>
                  </a:tcPr>
                </a:tc>
              </a:tr>
              <a:tr h="384235">
                <a:tc>
                  <a:txBody>
                    <a:bodyPr/>
                    <a:lstStyle/>
                    <a:p>
                      <a:pPr marL="0" marR="0" eaLnBrk="0" fontAlgn="base" hangingPunct="0">
                        <a:lnSpc>
                          <a:spcPct val="85000"/>
                        </a:lnSpc>
                        <a:spcBef>
                          <a:spcPts val="0"/>
                        </a:spcBef>
                        <a:spcAft>
                          <a:spcPts val="0"/>
                        </a:spcAft>
                      </a:pPr>
                      <a:r>
                        <a:rPr lang="en-US" sz="1400" kern="1200" dirty="0" smtClean="0">
                          <a:solidFill>
                            <a:srgbClr val="000000"/>
                          </a:solidFill>
                          <a:latin typeface="Arial" pitchFamily="34" charset="0"/>
                          <a:ea typeface="MS PGothic"/>
                          <a:cs typeface="Arial" pitchFamily="34" charset="0"/>
                        </a:rPr>
                        <a:t>Efficiently managing resources</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Fiscal review</a:t>
                      </a:r>
                    </a:p>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Safety and compliance record</a:t>
                      </a:r>
                    </a:p>
                  </a:txBody>
                  <a:tcPr marL="0" marR="0" marT="0" marB="0" anchor="ctr">
                    <a:solidFill>
                      <a:schemeClr val="bg1">
                        <a:lumMod val="75000"/>
                      </a:schemeClr>
                    </a:solidFill>
                  </a:tcPr>
                </a:tc>
              </a:tr>
              <a:tr h="804994">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Creating safe learning environments</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Student survey</a:t>
                      </a:r>
                    </a:p>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School climate survey</a:t>
                      </a:r>
                    </a:p>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Evidence of SIP progress</a:t>
                      </a:r>
                    </a:p>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Parent/community survey</a:t>
                      </a:r>
                      <a:endParaRPr lang="en-US" sz="1400" dirty="0">
                        <a:latin typeface="Arial" pitchFamily="34" charset="0"/>
                        <a:ea typeface="Times New Roman"/>
                        <a:cs typeface="Arial" pitchFamily="34" charset="0"/>
                      </a:endParaRPr>
                    </a:p>
                  </a:txBody>
                  <a:tcPr marL="0" marR="0" marT="0" marB="0" anchor="ctr">
                    <a:solidFill>
                      <a:schemeClr val="bg1">
                        <a:lumMod val="75000"/>
                      </a:schemeClr>
                    </a:solidFill>
                  </a:tcPr>
                </a:tc>
              </a:tr>
              <a:tr h="387878">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Developing strong community relationships</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Evidence of SIP progress</a:t>
                      </a:r>
                    </a:p>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Parent/community survey</a:t>
                      </a:r>
                      <a:endParaRPr lang="en-US" sz="1400" dirty="0">
                        <a:latin typeface="Arial" pitchFamily="34" charset="0"/>
                        <a:ea typeface="Times New Roman"/>
                        <a:cs typeface="Arial" pitchFamily="34" charset="0"/>
                      </a:endParaRPr>
                    </a:p>
                  </a:txBody>
                  <a:tcPr marL="0" marR="0" marT="0" marB="0" anchor="ctr">
                    <a:solidFill>
                      <a:schemeClr val="bg1">
                        <a:lumMod val="75000"/>
                      </a:schemeClr>
                    </a:solidFill>
                  </a:tcPr>
                </a:tc>
              </a:tr>
              <a:tr h="437080">
                <a:tc>
                  <a:txBody>
                    <a:bodyPr/>
                    <a:lstStyle/>
                    <a:p>
                      <a:pPr marL="0" marR="0" eaLnBrk="0" fontAlgn="base" hangingPunct="0">
                        <a:lnSpc>
                          <a:spcPct val="85000"/>
                        </a:lnSpc>
                        <a:spcBef>
                          <a:spcPts val="0"/>
                        </a:spcBef>
                        <a:spcAft>
                          <a:spcPts val="0"/>
                        </a:spcAft>
                      </a:pPr>
                      <a:r>
                        <a:rPr lang="en-US" sz="1400" dirty="0" smtClean="0">
                          <a:latin typeface="Arial" pitchFamily="34" charset="0"/>
                          <a:ea typeface="Times New Roman"/>
                          <a:cs typeface="Arial" pitchFamily="34" charset="0"/>
                        </a:rPr>
                        <a:t>Acting in</a:t>
                      </a:r>
                      <a:r>
                        <a:rPr lang="en-US" sz="1400" baseline="0" dirty="0" smtClean="0">
                          <a:latin typeface="Arial" pitchFamily="34" charset="0"/>
                          <a:ea typeface="Times New Roman"/>
                          <a:cs typeface="Arial" pitchFamily="34" charset="0"/>
                        </a:rPr>
                        <a:t> a professional and ethical manner</a:t>
                      </a:r>
                      <a:endParaRPr lang="en-US" sz="1400" dirty="0">
                        <a:latin typeface="Arial" pitchFamily="34" charset="0"/>
                        <a:ea typeface="Times New Roman"/>
                        <a:cs typeface="Arial" pitchFamily="34" charset="0"/>
                      </a:endParaRPr>
                    </a:p>
                  </a:txBody>
                  <a:tcPr marL="91437" marR="91437" anchor="ctr">
                    <a:solidFill>
                      <a:schemeClr val="bg1">
                        <a:lumMod val="75000"/>
                      </a:schemeClr>
                    </a:solidFill>
                  </a:tcPr>
                </a:tc>
                <a:tc>
                  <a:txBody>
                    <a:bodyPr/>
                    <a:lstStyle/>
                    <a:p>
                      <a:pPr marL="91440" marR="0" eaLnBrk="0" fontAlgn="base" hangingPunct="0">
                        <a:lnSpc>
                          <a:spcPct val="85000"/>
                        </a:lnSpc>
                        <a:spcBef>
                          <a:spcPts val="0"/>
                        </a:spcBef>
                        <a:spcAft>
                          <a:spcPts val="300"/>
                        </a:spcAft>
                      </a:pPr>
                      <a:r>
                        <a:rPr lang="en-US" sz="1400" dirty="0" smtClean="0">
                          <a:latin typeface="Arial" pitchFamily="34" charset="0"/>
                          <a:ea typeface="Times New Roman"/>
                          <a:cs typeface="Arial" pitchFamily="34" charset="0"/>
                        </a:rPr>
                        <a:t>360-degree</a:t>
                      </a:r>
                      <a:r>
                        <a:rPr lang="en-US" sz="1400" baseline="0" dirty="0" smtClean="0">
                          <a:latin typeface="Arial" pitchFamily="34" charset="0"/>
                          <a:ea typeface="Times New Roman"/>
                          <a:cs typeface="Arial" pitchFamily="34" charset="0"/>
                        </a:rPr>
                        <a:t> assessments</a:t>
                      </a:r>
                    </a:p>
                    <a:p>
                      <a:pPr marL="91440" marR="0" eaLnBrk="0" fontAlgn="base" hangingPunct="0">
                        <a:lnSpc>
                          <a:spcPct val="85000"/>
                        </a:lnSpc>
                        <a:spcBef>
                          <a:spcPts val="0"/>
                        </a:spcBef>
                        <a:spcAft>
                          <a:spcPts val="300"/>
                        </a:spcAft>
                      </a:pPr>
                      <a:r>
                        <a:rPr lang="en-US" sz="1400" baseline="0" dirty="0" smtClean="0">
                          <a:latin typeface="Arial" pitchFamily="34" charset="0"/>
                          <a:ea typeface="Times New Roman"/>
                          <a:cs typeface="Arial" pitchFamily="34" charset="0"/>
                        </a:rPr>
                        <a:t>Portfolio review</a:t>
                      </a:r>
                      <a:endParaRPr lang="en-US" sz="1400" dirty="0">
                        <a:latin typeface="Arial" pitchFamily="34" charset="0"/>
                        <a:ea typeface="Times New Roman"/>
                        <a:cs typeface="Arial" pitchFamily="34" charset="0"/>
                      </a:endParaRPr>
                    </a:p>
                  </a:txBody>
                  <a:tcPr marL="0" marR="0" marT="0" marB="0" anchor="ctr">
                    <a:solidFill>
                      <a:schemeClr val="bg1">
                        <a:lumMod val="75000"/>
                      </a:schemeClr>
                    </a:solidFill>
                  </a:tcPr>
                </a:tc>
              </a:tr>
            </a:tbl>
          </a:graphicData>
        </a:graphic>
      </p:graphicFrame>
      <p:sp>
        <p:nvSpPr>
          <p:cNvPr id="25629" name="TextBox 6"/>
          <p:cNvSpPr txBox="1">
            <a:spLocks noChangeArrowheads="1"/>
          </p:cNvSpPr>
          <p:nvPr/>
        </p:nvSpPr>
        <p:spPr bwMode="auto">
          <a:xfrm>
            <a:off x="493713" y="5948363"/>
            <a:ext cx="8302625" cy="276225"/>
          </a:xfrm>
          <a:prstGeom prst="rect">
            <a:avLst/>
          </a:prstGeom>
          <a:noFill/>
          <a:ln w="9525">
            <a:noFill/>
            <a:miter lim="800000"/>
            <a:headEnd/>
            <a:tailEnd/>
          </a:ln>
        </p:spPr>
        <p:txBody>
          <a:bodyPr>
            <a:spAutoFit/>
          </a:bodyPr>
          <a:lstStyle/>
          <a:p>
            <a:r>
              <a:rPr lang="en-US" sz="1200"/>
              <a:t>Examples from Iowa, North Carolina, Tennessee, Delaware, New York City, Hillsborough, Pittsburgh, Round Rock</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Mulitiple Measures webinar">
  <a:themeElements>
    <a:clrScheme name="TQ Center">
      <a:dk1>
        <a:sysClr val="windowText" lastClr="000000"/>
      </a:dk1>
      <a:lt1>
        <a:sysClr val="window" lastClr="FFFFFF"/>
      </a:lt1>
      <a:dk2>
        <a:srgbClr val="7F7F7F"/>
      </a:dk2>
      <a:lt2>
        <a:srgbClr val="D8D8D8"/>
      </a:lt2>
      <a:accent1>
        <a:srgbClr val="7A2531"/>
      </a:accent1>
      <a:accent2>
        <a:srgbClr val="3F3F3F"/>
      </a:accent2>
      <a:accent3>
        <a:srgbClr val="AC1A2F"/>
      </a:accent3>
      <a:accent4>
        <a:srgbClr val="7F7F7F"/>
      </a:accent4>
      <a:accent5>
        <a:srgbClr val="CC092F"/>
      </a:accent5>
      <a:accent6>
        <a:srgbClr val="A5A5A5"/>
      </a:accent6>
      <a:hlink>
        <a:srgbClr val="5D87A1"/>
      </a:hlink>
      <a:folHlink>
        <a:srgbClr val="ECA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Q Divider Slide">
  <a:themeElements>
    <a:clrScheme name="TQ Center">
      <a:dk1>
        <a:sysClr val="windowText" lastClr="000000"/>
      </a:dk1>
      <a:lt1>
        <a:sysClr val="window" lastClr="FFFFFF"/>
      </a:lt1>
      <a:dk2>
        <a:srgbClr val="7F7F7F"/>
      </a:dk2>
      <a:lt2>
        <a:srgbClr val="D8D8D8"/>
      </a:lt2>
      <a:accent1>
        <a:srgbClr val="7A2531"/>
      </a:accent1>
      <a:accent2>
        <a:srgbClr val="3F3F3F"/>
      </a:accent2>
      <a:accent3>
        <a:srgbClr val="AC1A2F"/>
      </a:accent3>
      <a:accent4>
        <a:srgbClr val="7F7F7F"/>
      </a:accent4>
      <a:accent5>
        <a:srgbClr val="CC092F"/>
      </a:accent5>
      <a:accent6>
        <a:srgbClr val="A5A5A5"/>
      </a:accent6>
      <a:hlink>
        <a:srgbClr val="5D87A1"/>
      </a:hlink>
      <a:folHlink>
        <a:srgbClr val="ECA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Q Master Slide">
  <a:themeElements>
    <a:clrScheme name="TQ Center">
      <a:dk1>
        <a:sysClr val="windowText" lastClr="000000"/>
      </a:dk1>
      <a:lt1>
        <a:sysClr val="window" lastClr="FFFFFF"/>
      </a:lt1>
      <a:dk2>
        <a:srgbClr val="7F7F7F"/>
      </a:dk2>
      <a:lt2>
        <a:srgbClr val="D8D8D8"/>
      </a:lt2>
      <a:accent1>
        <a:srgbClr val="7A2531"/>
      </a:accent1>
      <a:accent2>
        <a:srgbClr val="3F3F3F"/>
      </a:accent2>
      <a:accent3>
        <a:srgbClr val="AC1A2F"/>
      </a:accent3>
      <a:accent4>
        <a:srgbClr val="7F7F7F"/>
      </a:accent4>
      <a:accent5>
        <a:srgbClr val="CC092F"/>
      </a:accent5>
      <a:accent6>
        <a:srgbClr val="A5A5A5"/>
      </a:accent6>
      <a:hlink>
        <a:srgbClr val="5D87A1"/>
      </a:hlink>
      <a:folHlink>
        <a:srgbClr val="ECA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Q Contact Information">
  <a:themeElements>
    <a:clrScheme name="TQ Center">
      <a:dk1>
        <a:sysClr val="windowText" lastClr="000000"/>
      </a:dk1>
      <a:lt1>
        <a:sysClr val="window" lastClr="FFFFFF"/>
      </a:lt1>
      <a:dk2>
        <a:srgbClr val="7F7F7F"/>
      </a:dk2>
      <a:lt2>
        <a:srgbClr val="D8D8D8"/>
      </a:lt2>
      <a:accent1>
        <a:srgbClr val="7A2531"/>
      </a:accent1>
      <a:accent2>
        <a:srgbClr val="3F3F3F"/>
      </a:accent2>
      <a:accent3>
        <a:srgbClr val="AC1A2F"/>
      </a:accent3>
      <a:accent4>
        <a:srgbClr val="7F7F7F"/>
      </a:accent4>
      <a:accent5>
        <a:srgbClr val="CC092F"/>
      </a:accent5>
      <a:accent6>
        <a:srgbClr val="A5A5A5"/>
      </a:accent6>
      <a:hlink>
        <a:srgbClr val="5D87A1"/>
      </a:hlink>
      <a:folHlink>
        <a:srgbClr val="ECA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53C2097CAE4948800C9D33D47E5C1F" ma:contentTypeVersion="0" ma:contentTypeDescription="Create a new document." ma:contentTypeScope="" ma:versionID="1c13906057be4d21415a6caf87e69c4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4AEB62F-65FA-4E7B-AFB7-E360CD8FE629}">
  <ds:schemaRefs>
    <ds:schemaRef ds:uri="http://schemas.microsoft.com/sharepoint/v3/contenttype/forms"/>
  </ds:schemaRefs>
</ds:datastoreItem>
</file>

<file path=customXml/itemProps2.xml><?xml version="1.0" encoding="utf-8"?>
<ds:datastoreItem xmlns:ds="http://schemas.openxmlformats.org/officeDocument/2006/customXml" ds:itemID="{ABF735F2-49EF-4C93-83C2-2E8FCF0B0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393FD49-F0FA-4539-8AAD-2AD19FEC772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Mulitiple Measures webinar</Template>
  <TotalTime>162</TotalTime>
  <Words>1398</Words>
  <Application>Microsoft Office PowerPoint</Application>
  <PresentationFormat>On-screen Show (4:3)</PresentationFormat>
  <Paragraphs>183</Paragraphs>
  <Slides>14</Slides>
  <Notes>10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27" baseType="lpstr">
      <vt:lpstr>Arial</vt:lpstr>
      <vt:lpstr>ＭＳ Ｐゴシック</vt:lpstr>
      <vt:lpstr>Franklin Gothic Demi</vt:lpstr>
      <vt:lpstr>Franklin Gothic Book</vt:lpstr>
      <vt:lpstr>Wingdings</vt:lpstr>
      <vt:lpstr>Calibri</vt:lpstr>
      <vt:lpstr>Times New Roman</vt:lpstr>
      <vt:lpstr>Geneva</vt:lpstr>
      <vt:lpstr>Mulitiple Measures webinar</vt:lpstr>
      <vt:lpstr>TQ Divider Slide</vt:lpstr>
      <vt:lpstr>TQ Master Slide</vt:lpstr>
      <vt:lpstr>1_TQ Contact Information</vt:lpstr>
      <vt:lpstr>Worksheet</vt:lpstr>
      <vt:lpstr>Designing and Selecting Multiple Measures for Principal Evaluation</vt:lpstr>
      <vt:lpstr>Why focus on principal evaluation system improvement?</vt:lpstr>
      <vt:lpstr>Why focus on principal evaluation system improvement? </vt:lpstr>
      <vt:lpstr>Why focus on principal evaluation system improvement? </vt:lpstr>
      <vt:lpstr>Why are multiple measures of principal practice important?  </vt:lpstr>
      <vt:lpstr>Why are multiple measures of principal practice important?  </vt:lpstr>
      <vt:lpstr>Key Components for Principal Evaluation Systems Design </vt:lpstr>
      <vt:lpstr>Component Example: Selecting Measures</vt:lpstr>
      <vt:lpstr>Practice Measures Alignment</vt:lpstr>
      <vt:lpstr>Outcomes Measures Alignment</vt:lpstr>
      <vt:lpstr>Hillsborough County, FL</vt:lpstr>
      <vt:lpstr>References</vt:lpstr>
      <vt:lpstr>References</vt:lpstr>
      <vt:lpstr>Slide 14</vt:lpstr>
    </vt:vector>
  </TitlesOfParts>
  <Company>American Institutes for Research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Selecting Multiple Measures for Principal Evaluation</dc:title>
  <dc:creator>ESherratt</dc:creator>
  <cp:lastModifiedBy>mliving</cp:lastModifiedBy>
  <cp:revision>34</cp:revision>
  <cp:lastPrinted>2010-06-14T20:32:36Z</cp:lastPrinted>
  <dcterms:created xsi:type="dcterms:W3CDTF">2012-01-30T19:15:33Z</dcterms:created>
  <dcterms:modified xsi:type="dcterms:W3CDTF">2012-01-31T22:43:40Z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0x0101005453C2097CAE4948800C9D33D47E5C1F</vt:lpwstr>
  </property>
</Properties>
</file>