
<file path=[Content_Types].xml><?xml version="1.0" encoding="utf-8"?>
<Types xmlns="http://schemas.openxmlformats.org/package/2006/content-types">
  <Override PartName="/ppt/drawings/drawing1.xml" ContentType="application/vnd.openxmlformats-officedocument.drawingml.chartshapes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Default Extension="xml" ContentType="application/xml"/>
  <Override PartName="/ppt/drawings/drawing2.xml" ContentType="application/vnd.openxmlformats-officedocument.drawingml.chartshapes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rawings/drawing3.xml" ContentType="application/vnd.openxmlformats-officedocument.drawingml.chartshapes+xml"/>
  <Default Extension="xls" ContentType="application/vnd.ms-exce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0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0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5" r:id="rId11"/>
    <p:sldId id="274" r:id="rId12"/>
    <p:sldId id="287" r:id="rId13"/>
  </p:sldIdLst>
  <p:sldSz cx="9144000" cy="6858000" type="screen4x3"/>
  <p:notesSz cx="6858000" cy="9199563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\\Opihlnsqlprd\access\Division\MeasAcct\AIM\Work%20Eric\Indian%20Education%20Data\SIG%20Schools\High%20School%20scores.xlsx" TargetMode="External"/><Relationship Id="rId3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\\Opihlnsqlprd\access\Division\MeasAcct\AIM\Work%20Eric\Indian%20Education%20Data\SIG%20Schools\High%20School%20scores.xlsx" TargetMode="External"/><Relationship Id="rId3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\\Opihlnsqlprd\access\Division\MeasAcct\AIM\Work%20Eric\Indian%20Education%20Data\SIG%20Schools\High%20School%20scores.xlsx" TargetMode="External"/><Relationship Id="rId3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Mean CRT Reading Scores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Statewide</c:v>
                </c:pt>
              </c:strCache>
            </c:strRef>
          </c:tx>
          <c:cat>
            <c:strRef>
              <c:f>Sheet1!$A$3:$A$6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Sheet1!$B$3:$B$6</c:f>
              <c:numCache>
                <c:formatCode>0.0</c:formatCode>
                <c:ptCount val="4"/>
                <c:pt idx="0">
                  <c:v>271.3336198006186</c:v>
                </c:pt>
                <c:pt idx="1">
                  <c:v>273.7546915686451</c:v>
                </c:pt>
                <c:pt idx="2">
                  <c:v>275.0433541973491</c:v>
                </c:pt>
                <c:pt idx="3">
                  <c:v>276.6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Lodge Grass H.S.</c:v>
                </c:pt>
              </c:strCache>
            </c:strRef>
          </c:tx>
          <c:cat>
            <c:strRef>
              <c:f>Sheet1!$A$3:$A$6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Sheet1!$C$3:$C$6</c:f>
              <c:numCache>
                <c:formatCode>0.0</c:formatCode>
                <c:ptCount val="4"/>
                <c:pt idx="0">
                  <c:v>229.7142857142853</c:v>
                </c:pt>
                <c:pt idx="1">
                  <c:v>234.8235294117648</c:v>
                </c:pt>
                <c:pt idx="2">
                  <c:v>224.0</c:v>
                </c:pt>
                <c:pt idx="3">
                  <c:v>232.352941176471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Lame Deer H.S.</c:v>
                </c:pt>
              </c:strCache>
            </c:strRef>
          </c:tx>
          <c:cat>
            <c:strRef>
              <c:f>Sheet1!$A$3:$A$6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Sheet1!$D$3:$D$6</c:f>
              <c:numCache>
                <c:formatCode>0.0</c:formatCode>
                <c:ptCount val="4"/>
                <c:pt idx="0">
                  <c:v>238.2368421052632</c:v>
                </c:pt>
                <c:pt idx="1">
                  <c:v>228.8285714285714</c:v>
                </c:pt>
                <c:pt idx="2">
                  <c:v>229.869565217391</c:v>
                </c:pt>
                <c:pt idx="3">
                  <c:v>241.7391304347823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Frazer H.S.</c:v>
                </c:pt>
              </c:strCache>
            </c:strRef>
          </c:tx>
          <c:cat>
            <c:strRef>
              <c:f>Sheet1!$A$3:$A$6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Sheet1!$E$3:$E$6</c:f>
              <c:numCache>
                <c:formatCode>0.0</c:formatCode>
                <c:ptCount val="4"/>
                <c:pt idx="0">
                  <c:v>231.7</c:v>
                </c:pt>
                <c:pt idx="1">
                  <c:v>230.2</c:v>
                </c:pt>
                <c:pt idx="2">
                  <c:v>242.6</c:v>
                </c:pt>
                <c:pt idx="3">
                  <c:v>264.0</c:v>
                </c:pt>
              </c:numCache>
            </c:numRef>
          </c:val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Plenty Coups H.S.</c:v>
                </c:pt>
              </c:strCache>
            </c:strRef>
          </c:tx>
          <c:cat>
            <c:strRef>
              <c:f>Sheet1!$A$3:$A$6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Sheet1!$F$3:$F$6</c:f>
              <c:numCache>
                <c:formatCode>0.0</c:formatCode>
                <c:ptCount val="4"/>
                <c:pt idx="0">
                  <c:v>243.8571428571434</c:v>
                </c:pt>
                <c:pt idx="1">
                  <c:v>234.2307692307689</c:v>
                </c:pt>
                <c:pt idx="2">
                  <c:v>231.875</c:v>
                </c:pt>
                <c:pt idx="3">
                  <c:v>247.0</c:v>
                </c:pt>
              </c:numCache>
            </c:numRef>
          </c:val>
        </c:ser>
        <c:marker val="1"/>
        <c:axId val="572531640"/>
        <c:axId val="512400264"/>
      </c:lineChart>
      <c:catAx>
        <c:axId val="572531640"/>
        <c:scaling>
          <c:orientation val="minMax"/>
        </c:scaling>
        <c:axPos val="b"/>
        <c:tickLblPos val="nextTo"/>
        <c:crossAx val="512400264"/>
        <c:crosses val="autoZero"/>
        <c:auto val="1"/>
        <c:lblAlgn val="ctr"/>
        <c:lblOffset val="100"/>
      </c:catAx>
      <c:valAx>
        <c:axId val="512400264"/>
        <c:scaling>
          <c:orientation val="minMax"/>
          <c:max val="290.0"/>
          <c:min val="210.0"/>
        </c:scaling>
        <c:axPos val="l"/>
        <c:majorGridlines/>
        <c:numFmt formatCode="0" sourceLinked="0"/>
        <c:tickLblPos val="nextTo"/>
        <c:crossAx val="5725316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100" b="1" i="0" baseline="0"/>
      </a:pPr>
      <a:endParaRPr lang="en-US"/>
    </a:p>
  </c:txPr>
  <c:externalData r:id="rId2"/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Mean CRT Math Scores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Sheet1!$B$11</c:f>
              <c:strCache>
                <c:ptCount val="1"/>
                <c:pt idx="0">
                  <c:v>Statewide</c:v>
                </c:pt>
              </c:strCache>
            </c:strRef>
          </c:tx>
          <c:cat>
            <c:strRef>
              <c:f>Sheet1!$A$12:$A$15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Sheet1!$B$12:$B$15</c:f>
              <c:numCache>
                <c:formatCode>0.0</c:formatCode>
                <c:ptCount val="4"/>
                <c:pt idx="0">
                  <c:v>254.2341668814987</c:v>
                </c:pt>
                <c:pt idx="1">
                  <c:v>255.6005930451971</c:v>
                </c:pt>
                <c:pt idx="2">
                  <c:v>257.6765140324962</c:v>
                </c:pt>
                <c:pt idx="3">
                  <c:v>258.786396745813</c:v>
                </c:pt>
              </c:numCache>
            </c:numRef>
          </c:val>
        </c:ser>
        <c:ser>
          <c:idx val="1"/>
          <c:order val="1"/>
          <c:tx>
            <c:strRef>
              <c:f>Sheet1!$C$11</c:f>
              <c:strCache>
                <c:ptCount val="1"/>
                <c:pt idx="0">
                  <c:v>Lodge Grass H.S.</c:v>
                </c:pt>
              </c:strCache>
            </c:strRef>
          </c:tx>
          <c:cat>
            <c:strRef>
              <c:f>Sheet1!$A$12:$A$15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Sheet1!$C$12:$C$15</c:f>
              <c:numCache>
                <c:formatCode>0.0</c:formatCode>
                <c:ptCount val="4"/>
                <c:pt idx="0">
                  <c:v>226.2380952380952</c:v>
                </c:pt>
                <c:pt idx="1">
                  <c:v>228.4117647058819</c:v>
                </c:pt>
                <c:pt idx="2">
                  <c:v>225.9375</c:v>
                </c:pt>
                <c:pt idx="3">
                  <c:v>226.1764705882355</c:v>
                </c:pt>
              </c:numCache>
            </c:numRef>
          </c:val>
        </c:ser>
        <c:ser>
          <c:idx val="2"/>
          <c:order val="2"/>
          <c:tx>
            <c:strRef>
              <c:f>Sheet1!$D$11</c:f>
              <c:strCache>
                <c:ptCount val="1"/>
                <c:pt idx="0">
                  <c:v>Lame Deer H.S.</c:v>
                </c:pt>
              </c:strCache>
            </c:strRef>
          </c:tx>
          <c:cat>
            <c:strRef>
              <c:f>Sheet1!$A$12:$A$15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Sheet1!$D$12:$D$15</c:f>
              <c:numCache>
                <c:formatCode>0.0</c:formatCode>
                <c:ptCount val="4"/>
                <c:pt idx="0">
                  <c:v>226.3157894736845</c:v>
                </c:pt>
                <c:pt idx="1">
                  <c:v>226.2857142857143</c:v>
                </c:pt>
                <c:pt idx="2">
                  <c:v>224.375</c:v>
                </c:pt>
                <c:pt idx="3">
                  <c:v>231.0</c:v>
                </c:pt>
              </c:numCache>
            </c:numRef>
          </c:val>
        </c:ser>
        <c:ser>
          <c:idx val="3"/>
          <c:order val="3"/>
          <c:tx>
            <c:strRef>
              <c:f>Sheet1!$E$11</c:f>
              <c:strCache>
                <c:ptCount val="1"/>
                <c:pt idx="0">
                  <c:v>Frazer H.S.</c:v>
                </c:pt>
              </c:strCache>
            </c:strRef>
          </c:tx>
          <c:cat>
            <c:strRef>
              <c:f>Sheet1!$A$12:$A$15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Sheet1!$E$12:$E$15</c:f>
              <c:numCache>
                <c:formatCode>0.0</c:formatCode>
                <c:ptCount val="4"/>
                <c:pt idx="0">
                  <c:v>229.1</c:v>
                </c:pt>
                <c:pt idx="1">
                  <c:v>227.5</c:v>
                </c:pt>
                <c:pt idx="2">
                  <c:v>226.6</c:v>
                </c:pt>
                <c:pt idx="3">
                  <c:v>242.5</c:v>
                </c:pt>
              </c:numCache>
            </c:numRef>
          </c:val>
        </c:ser>
        <c:ser>
          <c:idx val="4"/>
          <c:order val="4"/>
          <c:tx>
            <c:strRef>
              <c:f>Sheet1!$F$11</c:f>
              <c:strCache>
                <c:ptCount val="1"/>
                <c:pt idx="0">
                  <c:v>Plenty Coups H.S.</c:v>
                </c:pt>
              </c:strCache>
            </c:strRef>
          </c:tx>
          <c:cat>
            <c:strRef>
              <c:f>Sheet1!$A$12:$A$15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Sheet1!$F$12:$F$15</c:f>
              <c:numCache>
                <c:formatCode>0.0</c:formatCode>
                <c:ptCount val="4"/>
                <c:pt idx="0">
                  <c:v>231.1428571428569</c:v>
                </c:pt>
                <c:pt idx="1">
                  <c:v>234.5384615384616</c:v>
                </c:pt>
                <c:pt idx="2">
                  <c:v>224.7</c:v>
                </c:pt>
                <c:pt idx="3">
                  <c:v>241.6</c:v>
                </c:pt>
              </c:numCache>
            </c:numRef>
          </c:val>
        </c:ser>
        <c:marker val="1"/>
        <c:axId val="573131912"/>
        <c:axId val="512649576"/>
      </c:lineChart>
      <c:catAx>
        <c:axId val="573131912"/>
        <c:scaling>
          <c:orientation val="minMax"/>
        </c:scaling>
        <c:axPos val="b"/>
        <c:tickLblPos val="nextTo"/>
        <c:txPr>
          <a:bodyPr/>
          <a:lstStyle/>
          <a:p>
            <a:pPr>
              <a:defRPr sz="1100" b="1" i="0" baseline="0"/>
            </a:pPr>
            <a:endParaRPr lang="en-US"/>
          </a:p>
        </c:txPr>
        <c:crossAx val="512649576"/>
        <c:crosses val="autoZero"/>
        <c:auto val="1"/>
        <c:lblAlgn val="ctr"/>
        <c:lblOffset val="100"/>
      </c:catAx>
      <c:valAx>
        <c:axId val="512649576"/>
        <c:scaling>
          <c:orientation val="minMax"/>
          <c:max val="290.0"/>
          <c:min val="210.0"/>
        </c:scaling>
        <c:axPos val="l"/>
        <c:majorGridlines/>
        <c:numFmt formatCode="0" sourceLinked="0"/>
        <c:tickLblPos val="nextTo"/>
        <c:txPr>
          <a:bodyPr/>
          <a:lstStyle/>
          <a:p>
            <a:pPr>
              <a:defRPr sz="1100" b="1" i="0" baseline="0"/>
            </a:pPr>
            <a:endParaRPr lang="en-US"/>
          </a:p>
        </c:txPr>
        <c:crossAx val="5731319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100" b="1" i="0" baseline="0"/>
          </a:pPr>
          <a:endParaRPr lang="en-US"/>
        </a:p>
      </c:txPr>
    </c:legend>
    <c:plotVisOnly val="1"/>
  </c:chart>
  <c:externalData r:id="rId2"/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Mean CRT Science Scores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Sheet1!$B$20</c:f>
              <c:strCache>
                <c:ptCount val="1"/>
                <c:pt idx="0">
                  <c:v>Statewide</c:v>
                </c:pt>
              </c:strCache>
            </c:strRef>
          </c:tx>
          <c:cat>
            <c:strRef>
              <c:f>Sheet1!$A$21:$A$24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Sheet1!$B$21:$B$24</c:f>
              <c:numCache>
                <c:formatCode>0.0</c:formatCode>
                <c:ptCount val="4"/>
                <c:pt idx="0">
                  <c:v>244.8448810754912</c:v>
                </c:pt>
                <c:pt idx="1">
                  <c:v>245.445064339062</c:v>
                </c:pt>
                <c:pt idx="2">
                  <c:v>245.6365896326306</c:v>
                </c:pt>
                <c:pt idx="3">
                  <c:v>247.2804428044283</c:v>
                </c:pt>
              </c:numCache>
            </c:numRef>
          </c:val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Lodge Grass H.S.</c:v>
                </c:pt>
              </c:strCache>
            </c:strRef>
          </c:tx>
          <c:cat>
            <c:strRef>
              <c:f>Sheet1!$A$21:$A$24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Sheet1!$C$21:$C$24</c:f>
              <c:numCache>
                <c:formatCode>0.0</c:formatCode>
                <c:ptCount val="4"/>
                <c:pt idx="0">
                  <c:v>212.5238095238095</c:v>
                </c:pt>
                <c:pt idx="1">
                  <c:v>214.9411764705882</c:v>
                </c:pt>
                <c:pt idx="2">
                  <c:v>208.9375</c:v>
                </c:pt>
                <c:pt idx="3">
                  <c:v>213.625</c:v>
                </c:pt>
              </c:numCache>
            </c:numRef>
          </c:val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Lame Deer H.S.</c:v>
                </c:pt>
              </c:strCache>
            </c:strRef>
          </c:tx>
          <c:cat>
            <c:strRef>
              <c:f>Sheet1!$A$21:$A$24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Sheet1!$D$21:$D$24</c:f>
              <c:numCache>
                <c:formatCode>0.0</c:formatCode>
                <c:ptCount val="4"/>
                <c:pt idx="0">
                  <c:v>214.5263157894737</c:v>
                </c:pt>
                <c:pt idx="1">
                  <c:v>211.0588235294118</c:v>
                </c:pt>
                <c:pt idx="2">
                  <c:v>214.9130434782608</c:v>
                </c:pt>
                <c:pt idx="3">
                  <c:v>216.8181818181818</c:v>
                </c:pt>
              </c:numCache>
            </c:numRef>
          </c:val>
        </c:ser>
        <c:ser>
          <c:idx val="3"/>
          <c:order val="3"/>
          <c:tx>
            <c:strRef>
              <c:f>Sheet1!$E$20</c:f>
              <c:strCache>
                <c:ptCount val="1"/>
                <c:pt idx="0">
                  <c:v>Frazer H.S.</c:v>
                </c:pt>
              </c:strCache>
            </c:strRef>
          </c:tx>
          <c:cat>
            <c:strRef>
              <c:f>Sheet1!$A$21:$A$24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Sheet1!$E$21:$E$24</c:f>
              <c:numCache>
                <c:formatCode>0.0</c:formatCode>
                <c:ptCount val="4"/>
                <c:pt idx="0">
                  <c:v>214.6</c:v>
                </c:pt>
                <c:pt idx="1">
                  <c:v>212.1</c:v>
                </c:pt>
                <c:pt idx="2">
                  <c:v>219.3</c:v>
                </c:pt>
                <c:pt idx="3">
                  <c:v>225.3</c:v>
                </c:pt>
              </c:numCache>
            </c:numRef>
          </c:val>
        </c:ser>
        <c:ser>
          <c:idx val="4"/>
          <c:order val="4"/>
          <c:tx>
            <c:strRef>
              <c:f>Sheet1!$F$20</c:f>
              <c:strCache>
                <c:ptCount val="1"/>
                <c:pt idx="0">
                  <c:v>Plenty Coups H.S.</c:v>
                </c:pt>
              </c:strCache>
            </c:strRef>
          </c:tx>
          <c:cat>
            <c:strRef>
              <c:f>Sheet1!$A$21:$A$24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</c:strCache>
            </c:strRef>
          </c:cat>
          <c:val>
            <c:numRef>
              <c:f>Sheet1!$F$21:$F$24</c:f>
              <c:numCache>
                <c:formatCode>0.0</c:formatCode>
                <c:ptCount val="4"/>
                <c:pt idx="0">
                  <c:v>210.2857142857143</c:v>
                </c:pt>
                <c:pt idx="1">
                  <c:v>214.5384615384616</c:v>
                </c:pt>
                <c:pt idx="2">
                  <c:v>215.9</c:v>
                </c:pt>
                <c:pt idx="3">
                  <c:v>225.6</c:v>
                </c:pt>
              </c:numCache>
            </c:numRef>
          </c:val>
        </c:ser>
        <c:marker val="1"/>
        <c:axId val="72573704"/>
        <c:axId val="512605464"/>
      </c:lineChart>
      <c:catAx>
        <c:axId val="72573704"/>
        <c:scaling>
          <c:orientation val="minMax"/>
        </c:scaling>
        <c:axPos val="b"/>
        <c:tickLblPos val="nextTo"/>
        <c:crossAx val="512605464"/>
        <c:crosses val="autoZero"/>
        <c:auto val="1"/>
        <c:lblAlgn val="ctr"/>
        <c:lblOffset val="100"/>
      </c:catAx>
      <c:valAx>
        <c:axId val="512605464"/>
        <c:scaling>
          <c:orientation val="minMax"/>
          <c:max val="290.0"/>
          <c:min val="190.0"/>
        </c:scaling>
        <c:axPos val="l"/>
        <c:majorGridlines/>
        <c:numFmt formatCode="0" sourceLinked="0"/>
        <c:tickLblPos val="nextTo"/>
        <c:crossAx val="725737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100" b="1" i="0" baseline="0"/>
      </a:pPr>
      <a:endParaRPr lang="en-US"/>
    </a:p>
  </c:txPr>
  <c:externalData r:id="rId2"/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806AB-8439-4D9E-995E-19F3AA5FB5A9}" type="doc">
      <dgm:prSet loTypeId="urn:microsoft.com/office/officeart/2005/8/layout/gear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B1694A-7144-4333-9923-340EEFC2C82B}">
      <dgm:prSet/>
      <dgm:spPr/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State-level coordination of grant activities and funds </a:t>
          </a:r>
          <a:endParaRPr lang="en-US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121CA180-5AB8-4A9A-9DF2-1330909EC174}" type="parTrans" cxnId="{407B97B1-D33D-4E0C-A87F-2DC5653227DC}">
      <dgm:prSet/>
      <dgm:spPr/>
      <dgm:t>
        <a:bodyPr/>
        <a:lstStyle/>
        <a:p>
          <a:endParaRPr lang="en-US"/>
        </a:p>
      </dgm:t>
    </dgm:pt>
    <dgm:pt modelId="{92652FE1-7547-4431-B2AE-94B51B5ECD55}" type="sibTrans" cxnId="{407B97B1-D33D-4E0C-A87F-2DC5653227DC}">
      <dgm:prSet/>
      <dgm:spPr/>
      <dgm:t>
        <a:bodyPr/>
        <a:lstStyle/>
        <a:p>
          <a:endParaRPr lang="en-US"/>
        </a:p>
      </dgm:t>
    </dgm:pt>
    <dgm:pt modelId="{17DE0C04-0A93-4A76-A3C4-9C5909A253ED}">
      <dgm:prSet/>
      <dgm:spPr/>
      <dgm:t>
        <a:bodyPr/>
        <a:lstStyle/>
        <a:p>
          <a:pPr rtl="0"/>
          <a:r>
            <a:rPr lang="en-US" dirty="0" smtClean="0"/>
            <a:t>Take in to consideration our unique population and their specific needs</a:t>
          </a:r>
          <a:endParaRPr lang="en-US" dirty="0"/>
        </a:p>
      </dgm:t>
    </dgm:pt>
    <dgm:pt modelId="{A63F2EEF-E0F4-46FF-8BD9-59743D55DFA7}" type="parTrans" cxnId="{41621A2A-8FE0-447C-8FCD-CF6635810C94}">
      <dgm:prSet/>
      <dgm:spPr/>
      <dgm:t>
        <a:bodyPr/>
        <a:lstStyle/>
        <a:p>
          <a:endParaRPr lang="en-US"/>
        </a:p>
      </dgm:t>
    </dgm:pt>
    <dgm:pt modelId="{ECF60359-F9C6-4A2B-B521-FB364E261330}" type="sibTrans" cxnId="{41621A2A-8FE0-447C-8FCD-CF6635810C94}">
      <dgm:prSet/>
      <dgm:spPr/>
      <dgm:t>
        <a:bodyPr/>
        <a:lstStyle/>
        <a:p>
          <a:endParaRPr lang="en-US"/>
        </a:p>
      </dgm:t>
    </dgm:pt>
    <dgm:pt modelId="{EB3BDE0E-E671-48E4-8A2D-71F4ACD13B18}">
      <dgm:prSet/>
      <dgm:spPr/>
      <dgm:t>
        <a:bodyPr/>
        <a:lstStyle/>
        <a:p>
          <a:pPr rtl="0"/>
          <a:r>
            <a:rPr lang="en-US" dirty="0" smtClean="0"/>
            <a:t>Collaborative process with schools and staff  to bring in state-of-the-art,  research based practices &amp; programs, resources, and expertise.</a:t>
          </a:r>
          <a:endParaRPr lang="en-US" dirty="0"/>
        </a:p>
      </dgm:t>
    </dgm:pt>
    <dgm:pt modelId="{E9306AAC-B3F3-486B-93CF-66897AD132D2}" type="parTrans" cxnId="{7F3E15BF-949B-4F4C-B444-C20B13ABF387}">
      <dgm:prSet/>
      <dgm:spPr/>
      <dgm:t>
        <a:bodyPr/>
        <a:lstStyle/>
        <a:p>
          <a:endParaRPr lang="en-US"/>
        </a:p>
      </dgm:t>
    </dgm:pt>
    <dgm:pt modelId="{9A45E2F2-2F11-40FF-BF43-F44972ECF7D5}" type="sibTrans" cxnId="{7F3E15BF-949B-4F4C-B444-C20B13ABF387}">
      <dgm:prSet/>
      <dgm:spPr/>
      <dgm:t>
        <a:bodyPr/>
        <a:lstStyle/>
        <a:p>
          <a:endParaRPr lang="en-US"/>
        </a:p>
      </dgm:t>
    </dgm:pt>
    <dgm:pt modelId="{1528E87B-9134-499D-973B-1FB5DDD13152}" type="pres">
      <dgm:prSet presAssocID="{9E6806AB-8439-4D9E-995E-19F3AA5FB5A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76AC3C-AB63-4919-86D6-B9E9DB49A742}" type="pres">
      <dgm:prSet presAssocID="{EB3BDE0E-E671-48E4-8A2D-71F4ACD13B1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2EBE2-D185-48D7-9F26-5E2290F50662}" type="pres">
      <dgm:prSet presAssocID="{EB3BDE0E-E671-48E4-8A2D-71F4ACD13B18}" presName="gear1srcNode" presStyleLbl="node1" presStyleIdx="0" presStyleCnt="3"/>
      <dgm:spPr/>
      <dgm:t>
        <a:bodyPr/>
        <a:lstStyle/>
        <a:p>
          <a:endParaRPr lang="en-US"/>
        </a:p>
      </dgm:t>
    </dgm:pt>
    <dgm:pt modelId="{FC00AADE-2F8D-4A50-86D5-7B7893EB36CC}" type="pres">
      <dgm:prSet presAssocID="{EB3BDE0E-E671-48E4-8A2D-71F4ACD13B18}" presName="gear1dstNode" presStyleLbl="node1" presStyleIdx="0" presStyleCnt="3"/>
      <dgm:spPr/>
      <dgm:t>
        <a:bodyPr/>
        <a:lstStyle/>
        <a:p>
          <a:endParaRPr lang="en-US"/>
        </a:p>
      </dgm:t>
    </dgm:pt>
    <dgm:pt modelId="{F977FAF0-E0B7-471F-ABA0-D809B252E6B3}" type="pres">
      <dgm:prSet presAssocID="{C6B1694A-7144-4333-9923-340EEFC2C82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6C14-0D14-4E0D-BE0A-198D3BDE04A8}" type="pres">
      <dgm:prSet presAssocID="{C6B1694A-7144-4333-9923-340EEFC2C82B}" presName="gear2srcNode" presStyleLbl="node1" presStyleIdx="1" presStyleCnt="3"/>
      <dgm:spPr/>
      <dgm:t>
        <a:bodyPr/>
        <a:lstStyle/>
        <a:p>
          <a:endParaRPr lang="en-US"/>
        </a:p>
      </dgm:t>
    </dgm:pt>
    <dgm:pt modelId="{24A16EC6-8396-4604-B861-E3ED3C5E69EE}" type="pres">
      <dgm:prSet presAssocID="{C6B1694A-7144-4333-9923-340EEFC2C82B}" presName="gear2dstNode" presStyleLbl="node1" presStyleIdx="1" presStyleCnt="3"/>
      <dgm:spPr/>
      <dgm:t>
        <a:bodyPr/>
        <a:lstStyle/>
        <a:p>
          <a:endParaRPr lang="en-US"/>
        </a:p>
      </dgm:t>
    </dgm:pt>
    <dgm:pt modelId="{47FD3F3B-0B5B-4FA9-BDD1-94ECA21726D8}" type="pres">
      <dgm:prSet presAssocID="{17DE0C04-0A93-4A76-A3C4-9C5909A253ED}" presName="gear3" presStyleLbl="node1" presStyleIdx="2" presStyleCnt="3"/>
      <dgm:spPr/>
      <dgm:t>
        <a:bodyPr/>
        <a:lstStyle/>
        <a:p>
          <a:endParaRPr lang="en-US"/>
        </a:p>
      </dgm:t>
    </dgm:pt>
    <dgm:pt modelId="{3E8B4BEA-EDBA-43B6-9F98-9BBC4BFE1C46}" type="pres">
      <dgm:prSet presAssocID="{17DE0C04-0A93-4A76-A3C4-9C5909A253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2A8DA-D527-4008-9EE1-50166841B6B6}" type="pres">
      <dgm:prSet presAssocID="{17DE0C04-0A93-4A76-A3C4-9C5909A253ED}" presName="gear3srcNode" presStyleLbl="node1" presStyleIdx="2" presStyleCnt="3"/>
      <dgm:spPr/>
      <dgm:t>
        <a:bodyPr/>
        <a:lstStyle/>
        <a:p>
          <a:endParaRPr lang="en-US"/>
        </a:p>
      </dgm:t>
    </dgm:pt>
    <dgm:pt modelId="{9A30F1DE-4AF5-450D-BDC1-99811FD80CC5}" type="pres">
      <dgm:prSet presAssocID="{17DE0C04-0A93-4A76-A3C4-9C5909A253ED}" presName="gear3dstNode" presStyleLbl="node1" presStyleIdx="2" presStyleCnt="3"/>
      <dgm:spPr/>
      <dgm:t>
        <a:bodyPr/>
        <a:lstStyle/>
        <a:p>
          <a:endParaRPr lang="en-US"/>
        </a:p>
      </dgm:t>
    </dgm:pt>
    <dgm:pt modelId="{A5FE370B-08BC-469A-80BF-A4A0C61CADB4}" type="pres">
      <dgm:prSet presAssocID="{9A45E2F2-2F11-40FF-BF43-F44972ECF7D5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22645DE6-668F-4449-B525-7F133465507D}" type="pres">
      <dgm:prSet presAssocID="{92652FE1-7547-4431-B2AE-94B51B5ECD5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329A648B-198C-45F4-8D29-753C3F5725FD}" type="pres">
      <dgm:prSet presAssocID="{ECF60359-F9C6-4A2B-B521-FB364E261330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0C3D1A5-62A4-411B-8B05-ECB00520D475}" type="presOf" srcId="{EB3BDE0E-E671-48E4-8A2D-71F4ACD13B18}" destId="{3576AC3C-AB63-4919-86D6-B9E9DB49A742}" srcOrd="0" destOrd="0" presId="urn:microsoft.com/office/officeart/2005/8/layout/gear1"/>
    <dgm:cxn modelId="{892B3E43-5D83-4AC0-9215-67070045555B}" type="presOf" srcId="{EB3BDE0E-E671-48E4-8A2D-71F4ACD13B18}" destId="{FC00AADE-2F8D-4A50-86D5-7B7893EB36CC}" srcOrd="2" destOrd="0" presId="urn:microsoft.com/office/officeart/2005/8/layout/gear1"/>
    <dgm:cxn modelId="{407B97B1-D33D-4E0C-A87F-2DC5653227DC}" srcId="{9E6806AB-8439-4D9E-995E-19F3AA5FB5A9}" destId="{C6B1694A-7144-4333-9923-340EEFC2C82B}" srcOrd="1" destOrd="0" parTransId="{121CA180-5AB8-4A9A-9DF2-1330909EC174}" sibTransId="{92652FE1-7547-4431-B2AE-94B51B5ECD55}"/>
    <dgm:cxn modelId="{5471CD47-1C88-491C-A845-0CB3A7166500}" type="presOf" srcId="{17DE0C04-0A93-4A76-A3C4-9C5909A253ED}" destId="{5212A8DA-D527-4008-9EE1-50166841B6B6}" srcOrd="2" destOrd="0" presId="urn:microsoft.com/office/officeart/2005/8/layout/gear1"/>
    <dgm:cxn modelId="{84DF939E-F1F3-4775-961D-AE7A159CE1F0}" type="presOf" srcId="{C6B1694A-7144-4333-9923-340EEFC2C82B}" destId="{24A16EC6-8396-4604-B861-E3ED3C5E69EE}" srcOrd="2" destOrd="0" presId="urn:microsoft.com/office/officeart/2005/8/layout/gear1"/>
    <dgm:cxn modelId="{B2725698-99CB-44B0-98FF-EA85C73D6178}" type="presOf" srcId="{9A45E2F2-2F11-40FF-BF43-F44972ECF7D5}" destId="{A5FE370B-08BC-469A-80BF-A4A0C61CADB4}" srcOrd="0" destOrd="0" presId="urn:microsoft.com/office/officeart/2005/8/layout/gear1"/>
    <dgm:cxn modelId="{A7FDA8CF-9305-4FC4-BCE8-2F57882877B5}" type="presOf" srcId="{9E6806AB-8439-4D9E-995E-19F3AA5FB5A9}" destId="{1528E87B-9134-499D-973B-1FB5DDD13152}" srcOrd="0" destOrd="0" presId="urn:microsoft.com/office/officeart/2005/8/layout/gear1"/>
    <dgm:cxn modelId="{FFCA7755-4BF1-424E-8E4F-0BB7B05CFCC6}" type="presOf" srcId="{ECF60359-F9C6-4A2B-B521-FB364E261330}" destId="{329A648B-198C-45F4-8D29-753C3F5725FD}" srcOrd="0" destOrd="0" presId="urn:microsoft.com/office/officeart/2005/8/layout/gear1"/>
    <dgm:cxn modelId="{480F10C1-5F13-498F-8804-025A98DEBE83}" type="presOf" srcId="{17DE0C04-0A93-4A76-A3C4-9C5909A253ED}" destId="{47FD3F3B-0B5B-4FA9-BDD1-94ECA21726D8}" srcOrd="0" destOrd="0" presId="urn:microsoft.com/office/officeart/2005/8/layout/gear1"/>
    <dgm:cxn modelId="{41D407D5-5923-4F74-A522-4BCB8C650FEB}" type="presOf" srcId="{C6B1694A-7144-4333-9923-340EEFC2C82B}" destId="{F977FAF0-E0B7-471F-ABA0-D809B252E6B3}" srcOrd="0" destOrd="0" presId="urn:microsoft.com/office/officeart/2005/8/layout/gear1"/>
    <dgm:cxn modelId="{D4194618-A2A4-4944-91D9-62BD67684A80}" type="presOf" srcId="{92652FE1-7547-4431-B2AE-94B51B5ECD55}" destId="{22645DE6-668F-4449-B525-7F133465507D}" srcOrd="0" destOrd="0" presId="urn:microsoft.com/office/officeart/2005/8/layout/gear1"/>
    <dgm:cxn modelId="{F01052ED-9439-4517-A3B6-4F9D3BFEF475}" type="presOf" srcId="{EB3BDE0E-E671-48E4-8A2D-71F4ACD13B18}" destId="{7122EBE2-D185-48D7-9F26-5E2290F50662}" srcOrd="1" destOrd="0" presId="urn:microsoft.com/office/officeart/2005/8/layout/gear1"/>
    <dgm:cxn modelId="{389E4CEB-D6F9-499C-966D-A417D7507115}" type="presOf" srcId="{17DE0C04-0A93-4A76-A3C4-9C5909A253ED}" destId="{3E8B4BEA-EDBA-43B6-9F98-9BBC4BFE1C46}" srcOrd="1" destOrd="0" presId="urn:microsoft.com/office/officeart/2005/8/layout/gear1"/>
    <dgm:cxn modelId="{7F3E15BF-949B-4F4C-B444-C20B13ABF387}" srcId="{9E6806AB-8439-4D9E-995E-19F3AA5FB5A9}" destId="{EB3BDE0E-E671-48E4-8A2D-71F4ACD13B18}" srcOrd="0" destOrd="0" parTransId="{E9306AAC-B3F3-486B-93CF-66897AD132D2}" sibTransId="{9A45E2F2-2F11-40FF-BF43-F44972ECF7D5}"/>
    <dgm:cxn modelId="{16F3F04D-8143-4310-8008-1409BD8671A0}" type="presOf" srcId="{C6B1694A-7144-4333-9923-340EEFC2C82B}" destId="{B85B6C14-0D14-4E0D-BE0A-198D3BDE04A8}" srcOrd="1" destOrd="0" presId="urn:microsoft.com/office/officeart/2005/8/layout/gear1"/>
    <dgm:cxn modelId="{41621A2A-8FE0-447C-8FCD-CF6635810C94}" srcId="{9E6806AB-8439-4D9E-995E-19F3AA5FB5A9}" destId="{17DE0C04-0A93-4A76-A3C4-9C5909A253ED}" srcOrd="2" destOrd="0" parTransId="{A63F2EEF-E0F4-46FF-8BD9-59743D55DFA7}" sibTransId="{ECF60359-F9C6-4A2B-B521-FB364E261330}"/>
    <dgm:cxn modelId="{E28232B7-9022-4982-85A6-BE624C2B1799}" type="presOf" srcId="{17DE0C04-0A93-4A76-A3C4-9C5909A253ED}" destId="{9A30F1DE-4AF5-450D-BDC1-99811FD80CC5}" srcOrd="3" destOrd="0" presId="urn:microsoft.com/office/officeart/2005/8/layout/gear1"/>
    <dgm:cxn modelId="{3397B1C3-9A15-46B5-8BFD-1107E6F45B70}" type="presParOf" srcId="{1528E87B-9134-499D-973B-1FB5DDD13152}" destId="{3576AC3C-AB63-4919-86D6-B9E9DB49A742}" srcOrd="0" destOrd="0" presId="urn:microsoft.com/office/officeart/2005/8/layout/gear1"/>
    <dgm:cxn modelId="{9FD76295-4CB0-4EB3-83BB-16F57C1F6C59}" type="presParOf" srcId="{1528E87B-9134-499D-973B-1FB5DDD13152}" destId="{7122EBE2-D185-48D7-9F26-5E2290F50662}" srcOrd="1" destOrd="0" presId="urn:microsoft.com/office/officeart/2005/8/layout/gear1"/>
    <dgm:cxn modelId="{3F7B2FD5-3214-4B1D-8A7E-27070EEE4DB3}" type="presParOf" srcId="{1528E87B-9134-499D-973B-1FB5DDD13152}" destId="{FC00AADE-2F8D-4A50-86D5-7B7893EB36CC}" srcOrd="2" destOrd="0" presId="urn:microsoft.com/office/officeart/2005/8/layout/gear1"/>
    <dgm:cxn modelId="{A99F4745-C105-43CF-A1DB-79B68DD39811}" type="presParOf" srcId="{1528E87B-9134-499D-973B-1FB5DDD13152}" destId="{F977FAF0-E0B7-471F-ABA0-D809B252E6B3}" srcOrd="3" destOrd="0" presId="urn:microsoft.com/office/officeart/2005/8/layout/gear1"/>
    <dgm:cxn modelId="{7149A808-7954-4200-B6F8-8F2CA0ED6B48}" type="presParOf" srcId="{1528E87B-9134-499D-973B-1FB5DDD13152}" destId="{B85B6C14-0D14-4E0D-BE0A-198D3BDE04A8}" srcOrd="4" destOrd="0" presId="urn:microsoft.com/office/officeart/2005/8/layout/gear1"/>
    <dgm:cxn modelId="{F03D90AC-02AE-42B2-869D-34B48A30A9AA}" type="presParOf" srcId="{1528E87B-9134-499D-973B-1FB5DDD13152}" destId="{24A16EC6-8396-4604-B861-E3ED3C5E69EE}" srcOrd="5" destOrd="0" presId="urn:microsoft.com/office/officeart/2005/8/layout/gear1"/>
    <dgm:cxn modelId="{0A1504F7-7583-498F-B74F-5F05BE30C17B}" type="presParOf" srcId="{1528E87B-9134-499D-973B-1FB5DDD13152}" destId="{47FD3F3B-0B5B-4FA9-BDD1-94ECA21726D8}" srcOrd="6" destOrd="0" presId="urn:microsoft.com/office/officeart/2005/8/layout/gear1"/>
    <dgm:cxn modelId="{0B3295BE-DFB7-473D-991A-F0F9EF6ECDBB}" type="presParOf" srcId="{1528E87B-9134-499D-973B-1FB5DDD13152}" destId="{3E8B4BEA-EDBA-43B6-9F98-9BBC4BFE1C46}" srcOrd="7" destOrd="0" presId="urn:microsoft.com/office/officeart/2005/8/layout/gear1"/>
    <dgm:cxn modelId="{A7EBAAE7-5E51-428A-B8DF-1061D9515B19}" type="presParOf" srcId="{1528E87B-9134-499D-973B-1FB5DDD13152}" destId="{5212A8DA-D527-4008-9EE1-50166841B6B6}" srcOrd="8" destOrd="0" presId="urn:microsoft.com/office/officeart/2005/8/layout/gear1"/>
    <dgm:cxn modelId="{5B4D9B8B-AD3B-497E-9F09-2CF6887EF215}" type="presParOf" srcId="{1528E87B-9134-499D-973B-1FB5DDD13152}" destId="{9A30F1DE-4AF5-450D-BDC1-99811FD80CC5}" srcOrd="9" destOrd="0" presId="urn:microsoft.com/office/officeart/2005/8/layout/gear1"/>
    <dgm:cxn modelId="{BA93F13B-F38D-413B-BE6C-AA1BA6343264}" type="presParOf" srcId="{1528E87B-9134-499D-973B-1FB5DDD13152}" destId="{A5FE370B-08BC-469A-80BF-A4A0C61CADB4}" srcOrd="10" destOrd="0" presId="urn:microsoft.com/office/officeart/2005/8/layout/gear1"/>
    <dgm:cxn modelId="{0424243C-6D57-4FB0-A1FC-339F3148252A}" type="presParOf" srcId="{1528E87B-9134-499D-973B-1FB5DDD13152}" destId="{22645DE6-668F-4449-B525-7F133465507D}" srcOrd="11" destOrd="0" presId="urn:microsoft.com/office/officeart/2005/8/layout/gear1"/>
    <dgm:cxn modelId="{CD770525-0CD2-4493-B2FF-02B63096DE0A}" type="presParOf" srcId="{1528E87B-9134-499D-973B-1FB5DDD13152}" destId="{329A648B-198C-45F4-8D29-753C3F5725F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76AC3C-AB63-4919-86D6-B9E9DB49A742}">
      <dsp:nvSpPr>
        <dsp:cNvPr id="0" name=""/>
        <dsp:cNvSpPr/>
      </dsp:nvSpPr>
      <dsp:spPr>
        <a:xfrm>
          <a:off x="3933348" y="2491739"/>
          <a:ext cx="3045460" cy="3045460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Collaborative process with schools and staff  to bring in state-of-the-art,  research based practices &amp; programs, resources, and expertise.</a:t>
          </a:r>
          <a:endParaRPr lang="en-US" sz="1400" kern="1200" dirty="0"/>
        </a:p>
      </dsp:txBody>
      <dsp:txXfrm>
        <a:off x="3933348" y="2491739"/>
        <a:ext cx="3045460" cy="3045460"/>
      </dsp:txXfrm>
    </dsp:sp>
    <dsp:sp modelId="{F977FAF0-E0B7-471F-ABA0-D809B252E6B3}">
      <dsp:nvSpPr>
        <dsp:cNvPr id="0" name=""/>
        <dsp:cNvSpPr/>
      </dsp:nvSpPr>
      <dsp:spPr>
        <a:xfrm>
          <a:off x="2161443" y="1771904"/>
          <a:ext cx="2214880" cy="2214880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State-level coordination of grant activities and funds </a:t>
          </a:r>
          <a:endParaRPr lang="en-US" sz="1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2161443" y="1771904"/>
        <a:ext cx="2214880" cy="2214880"/>
      </dsp:txXfrm>
    </dsp:sp>
    <dsp:sp modelId="{47FD3F3B-0B5B-4FA9-BDD1-94ECA21726D8}">
      <dsp:nvSpPr>
        <dsp:cNvPr id="0" name=""/>
        <dsp:cNvSpPr/>
      </dsp:nvSpPr>
      <dsp:spPr>
        <a:xfrm rot="20700000">
          <a:off x="3402002" y="243862"/>
          <a:ext cx="2170130" cy="2170130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Take in to consideration our unique population and their specific needs</a:t>
          </a:r>
          <a:endParaRPr lang="en-US" sz="1400" kern="1200" dirty="0"/>
        </a:p>
      </dsp:txBody>
      <dsp:txXfrm>
        <a:off x="3877976" y="719835"/>
        <a:ext cx="1218184" cy="1218184"/>
      </dsp:txXfrm>
    </dsp:sp>
    <dsp:sp modelId="{A5FE370B-08BC-469A-80BF-A4A0C61CADB4}">
      <dsp:nvSpPr>
        <dsp:cNvPr id="0" name=""/>
        <dsp:cNvSpPr/>
      </dsp:nvSpPr>
      <dsp:spPr>
        <a:xfrm>
          <a:off x="3714192" y="2023593"/>
          <a:ext cx="3898188" cy="3898188"/>
        </a:xfrm>
        <a:prstGeom prst="circularArrow">
          <a:avLst>
            <a:gd name="adj1" fmla="val 4688"/>
            <a:gd name="adj2" fmla="val 299029"/>
            <a:gd name="adj3" fmla="val 2541040"/>
            <a:gd name="adj4" fmla="val 15808696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45DE6-668F-4449-B525-7F133465507D}">
      <dsp:nvSpPr>
        <dsp:cNvPr id="0" name=""/>
        <dsp:cNvSpPr/>
      </dsp:nvSpPr>
      <dsp:spPr>
        <a:xfrm>
          <a:off x="1769192" y="1276071"/>
          <a:ext cx="2832277" cy="283227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A648B-198C-45F4-8D29-753C3F5725FD}">
      <dsp:nvSpPr>
        <dsp:cNvPr id="0" name=""/>
        <dsp:cNvSpPr/>
      </dsp:nvSpPr>
      <dsp:spPr>
        <a:xfrm>
          <a:off x="2900029" y="-237240"/>
          <a:ext cx="3053765" cy="305376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0.50321</cdr:x>
      <cdr:y>0.40593</cdr:y>
    </cdr:from>
    <cdr:to>
      <cdr:x>0.60417</cdr:x>
      <cdr:y>0.47822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990850" y="1390650"/>
          <a:ext cx="600075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+21.4</a:t>
          </a:r>
        </a:p>
      </cdr:txBody>
    </cdr:sp>
  </cdr:relSizeAnchor>
  <cdr:relSizeAnchor xmlns:cdr="http://schemas.openxmlformats.org/drawingml/2006/chartDrawing">
    <cdr:from>
      <cdr:x>0.53045</cdr:x>
      <cdr:y>0.53939</cdr:y>
    </cdr:from>
    <cdr:to>
      <cdr:x>0.63141</cdr:x>
      <cdr:y>0.61168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152775" y="1847850"/>
          <a:ext cx="600075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+15.1</a:t>
          </a:r>
        </a:p>
      </cdr:txBody>
    </cdr:sp>
  </cdr:relSizeAnchor>
  <cdr:relSizeAnchor xmlns:cdr="http://schemas.openxmlformats.org/drawingml/2006/chartDrawing">
    <cdr:from>
      <cdr:x>0.53685</cdr:x>
      <cdr:y>0.20574</cdr:y>
    </cdr:from>
    <cdr:to>
      <cdr:x>0.61378</cdr:x>
      <cdr:y>0.27803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190849" y="704839"/>
          <a:ext cx="457241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/>
            <a:t>+1.6</a:t>
          </a:r>
        </a:p>
      </cdr:txBody>
    </cdr:sp>
  </cdr:relSizeAnchor>
  <cdr:relSizeAnchor xmlns:cdr="http://schemas.openxmlformats.org/drawingml/2006/chartDrawing">
    <cdr:from>
      <cdr:x>0.50321</cdr:x>
      <cdr:y>0.40593</cdr:y>
    </cdr:from>
    <cdr:to>
      <cdr:x>0.60417</cdr:x>
      <cdr:y>0.47822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990850" y="1390650"/>
          <a:ext cx="600075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+21.4</a:t>
          </a:r>
        </a:p>
      </cdr:txBody>
    </cdr:sp>
  </cdr:relSizeAnchor>
  <cdr:relSizeAnchor xmlns:cdr="http://schemas.openxmlformats.org/drawingml/2006/chartDrawing">
    <cdr:from>
      <cdr:x>0.53045</cdr:x>
      <cdr:y>0.53939</cdr:y>
    </cdr:from>
    <cdr:to>
      <cdr:x>0.63141</cdr:x>
      <cdr:y>0.61168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152775" y="1847850"/>
          <a:ext cx="600075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+15.1</a:t>
          </a:r>
        </a:p>
      </cdr:txBody>
    </cdr:sp>
  </cdr:relSizeAnchor>
  <cdr:relSizeAnchor xmlns:cdr="http://schemas.openxmlformats.org/drawingml/2006/chartDrawing">
    <cdr:from>
      <cdr:x>0.5609</cdr:x>
      <cdr:y>0.70065</cdr:y>
    </cdr:from>
    <cdr:to>
      <cdr:x>0.66186</cdr:x>
      <cdr:y>0.77294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3333750" y="2400300"/>
          <a:ext cx="600075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+8.4</a:t>
          </a:r>
        </a:p>
      </cdr:txBody>
    </cdr:sp>
  </cdr:relSizeAnchor>
  <cdr:relSizeAnchor xmlns:cdr="http://schemas.openxmlformats.org/drawingml/2006/chartDrawing">
    <cdr:from>
      <cdr:x>0.55128</cdr:x>
      <cdr:y>0.6228</cdr:y>
    </cdr:from>
    <cdr:to>
      <cdr:x>0.65224</cdr:x>
      <cdr:y>0.69509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3276600" y="2133600"/>
          <a:ext cx="600075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+11.8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0.54968</cdr:x>
      <cdr:y>0.35904</cdr:y>
    </cdr:from>
    <cdr:to>
      <cdr:x>0.62661</cdr:x>
      <cdr:y>0.42387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67075" y="1371600"/>
          <a:ext cx="457241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+1.1</a:t>
          </a:r>
        </a:p>
      </cdr:txBody>
    </cdr:sp>
  </cdr:relSizeAnchor>
  <cdr:relSizeAnchor xmlns:cdr="http://schemas.openxmlformats.org/drawingml/2006/chartDrawing">
    <cdr:from>
      <cdr:x>0.51923</cdr:x>
      <cdr:y>0.57846</cdr:y>
    </cdr:from>
    <cdr:to>
      <cdr:x>0.62179</cdr:x>
      <cdr:y>0.64329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086100" y="2209800"/>
          <a:ext cx="609600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+15.9</a:t>
          </a:r>
        </a:p>
      </cdr:txBody>
    </cdr:sp>
  </cdr:relSizeAnchor>
  <cdr:relSizeAnchor xmlns:cdr="http://schemas.openxmlformats.org/drawingml/2006/chartDrawing">
    <cdr:from>
      <cdr:x>0.625</cdr:x>
      <cdr:y>0.5984</cdr:y>
    </cdr:from>
    <cdr:to>
      <cdr:x>0.72756</cdr:x>
      <cdr:y>0.66323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714750" y="2286000"/>
          <a:ext cx="609600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+16.9</a:t>
          </a:r>
        </a:p>
      </cdr:txBody>
    </cdr:sp>
  </cdr:relSizeAnchor>
  <cdr:relSizeAnchor xmlns:cdr="http://schemas.openxmlformats.org/drawingml/2006/chartDrawing">
    <cdr:from>
      <cdr:x>0.5609</cdr:x>
      <cdr:y>0.66572</cdr:y>
    </cdr:from>
    <cdr:to>
      <cdr:x>0.64423</cdr:x>
      <cdr:y>0.73055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333750" y="2543175"/>
          <a:ext cx="495300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+6.6</a:t>
          </a:r>
        </a:p>
      </cdr:txBody>
    </cdr:sp>
  </cdr:relSizeAnchor>
  <cdr:relSizeAnchor xmlns:cdr="http://schemas.openxmlformats.org/drawingml/2006/chartDrawing">
    <cdr:from>
      <cdr:x>0.56891</cdr:x>
      <cdr:y>0.73305</cdr:y>
    </cdr:from>
    <cdr:to>
      <cdr:x>0.65224</cdr:x>
      <cdr:y>0.79787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381375" y="2800350"/>
          <a:ext cx="495300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+0.3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0.54647</cdr:x>
      <cdr:y>0.38753</cdr:y>
    </cdr:from>
    <cdr:to>
      <cdr:x>0.6234</cdr:x>
      <cdr:y>0.458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48025" y="1362075"/>
          <a:ext cx="457241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+1.7</a:t>
          </a:r>
        </a:p>
      </cdr:txBody>
    </cdr:sp>
  </cdr:relSizeAnchor>
  <cdr:relSizeAnchor xmlns:cdr="http://schemas.openxmlformats.org/drawingml/2006/chartDrawing">
    <cdr:from>
      <cdr:x>0.49199</cdr:x>
      <cdr:y>0.58808</cdr:y>
    </cdr:from>
    <cdr:to>
      <cdr:x>0.56892</cdr:x>
      <cdr:y>0.65854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924175" y="2066925"/>
          <a:ext cx="457241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+6.0</a:t>
          </a:r>
        </a:p>
      </cdr:txBody>
    </cdr:sp>
  </cdr:relSizeAnchor>
  <cdr:relSizeAnchor xmlns:cdr="http://schemas.openxmlformats.org/drawingml/2006/chartDrawing">
    <cdr:from>
      <cdr:x>0.59455</cdr:x>
      <cdr:y>0.6206</cdr:y>
    </cdr:from>
    <cdr:to>
      <cdr:x>0.67148</cdr:x>
      <cdr:y>0.69106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533775" y="2181225"/>
          <a:ext cx="457241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+9.7</a:t>
          </a:r>
        </a:p>
      </cdr:txBody>
    </cdr:sp>
  </cdr:relSizeAnchor>
  <cdr:relSizeAnchor xmlns:cdr="http://schemas.openxmlformats.org/drawingml/2006/chartDrawing">
    <cdr:from>
      <cdr:x>0.52083</cdr:x>
      <cdr:y>0.65854</cdr:y>
    </cdr:from>
    <cdr:to>
      <cdr:x>0.59776</cdr:x>
      <cdr:y>0.729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095625" y="2314575"/>
          <a:ext cx="457241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+1.9</a:t>
          </a:r>
        </a:p>
      </cdr:txBody>
    </cdr:sp>
  </cdr:relSizeAnchor>
  <cdr:relSizeAnchor xmlns:cdr="http://schemas.openxmlformats.org/drawingml/2006/chartDrawing">
    <cdr:from>
      <cdr:x>0.56571</cdr:x>
      <cdr:y>0.73442</cdr:y>
    </cdr:from>
    <cdr:to>
      <cdr:x>0.64264</cdr:x>
      <cdr:y>0.80488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362325" y="2581275"/>
          <a:ext cx="457241" cy="247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200" b="1"/>
            <a:t>+4.7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fld id="{BDC76FFF-7930-450B-BC74-816346BEF7EF}" type="datetime1">
              <a:rPr lang="en-US"/>
              <a:pPr>
                <a:defRPr/>
              </a:pPr>
              <a:t>8/24/11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fld id="{6F758B7F-20A4-4B19-B13D-9ACCAF373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3558" name="Picture 6" descr="opi_logo_2col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3" y="30346"/>
            <a:ext cx="1295400" cy="40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fld id="{E7DABCB8-CE41-4CEA-B1D1-F35BE5C1514C}" type="datetime1">
              <a:rPr lang="en-US"/>
              <a:pPr>
                <a:defRPr/>
              </a:pPr>
              <a:t>8/24/11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fld id="{245552E3-F1A8-4B5D-9B7E-9E31A2D9F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6" name="Picture 7" descr="opi_logo_2col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9" y="25555"/>
            <a:ext cx="1266825" cy="39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5552E3-F1A8-4B5D-9B7E-9E31A2D9FE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E2C3D0-2F22-4FB5-BC93-361A612DF672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02EF98-FAEC-48E9-815E-A0869B1FB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CA6C88-22F2-4C6F-8A0A-3993971F3ABE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59B9A-B7AC-4761-B11B-E20D214A7C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244E009D-4BFC-4E07-A642-2AF543D185BC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223468B-3D7D-490D-8E13-7815873122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396" y="274638"/>
            <a:ext cx="762640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8256" y="1600200"/>
            <a:ext cx="3742587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830" y="1600200"/>
            <a:ext cx="359997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40A34-F5E9-4BFB-A7AF-CCD943860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5D1D55-42FC-40BD-8C33-75A95A830CD8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4E93B0-8017-4A79-8731-1CC2446883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5AAAE2-A345-468F-941B-CE4D72D442C9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14E6D-6924-4EEE-804F-9DE976F90A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DE29EB92-8164-4E93-82C2-06E936F7AE2A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1AA1B70-51FA-4499-A995-B39B2C1A6D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55DDAECD-542B-4560-8371-B90B7E3CDE0C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C06CBE8-5BE2-4587-B006-D8D3DA6631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577D24-095A-4273-A71C-753D63CC6C8C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8E533F-6B2A-4811-8F45-15A302CC84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9BB3BF-58DA-4703-9441-08609CA4FB84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AAC6E2D-8232-4B7E-9BD1-203C5586A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415DF9-542F-4ECD-BC1C-259233E2B8D1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235E7C-F124-45A4-A53C-78C6170163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F6407718-A92D-432B-AC3A-5AB473AF4BC9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E7EA052-7D27-4122-B4BD-D81AF82A4B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F1C7DEB-D4EB-4BB0-B7FF-BF673C60225A}" type="datetime1">
              <a:rPr lang="en-US" smtClean="0"/>
              <a:pPr>
                <a:defRPr/>
              </a:pPr>
              <a:t>8/24/11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E04BF7-6745-4816-BBDE-E4CE237201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Montana’s schools of Promise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SIG structure &amp;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Emphasizing the Role of School Board Coaching</a:t>
            </a:r>
            <a:endParaRPr sz="220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644640" cy="685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2100" dirty="0" smtClean="0"/>
              <a:t>Mandy Smoker Broaddus, School Transformation Director and Stevie Schmitz, School Board Coach</a:t>
            </a:r>
          </a:p>
        </p:txBody>
      </p:sp>
      <p:pic>
        <p:nvPicPr>
          <p:cNvPr id="9220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080" y="6104064"/>
            <a:ext cx="1785408" cy="548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396" y="274638"/>
            <a:ext cx="7919012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Elements of Montana’s work &amp; model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9224" y="1600200"/>
            <a:ext cx="8074152" cy="4525963"/>
          </a:xfrm>
        </p:spPr>
        <p:txBody>
          <a:bodyPr/>
          <a:lstStyle/>
          <a:p>
            <a:r>
              <a:rPr lang="en-US" dirty="0" smtClean="0"/>
              <a:t>Community Meetings and building buy in</a:t>
            </a:r>
          </a:p>
          <a:p>
            <a:r>
              <a:rPr lang="en-US" dirty="0" smtClean="0"/>
              <a:t>MOUs/Implementation Agreements</a:t>
            </a:r>
          </a:p>
          <a:p>
            <a:pPr lvl="1"/>
            <a:r>
              <a:rPr lang="en-US" dirty="0" smtClean="0"/>
              <a:t>Independent Evaluators for certified staff</a:t>
            </a:r>
          </a:p>
          <a:p>
            <a:r>
              <a:rPr lang="en-US" dirty="0" smtClean="0"/>
              <a:t>Changes at the SEA to Support SIG</a:t>
            </a:r>
          </a:p>
          <a:p>
            <a:r>
              <a:rPr lang="en-US" dirty="0" smtClean="0"/>
              <a:t>Job Embedded Professional Development: </a:t>
            </a:r>
          </a:p>
          <a:p>
            <a:pPr>
              <a:buNone/>
            </a:pPr>
            <a:r>
              <a:rPr lang="en-US" dirty="0" smtClean="0"/>
              <a:t>	OPI Onsite staff - Transformational Leader, Instructional Coach, Community Liaison and School Board Coach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0" y="118872"/>
            <a:ext cx="9144000" cy="1519428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Mass Insight High Performing-High Poverty Schools Readiness Model</a:t>
            </a:r>
          </a:p>
        </p:txBody>
      </p:sp>
      <p:pic>
        <p:nvPicPr>
          <p:cNvPr id="28675" name="Picture 5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03200" y="1254252"/>
            <a:ext cx="8653463" cy="4848225"/>
          </a:xfrm>
          <a:ln w="25400">
            <a:solidFill>
              <a:schemeClr val="accent1"/>
            </a:solidFill>
          </a:ln>
        </p:spPr>
      </p:pic>
      <p:pic>
        <p:nvPicPr>
          <p:cNvPr id="4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6672" y="6102477"/>
            <a:ext cx="1785408" cy="54864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 Schools Indicators of Success</a:t>
            </a:r>
          </a:p>
        </p:txBody>
      </p:sp>
      <p:pic>
        <p:nvPicPr>
          <p:cNvPr id="4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7528" y="6242304"/>
            <a:ext cx="1785408" cy="548640"/>
          </a:xfrm>
          <a:prstGeom prst="rect">
            <a:avLst/>
          </a:prstGeom>
          <a:noFill/>
        </p:spPr>
      </p:pic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10092" y="1746504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56232"/>
            <a:ext cx="8153400" cy="4239768"/>
          </a:xfrm>
        </p:spPr>
        <p:txBody>
          <a:bodyPr/>
          <a:lstStyle/>
          <a:p>
            <a:r>
              <a:rPr lang="en-US" dirty="0" smtClean="0"/>
              <a:t>Year 1 Achievement Data Results</a:t>
            </a:r>
          </a:p>
          <a:p>
            <a:r>
              <a:rPr lang="en-US" dirty="0" smtClean="0"/>
              <a:t>A unique approach – elements of Montana’s model</a:t>
            </a:r>
          </a:p>
          <a:p>
            <a:r>
              <a:rPr lang="en-US" dirty="0" smtClean="0"/>
              <a:t>High Performing High Poverty Readiness Model</a:t>
            </a:r>
          </a:p>
          <a:p>
            <a:r>
              <a:rPr lang="en-US" dirty="0" smtClean="0"/>
              <a:t>MT Indicators of Success</a:t>
            </a:r>
          </a:p>
          <a:p>
            <a:r>
              <a:rPr lang="en-US" dirty="0" smtClean="0"/>
              <a:t>Staffing Model</a:t>
            </a:r>
          </a:p>
          <a:p>
            <a:r>
              <a:rPr lang="en-US" dirty="0" smtClean="0"/>
              <a:t>Onsite Transformation Teams &amp; job duties</a:t>
            </a:r>
          </a:p>
          <a:p>
            <a:r>
              <a:rPr lang="en-US" dirty="0" smtClean="0"/>
              <a:t>Specific successes related to School Board Coaching</a:t>
            </a:r>
          </a:p>
          <a:p>
            <a:endParaRPr lang="en-US" dirty="0"/>
          </a:p>
        </p:txBody>
      </p:sp>
      <p:pic>
        <p:nvPicPr>
          <p:cNvPr id="4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3792" y="6104064"/>
            <a:ext cx="1785408" cy="548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13788" cy="1143000"/>
          </a:xfrm>
        </p:spPr>
        <p:txBody>
          <a:bodyPr/>
          <a:lstStyle/>
          <a:p>
            <a:r>
              <a:rPr lang="en-US" sz="3200" smtClean="0"/>
              <a:t>SIG Schools 10</a:t>
            </a:r>
            <a:r>
              <a:rPr lang="en-US" sz="3200" baseline="30000" smtClean="0"/>
              <a:t>th</a:t>
            </a:r>
            <a:r>
              <a:rPr lang="en-US" sz="3200" smtClean="0"/>
              <a:t> Grade Reading Data Over Time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3792" y="6104064"/>
            <a:ext cx="1785408" cy="548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13788" cy="1143000"/>
          </a:xfrm>
        </p:spPr>
        <p:txBody>
          <a:bodyPr/>
          <a:lstStyle/>
          <a:p>
            <a:r>
              <a:rPr lang="en-US" sz="3200" smtClean="0"/>
              <a:t>SIG Schools 10</a:t>
            </a:r>
            <a:r>
              <a:rPr lang="en-US" sz="3200" baseline="30000" smtClean="0"/>
              <a:t>th</a:t>
            </a:r>
            <a:r>
              <a:rPr lang="en-US" sz="3200" smtClean="0"/>
              <a:t> Grade Reading Data Over Time</a:t>
            </a:r>
          </a:p>
        </p:txBody>
      </p:sp>
      <p:graphicFrame>
        <p:nvGraphicFramePr>
          <p:cNvPr id="12291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79488" y="1600200"/>
          <a:ext cx="7419975" cy="4495800"/>
        </p:xfrm>
        <a:graphic>
          <a:graphicData uri="http://schemas.openxmlformats.org/presentationml/2006/ole">
            <p:oleObj spid="_x0000_s33794" name="Worksheet" r:id="rId3" imgW="7468247" imgH="4523624" progId="Excel.Sheet.8">
              <p:embed/>
            </p:oleObj>
          </a:graphicData>
        </a:graphic>
      </p:graphicFrame>
      <p:pic>
        <p:nvPicPr>
          <p:cNvPr id="4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3792" y="6104064"/>
            <a:ext cx="1785408" cy="548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13788" cy="1143000"/>
          </a:xfrm>
        </p:spPr>
        <p:txBody>
          <a:bodyPr/>
          <a:lstStyle/>
          <a:p>
            <a:r>
              <a:rPr lang="en-US" sz="3200" smtClean="0"/>
              <a:t>SIG Schools 10</a:t>
            </a:r>
            <a:r>
              <a:rPr lang="en-US" sz="3200" baseline="30000" smtClean="0"/>
              <a:t>th</a:t>
            </a:r>
            <a:r>
              <a:rPr lang="en-US" sz="3200" smtClean="0"/>
              <a:t> Grade Math Data Over Time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3792" y="6104064"/>
            <a:ext cx="1785408" cy="548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13788" cy="1143000"/>
          </a:xfrm>
        </p:spPr>
        <p:txBody>
          <a:bodyPr/>
          <a:lstStyle/>
          <a:p>
            <a:r>
              <a:rPr lang="en-US" sz="3200" smtClean="0"/>
              <a:t>SIG Schools 10</a:t>
            </a:r>
            <a:r>
              <a:rPr lang="en-US" sz="3200" baseline="30000" smtClean="0"/>
              <a:t>th</a:t>
            </a:r>
            <a:r>
              <a:rPr lang="en-US" sz="3200" smtClean="0"/>
              <a:t> Grade Math Data Over Time</a:t>
            </a:r>
          </a:p>
        </p:txBody>
      </p:sp>
      <p:graphicFrame>
        <p:nvGraphicFramePr>
          <p:cNvPr id="14339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79488" y="1600200"/>
          <a:ext cx="7419975" cy="4495800"/>
        </p:xfrm>
        <a:graphic>
          <a:graphicData uri="http://schemas.openxmlformats.org/presentationml/2006/ole">
            <p:oleObj spid="_x0000_s34818" r:id="rId3" imgW="7468247" imgH="4523624" progId="Excel.Sheet.8">
              <p:embed/>
            </p:oleObj>
          </a:graphicData>
        </a:graphic>
      </p:graphicFrame>
      <p:pic>
        <p:nvPicPr>
          <p:cNvPr id="4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3792" y="6104064"/>
            <a:ext cx="1785408" cy="548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13788" cy="1143000"/>
          </a:xfrm>
        </p:spPr>
        <p:txBody>
          <a:bodyPr/>
          <a:lstStyle/>
          <a:p>
            <a:r>
              <a:rPr lang="en-US" sz="3200" smtClean="0"/>
              <a:t>SIG Schools 10</a:t>
            </a:r>
            <a:r>
              <a:rPr lang="en-US" sz="3200" baseline="30000" smtClean="0"/>
              <a:t>th</a:t>
            </a:r>
            <a:r>
              <a:rPr lang="en-US" sz="3200" smtClean="0"/>
              <a:t> Grade Math Data Over Time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3792" y="6104064"/>
            <a:ext cx="1785408" cy="548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13788" cy="1143000"/>
          </a:xfrm>
        </p:spPr>
        <p:txBody>
          <a:bodyPr/>
          <a:lstStyle/>
          <a:p>
            <a:r>
              <a:rPr lang="en-US" sz="3200" smtClean="0"/>
              <a:t>SIG Schools 10</a:t>
            </a:r>
            <a:r>
              <a:rPr lang="en-US" sz="3200" baseline="30000" smtClean="0"/>
              <a:t>th</a:t>
            </a:r>
            <a:r>
              <a:rPr lang="en-US" sz="3200" smtClean="0"/>
              <a:t> Grade Math Data Over Time</a:t>
            </a:r>
          </a:p>
        </p:txBody>
      </p:sp>
      <p:graphicFrame>
        <p:nvGraphicFramePr>
          <p:cNvPr id="16387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979488" y="1600200"/>
          <a:ext cx="7419975" cy="4495800"/>
        </p:xfrm>
        <a:graphic>
          <a:graphicData uri="http://schemas.openxmlformats.org/presentationml/2006/ole">
            <p:oleObj spid="_x0000_s35842" r:id="rId3" imgW="7468247" imgH="4523624" progId="Excel.Sheet.8">
              <p:embed/>
            </p:oleObj>
          </a:graphicData>
        </a:graphic>
      </p:graphicFrame>
      <p:pic>
        <p:nvPicPr>
          <p:cNvPr id="4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3792" y="6104064"/>
            <a:ext cx="1785408" cy="548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9538" y="160338"/>
            <a:ext cx="9034462" cy="1262062"/>
          </a:xfrm>
        </p:spPr>
        <p:txBody>
          <a:bodyPr/>
          <a:lstStyle/>
          <a:p>
            <a:r>
              <a:rPr lang="en-US" sz="3200" dirty="0" smtClean="0"/>
              <a:t>The Montana Model – A Unique Approach to SIG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283125" y="1159934"/>
          <a:ext cx="8420416" cy="553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4" descr="C:\Documents and Settings\cp8885\Desktop\DOCS\Clear 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53792" y="6104064"/>
            <a:ext cx="1785408" cy="548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6">
      <a:dk1>
        <a:sysClr val="windowText" lastClr="000000"/>
      </a:dk1>
      <a:lt1>
        <a:srgbClr val="BFBFBF"/>
      </a:lt1>
      <a:dk2>
        <a:srgbClr val="464653"/>
      </a:dk2>
      <a:lt2>
        <a:srgbClr val="DDE9EC"/>
      </a:lt2>
      <a:accent1>
        <a:srgbClr val="727CA3"/>
      </a:accent1>
      <a:accent2>
        <a:srgbClr val="638BA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HGｺﾞｼｯｸM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HGｺﾞｼｯｸM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HGｺﾞｼｯｸM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336</TotalTime>
  <Words>286</Words>
  <Application>Microsoft Macintosh PowerPoint</Application>
  <PresentationFormat>On-screen Show (4:3)</PresentationFormat>
  <Paragraphs>49</Paragraphs>
  <Slides>12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Median</vt:lpstr>
      <vt:lpstr>Worksheet</vt:lpstr>
      <vt:lpstr>Excel.Sheet.8</vt:lpstr>
      <vt:lpstr>Montana’s schools of Promise SIG structure &amp; process Emphasizing the Role of School Board Coaching</vt:lpstr>
      <vt:lpstr>Slide 2</vt:lpstr>
      <vt:lpstr>SIG Schools 10th Grade Reading Data Over Time</vt:lpstr>
      <vt:lpstr>SIG Schools 10th Grade Reading Data Over Time</vt:lpstr>
      <vt:lpstr>SIG Schools 10th Grade Math Data Over Time</vt:lpstr>
      <vt:lpstr>SIG Schools 10th Grade Math Data Over Time</vt:lpstr>
      <vt:lpstr>SIG Schools 10th Grade Math Data Over Time</vt:lpstr>
      <vt:lpstr>SIG Schools 10th Grade Math Data Over Time</vt:lpstr>
      <vt:lpstr>The Montana Model – A Unique Approach to SIG</vt:lpstr>
      <vt:lpstr>Elements of Montana’s work &amp; model</vt:lpstr>
      <vt:lpstr>Mass Insight High Performing-High Poverty Schools Readiness Model</vt:lpstr>
      <vt:lpstr>SIG Schools Indicators of Success</vt:lpstr>
    </vt:vector>
  </TitlesOfParts>
  <Company>Office of Public Instruction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Libby Rognier</cp:lastModifiedBy>
  <cp:revision>22</cp:revision>
  <dcterms:created xsi:type="dcterms:W3CDTF">2011-08-24T18:19:22Z</dcterms:created>
  <dcterms:modified xsi:type="dcterms:W3CDTF">2011-08-24T18:20:22Z</dcterms:modified>
</cp:coreProperties>
</file>