
<file path=[Content_Types].xml><?xml version="1.0" encoding="utf-8"?>
<Types xmlns="http://schemas.openxmlformats.org/package/2006/content-types">
  <Override PartName="/ppt/tags/tag1.xml" ContentType="application/vnd.openxmlformats-officedocument.presentationml.tags+xml"/>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tableStyles.xml" ContentType="application/vnd.openxmlformats-officedocument.presentationml.tableStyles+xml"/>
  <Default Extension="emf" ContentType="image/x-emf"/>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Default Extension="pptx" ContentType="application/vnd.openxmlformats-officedocument.presentationml.presentation"/>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Default Extension="vml" ContentType="application/vnd.openxmlformats-officedocument.vmlDrawing"/>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809" r:id="rId1"/>
  </p:sldMasterIdLst>
  <p:notesMasterIdLst>
    <p:notesMasterId r:id="rId11"/>
  </p:notesMasterIdLst>
  <p:handoutMasterIdLst>
    <p:handoutMasterId r:id="rId12"/>
  </p:handoutMasterIdLst>
  <p:sldIdLst>
    <p:sldId id="256" r:id="rId2"/>
    <p:sldId id="290" r:id="rId3"/>
    <p:sldId id="289" r:id="rId4"/>
    <p:sldId id="276" r:id="rId5"/>
    <p:sldId id="261" r:id="rId6"/>
    <p:sldId id="262" r:id="rId7"/>
    <p:sldId id="263" r:id="rId8"/>
    <p:sldId id="264" r:id="rId9"/>
    <p:sldId id="271" r:id="rId10"/>
  </p:sldIdLst>
  <p:sldSz cx="9144000" cy="6858000" type="screen4x3"/>
  <p:notesSz cx="6858000" cy="9199563"/>
  <p:custDataLst>
    <p:tags r:id="rId1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87" d="100"/>
          <a:sy n="87" d="100"/>
        </p:scale>
        <p:origin x="-96" y="-13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tags" Target="tags/tag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97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997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11" charset="0"/>
                <a:ea typeface="ＭＳ Ｐゴシック" pitchFamily="-111" charset="-128"/>
                <a:cs typeface="+mn-cs"/>
              </a:defRPr>
            </a:lvl1pPr>
          </a:lstStyle>
          <a:p>
            <a:pPr>
              <a:defRPr/>
            </a:pPr>
            <a:fld id="{BDC76FFF-7930-450B-BC74-816346BEF7EF}" type="datetime1">
              <a:rPr lang="en-US"/>
              <a:pPr>
                <a:defRPr/>
              </a:pPr>
              <a:t>8/24/11</a:t>
            </a:fld>
            <a:endParaRPr lang="en-US"/>
          </a:p>
        </p:txBody>
      </p:sp>
      <p:sp>
        <p:nvSpPr>
          <p:cNvPr id="4" name="Footer Placeholder 3"/>
          <p:cNvSpPr>
            <a:spLocks noGrp="1"/>
          </p:cNvSpPr>
          <p:nvPr>
            <p:ph type="ftr" sz="quarter" idx="2"/>
          </p:nvPr>
        </p:nvSpPr>
        <p:spPr>
          <a:xfrm>
            <a:off x="0" y="8737988"/>
            <a:ext cx="2971800" cy="45997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737988"/>
            <a:ext cx="2971800" cy="459978"/>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11" charset="0"/>
                <a:ea typeface="ＭＳ Ｐゴシック" pitchFamily="-111" charset="-128"/>
                <a:cs typeface="+mn-cs"/>
              </a:defRPr>
            </a:lvl1pPr>
          </a:lstStyle>
          <a:p>
            <a:pPr>
              <a:defRPr/>
            </a:pPr>
            <a:fld id="{6F758B7F-20A4-4B19-B13D-9ACCAF373C2E}" type="slidenum">
              <a:rPr lang="en-US"/>
              <a:pPr>
                <a:defRPr/>
              </a:pPr>
              <a:t>‹#›</a:t>
            </a:fld>
            <a:endParaRPr lang="en-US"/>
          </a:p>
        </p:txBody>
      </p:sp>
      <p:pic>
        <p:nvPicPr>
          <p:cNvPr id="23558" name="Picture 6" descr="opi_logo_2color.jpg"/>
          <p:cNvPicPr>
            <a:picLocks noChangeAspect="1"/>
          </p:cNvPicPr>
          <p:nvPr/>
        </p:nvPicPr>
        <p:blipFill>
          <a:blip r:embed="rId2"/>
          <a:srcRect/>
          <a:stretch>
            <a:fillRect/>
          </a:stretch>
        </p:blipFill>
        <p:spPr bwMode="auto">
          <a:xfrm>
            <a:off x="106363" y="30346"/>
            <a:ext cx="1295400" cy="40248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97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997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11" charset="0"/>
                <a:ea typeface="ＭＳ Ｐゴシック" pitchFamily="-111" charset="-128"/>
                <a:cs typeface="+mn-cs"/>
              </a:defRPr>
            </a:lvl1pPr>
          </a:lstStyle>
          <a:p>
            <a:pPr>
              <a:defRPr/>
            </a:pPr>
            <a:fld id="{E7DABCB8-CE41-4CEA-B1D1-F35BE5C1514C}" type="datetime1">
              <a:rPr lang="en-US"/>
              <a:pPr>
                <a:defRPr/>
              </a:pPr>
              <a:t>8/24/11</a:t>
            </a:fld>
            <a:endParaRPr lang="en-US"/>
          </a:p>
        </p:txBody>
      </p:sp>
      <p:sp>
        <p:nvSpPr>
          <p:cNvPr id="4" name="Slide Image Placeholder 3"/>
          <p:cNvSpPr>
            <a:spLocks noGrp="1" noRot="1" noChangeAspect="1"/>
          </p:cNvSpPr>
          <p:nvPr>
            <p:ph type="sldImg" idx="2"/>
          </p:nvPr>
        </p:nvSpPr>
        <p:spPr>
          <a:xfrm>
            <a:off x="1130300" y="690563"/>
            <a:ext cx="4597400" cy="3449637"/>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69793"/>
            <a:ext cx="5486400" cy="413980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737988"/>
            <a:ext cx="2971800" cy="45997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737988"/>
            <a:ext cx="2971800" cy="459978"/>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11" charset="0"/>
                <a:ea typeface="ＭＳ Ｐゴシック" pitchFamily="-111" charset="-128"/>
                <a:cs typeface="+mn-cs"/>
              </a:defRPr>
            </a:lvl1pPr>
          </a:lstStyle>
          <a:p>
            <a:pPr>
              <a:defRPr/>
            </a:pPr>
            <a:fld id="{245552E3-F1A8-4B5D-9B7E-9E31A2D9FE67}" type="slidenum">
              <a:rPr lang="en-US"/>
              <a:pPr>
                <a:defRPr/>
              </a:pPr>
              <a:t>‹#›</a:t>
            </a:fld>
            <a:endParaRPr lang="en-US"/>
          </a:p>
        </p:txBody>
      </p:sp>
      <p:pic>
        <p:nvPicPr>
          <p:cNvPr id="22536" name="Picture 7" descr="opi_logo_2color.jpg"/>
          <p:cNvPicPr>
            <a:picLocks noChangeAspect="1"/>
          </p:cNvPicPr>
          <p:nvPr/>
        </p:nvPicPr>
        <p:blipFill>
          <a:blip r:embed="rId2"/>
          <a:srcRect/>
          <a:stretch>
            <a:fillRect/>
          </a:stretch>
        </p:blipFill>
        <p:spPr bwMode="auto">
          <a:xfrm>
            <a:off x="96839" y="25555"/>
            <a:ext cx="1266825" cy="39289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fld id="{93E2C3D0-2F22-4FB5-BC93-361A612DF672}" type="datetime1">
              <a:rPr lang="en-US" smtClean="0"/>
              <a:pPr>
                <a:defRPr/>
              </a:pPr>
              <a:t>8/24/11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5502EF98-FAEC-48E9-815E-A0869B1FB2B5}"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BBCA6C88-22F2-4C6F-8A0A-3993971F3ABE}" type="datetime1">
              <a:rPr lang="en-US" smtClean="0"/>
              <a:pPr>
                <a:defRPr/>
              </a:pPr>
              <a:t>8/24/11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C959B9A-B7AC-4761-B11B-E20D214A7CC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fld id="{244E009D-4BFC-4E07-A642-2AF543D185BC}" type="datetime1">
              <a:rPr lang="en-US" smtClean="0"/>
              <a:pPr>
                <a:defRPr/>
              </a:pPr>
              <a:t>8/24/11</a:t>
            </a:fld>
            <a:endParaRPr lang="en-US"/>
          </a:p>
        </p:txBody>
      </p:sp>
      <p:sp>
        <p:nvSpPr>
          <p:cNvPr id="5" name="Footer Placeholder 4"/>
          <p:cNvSpPr>
            <a:spLocks noGrp="1"/>
          </p:cNvSpPr>
          <p:nvPr>
            <p:ph type="ftr" sz="quarter" idx="11"/>
          </p:nvPr>
        </p:nvSpPr>
        <p:spPr>
          <a:xfrm>
            <a:off x="457201" y="6248207"/>
            <a:ext cx="5573483" cy="365125"/>
          </a:xfrm>
        </p:spPr>
        <p:txBody>
          <a:bodyPr/>
          <a:lstStyle/>
          <a:p>
            <a:pPr>
              <a:defRPr/>
            </a:pP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7223468B-3D7D-490D-8E13-7815873122F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055D1D55-42FC-40BD-8C33-75A95A830CD8}" type="datetime1">
              <a:rPr lang="en-US" smtClean="0"/>
              <a:pPr>
                <a:defRPr/>
              </a:pPr>
              <a:t>8/24/11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A14E93B0-8017-4A79-8731-1CC2446883D7}" type="slidenum">
              <a:rPr lang="en-US" smtClean="0"/>
              <a:pPr>
                <a:defRPr/>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fld id="{F55AAAE2-A345-468F-941B-CE4D72D442C9}" type="datetime1">
              <a:rPr lang="en-US" smtClean="0"/>
              <a:pPr>
                <a:defRPr/>
              </a:pPr>
              <a:t>8/24/11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E8C14E6D-6924-4EEE-804F-9DE976F90A04}" type="slidenum">
              <a:rPr lang="en-US" smtClean="0"/>
              <a:pPr>
                <a:defRPr/>
              </a:pPr>
              <a:t>‹#›</a:t>
            </a:fld>
            <a:endParaRPr lang="en-US"/>
          </a:p>
        </p:txBody>
      </p:sp>
      <p:sp>
        <p:nvSpPr>
          <p:cNvPr id="14" name="Footer Placeholder 13"/>
          <p:cNvSpPr>
            <a:spLocks noGrp="1"/>
          </p:cNvSpPr>
          <p:nvPr>
            <p:ph type="ftr" sz="quarter" idx="12"/>
          </p:nvPr>
        </p:nvSpPr>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a:defRPr/>
            </a:pPr>
            <a:fld id="{DE29EB92-8164-4E93-82C2-06E936F7AE2A}" type="datetime1">
              <a:rPr lang="en-US" smtClean="0"/>
              <a:pPr>
                <a:defRPr/>
              </a:pPr>
              <a:t>8/24/11</a:t>
            </a:fld>
            <a:endParaRPr lang="en-US"/>
          </a:p>
        </p:txBody>
      </p:sp>
      <p:sp>
        <p:nvSpPr>
          <p:cNvPr id="10" name="Slide Number Placeholder 9"/>
          <p:cNvSpPr>
            <a:spLocks noGrp="1"/>
          </p:cNvSpPr>
          <p:nvPr>
            <p:ph type="sldNum" sz="quarter" idx="16"/>
          </p:nvPr>
        </p:nvSpPr>
        <p:spPr/>
        <p:txBody>
          <a:bodyPr rtlCol="0"/>
          <a:lstStyle/>
          <a:p>
            <a:pPr>
              <a:defRPr/>
            </a:pPr>
            <a:fld id="{B1AA1B70-51FA-4499-A995-B39B2C1A6D12}" type="slidenum">
              <a:rPr lang="en-US" smtClean="0"/>
              <a:pPr>
                <a:defRPr/>
              </a:pPr>
              <a:t>‹#›</a:t>
            </a:fld>
            <a:endParaRPr lang="en-US"/>
          </a:p>
        </p:txBody>
      </p:sp>
      <p:sp>
        <p:nvSpPr>
          <p:cNvPr id="12" name="Footer Placeholder 11"/>
          <p:cNvSpPr>
            <a:spLocks noGrp="1"/>
          </p:cNvSpPr>
          <p:nvPr>
            <p:ph type="ftr" sz="quarter" idx="17"/>
          </p:nvPr>
        </p:nvSpPr>
        <p:spPr/>
        <p:txBody>
          <a:bodyPr rtlCol="0"/>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a:defRPr/>
            </a:pPr>
            <a:fld id="{55DDAECD-542B-4560-8371-B90B7E3CDE0C}" type="datetime1">
              <a:rPr lang="en-US" smtClean="0"/>
              <a:pPr>
                <a:defRPr/>
              </a:pPr>
              <a:t>8/24/11</a:t>
            </a:fld>
            <a:endParaRPr lang="en-US"/>
          </a:p>
        </p:txBody>
      </p:sp>
      <p:sp>
        <p:nvSpPr>
          <p:cNvPr id="12" name="Slide Number Placeholder 11"/>
          <p:cNvSpPr>
            <a:spLocks noGrp="1"/>
          </p:cNvSpPr>
          <p:nvPr>
            <p:ph type="sldNum" sz="quarter" idx="16"/>
          </p:nvPr>
        </p:nvSpPr>
        <p:spPr/>
        <p:txBody>
          <a:bodyPr rtlCol="0"/>
          <a:lstStyle/>
          <a:p>
            <a:pPr>
              <a:defRPr/>
            </a:pPr>
            <a:fld id="{7C06CBE8-5BE2-4587-B006-D8D3DA6631C1}" type="slidenum">
              <a:rPr lang="en-US" smtClean="0"/>
              <a:pPr>
                <a:defRPr/>
              </a:pPr>
              <a:t>‹#›</a:t>
            </a:fld>
            <a:endParaRPr lang="en-US"/>
          </a:p>
        </p:txBody>
      </p:sp>
      <p:sp>
        <p:nvSpPr>
          <p:cNvPr id="14" name="Footer Placeholder 13"/>
          <p:cNvSpPr>
            <a:spLocks noGrp="1"/>
          </p:cNvSpPr>
          <p:nvPr>
            <p:ph type="ftr" sz="quarter" idx="17"/>
          </p:nvPr>
        </p:nvSpPr>
        <p:spPr/>
        <p:txBody>
          <a:bodyPr rtlCol="0"/>
          <a:lstStyle/>
          <a:p>
            <a:pPr>
              <a:defRPr/>
            </a:pP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35577D24-095A-4273-A71C-753D63CC6C8C}" type="datetime1">
              <a:rPr lang="en-US" smtClean="0"/>
              <a:pPr>
                <a:defRPr/>
              </a:pPr>
              <a:t>8/24/11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E78E533F-6B2A-4811-8F45-15A302CC84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09BB3BF-58DA-4703-9441-08609CA4FB84}" type="datetime1">
              <a:rPr lang="en-US" smtClean="0"/>
              <a:pPr>
                <a:defRPr/>
              </a:pPr>
              <a:t>8/24/11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5AAC6E2D-8232-4B7E-9BD1-203C5586AD0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54415DF9-542F-4ECD-BC1C-259233E2B8D1}" type="datetime1">
              <a:rPr lang="en-US" smtClean="0"/>
              <a:pPr>
                <a:defRPr/>
              </a:pPr>
              <a:t>8/24/11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B6235E7C-F124-45A4-A53C-78C6170163BE}" type="slidenum">
              <a:rPr lang="en-US" smtClean="0"/>
              <a:pPr>
                <a:defRPr/>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fld id="{F6407718-A92D-432B-AC3A-5AB473AF4BC9}" type="datetime1">
              <a:rPr lang="en-US" smtClean="0"/>
              <a:pPr>
                <a:defRPr/>
              </a:pPr>
              <a:t>8/24/11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FE7EA052-7D27-4122-B4BD-D81AF82A4BC2}" type="slidenum">
              <a:rPr lang="en-US" smtClean="0"/>
              <a:pPr>
                <a:defRPr/>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pPr>
              <a:defRPr/>
            </a:pP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fld id="{AF1C7DEB-D4EB-4BB0-B7FF-BF673C60225A}" type="datetime1">
              <a:rPr lang="en-US" smtClean="0"/>
              <a:pPr>
                <a:defRPr/>
              </a:pPr>
              <a:t>8/24/11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24E04BF7-6745-4816-BBDE-E4CE237201F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package" Target="../embeddings/Microsoft_Office_PowerPoint_Presentation111111.pptx"/><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normAutofit fontScale="90000"/>
          </a:bodyPr>
          <a:lstStyle/>
          <a:p>
            <a:pPr fontAlgn="auto">
              <a:spcAft>
                <a:spcPts val="0"/>
              </a:spcAft>
              <a:defRPr/>
            </a:pPr>
            <a:r>
              <a:rPr lang="en-US" sz="3600" dirty="0" smtClean="0"/>
              <a:t>Montana’s schools of Promise</a:t>
            </a:r>
            <a:r>
              <a:rPr lang="en-US" dirty="0" smtClean="0"/>
              <a:t/>
            </a:r>
            <a:br>
              <a:rPr lang="en-US" dirty="0" smtClean="0"/>
            </a:br>
            <a:r>
              <a:rPr lang="en-US" sz="3600" dirty="0" smtClean="0"/>
              <a:t>SIG structure &amp; process</a:t>
            </a:r>
            <a:r>
              <a:rPr lang="en-US" dirty="0" smtClean="0"/>
              <a:t/>
            </a:r>
            <a:br>
              <a:rPr lang="en-US" dirty="0" smtClean="0"/>
            </a:br>
            <a:r>
              <a:rPr lang="en-US" sz="2200" dirty="0" smtClean="0"/>
              <a:t>Emphasizing the Role of School Board Coaching</a:t>
            </a:r>
            <a:endParaRPr sz="2200" dirty="0" smtClean="0"/>
          </a:p>
        </p:txBody>
      </p:sp>
      <p:sp>
        <p:nvSpPr>
          <p:cNvPr id="9219" name="Subtitle 2"/>
          <p:cNvSpPr>
            <a:spLocks noGrp="1"/>
          </p:cNvSpPr>
          <p:nvPr>
            <p:ph type="subTitle" idx="1"/>
          </p:nvPr>
        </p:nvSpPr>
        <p:spPr>
          <a:xfrm>
            <a:off x="2362200" y="6050037"/>
            <a:ext cx="6644640" cy="685800"/>
          </a:xfrm>
        </p:spPr>
        <p:txBody>
          <a:bodyPr>
            <a:noAutofit/>
          </a:bodyPr>
          <a:lstStyle/>
          <a:p>
            <a:pPr>
              <a:buFont typeface="Arial" charset="0"/>
              <a:buNone/>
            </a:pPr>
            <a:r>
              <a:rPr lang="en-US" sz="2100" dirty="0" smtClean="0"/>
              <a:t>Mandy Smoker Broaddus, School Transformation Director and Stevie Schmitz, School Board Coach</a:t>
            </a:r>
          </a:p>
        </p:txBody>
      </p:sp>
      <p:pic>
        <p:nvPicPr>
          <p:cNvPr id="9220" name="Picture 4" descr="C:\Documents and Settings\cp8885\Desktop\DOCS\Clear logo.PNG"/>
          <p:cNvPicPr>
            <a:picLocks noChangeAspect="1" noChangeArrowheads="1"/>
          </p:cNvPicPr>
          <p:nvPr/>
        </p:nvPicPr>
        <p:blipFill>
          <a:blip r:embed="rId2"/>
          <a:srcRect/>
          <a:stretch>
            <a:fillRect/>
          </a:stretch>
        </p:blipFill>
        <p:spPr bwMode="auto">
          <a:xfrm>
            <a:off x="214080" y="6104064"/>
            <a:ext cx="1785408" cy="54864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SIG Schools Indicators of Success</a:t>
            </a:r>
          </a:p>
        </p:txBody>
      </p:sp>
      <p:pic>
        <p:nvPicPr>
          <p:cNvPr id="4" name="Picture 4" descr="C:\Documents and Settings\cp8885\Desktop\DOCS\Clear logo.PNG"/>
          <p:cNvPicPr>
            <a:picLocks noChangeAspect="1" noChangeArrowheads="1"/>
          </p:cNvPicPr>
          <p:nvPr/>
        </p:nvPicPr>
        <p:blipFill>
          <a:blip r:embed="rId2"/>
          <a:srcRect/>
          <a:stretch>
            <a:fillRect/>
          </a:stretch>
        </p:blipFill>
        <p:spPr bwMode="auto">
          <a:xfrm>
            <a:off x="7244932" y="6104064"/>
            <a:ext cx="1785408" cy="548640"/>
          </a:xfrm>
          <a:prstGeom prst="rect">
            <a:avLst/>
          </a:prstGeom>
          <a:noFill/>
        </p:spPr>
      </p:pic>
      <p:pic>
        <p:nvPicPr>
          <p:cNvPr id="32770" name="Picture 2"/>
          <p:cNvPicPr>
            <a:picLocks noGrp="1" noChangeAspect="1" noChangeArrowheads="1"/>
          </p:cNvPicPr>
          <p:nvPr>
            <p:ph sz="quarter" idx="1"/>
          </p:nvPr>
        </p:nvPicPr>
        <p:blipFill>
          <a:blip r:embed="rId3"/>
          <a:srcRect/>
          <a:stretch>
            <a:fillRect/>
          </a:stretch>
        </p:blipFill>
        <p:spPr bwMode="auto">
          <a:xfrm>
            <a:off x="317691" y="1676400"/>
            <a:ext cx="6777790" cy="1828800"/>
          </a:xfrm>
          <a:prstGeom prst="rect">
            <a:avLst/>
          </a:prstGeom>
          <a:noFill/>
          <a:ln w="9525">
            <a:noFill/>
            <a:miter lim="800000"/>
            <a:headEnd/>
            <a:tailEnd/>
          </a:ln>
        </p:spPr>
      </p:pic>
      <p:pic>
        <p:nvPicPr>
          <p:cNvPr id="32771" name="Picture 3"/>
          <p:cNvPicPr>
            <a:picLocks noChangeAspect="1" noChangeArrowheads="1"/>
          </p:cNvPicPr>
          <p:nvPr/>
        </p:nvPicPr>
        <p:blipFill>
          <a:blip r:embed="rId4"/>
          <a:srcRect/>
          <a:stretch>
            <a:fillRect/>
          </a:stretch>
        </p:blipFill>
        <p:spPr bwMode="auto">
          <a:xfrm>
            <a:off x="349966" y="3505200"/>
            <a:ext cx="6745515" cy="1737360"/>
          </a:xfrm>
          <a:prstGeom prst="rect">
            <a:avLst/>
          </a:prstGeom>
          <a:noFill/>
          <a:ln w="9525">
            <a:noFill/>
            <a:miter lim="800000"/>
            <a:headEnd/>
            <a:tailEnd/>
          </a:ln>
        </p:spPr>
      </p:pic>
      <p:pic>
        <p:nvPicPr>
          <p:cNvPr id="32772" name="Picture 4"/>
          <p:cNvPicPr>
            <a:picLocks noChangeAspect="1" noChangeArrowheads="1"/>
          </p:cNvPicPr>
          <p:nvPr/>
        </p:nvPicPr>
        <p:blipFill>
          <a:blip r:embed="rId5"/>
          <a:srcRect/>
          <a:stretch>
            <a:fillRect/>
          </a:stretch>
        </p:blipFill>
        <p:spPr bwMode="auto">
          <a:xfrm>
            <a:off x="349965" y="5242560"/>
            <a:ext cx="6745515" cy="146304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SIG Schools Indicators of Success</a:t>
            </a:r>
          </a:p>
        </p:txBody>
      </p:sp>
      <p:pic>
        <p:nvPicPr>
          <p:cNvPr id="4" name="Picture 4" descr="C:\Documents and Settings\cp8885\Desktop\DOCS\Clear logo.PNG"/>
          <p:cNvPicPr>
            <a:picLocks noChangeAspect="1" noChangeArrowheads="1"/>
          </p:cNvPicPr>
          <p:nvPr/>
        </p:nvPicPr>
        <p:blipFill>
          <a:blip r:embed="rId2"/>
          <a:srcRect/>
          <a:stretch>
            <a:fillRect/>
          </a:stretch>
        </p:blipFill>
        <p:spPr bwMode="auto">
          <a:xfrm>
            <a:off x="7218384" y="6153912"/>
            <a:ext cx="1785408" cy="548640"/>
          </a:xfrm>
          <a:prstGeom prst="rect">
            <a:avLst/>
          </a:prstGeom>
          <a:noFill/>
        </p:spPr>
      </p:pic>
      <p:pic>
        <p:nvPicPr>
          <p:cNvPr id="31746" name="Picture 2"/>
          <p:cNvPicPr>
            <a:picLocks noGrp="1" noChangeAspect="1" noChangeArrowheads="1"/>
          </p:cNvPicPr>
          <p:nvPr>
            <p:ph sz="quarter" idx="1"/>
          </p:nvPr>
        </p:nvPicPr>
        <p:blipFill>
          <a:blip r:embed="rId3"/>
          <a:srcRect/>
          <a:stretch>
            <a:fillRect/>
          </a:stretch>
        </p:blipFill>
        <p:spPr bwMode="auto">
          <a:xfrm>
            <a:off x="249682" y="1673352"/>
            <a:ext cx="7494844" cy="3017520"/>
          </a:xfrm>
          <a:prstGeom prst="rect">
            <a:avLst/>
          </a:prstGeom>
          <a:noFill/>
          <a:ln w="9525">
            <a:noFill/>
            <a:miter lim="800000"/>
            <a:headEnd/>
            <a:tailEnd/>
          </a:ln>
        </p:spPr>
      </p:pic>
      <p:pic>
        <p:nvPicPr>
          <p:cNvPr id="31747" name="Picture 3"/>
          <p:cNvPicPr>
            <a:picLocks noChangeAspect="1" noChangeArrowheads="1"/>
          </p:cNvPicPr>
          <p:nvPr/>
        </p:nvPicPr>
        <p:blipFill>
          <a:blip r:embed="rId4"/>
          <a:srcRect/>
          <a:stretch>
            <a:fillRect/>
          </a:stretch>
        </p:blipFill>
        <p:spPr bwMode="auto">
          <a:xfrm>
            <a:off x="249683" y="4690872"/>
            <a:ext cx="7494843" cy="146304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4" descr="C:\Documents and Settings\cp8885\Desktop\DOCS\Clear logo.PNG"/>
          <p:cNvPicPr>
            <a:picLocks noChangeAspect="1" noChangeArrowheads="1"/>
          </p:cNvPicPr>
          <p:nvPr/>
        </p:nvPicPr>
        <p:blipFill>
          <a:blip r:embed="rId3"/>
          <a:srcRect/>
          <a:stretch>
            <a:fillRect/>
          </a:stretch>
        </p:blipFill>
        <p:spPr bwMode="auto">
          <a:xfrm>
            <a:off x="7053792" y="6104064"/>
            <a:ext cx="1785408" cy="548640"/>
          </a:xfrm>
          <a:prstGeom prst="rect">
            <a:avLst/>
          </a:prstGeom>
          <a:noFill/>
        </p:spPr>
      </p:pic>
      <p:graphicFrame>
        <p:nvGraphicFramePr>
          <p:cNvPr id="1027" name="Object 3"/>
          <p:cNvGraphicFramePr>
            <a:graphicFrameLocks noChangeAspect="1"/>
          </p:cNvGraphicFramePr>
          <p:nvPr/>
        </p:nvGraphicFramePr>
        <p:xfrm>
          <a:off x="630238" y="209677"/>
          <a:ext cx="7861300" cy="5894387"/>
        </p:xfrm>
        <a:graphic>
          <a:graphicData uri="http://schemas.openxmlformats.org/presentationml/2006/ole">
            <p:oleObj spid="_x0000_s29698" name="Presentation" r:id="rId4" imgW="3784600" imgH="2844800" progId="">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1033462"/>
          </a:xfrm>
        </p:spPr>
        <p:txBody>
          <a:bodyPr/>
          <a:lstStyle/>
          <a:p>
            <a:r>
              <a:rPr lang="en-US" dirty="0" smtClean="0"/>
              <a:t>Onsite Transformation Teams</a:t>
            </a:r>
          </a:p>
        </p:txBody>
      </p:sp>
      <p:sp>
        <p:nvSpPr>
          <p:cNvPr id="3" name="Content Placeholder 2"/>
          <p:cNvSpPr>
            <a:spLocks noGrp="1"/>
          </p:cNvSpPr>
          <p:nvPr>
            <p:ph sz="quarter" idx="1"/>
          </p:nvPr>
        </p:nvSpPr>
        <p:spPr>
          <a:xfrm>
            <a:off x="292100" y="1746504"/>
            <a:ext cx="8567738" cy="4379659"/>
          </a:xfrm>
        </p:spPr>
        <p:txBody>
          <a:bodyPr>
            <a:normAutofit fontScale="92500" lnSpcReduction="10000"/>
          </a:bodyPr>
          <a:lstStyle/>
          <a:p>
            <a:pPr marL="420624" indent="-384048" fontAlgn="auto">
              <a:spcAft>
                <a:spcPts val="0"/>
              </a:spcAft>
              <a:buFont typeface="Wingdings 2"/>
              <a:buChar char=""/>
              <a:defRPr/>
            </a:pPr>
            <a:r>
              <a:rPr lang="en-US" sz="1400" dirty="0" smtClean="0"/>
              <a:t>The </a:t>
            </a:r>
            <a:r>
              <a:rPr lang="en-US" sz="1600" b="1" dirty="0" smtClean="0"/>
              <a:t>Transformation Leader</a:t>
            </a:r>
            <a:r>
              <a:rPr lang="en-US" sz="1600" dirty="0" smtClean="0"/>
              <a:t> </a:t>
            </a:r>
            <a:r>
              <a:rPr lang="en-US" sz="1400" dirty="0" smtClean="0"/>
              <a:t>is responsible for the areas of SIG requirements that call for schools to develop and increase teacher and administrator effectiveness, use comprehensive instructional reform strategies, increase learning time, create community-oriented schools, and provide operational flexibility and support. The duties of the Transformation Leader are:</a:t>
            </a:r>
          </a:p>
          <a:p>
            <a:pPr marL="420624" indent="-384048" fontAlgn="auto">
              <a:spcAft>
                <a:spcPts val="0"/>
              </a:spcAft>
              <a:buFont typeface="Wingdings 2"/>
              <a:buChar char=""/>
              <a:defRPr/>
            </a:pPr>
            <a:r>
              <a:rPr lang="en-US" sz="1400" dirty="0" smtClean="0"/>
              <a:t>Ensure teaching and learning opportunities are enhanced and maximized to ensure student growth at all times</a:t>
            </a:r>
          </a:p>
          <a:p>
            <a:pPr marL="420624" indent="-384048" fontAlgn="auto">
              <a:spcAft>
                <a:spcPts val="0"/>
              </a:spcAft>
              <a:buFont typeface="Wingdings 2"/>
              <a:buChar char=""/>
              <a:defRPr/>
            </a:pPr>
            <a:r>
              <a:rPr lang="en-US" sz="1400" dirty="0" smtClean="0"/>
              <a:t>Coordinate, organize, schedule, implement, and monitor the activities of the local School Improvement Team, the District Action Plan and the overall functions of the SIG Grant in coordination with the SIG School Transformation Director and other OPI staff</a:t>
            </a:r>
          </a:p>
          <a:p>
            <a:pPr marL="420624" indent="-384048" fontAlgn="auto">
              <a:spcAft>
                <a:spcPts val="0"/>
              </a:spcAft>
              <a:buFont typeface="Wingdings 2"/>
              <a:buChar char=""/>
              <a:defRPr/>
            </a:pPr>
            <a:r>
              <a:rPr lang="en-US" sz="1400" dirty="0" smtClean="0"/>
              <a:t>Research, collect, analyze, manage, and report scholastic review data, school improvement activities, professional development practices, as well as methods to improve overall school administration functions</a:t>
            </a:r>
          </a:p>
          <a:p>
            <a:pPr marL="420624" indent="-384048" fontAlgn="auto">
              <a:spcAft>
                <a:spcPts val="0"/>
              </a:spcAft>
              <a:buFont typeface="Wingdings 2"/>
              <a:buChar char=""/>
              <a:defRPr/>
            </a:pPr>
            <a:r>
              <a:rPr lang="en-US" sz="1400" dirty="0" smtClean="0"/>
              <a:t>Support local education agencies and their efforts to use accountability data to evaluate school performance and identify areas in need of improvement</a:t>
            </a:r>
          </a:p>
          <a:p>
            <a:pPr marL="420624" indent="-384048" fontAlgn="auto">
              <a:spcAft>
                <a:spcPts val="0"/>
              </a:spcAft>
              <a:buFont typeface="Wingdings 2"/>
              <a:buChar char=""/>
              <a:defRPr/>
            </a:pPr>
            <a:r>
              <a:rPr lang="en-US" sz="1400" dirty="0" smtClean="0"/>
              <a:t>Coordinate with educational professionals, institutions, and technical advisors to support school improvement process</a:t>
            </a:r>
          </a:p>
          <a:p>
            <a:pPr marL="420624" indent="-384048" fontAlgn="auto">
              <a:spcAft>
                <a:spcPts val="0"/>
              </a:spcAft>
              <a:buFont typeface="Wingdings 2"/>
              <a:buChar char=""/>
              <a:defRPr/>
            </a:pPr>
            <a:r>
              <a:rPr lang="en-US" sz="1400" dirty="0" smtClean="0"/>
              <a:t>Identify professional development needs of school and district leaders and develop/support leadership capacity within the district</a:t>
            </a:r>
          </a:p>
          <a:p>
            <a:pPr marL="420624" indent="-384048" fontAlgn="auto">
              <a:spcAft>
                <a:spcPts val="0"/>
              </a:spcAft>
              <a:buFont typeface="Wingdings 2"/>
              <a:buChar char=""/>
              <a:defRPr/>
            </a:pPr>
            <a:r>
              <a:rPr lang="en-US" sz="1400" dirty="0" smtClean="0"/>
              <a:t>Align planning and implementation between Title I initiatives and improvement efforts for overall school improvement – e.g., Special Education, Early Reading First, Five-Year Comprehensive Education Plans, Montana Behavioral Initiative, etc.</a:t>
            </a:r>
          </a:p>
          <a:p>
            <a:pPr marL="420624" indent="-384048" fontAlgn="auto">
              <a:spcAft>
                <a:spcPts val="0"/>
              </a:spcAft>
              <a:buFont typeface="Wingdings 2"/>
              <a:buChar char=""/>
              <a:defRPr/>
            </a:pPr>
            <a:r>
              <a:rPr lang="en-US" sz="1400" dirty="0" smtClean="0"/>
              <a:t>Develop project objectives and activities that require interagency coordination/collaboration and partners</a:t>
            </a:r>
          </a:p>
          <a:p>
            <a:pPr marL="420624" indent="-384048" fontAlgn="auto">
              <a:spcAft>
                <a:spcPts val="0"/>
              </a:spcAft>
              <a:buFont typeface="Wingdings 2"/>
              <a:buNone/>
              <a:defRPr/>
            </a:pPr>
            <a:endParaRPr lang="en-US" sz="1400" dirty="0"/>
          </a:p>
        </p:txBody>
      </p:sp>
      <p:pic>
        <p:nvPicPr>
          <p:cNvPr id="4" name="Picture 4" descr="C:\Documents and Settings\cp8885\Desktop\DOCS\Clear logo.PNG"/>
          <p:cNvPicPr>
            <a:picLocks noChangeAspect="1" noChangeArrowheads="1"/>
          </p:cNvPicPr>
          <p:nvPr/>
        </p:nvPicPr>
        <p:blipFill>
          <a:blip r:embed="rId2"/>
          <a:srcRect/>
          <a:stretch>
            <a:fillRect/>
          </a:stretch>
        </p:blipFill>
        <p:spPr bwMode="auto">
          <a:xfrm>
            <a:off x="7053792" y="6104064"/>
            <a:ext cx="1785408" cy="54864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1033462"/>
          </a:xfrm>
        </p:spPr>
        <p:txBody>
          <a:bodyPr/>
          <a:lstStyle/>
          <a:p>
            <a:r>
              <a:rPr lang="en-US" smtClean="0"/>
              <a:t>Onsite Transformation Teams</a:t>
            </a:r>
          </a:p>
        </p:txBody>
      </p:sp>
      <p:sp>
        <p:nvSpPr>
          <p:cNvPr id="19459" name="Content Placeholder 2"/>
          <p:cNvSpPr>
            <a:spLocks noGrp="1"/>
          </p:cNvSpPr>
          <p:nvPr>
            <p:ph sz="quarter" idx="1"/>
          </p:nvPr>
        </p:nvSpPr>
        <p:spPr>
          <a:xfrm>
            <a:off x="292100" y="1719072"/>
            <a:ext cx="8567738" cy="4407091"/>
          </a:xfrm>
        </p:spPr>
        <p:txBody>
          <a:bodyPr/>
          <a:lstStyle/>
          <a:p>
            <a:r>
              <a:rPr lang="en-US" sz="1400" dirty="0" smtClean="0"/>
              <a:t>The </a:t>
            </a:r>
            <a:r>
              <a:rPr lang="en-US" sz="1600" b="1" dirty="0" smtClean="0"/>
              <a:t>Instructional Leader</a:t>
            </a:r>
            <a:r>
              <a:rPr lang="en-US" sz="1600" dirty="0" smtClean="0"/>
              <a:t> </a:t>
            </a:r>
            <a:r>
              <a:rPr lang="en-US" sz="1400" dirty="0" smtClean="0"/>
              <a:t>is responsible for the areas of SIG requirements that call for schools to develop and increase teacher effectiveness, use comprehensive instructional reform strategies, increase learning time, and create community-oriented schools. The duties of the Instructional Leader are:</a:t>
            </a:r>
          </a:p>
          <a:p>
            <a:r>
              <a:rPr lang="en-US" sz="1400" dirty="0" smtClean="0"/>
              <a:t>Ensure teaching and learning opportunities are enhanced and maximized to ensure student growth at all times</a:t>
            </a:r>
          </a:p>
          <a:p>
            <a:r>
              <a:rPr lang="en-US" sz="1400" dirty="0" smtClean="0"/>
              <a:t>Conduct needs assessment of school districts, teachers, administrators, and curriculum</a:t>
            </a:r>
          </a:p>
          <a:p>
            <a:r>
              <a:rPr lang="en-US" sz="1400" dirty="0" smtClean="0"/>
              <a:t>Develop, direct, manage, and/or supervise all aspects of improving instructional strategies across a broad range of professional areas, including language arts and math</a:t>
            </a:r>
          </a:p>
          <a:p>
            <a:r>
              <a:rPr lang="en-US" sz="1400" dirty="0" smtClean="0"/>
              <a:t>Facilitate and build capacity of  program design, evaluation, and implementation</a:t>
            </a:r>
          </a:p>
          <a:p>
            <a:r>
              <a:rPr lang="en-US" sz="1400" dirty="0" smtClean="0"/>
              <a:t>Establish criteria, process, and procedures to develop classroom assessments (formative assessments) in a broad range of curriculum/content areas in consultation with the curriculum/content specialists of those areas</a:t>
            </a:r>
          </a:p>
          <a:p>
            <a:r>
              <a:rPr lang="en-US" sz="1400" dirty="0" smtClean="0"/>
              <a:t>Identify professional development needs, develop training modules, and codify and promote model lessons and instructional practices</a:t>
            </a:r>
          </a:p>
          <a:p>
            <a:r>
              <a:rPr lang="en-US" sz="1400" dirty="0" smtClean="0"/>
              <a:t>Focus on differentiated instruction/Response to Intervention (RtI), alignment of curriculum, and using data to inform instruction</a:t>
            </a:r>
          </a:p>
          <a:p>
            <a:pPr>
              <a:buFont typeface="Wingdings 2" pitchFamily="18" charset="2"/>
              <a:buNone/>
            </a:pPr>
            <a:endParaRPr lang="en-US" sz="1400" dirty="0" smtClean="0"/>
          </a:p>
        </p:txBody>
      </p:sp>
      <p:pic>
        <p:nvPicPr>
          <p:cNvPr id="4" name="Picture 4" descr="C:\Documents and Settings\cp8885\Desktop\DOCS\Clear logo.PNG"/>
          <p:cNvPicPr>
            <a:picLocks noChangeAspect="1" noChangeArrowheads="1"/>
          </p:cNvPicPr>
          <p:nvPr/>
        </p:nvPicPr>
        <p:blipFill>
          <a:blip r:embed="rId2"/>
          <a:srcRect/>
          <a:stretch>
            <a:fillRect/>
          </a:stretch>
        </p:blipFill>
        <p:spPr bwMode="auto">
          <a:xfrm>
            <a:off x="7053792" y="6104064"/>
            <a:ext cx="1785408" cy="54864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1033462"/>
          </a:xfrm>
        </p:spPr>
        <p:txBody>
          <a:bodyPr/>
          <a:lstStyle/>
          <a:p>
            <a:r>
              <a:rPr lang="en-US" smtClean="0"/>
              <a:t>Onsite Transformation Teams</a:t>
            </a:r>
          </a:p>
        </p:txBody>
      </p:sp>
      <p:sp>
        <p:nvSpPr>
          <p:cNvPr id="3" name="Content Placeholder 2"/>
          <p:cNvSpPr>
            <a:spLocks noGrp="1"/>
          </p:cNvSpPr>
          <p:nvPr>
            <p:ph sz="quarter" idx="1"/>
          </p:nvPr>
        </p:nvSpPr>
        <p:spPr>
          <a:xfrm>
            <a:off x="292100" y="1645920"/>
            <a:ext cx="8567738" cy="4480243"/>
          </a:xfrm>
        </p:spPr>
        <p:txBody>
          <a:bodyPr>
            <a:normAutofit lnSpcReduction="10000"/>
          </a:bodyPr>
          <a:lstStyle/>
          <a:p>
            <a:pPr marL="420624" indent="-384048" fontAlgn="auto">
              <a:spcAft>
                <a:spcPts val="0"/>
              </a:spcAft>
              <a:buFont typeface="Wingdings 2"/>
              <a:buChar char=""/>
              <a:defRPr/>
            </a:pPr>
            <a:r>
              <a:rPr lang="en-US" sz="1400" dirty="0" smtClean="0"/>
              <a:t>The </a:t>
            </a:r>
            <a:r>
              <a:rPr lang="en-US" sz="1600" b="1" dirty="0" smtClean="0"/>
              <a:t>Community Liaison</a:t>
            </a:r>
            <a:r>
              <a:rPr lang="en-US" sz="1600" dirty="0" smtClean="0"/>
              <a:t> </a:t>
            </a:r>
            <a:r>
              <a:rPr lang="en-US" sz="1400" dirty="0" smtClean="0"/>
              <a:t>is responsible for the area of SIG requirements that calls for community-oriented schools by providing ongoing mechanisms for student, family and community engagement.  The duties of the Community Liaison are:</a:t>
            </a:r>
          </a:p>
          <a:p>
            <a:pPr marL="420624" indent="-384048" fontAlgn="auto">
              <a:spcAft>
                <a:spcPts val="0"/>
              </a:spcAft>
              <a:buFont typeface="Wingdings 2"/>
              <a:buChar char=""/>
              <a:defRPr/>
            </a:pPr>
            <a:r>
              <a:rPr lang="en-US" sz="1400" dirty="0" smtClean="0"/>
              <a:t>Provide technical assistance and support to schools, school boards, administrators, staff, and stakeholders in the areas of youth engagement and well-being, school climate, and community involvement</a:t>
            </a:r>
          </a:p>
          <a:p>
            <a:pPr marL="420624" indent="-384048" fontAlgn="auto">
              <a:spcAft>
                <a:spcPts val="0"/>
              </a:spcAft>
              <a:buFont typeface="Wingdings 2"/>
              <a:buChar char=""/>
              <a:defRPr/>
            </a:pPr>
            <a:r>
              <a:rPr lang="en-US" sz="1400" dirty="0" smtClean="0"/>
              <a:t>Assist in the analysis and development of a positive, enriching school climate</a:t>
            </a:r>
          </a:p>
          <a:p>
            <a:pPr marL="420624" indent="-384048" fontAlgn="auto">
              <a:spcAft>
                <a:spcPts val="0"/>
              </a:spcAft>
              <a:buFont typeface="Wingdings 2"/>
              <a:buChar char=""/>
              <a:defRPr/>
            </a:pPr>
            <a:r>
              <a:rPr lang="en-US" sz="1400" dirty="0" smtClean="0"/>
              <a:t>Assist with the assessment and data collection of student/community perceptions</a:t>
            </a:r>
          </a:p>
          <a:p>
            <a:pPr marL="420624" indent="-384048" fontAlgn="auto">
              <a:spcAft>
                <a:spcPts val="0"/>
              </a:spcAft>
              <a:buFont typeface="Wingdings 2"/>
              <a:buChar char=""/>
              <a:defRPr/>
            </a:pPr>
            <a:r>
              <a:rPr lang="en-US" sz="1400" dirty="0" smtClean="0"/>
              <a:t>Support advocacy efforts that encourage school districts to adopt and implement comprehensive youth-school-community policies</a:t>
            </a:r>
          </a:p>
          <a:p>
            <a:pPr marL="420624" indent="-384048" fontAlgn="auto">
              <a:spcAft>
                <a:spcPts val="0"/>
              </a:spcAft>
              <a:buFont typeface="Wingdings 2"/>
              <a:buChar char=""/>
              <a:defRPr/>
            </a:pPr>
            <a:r>
              <a:rPr lang="en-US" sz="1400" dirty="0" smtClean="0"/>
              <a:t>Build awareness and educate the community leaders, educators, and the general public about youth-school-community engagement activities, and motivate them to get involved</a:t>
            </a:r>
          </a:p>
          <a:p>
            <a:pPr marL="420624" indent="-384048" fontAlgn="auto">
              <a:spcAft>
                <a:spcPts val="0"/>
              </a:spcAft>
              <a:buFont typeface="Wingdings 2"/>
              <a:buChar char=""/>
              <a:defRPr/>
            </a:pPr>
            <a:r>
              <a:rPr lang="en-US" sz="1400" dirty="0" smtClean="0"/>
              <a:t>Collaborate and build productive partnerships with specialists, outside partners, and civic groups to determine community needs and the availability of services, and develop goals for meeting those needs</a:t>
            </a:r>
          </a:p>
          <a:p>
            <a:pPr marL="420624" indent="-384048" fontAlgn="auto">
              <a:spcAft>
                <a:spcPts val="0"/>
              </a:spcAft>
              <a:buFont typeface="Wingdings 2"/>
              <a:buChar char=""/>
              <a:defRPr/>
            </a:pPr>
            <a:r>
              <a:rPr lang="en-US" sz="1400" dirty="0" smtClean="0"/>
              <a:t>Establish and maintain cooperative working relationships with teachers, school administrators, students, youth councils, school boards, educational associations, state and federal agencies, and the general public – provide support and build capacity among these entities and individuals to engage with families and students at the highest levels</a:t>
            </a:r>
          </a:p>
          <a:p>
            <a:pPr marL="420624" indent="-384048" fontAlgn="auto">
              <a:spcAft>
                <a:spcPts val="0"/>
              </a:spcAft>
              <a:buFont typeface="Wingdings 2"/>
              <a:buChar char=""/>
              <a:defRPr/>
            </a:pPr>
            <a:r>
              <a:rPr lang="en-US" sz="1400" dirty="0" smtClean="0"/>
              <a:t>Represent student and community voice in all meetings and decisions</a:t>
            </a:r>
          </a:p>
          <a:p>
            <a:pPr marL="420624" indent="-384048" fontAlgn="auto">
              <a:spcAft>
                <a:spcPts val="0"/>
              </a:spcAft>
              <a:buFont typeface="Wingdings 2"/>
              <a:buNone/>
              <a:defRPr/>
            </a:pPr>
            <a:endParaRPr lang="en-US" sz="1400" dirty="0"/>
          </a:p>
        </p:txBody>
      </p:sp>
      <p:pic>
        <p:nvPicPr>
          <p:cNvPr id="4" name="Picture 4" descr="C:\Documents and Settings\cp8885\Desktop\DOCS\Clear logo.PNG"/>
          <p:cNvPicPr>
            <a:picLocks noChangeAspect="1" noChangeArrowheads="1"/>
          </p:cNvPicPr>
          <p:nvPr/>
        </p:nvPicPr>
        <p:blipFill>
          <a:blip r:embed="rId2"/>
          <a:srcRect/>
          <a:stretch>
            <a:fillRect/>
          </a:stretch>
        </p:blipFill>
        <p:spPr bwMode="auto">
          <a:xfrm>
            <a:off x="7053792" y="6104064"/>
            <a:ext cx="1785408" cy="54864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1033462"/>
          </a:xfrm>
        </p:spPr>
        <p:txBody>
          <a:bodyPr/>
          <a:lstStyle/>
          <a:p>
            <a:r>
              <a:rPr lang="en-US" smtClean="0"/>
              <a:t>Onsite Transformation Teams</a:t>
            </a:r>
          </a:p>
        </p:txBody>
      </p:sp>
      <p:sp>
        <p:nvSpPr>
          <p:cNvPr id="21507" name="Content Placeholder 2"/>
          <p:cNvSpPr>
            <a:spLocks noGrp="1"/>
          </p:cNvSpPr>
          <p:nvPr>
            <p:ph sz="quarter" idx="1"/>
          </p:nvPr>
        </p:nvSpPr>
        <p:spPr>
          <a:xfrm>
            <a:off x="292100" y="1801368"/>
            <a:ext cx="8567738" cy="4324795"/>
          </a:xfrm>
        </p:spPr>
        <p:txBody>
          <a:bodyPr>
            <a:normAutofit/>
          </a:bodyPr>
          <a:lstStyle/>
          <a:p>
            <a:r>
              <a:rPr lang="en-US" sz="1400" dirty="0" smtClean="0"/>
              <a:t>The </a:t>
            </a:r>
            <a:r>
              <a:rPr lang="en-US" sz="1600" b="1" dirty="0" smtClean="0"/>
              <a:t>School Board Coach</a:t>
            </a:r>
            <a:r>
              <a:rPr lang="en-US" sz="1600" dirty="0" smtClean="0"/>
              <a:t> </a:t>
            </a:r>
            <a:r>
              <a:rPr lang="en-US" sz="1400" dirty="0" smtClean="0"/>
              <a:t>is responsible for the areas of SIG requirements that call for schools to develop and increase teacher and school leader effectiveness, increase learning time, create community-oriented schools, and provide operational flexibility and support. The duties of the School Board Coach are:</a:t>
            </a:r>
          </a:p>
          <a:p>
            <a:r>
              <a:rPr lang="en-US" sz="1400" dirty="0" smtClean="0"/>
              <a:t>Conduct an initial/ongoing assessment of board needs through one-on-one interviews with each board member and appropriate school and district staff</a:t>
            </a:r>
          </a:p>
          <a:p>
            <a:r>
              <a:rPr lang="en-US" sz="1400" dirty="0" smtClean="0"/>
              <a:t>Identify structures that will help increase board engagement in increasing student achievement through:</a:t>
            </a:r>
          </a:p>
          <a:p>
            <a:pPr lvl="1"/>
            <a:r>
              <a:rPr lang="en-US" sz="1400" dirty="0" smtClean="0"/>
              <a:t>Creating a trusting environment</a:t>
            </a:r>
          </a:p>
          <a:p>
            <a:pPr lvl="1"/>
            <a:r>
              <a:rPr lang="en-US" sz="1400" dirty="0" smtClean="0"/>
              <a:t>Establishing a shared vision and high expectations</a:t>
            </a:r>
          </a:p>
          <a:p>
            <a:pPr lvl="1"/>
            <a:r>
              <a:rPr lang="en-US" sz="1400" dirty="0" smtClean="0"/>
              <a:t>Creating a collaborative culture</a:t>
            </a:r>
          </a:p>
          <a:p>
            <a:pPr lvl="1"/>
            <a:r>
              <a:rPr lang="en-US" sz="1400" dirty="0" smtClean="0"/>
              <a:t>Embedding continuous improvement and support in all policy and decision making</a:t>
            </a:r>
          </a:p>
          <a:p>
            <a:r>
              <a:rPr lang="en-US" sz="1400" dirty="0" smtClean="0"/>
              <a:t>Attend monthly board meetings and build capacity among trustees and administration with development and implementation of board agendas</a:t>
            </a:r>
          </a:p>
          <a:p>
            <a:r>
              <a:rPr lang="en-US" sz="1400" dirty="0" smtClean="0"/>
              <a:t>Develop capacity of board members through resources/information, targeted professional development and training sessions</a:t>
            </a:r>
          </a:p>
          <a:p>
            <a:r>
              <a:rPr lang="en-US" sz="1400" dirty="0" smtClean="0"/>
              <a:t>Increase capacity around operations, including financial health and budgeting.</a:t>
            </a:r>
          </a:p>
          <a:p>
            <a:pPr>
              <a:buFont typeface="Wingdings 2" pitchFamily="18" charset="2"/>
              <a:buNone/>
            </a:pPr>
            <a:endParaRPr lang="en-US" sz="1400" dirty="0" smtClean="0"/>
          </a:p>
        </p:txBody>
      </p:sp>
      <p:pic>
        <p:nvPicPr>
          <p:cNvPr id="4" name="Picture 4" descr="C:\Documents and Settings\cp8885\Desktop\DOCS\Clear logo.PNG"/>
          <p:cNvPicPr>
            <a:picLocks noChangeAspect="1" noChangeArrowheads="1"/>
          </p:cNvPicPr>
          <p:nvPr/>
        </p:nvPicPr>
        <p:blipFill>
          <a:blip r:embed="rId2"/>
          <a:srcRect/>
          <a:stretch>
            <a:fillRect/>
          </a:stretch>
        </p:blipFill>
        <p:spPr bwMode="auto">
          <a:xfrm>
            <a:off x="7053792" y="6104064"/>
            <a:ext cx="1785408" cy="54864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School Board Coach Successes</a:t>
            </a:r>
            <a:endParaRPr lang="en-US" dirty="0"/>
          </a:p>
        </p:txBody>
      </p:sp>
      <p:sp>
        <p:nvSpPr>
          <p:cNvPr id="3" name="Content Placeholder 2"/>
          <p:cNvSpPr>
            <a:spLocks noGrp="1"/>
          </p:cNvSpPr>
          <p:nvPr>
            <p:ph sz="quarter" idx="1"/>
          </p:nvPr>
        </p:nvSpPr>
        <p:spPr>
          <a:xfrm>
            <a:off x="329184" y="1600200"/>
            <a:ext cx="8436864" cy="4495800"/>
          </a:xfrm>
        </p:spPr>
        <p:txBody>
          <a:bodyPr>
            <a:normAutofit/>
          </a:bodyPr>
          <a:lstStyle/>
          <a:p>
            <a:r>
              <a:rPr lang="en-US" sz="2400" dirty="0" smtClean="0"/>
              <a:t> School Board Coaches have been welcomed by local trustees, and are “staffing” out trustee revision of policies, adherence to policy, and focus on school improvement</a:t>
            </a:r>
          </a:p>
          <a:p>
            <a:r>
              <a:rPr lang="en-US" sz="2400" dirty="0" smtClean="0"/>
              <a:t>Regular meetings with the board chair, clerk and superintendent have helped to increase focus on student achievement and issues relating to truancy and drop-outs</a:t>
            </a:r>
          </a:p>
          <a:p>
            <a:r>
              <a:rPr lang="en-US" sz="2400" dirty="0" smtClean="0"/>
              <a:t>Support in school finance issues has helped to develop stronger financial reporting and fidelity with the budget</a:t>
            </a:r>
          </a:p>
          <a:p>
            <a:r>
              <a:rPr lang="en-US" sz="2400" dirty="0" smtClean="0"/>
              <a:t>Training for board members, clerks, and administrators has provided a better understanding of roles </a:t>
            </a:r>
            <a:r>
              <a:rPr lang="en-US" sz="2400" smtClean="0"/>
              <a:t>and responsibilities for all</a:t>
            </a:r>
            <a:endParaRPr lang="en-US" sz="2400" dirty="0"/>
          </a:p>
        </p:txBody>
      </p:sp>
      <p:pic>
        <p:nvPicPr>
          <p:cNvPr id="4" name="Picture 4" descr="C:\Documents and Settings\cp8885\Desktop\DOCS\Clear logo.PNG"/>
          <p:cNvPicPr>
            <a:picLocks noChangeAspect="1" noChangeArrowheads="1"/>
          </p:cNvPicPr>
          <p:nvPr/>
        </p:nvPicPr>
        <p:blipFill>
          <a:blip r:embed="rId2"/>
          <a:srcRect/>
          <a:stretch>
            <a:fillRect/>
          </a:stretch>
        </p:blipFill>
        <p:spPr bwMode="auto">
          <a:xfrm>
            <a:off x="7053792" y="6104064"/>
            <a:ext cx="1785408" cy="548640"/>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Custom 6">
      <a:dk1>
        <a:sysClr val="windowText" lastClr="000000"/>
      </a:dk1>
      <a:lt1>
        <a:srgbClr val="BFBFBF"/>
      </a:lt1>
      <a:dk2>
        <a:srgbClr val="464653"/>
      </a:dk2>
      <a:lt2>
        <a:srgbClr val="DDE9EC"/>
      </a:lt2>
      <a:accent1>
        <a:srgbClr val="727CA3"/>
      </a:accent1>
      <a:accent2>
        <a:srgbClr val="638BAD"/>
      </a:accent2>
      <a:accent3>
        <a:srgbClr val="D2DA7A"/>
      </a:accent3>
      <a:accent4>
        <a:srgbClr val="FADA7A"/>
      </a:accent4>
      <a:accent5>
        <a:srgbClr val="B88472"/>
      </a:accent5>
      <a:accent6>
        <a:srgbClr val="8E736A"/>
      </a:accent6>
      <a:hlink>
        <a:srgbClr val="B292CA"/>
      </a:hlink>
      <a:folHlink>
        <a:srgbClr val="6B56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337</TotalTime>
  <Words>998</Words>
  <Application>Microsoft Macintosh PowerPoint</Application>
  <PresentationFormat>On-screen Show (4:3)</PresentationFormat>
  <Paragraphs>49</Paragraphs>
  <Slides>9</Slides>
  <Notes>0</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Median</vt:lpstr>
      <vt:lpstr>Presentation</vt:lpstr>
      <vt:lpstr>Montana’s schools of Promise SIG structure &amp; process Emphasizing the Role of School Board Coaching</vt:lpstr>
      <vt:lpstr>SIG Schools Indicators of Success</vt:lpstr>
      <vt:lpstr>SIG Schools Indicators of Success</vt:lpstr>
      <vt:lpstr>Slide 4</vt:lpstr>
      <vt:lpstr>Onsite Transformation Teams</vt:lpstr>
      <vt:lpstr>Onsite Transformation Teams</vt:lpstr>
      <vt:lpstr>Onsite Transformation Teams</vt:lpstr>
      <vt:lpstr>Onsite Transformation Teams</vt:lpstr>
      <vt:lpstr>School Board Coach Successes</vt:lpstr>
    </vt:vector>
  </TitlesOfParts>
  <Company>Office of Public Instruction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Libby Rognier</cp:lastModifiedBy>
  <cp:revision>24</cp:revision>
  <dcterms:created xsi:type="dcterms:W3CDTF">2011-08-24T18:20:32Z</dcterms:created>
  <dcterms:modified xsi:type="dcterms:W3CDTF">2011-08-24T18:20:40Z</dcterms:modified>
</cp:coreProperties>
</file>