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6" r:id="rId3"/>
    <p:sldId id="338" r:id="rId4"/>
    <p:sldId id="339" r:id="rId5"/>
    <p:sldId id="340" r:id="rId6"/>
    <p:sldId id="341" r:id="rId7"/>
    <p:sldId id="342" r:id="rId8"/>
    <p:sldId id="343" r:id="rId9"/>
    <p:sldId id="333" r:id="rId10"/>
    <p:sldId id="345" r:id="rId11"/>
    <p:sldId id="346" r:id="rId12"/>
    <p:sldId id="347" r:id="rId13"/>
    <p:sldId id="348" r:id="rId14"/>
    <p:sldId id="337" r:id="rId15"/>
    <p:sldId id="334" r:id="rId16"/>
    <p:sldId id="349" r:id="rId17"/>
    <p:sldId id="324" r:id="rId18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4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10" autoAdjust="0"/>
  </p:normalViewPr>
  <p:slideViewPr>
    <p:cSldViewPr>
      <p:cViewPr varScale="1">
        <p:scale>
          <a:sx n="88" d="100"/>
          <a:sy n="88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EDBE4-94CE-4818-9DD3-859645BC02BC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DDF1-B15A-43F4-98F4-120D217E4F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624A-AABB-4D65-8CF7-A100374707D1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30420"/>
            <a:ext cx="7435436" cy="315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17AFF-CE89-4422-A707-BB82F98E0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09B17-90A8-4F9D-A7CB-6715461F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CAD79-F449-4EED-A708-0AAB40BD8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93A5-28FD-43FF-B000-42FC47AD6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CC834-B181-44BD-B6F3-6AB728755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3ED87-5740-4617-9DF6-1925ABBAF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0830F-15F6-4A7F-8362-E779FB32A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59CE-3C89-4DD9-A989-52E4488E4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34B83-325D-47FA-8BFE-D12483A6F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07C9-8DA8-42A4-801A-5EFD533E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8B6E3-B6D8-4F82-B24A-9C0CB0CB9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9571-6E95-4ED2-8A3B-83C75B6DA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/>
                <a:cs typeface="+mn-cs"/>
              </a:defRPr>
            </a:lvl1pPr>
          </a:lstStyle>
          <a:p>
            <a:pPr>
              <a:defRPr/>
            </a:pPr>
            <a:fld id="{7C71F17A-80AC-4DB3-8B8F-3918E303D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0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6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0"/>
            <a:ext cx="83820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5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5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Transforming America’s Primary Education System for the 21</a:t>
            </a:r>
            <a:r>
              <a:rPr lang="en-US" sz="28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Century</a:t>
            </a:r>
          </a:p>
          <a:p>
            <a:pPr eaLnBrk="0" hangingPunct="0"/>
            <a:endParaRPr lang="en-US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2000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2000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r>
              <a:rPr lang="en-US" sz="2000" b="1" dirty="0" smtClean="0">
                <a:solidFill>
                  <a:schemeClr val="bg1"/>
                </a:solidFill>
                <a:latin typeface="Arial" charset="0"/>
              </a:rPr>
              <a:t>Ruby Takanishi</a:t>
            </a:r>
          </a:p>
          <a:p>
            <a:pPr eaLnBrk="0" hangingPunct="0"/>
            <a:endParaRPr lang="en-US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United States Department</a:t>
            </a:r>
          </a:p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of Education Webinar</a:t>
            </a:r>
          </a:p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March 13, 2012</a:t>
            </a:r>
            <a:endParaRPr lang="en-US" sz="1200" b="1" dirty="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8200" y="50990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0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6388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457200" y="6172200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www.fcd-us.org</a:t>
            </a:r>
          </a:p>
        </p:txBody>
      </p:sp>
      <p:pic>
        <p:nvPicPr>
          <p:cNvPr id="205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791200"/>
            <a:ext cx="27495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352800"/>
            <a:ext cx="39528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1676400"/>
            <a:ext cx="6705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6350"/>
            <a:r>
              <a:rPr lang="en-US" dirty="0" smtClean="0">
                <a:latin typeface="Times"/>
                <a:cs typeface="+mn-cs"/>
              </a:rPr>
              <a:t>     Montgomery County Public Schools (Maryland)</a:t>
            </a:r>
          </a:p>
          <a:p>
            <a:pPr marL="173038" indent="-6350"/>
            <a:endParaRPr lang="en-US" sz="800" dirty="0" smtClean="0">
              <a:latin typeface="Times"/>
              <a:cs typeface="+mn-cs"/>
            </a:endParaRPr>
          </a:p>
          <a:p>
            <a:pPr marL="1479550" lvl="0" indent="-282575">
              <a:buFont typeface="Arial" pitchFamily="34" charset="0"/>
              <a:buChar char="•"/>
            </a:pPr>
            <a:r>
              <a:rPr lang="en-US" sz="1800" dirty="0" smtClean="0"/>
              <a:t>Ninety percent of Third Graders in MCPS are proficient readers, including almost 75 percent of students in the Limited English Proficient (LEP) sub-group.</a:t>
            </a:r>
          </a:p>
          <a:p>
            <a:pPr marL="1479550" lvl="0" indent="-282575">
              <a:buFont typeface="Arial" pitchFamily="34" charset="0"/>
              <a:buChar char="•"/>
            </a:pPr>
            <a:endParaRPr lang="en-US" sz="800" dirty="0" smtClean="0"/>
          </a:p>
          <a:p>
            <a:pPr marL="1479550" lvl="0" indent="-282575">
              <a:buFont typeface="Arial" pitchFamily="34" charset="0"/>
              <a:buChar char="•"/>
            </a:pPr>
            <a:r>
              <a:rPr lang="en-US" sz="1800" dirty="0" smtClean="0"/>
              <a:t>The reading gap between the LEP sub-group and all Third Grade students has narrowed by 36 percentage points since 2003.</a:t>
            </a:r>
          </a:p>
          <a:p>
            <a:pPr marL="1479550" lvl="0" indent="-282575"/>
            <a:endParaRPr lang="en-US" sz="800" dirty="0" smtClean="0"/>
          </a:p>
          <a:p>
            <a:pPr marL="1479550" lvl="0" indent="-282575">
              <a:buFont typeface="Arial" pitchFamily="34" charset="0"/>
              <a:buChar char="•"/>
            </a:pPr>
            <a:r>
              <a:rPr lang="en-US" sz="1800" dirty="0" smtClean="0"/>
              <a:t>Student learning in PreK-3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does not fade out in middle and high school.</a:t>
            </a:r>
          </a:p>
          <a:p>
            <a:pPr marL="1479550" lvl="0" indent="-282575">
              <a:buFont typeface="Arial" pitchFamily="34" charset="0"/>
              <a:buChar char="•"/>
            </a:pPr>
            <a:endParaRPr lang="en-US" sz="800" dirty="0" smtClean="0"/>
          </a:p>
          <a:p>
            <a:pPr marL="1479550" lvl="0" indent="-282575">
              <a:buFont typeface="Arial" pitchFamily="34" charset="0"/>
              <a:buChar char="•"/>
            </a:pPr>
            <a:r>
              <a:rPr lang="en-US" sz="1800" dirty="0" smtClean="0"/>
              <a:t>Eighty-six percent of of MCPS students go to college, including nearly 80 percent of African American students and over 75 percent of Latino students. </a:t>
            </a:r>
          </a:p>
          <a:p>
            <a:pPr marL="1479550" lvl="0" indent="-282575">
              <a:buFont typeface="Arial" pitchFamily="34" charset="0"/>
              <a:buChar char="•"/>
            </a:pPr>
            <a:endParaRPr lang="en-US" sz="800" dirty="0" smtClean="0"/>
          </a:p>
          <a:p>
            <a:pPr marL="1479550" lvl="0" indent="-282575">
              <a:buFont typeface="Arial" pitchFamily="34" charset="0"/>
              <a:buChar char="•"/>
            </a:pPr>
            <a:r>
              <a:rPr lang="en-US" sz="1800" dirty="0" smtClean="0"/>
              <a:t>Nearly 50 percent of all former MCPS students earn a college degree within six years of graduation (a rate nearly double that of the nation as a whole). </a:t>
            </a:r>
          </a:p>
          <a:p>
            <a:pPr marL="173038" indent="-6350"/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WHAT DO WE KNOW  ABOUT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’S EFFECTIVENESS?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MC Case 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3622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6600" y="2057400"/>
            <a:ext cx="5638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6350"/>
            <a:r>
              <a:rPr lang="en-US" dirty="0" smtClean="0">
                <a:latin typeface="Times"/>
                <a:cs typeface="+mn-cs"/>
              </a:rPr>
              <a:t>  Bremerton Public Schools (Washington)</a:t>
            </a:r>
          </a:p>
          <a:p>
            <a:pPr marL="173038" indent="-6350"/>
            <a:endParaRPr lang="en-US" sz="800" dirty="0" smtClean="0">
              <a:latin typeface="Times"/>
              <a:cs typeface="+mn-c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The percentage of Fourth Graders meeting state reading standards rises every year – up from 59 percent in 2003, to 74 percent in 2009.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Sixty-six percent of entering Kindergarteners in 2009, knew their letters, an increase of 62 percent in eight years.</a:t>
            </a: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WHAT DO WE KNOW  ABOUT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’S EFFECTIVENESS?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MC Case 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362200"/>
            <a:ext cx="2819400" cy="3733800"/>
          </a:xfrm>
          <a:prstGeom prst="rect">
            <a:avLst/>
          </a:prstGeom>
        </p:spPr>
      </p:pic>
      <p:pic>
        <p:nvPicPr>
          <p:cNvPr id="5" name="Picture 4" descr="09-01-11 Near Final D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3622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1752600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/>
            <a:r>
              <a:rPr lang="en-US" dirty="0" smtClean="0">
                <a:latin typeface="Times"/>
                <a:cs typeface="+mn-cs"/>
              </a:rPr>
              <a:t>Chicago Child-Parent Center Education Program (Illinois, and expanding to Wisconsin, Minnesota, and Michigan)</a:t>
            </a:r>
          </a:p>
          <a:p>
            <a:pPr marL="282575"/>
            <a:endParaRPr lang="en-US" sz="800" dirty="0" smtClean="0">
              <a:latin typeface="Times"/>
              <a:cs typeface="+mn-cs"/>
            </a:endParaRPr>
          </a:p>
          <a:p>
            <a:pPr marL="282575"/>
            <a:endParaRPr lang="en-US" sz="2000" dirty="0" smtClean="0">
              <a:latin typeface="Times"/>
              <a:cs typeface="+mn-cs"/>
            </a:endParaRPr>
          </a:p>
          <a:p>
            <a:pPr marL="282575"/>
            <a:r>
              <a:rPr lang="en-US" sz="2000" dirty="0" smtClean="0">
                <a:latin typeface="Times"/>
                <a:cs typeface="+mn-cs"/>
              </a:rPr>
              <a:t>The Chicago Longitudinal Study focused on participants in the Child-Parent Center Education Program (CPCEP), a Title I-funded effort that provides up to six years of continuous learning experiences from </a:t>
            </a:r>
            <a:r>
              <a:rPr lang="en-US" sz="2000" dirty="0" err="1" smtClean="0">
                <a:latin typeface="Times"/>
                <a:cs typeface="+mn-cs"/>
              </a:rPr>
              <a:t>PreK</a:t>
            </a:r>
            <a:r>
              <a:rPr lang="en-US" sz="2000" dirty="0" smtClean="0">
                <a:latin typeface="Times"/>
                <a:cs typeface="+mn-cs"/>
              </a:rPr>
              <a:t>, starting at age three, through Third Grade.</a:t>
            </a:r>
          </a:p>
          <a:p>
            <a:pPr marL="282575"/>
            <a:endParaRPr lang="en-US" sz="800" dirty="0" smtClean="0">
              <a:latin typeface="Times"/>
              <a:cs typeface="+mn-cs"/>
            </a:endParaRPr>
          </a:p>
          <a:p>
            <a:pPr marL="282575"/>
            <a:r>
              <a:rPr lang="en-US" sz="2000" dirty="0" smtClean="0"/>
              <a:t>Now in its 26th year, findings show that the impact of the CPCEPs can endure through the third decade of life, and that the benefit-costs of the CPCEPs are an 18 percent annual return on investment for society.</a:t>
            </a:r>
          </a:p>
          <a:p>
            <a:pPr marL="282575"/>
            <a:endParaRPr lang="en-US" sz="2000" dirty="0" smtClean="0"/>
          </a:p>
          <a:p>
            <a:pPr marL="282575"/>
            <a:r>
              <a:rPr lang="en-US" sz="2000" dirty="0" smtClean="0"/>
              <a:t>The data </a:t>
            </a:r>
            <a:r>
              <a:rPr lang="en-US" sz="2000" dirty="0" smtClean="0">
                <a:latin typeface="Times"/>
                <a:cs typeface="+mn-cs"/>
              </a:rPr>
              <a:t>show that high-quality early education programs that begin in </a:t>
            </a:r>
            <a:r>
              <a:rPr lang="en-US" sz="2000" dirty="0" err="1" smtClean="0">
                <a:latin typeface="Times"/>
                <a:cs typeface="+mn-cs"/>
              </a:rPr>
              <a:t>PreK</a:t>
            </a:r>
            <a:r>
              <a:rPr lang="en-US" sz="2000" dirty="0" smtClean="0">
                <a:latin typeface="Times"/>
                <a:cs typeface="+mn-cs"/>
              </a:rPr>
              <a:t> and continue through Third Grade lead to higher school graduation rates and socioeconomic status; lower drug and alcohol abuse; and lower arrests and incarcerations.</a:t>
            </a:r>
          </a:p>
          <a:p>
            <a:pPr marL="282575"/>
            <a:r>
              <a:rPr lang="en-US" sz="800" dirty="0" smtClean="0">
                <a:latin typeface="Times"/>
                <a:cs typeface="+mn-cs"/>
              </a:rPr>
              <a:t> </a:t>
            </a:r>
          </a:p>
          <a:p>
            <a:pPr marL="282575"/>
            <a:endParaRPr lang="en-US" dirty="0" smtClean="0">
              <a:latin typeface="Times"/>
              <a:cs typeface="+mn-cs"/>
            </a:endParaRPr>
          </a:p>
          <a:p>
            <a:pPr marL="173038" indent="-6350"/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WHAT DO WE KNOW  ABOUT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’S EFFECTIVENESS?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288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233363"/>
            <a:r>
              <a:rPr lang="en-US" dirty="0" smtClean="0">
                <a:latin typeface="Times"/>
                <a:cs typeface="+mn-cs"/>
              </a:rPr>
              <a:t>Chicago Child-Parent </a:t>
            </a:r>
            <a:r>
              <a:rPr lang="en-US" dirty="0" smtClean="0">
                <a:latin typeface="Times"/>
              </a:rPr>
              <a:t>Center </a:t>
            </a:r>
            <a:r>
              <a:rPr lang="en-US" dirty="0" smtClean="0">
                <a:latin typeface="Times"/>
                <a:cs typeface="+mn-cs"/>
              </a:rPr>
              <a:t>Education Program (CPCEP)</a:t>
            </a:r>
          </a:p>
          <a:p>
            <a:pPr marL="49213"/>
            <a:endParaRPr lang="en-US" sz="800" dirty="0" smtClean="0"/>
          </a:p>
          <a:p>
            <a:pPr marL="398463"/>
            <a:r>
              <a:rPr lang="en-US" sz="2000" dirty="0" smtClean="0"/>
              <a:t>For participants at age 28, the positive outcomes among the 957 individuals who began the program in </a:t>
            </a:r>
            <a:r>
              <a:rPr lang="en-US" sz="2000" dirty="0" err="1" smtClean="0"/>
              <a:t>PreK</a:t>
            </a:r>
            <a:r>
              <a:rPr lang="en-US" sz="2000" dirty="0" smtClean="0"/>
              <a:t>, compared to a comparison group of 529 individuals of similar backgrounds but did not experience the program, included:</a:t>
            </a:r>
            <a:endParaRPr lang="en-US" sz="2000" dirty="0" smtClean="0">
              <a:latin typeface="Times"/>
            </a:endParaRPr>
          </a:p>
          <a:p>
            <a:pPr marL="631825" indent="-233363"/>
            <a:endParaRPr lang="en-US" sz="800" dirty="0" smtClean="0">
              <a:latin typeface="Times"/>
              <a:cs typeface="+mn-cs"/>
            </a:endParaRP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Nine percent more of the CPCEP children completed high school.</a:t>
            </a: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Twenty percent more achieved moderate or higher socioeconomic status.</a:t>
            </a: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Nineteen percent more had health insurance coverage as an employment benefit.</a:t>
            </a: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Twenty-eight percent fewer abused drugs and alcohol.</a:t>
            </a: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Twenty-two percent fewer had a felony arrest.</a:t>
            </a:r>
          </a:p>
          <a:p>
            <a:pPr marL="631825" indent="-233363">
              <a:buFont typeface="Arial" pitchFamily="34" charset="0"/>
              <a:buChar char="•"/>
            </a:pPr>
            <a:r>
              <a:rPr lang="en-US" sz="2000" dirty="0" smtClean="0">
                <a:latin typeface="Times"/>
                <a:cs typeface="+mn-cs"/>
              </a:rPr>
              <a:t>Twenty-eight percent fewer experienced incarceration.</a:t>
            </a:r>
          </a:p>
          <a:p>
            <a:pPr marL="631825" indent="-233363">
              <a:buFont typeface="Arial" pitchFamily="34" charset="0"/>
              <a:buChar char="•"/>
            </a:pPr>
            <a:endParaRPr lang="en-US" sz="2000" dirty="0" smtClean="0">
              <a:latin typeface="Times"/>
              <a:cs typeface="+mn-cs"/>
            </a:endParaRPr>
          </a:p>
          <a:p>
            <a:pPr marL="631825" indent="-233363"/>
            <a:r>
              <a:rPr lang="en-US" sz="2000" dirty="0" smtClean="0">
                <a:latin typeface="Times"/>
                <a:cs typeface="+mn-cs"/>
              </a:rPr>
              <a:t> 	Source: “School-Based Early Childhood Education and Age-28 Well-Being: Effects by Timing, Dosage, and Subgroups</a:t>
            </a:r>
            <a:r>
              <a:rPr lang="en-US" sz="2000" i="1" dirty="0" smtClean="0">
                <a:latin typeface="Times"/>
                <a:cs typeface="+mn-cs"/>
              </a:rPr>
              <a:t>.”  Science</a:t>
            </a:r>
            <a:r>
              <a:rPr lang="en-US" sz="2000" dirty="0" smtClean="0">
                <a:latin typeface="Times"/>
                <a:cs typeface="+mn-cs"/>
              </a:rPr>
              <a:t>, 9 June 2011, doi:10.1126/science.1203618.</a:t>
            </a:r>
          </a:p>
          <a:p>
            <a:pPr marL="282575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282575" indent="-233363"/>
            <a:endParaRPr lang="en-US" dirty="0" smtClean="0">
              <a:latin typeface="Times"/>
              <a:cs typeface="+mn-cs"/>
            </a:endParaRPr>
          </a:p>
          <a:p>
            <a:pPr marL="282575" indent="-233363"/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WHAT DO WE KNOW  ABOUT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’S EFFECTIVENESS?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                  </a:t>
            </a:r>
          </a:p>
          <a:p>
            <a:pPr eaLnBrk="0" hangingPunct="0"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WHERE IS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HAPPENING?</a:t>
            </a:r>
          </a:p>
          <a:p>
            <a:pPr eaLnBrk="0" hangingPunct="0"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THE FCD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MAP</a:t>
            </a:r>
          </a:p>
          <a:p>
            <a:pPr eaLnBrk="0" hangingPunct="0"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MapW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81" y="1752600"/>
            <a:ext cx="7890919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0800" y="1676400"/>
            <a:ext cx="6553200" cy="577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The prize: Raising the achievement levels of all children, and narrowing the achievement gaps between groups of children.</a:t>
            </a:r>
          </a:p>
          <a:p>
            <a:pPr marL="457200" lvl="0" indent="-2857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is not ‘just another thing’ in districts: the ambition is turnaround of districts, not just schools.</a:t>
            </a:r>
          </a:p>
          <a:p>
            <a:pPr marL="457200" lvl="0" indent="-2857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lvl="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is not ‘the silver bullet’: 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is the first building block of a cradle-to-career public education system for the 21</a:t>
            </a:r>
            <a:r>
              <a:rPr lang="en-US" baseline="30000" dirty="0" smtClean="0">
                <a:latin typeface="Times"/>
              </a:rPr>
              <a:t>st</a:t>
            </a:r>
            <a:r>
              <a:rPr lang="en-US" dirty="0" smtClean="0">
                <a:latin typeface="Times"/>
              </a:rPr>
              <a:t> century.</a:t>
            </a:r>
          </a:p>
          <a:p>
            <a:pPr marL="457200" lvl="0" indent="-2857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lvl="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must be a dual-generation strategy: Engaging families in increasing their own education and literacy is necessary to leverage their children’s learning in schools.</a:t>
            </a:r>
          </a:p>
          <a:p>
            <a:pPr marL="457200" lvl="0" indent="-285750">
              <a:buFont typeface="Arial" pitchFamily="34" charset="0"/>
              <a:buChar char="•"/>
            </a:pPr>
            <a:endParaRPr lang="en-US" sz="2000" dirty="0" smtClean="0">
              <a:latin typeface="Time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KEY TAKEAWAYS: KEEP OUR EYES ON THE PRIZE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NAESP Task Force Re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267200"/>
            <a:ext cx="1828800" cy="2286000"/>
          </a:xfrm>
          <a:prstGeom prst="rect">
            <a:avLst/>
          </a:prstGeom>
        </p:spPr>
      </p:pic>
      <p:pic>
        <p:nvPicPr>
          <p:cNvPr id="5" name="Picture 4" descr="A Teaching Case Study - UEI and Ounce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905000"/>
            <a:ext cx="1828800" cy="2286000"/>
          </a:xfrm>
          <a:prstGeom prst="rect">
            <a:avLst/>
          </a:prstGeom>
        </p:spPr>
      </p:pic>
      <p:pic>
        <p:nvPicPr>
          <p:cNvPr id="8" name="Picture 7" descr="Dual-Gen Research Brie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2971800"/>
            <a:ext cx="18288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0" y="1828800"/>
            <a:ext cx="5867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7938"/>
            <a:r>
              <a:rPr lang="en-US" dirty="0" smtClean="0">
                <a:latin typeface="Times"/>
                <a:cs typeface="+mn-cs"/>
              </a:rPr>
              <a:t>PreK-3</a:t>
            </a:r>
            <a:r>
              <a:rPr lang="en-US" baseline="30000" dirty="0" smtClean="0">
                <a:latin typeface="Times"/>
                <a:cs typeface="+mn-cs"/>
              </a:rPr>
              <a:t>rd</a:t>
            </a:r>
            <a:r>
              <a:rPr lang="en-US" dirty="0" smtClean="0">
                <a:latin typeface="Times"/>
                <a:cs typeface="+mn-cs"/>
              </a:rPr>
              <a:t> is not a silver bullet or the panacea for all our educational woes.  It is just an important part of a lifelong educational experience that provides the fundamentals and fosters a disposition for lifelong learning.</a:t>
            </a:r>
          </a:p>
          <a:p>
            <a:pPr marL="465138" indent="-298450"/>
            <a:endParaRPr lang="en-US" sz="800" dirty="0" smtClean="0">
              <a:latin typeface="Times"/>
              <a:cs typeface="+mn-cs"/>
            </a:endParaRPr>
          </a:p>
          <a:p>
            <a:pPr marL="173038" indent="-6350"/>
            <a:r>
              <a:rPr lang="en-US" dirty="0" smtClean="0">
                <a:latin typeface="Times"/>
                <a:cs typeface="+mn-cs"/>
              </a:rPr>
              <a:t>When children are well-educated, they are healthier and more likely to live happier lives than those who are left behind in prisons and in poverty.</a:t>
            </a:r>
          </a:p>
          <a:p>
            <a:pPr marL="465138" indent="-298450"/>
            <a:endParaRPr lang="en-US" sz="800" dirty="0" smtClean="0">
              <a:latin typeface="Times"/>
              <a:cs typeface="+mn-cs"/>
            </a:endParaRPr>
          </a:p>
          <a:p>
            <a:pPr marL="465138" indent="-298450"/>
            <a:r>
              <a:rPr lang="en-US" dirty="0" smtClean="0">
                <a:latin typeface="Times"/>
                <a:cs typeface="+mn-cs"/>
              </a:rPr>
              <a:t>They flourish.</a:t>
            </a:r>
          </a:p>
          <a:p>
            <a:pPr marL="465138" indent="-298450"/>
            <a:endParaRPr lang="en-US" sz="800" dirty="0" smtClean="0">
              <a:latin typeface="Times"/>
              <a:cs typeface="+mn-cs"/>
            </a:endParaRPr>
          </a:p>
          <a:p>
            <a:pPr marL="465138" indent="-298450"/>
            <a:r>
              <a:rPr lang="en-US" dirty="0" smtClean="0">
                <a:latin typeface="Times"/>
                <a:cs typeface="+mn-cs"/>
              </a:rPr>
              <a:t>Our communities and the nation benefit.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           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BUILDING BLOCK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 LIFELONG EDUCATION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2667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FOR INDEPTH RESOURCES ON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   GO TO: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4876800"/>
            <a:ext cx="5181600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400" dirty="0" smtClean="0">
                <a:solidFill>
                  <a:srgbClr val="DD6422"/>
                </a:solidFill>
              </a:rPr>
              <a:t>www.fcd-us.org</a:t>
            </a:r>
            <a:endParaRPr lang="en-US" sz="4400" dirty="0">
              <a:solidFill>
                <a:srgbClr val="DD6422"/>
              </a:solidFill>
            </a:endParaRPr>
          </a:p>
        </p:txBody>
      </p:sp>
      <p:pic>
        <p:nvPicPr>
          <p:cNvPr id="9" name="Picture 15" descr="FCDBrief#2PreK3rdWhatIsThePrice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FCDBrief#1CaseForInvestingInPreK3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1676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FCDBrief#3PreK-3rdTeacherQualityMattersCo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05000"/>
            <a:ext cx="175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Kindergarten Brief Cov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6400" y="1905000"/>
            <a:ext cx="1752600" cy="2362200"/>
          </a:xfrm>
          <a:prstGeom prst="rect">
            <a:avLst/>
          </a:prstGeom>
        </p:spPr>
      </p:pic>
      <p:pic>
        <p:nvPicPr>
          <p:cNvPr id="13" name="Picture 12" descr="Superintendents Brief Cov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1905000"/>
            <a:ext cx="1676400" cy="2362200"/>
          </a:xfrm>
          <a:prstGeom prst="rect">
            <a:avLst/>
          </a:prstGeom>
        </p:spPr>
      </p:pic>
      <p:pic>
        <p:nvPicPr>
          <p:cNvPr id="14" name="Picture 13" descr="No 7 PrincipalsBrief Cov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00800" y="4343400"/>
            <a:ext cx="1676400" cy="2362200"/>
          </a:xfrm>
          <a:prstGeom prst="rect">
            <a:avLst/>
          </a:prstGeom>
        </p:spPr>
      </p:pic>
      <p:pic>
        <p:nvPicPr>
          <p:cNvPr id="15" name="Picture 14" descr="FCD ELLsBrief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400" y="4343400"/>
            <a:ext cx="16764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2133600"/>
            <a:ext cx="5486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4763"/>
            <a:r>
              <a:rPr lang="en-US" dirty="0" smtClean="0">
                <a:latin typeface="Times"/>
                <a:cs typeface="+mn-cs"/>
              </a:rPr>
              <a:t>“Now, if we are to prevent the achievement gap and develop a cradle-to-career educational pipeline, early learning programs are going to have to be better integrated with the K-12 system”</a:t>
            </a:r>
          </a:p>
          <a:p>
            <a:pPr marL="166688" indent="4763"/>
            <a:endParaRPr lang="en-US" dirty="0" smtClean="0">
              <a:latin typeface="Times"/>
              <a:cs typeface="+mn-cs"/>
            </a:endParaRPr>
          </a:p>
          <a:p>
            <a:pPr marL="457200" indent="-285750"/>
            <a:r>
              <a:rPr lang="en-US" dirty="0">
                <a:latin typeface="Times"/>
                <a:cs typeface="+mn-cs"/>
              </a:rPr>
              <a:t>	</a:t>
            </a:r>
            <a:r>
              <a:rPr lang="en-US" dirty="0" smtClean="0">
                <a:latin typeface="Times"/>
                <a:cs typeface="+mn-cs"/>
              </a:rPr>
              <a:t>	- U.S. Secretary of Education </a:t>
            </a:r>
          </a:p>
          <a:p>
            <a:pPr marL="457200" indent="-285750"/>
            <a:r>
              <a:rPr lang="en-US" dirty="0" smtClean="0">
                <a:latin typeface="Times"/>
                <a:cs typeface="+mn-cs"/>
              </a:rPr>
              <a:t>				  Arne Duncan</a:t>
            </a:r>
          </a:p>
          <a:p>
            <a:pPr marL="457200" indent="-285750"/>
            <a:endParaRPr lang="en-US" dirty="0" smtClean="0">
              <a:latin typeface="Times"/>
              <a:cs typeface="+mn-cs"/>
            </a:endParaRPr>
          </a:p>
          <a:p>
            <a:pPr marL="166688" indent="4763"/>
            <a:r>
              <a:rPr lang="en-US" sz="1600" dirty="0" smtClean="0">
                <a:latin typeface="Times"/>
                <a:cs typeface="+mn-cs"/>
              </a:rPr>
              <a:t>Keynote address to the National Association for the Education of Young Children – November 18, 2009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                       SETTING THE STAGE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2133600"/>
            <a:ext cx="548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Current primary education system (Kindergarten to Grade 4) must be changed.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Both </a:t>
            </a:r>
            <a:r>
              <a:rPr lang="en-US" dirty="0" err="1" smtClean="0">
                <a:latin typeface="Times"/>
              </a:rPr>
              <a:t>PreK</a:t>
            </a:r>
            <a:r>
              <a:rPr lang="en-US" dirty="0" smtClean="0">
                <a:latin typeface="Times"/>
              </a:rPr>
              <a:t>/early learning programs and K-12 Grades must be linked to create a birth through postsecondary learning continuum (P-16).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is the first building block of a transformed P-16 public education system for the 21</a:t>
            </a:r>
            <a:r>
              <a:rPr lang="en-US" baseline="30000" dirty="0" smtClean="0">
                <a:latin typeface="Times"/>
              </a:rPr>
              <a:t>st</a:t>
            </a:r>
            <a:r>
              <a:rPr lang="en-US" dirty="0" smtClean="0">
                <a:latin typeface="Times"/>
              </a:rPr>
              <a:t> Century.</a:t>
            </a:r>
          </a:p>
          <a:p>
            <a:pPr marL="457200" indent="-285750">
              <a:buFont typeface="Arial" pitchFamily="34" charset="0"/>
              <a:buChar char="•"/>
            </a:pP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TRANSFORMING AMERICA’S PRIMARY EDUCATION SYSTEM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5" name="Picture 15" descr="FCDBrief#2PreK3rdWhatIsThePriceT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281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6600" y="1981200"/>
            <a:ext cx="5867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/>
            <a:r>
              <a:rPr lang="en-US" dirty="0" smtClean="0">
                <a:latin typeface="Times"/>
                <a:cs typeface="+mn-cs"/>
              </a:rPr>
              <a:t>Why we must transform American education starting with </a:t>
            </a:r>
            <a:r>
              <a:rPr lang="en-US" dirty="0" err="1" smtClean="0">
                <a:latin typeface="Times"/>
                <a:cs typeface="+mn-cs"/>
              </a:rPr>
              <a:t>PreK</a:t>
            </a:r>
            <a:r>
              <a:rPr lang="en-US" dirty="0" smtClean="0">
                <a:latin typeface="Times"/>
                <a:cs typeface="+mn-cs"/>
              </a:rPr>
              <a:t>/early learning:</a:t>
            </a:r>
          </a:p>
          <a:p>
            <a:pPr marL="115888"/>
            <a:endParaRPr lang="en-US" sz="800" dirty="0" smtClean="0">
              <a:latin typeface="Times"/>
              <a:cs typeface="+mn-cs"/>
            </a:endParaRPr>
          </a:p>
          <a:p>
            <a:pPr marL="349250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Children come to Kindergarten unprepared.</a:t>
            </a:r>
          </a:p>
          <a:p>
            <a:pPr marL="349250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349250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The education pipeline is sprouting leaks between </a:t>
            </a:r>
            <a:r>
              <a:rPr lang="en-US" dirty="0" err="1" smtClean="0">
                <a:latin typeface="Times"/>
                <a:cs typeface="+mn-cs"/>
              </a:rPr>
              <a:t>PreK</a:t>
            </a:r>
            <a:r>
              <a:rPr lang="en-US" dirty="0" smtClean="0">
                <a:latin typeface="Times"/>
                <a:cs typeface="+mn-cs"/>
              </a:rPr>
              <a:t> and Third Grade.</a:t>
            </a:r>
          </a:p>
          <a:p>
            <a:pPr marL="349250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349250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The majority of American children are not being well-educated from </a:t>
            </a:r>
            <a:r>
              <a:rPr lang="en-US" dirty="0" err="1" smtClean="0">
                <a:latin typeface="Times"/>
                <a:cs typeface="+mn-cs"/>
              </a:rPr>
              <a:t>PreK</a:t>
            </a:r>
            <a:r>
              <a:rPr lang="en-US" dirty="0" smtClean="0">
                <a:latin typeface="Times"/>
                <a:cs typeface="+mn-cs"/>
              </a:rPr>
              <a:t> to Third Grade: </a:t>
            </a:r>
          </a:p>
          <a:p>
            <a:pPr marL="806450" lvl="2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Just about 30 percent of all children are reading at or above grade level when they are first tested for NAEP at the beginning of Fourth Grade.</a:t>
            </a:r>
          </a:p>
          <a:p>
            <a:pPr marL="115888">
              <a:buFont typeface="Arial" pitchFamily="34" charset="0"/>
              <a:buChar char="•"/>
            </a:pPr>
            <a:endParaRPr lang="en-US" dirty="0" smtClean="0">
              <a:latin typeface="Times"/>
              <a:cs typeface="+mn-cs"/>
            </a:endParaRPr>
          </a:p>
          <a:p>
            <a:pPr marL="115888">
              <a:buFont typeface="Arial" pitchFamily="34" charset="0"/>
              <a:buChar char="•"/>
            </a:pPr>
            <a:endParaRPr lang="en-US" dirty="0" smtClean="0">
              <a:latin typeface="Times"/>
              <a:cs typeface="+mn-cs"/>
            </a:endParaRPr>
          </a:p>
          <a:p>
            <a:pPr marL="115888">
              <a:buFont typeface="Arial" pitchFamily="34" charset="0"/>
              <a:buChar char="•"/>
            </a:pP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A NATION AT (LONGTERM) RISK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6" name="Picture 17" descr="FCDBrief#3PreK-3rdTeacherQualityMatters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281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6600" y="2133600"/>
            <a:ext cx="5867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806450" lvl="2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806450" lvl="2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For children of color living in low-income households, the overwhelming majority – about 80 percent nationally – are not reading at grade level when they are first tested for NAEP.</a:t>
            </a:r>
          </a:p>
          <a:p>
            <a:pPr marL="806450" lvl="2" indent="-233363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357188" lvl="2" indent="-233363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To describe these facts as constituting a crisis is a vast understatement.</a:t>
            </a:r>
          </a:p>
          <a:p>
            <a:pPr marL="115888">
              <a:buFont typeface="Arial" pitchFamily="34" charset="0"/>
              <a:buChar char="•"/>
            </a:pPr>
            <a:endParaRPr lang="en-US" dirty="0" smtClean="0">
              <a:latin typeface="Times"/>
              <a:cs typeface="+mn-cs"/>
            </a:endParaRPr>
          </a:p>
          <a:p>
            <a:pPr marL="115888">
              <a:buFont typeface="Arial" pitchFamily="34" charset="0"/>
              <a:buChar char="•"/>
            </a:pPr>
            <a:endParaRPr lang="en-US" dirty="0" smtClean="0">
              <a:latin typeface="Times"/>
              <a:cs typeface="+mn-cs"/>
            </a:endParaRPr>
          </a:p>
          <a:p>
            <a:pPr marL="115888">
              <a:buFont typeface="Arial" pitchFamily="34" charset="0"/>
              <a:buChar char="•"/>
            </a:pP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A NATION AT (LONGTERM) RISK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8" name="Picture 7" descr="Kindergarten Brief Co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2133600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Shared understanding of the cultural and economic conditions of children’s lives, and their influences on learning and health.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Full-Day, Voluntary </a:t>
            </a:r>
            <a:r>
              <a:rPr lang="en-US" dirty="0" err="1" smtClean="0">
                <a:latin typeface="Times"/>
              </a:rPr>
              <a:t>PreK</a:t>
            </a:r>
            <a:r>
              <a:rPr lang="en-US" dirty="0" smtClean="0">
                <a:latin typeface="Times"/>
              </a:rPr>
              <a:t> Programs beginning at least by age three, preferably age two.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Full-Day, Required Kindergarten.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Superintendent leadership for district-wide change.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WHAT IS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GRADE?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6" name="Picture 5" descr="Superintendents Brief Co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2133600"/>
            <a:ext cx="548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Principal leadership that provides time and resources for teacher teams centered on 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Grade alignment  of standards, curriculum, instruction and assessment.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Family engagement focused on what children are learning in classrooms.</a:t>
            </a:r>
          </a:p>
          <a:p>
            <a:pPr marL="457200" indent="-285750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Increasing time for close alignment of instruction in before and after school programs, including weekends and summer programs.</a:t>
            </a: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WHAT IS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GRADE?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8" name="Picture 7" descr="No 7 PrincipalsBrief Co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29000" y="2133600"/>
            <a:ext cx="5486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All children require sustained, aligned instruction from 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Grade, especially in oral language and in academic English.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Second Language Learners have the major task of acquiring another language.</a:t>
            </a:r>
          </a:p>
          <a:p>
            <a:pPr marL="465138" indent="-298450">
              <a:buFont typeface="Arial" pitchFamily="34" charset="0"/>
              <a:buChar char="•"/>
            </a:pPr>
            <a:endParaRPr lang="en-US" sz="800" dirty="0" smtClean="0">
              <a:latin typeface="Times"/>
              <a:cs typeface="+mn-cs"/>
            </a:endParaRPr>
          </a:p>
          <a:p>
            <a:pPr marL="465138" indent="-298450">
              <a:buFont typeface="Arial" pitchFamily="34" charset="0"/>
              <a:buChar char="•"/>
            </a:pPr>
            <a:r>
              <a:rPr lang="en-US" dirty="0" smtClean="0">
                <a:latin typeface="Times"/>
                <a:cs typeface="+mn-cs"/>
              </a:rPr>
              <a:t>More learning time – before, during, and after school, including summer programs is required, and all must be tightly aligned with what happens in classrooms.</a:t>
            </a: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WHY 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IMPORTANT FOR 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SECOND LANGUAGE LEARNERS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FCDBrief#1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09800"/>
            <a:ext cx="2816352" cy="3730752"/>
          </a:xfrm>
          <a:prstGeom prst="rect">
            <a:avLst/>
          </a:prstGeom>
        </p:spPr>
      </p:pic>
      <p:pic>
        <p:nvPicPr>
          <p:cNvPr id="6" name="Picture 5" descr="FCD ELLsBrief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2819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4600" y="1752600"/>
            <a:ext cx="6629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Quality early learning programs must be sustained by a quality K-12 education system: National Head Start Impact Study.</a:t>
            </a:r>
          </a:p>
          <a:p>
            <a:pPr marL="457200" indent="-2857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Third Grade outcomes are crucial for future educational success in schools: </a:t>
            </a:r>
            <a:r>
              <a:rPr lang="en-US" i="1" dirty="0" smtClean="0">
                <a:latin typeface="Times"/>
              </a:rPr>
              <a:t>Double Jeopardy: How Third-Grade Reading Skills and Poverty Influence High School Graduation.</a:t>
            </a:r>
            <a:endParaRPr lang="en-US" dirty="0" smtClean="0">
              <a:latin typeface="Times"/>
            </a:endParaRPr>
          </a:p>
          <a:p>
            <a:pPr marL="457200" indent="-285750">
              <a:buFont typeface="Arial" pitchFamily="34" charset="0"/>
              <a:buChar char="•"/>
            </a:pPr>
            <a:endParaRPr lang="en-US" sz="800" dirty="0" smtClean="0">
              <a:latin typeface="Times"/>
            </a:endParaRPr>
          </a:p>
          <a:p>
            <a:pPr marL="457200" indent="-285750">
              <a:buFont typeface="Arial" pitchFamily="34" charset="0"/>
              <a:buChar char="•"/>
            </a:pPr>
            <a:r>
              <a:rPr lang="en-US" dirty="0" smtClean="0">
                <a:latin typeface="Times"/>
              </a:rPr>
              <a:t>Programs that are well-connected and integrated in learning opportunities from PreK-3</a:t>
            </a:r>
            <a:r>
              <a:rPr lang="en-US" baseline="30000" dirty="0" smtClean="0">
                <a:latin typeface="Times"/>
              </a:rPr>
              <a:t>rd</a:t>
            </a:r>
            <a:r>
              <a:rPr lang="en-US" dirty="0" smtClean="0">
                <a:latin typeface="Times"/>
              </a:rPr>
              <a:t> Grade have positive outcomes: Montgomery County (MD) Public Schools, Bremerton (WA) and Chicago Child-Parent Center Education Program (IL).</a:t>
            </a:r>
          </a:p>
          <a:p>
            <a:pPr marL="457200" indent="-285750">
              <a:buFont typeface="Arial" pitchFamily="34" charset="0"/>
              <a:buChar char="•"/>
            </a:pPr>
            <a:endParaRPr lang="en-US" dirty="0">
              <a:latin typeface="Times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DD642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PREK-3</a:t>
            </a:r>
            <a:r>
              <a:rPr lang="en-US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AN EVIDENCE-DRIVEN STRATEGY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hs_impact_study_final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5000"/>
            <a:ext cx="1981200" cy="2514600"/>
          </a:xfrm>
          <a:prstGeom prst="rect">
            <a:avLst/>
          </a:prstGeom>
        </p:spPr>
      </p:pic>
      <p:pic>
        <p:nvPicPr>
          <p:cNvPr id="9" name="Picture 8" descr="DoubleJeopardyRepor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962400"/>
            <a:ext cx="20574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4245</TotalTime>
  <Words>1157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Maruyama Design,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Maruyama</dc:creator>
  <cp:lastModifiedBy>mliving</cp:lastModifiedBy>
  <cp:revision>553</cp:revision>
  <dcterms:created xsi:type="dcterms:W3CDTF">2012-03-13T16:55:00Z</dcterms:created>
  <dcterms:modified xsi:type="dcterms:W3CDTF">2012-03-13T22:05:14Z</dcterms:modified>
</cp:coreProperties>
</file>