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2"/>
  </p:notesMasterIdLst>
  <p:handoutMasterIdLst>
    <p:handoutMasterId r:id="rId33"/>
  </p:handoutMasterIdLst>
  <p:sldIdLst>
    <p:sldId id="327" r:id="rId2"/>
    <p:sldId id="328" r:id="rId3"/>
    <p:sldId id="329" r:id="rId4"/>
    <p:sldId id="308" r:id="rId5"/>
    <p:sldId id="326" r:id="rId6"/>
    <p:sldId id="330" r:id="rId7"/>
    <p:sldId id="331" r:id="rId8"/>
    <p:sldId id="332" r:id="rId9"/>
    <p:sldId id="333" r:id="rId10"/>
    <p:sldId id="334" r:id="rId11"/>
    <p:sldId id="335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36" r:id="rId25"/>
    <p:sldId id="338" r:id="rId26"/>
    <p:sldId id="322" r:id="rId27"/>
    <p:sldId id="323" r:id="rId28"/>
    <p:sldId id="324" r:id="rId29"/>
    <p:sldId id="325" r:id="rId30"/>
    <p:sldId id="337" r:id="rId3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392"/>
    <a:srgbClr val="107BBC"/>
    <a:srgbClr val="FEF9CE"/>
    <a:srgbClr val="FFFFFF"/>
    <a:srgbClr val="7D2B26"/>
    <a:srgbClr val="7F7F7F"/>
    <a:srgbClr val="FFFF99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8931" autoAdjust="0"/>
  </p:normalViewPr>
  <p:slideViewPr>
    <p:cSldViewPr>
      <p:cViewPr>
        <p:scale>
          <a:sx n="90" d="100"/>
          <a:sy n="90" d="100"/>
        </p:scale>
        <p:origin x="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56" y="-108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C1FS\home\JHeppen\NHSC\EWS\Recreate%20Allensworth%20and%20Easton%20chart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C1FS\home\JHeppen\NHSC\EWS\Recreate%20Allensworth%20and%20Easton%20chart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C1FS\home\JHeppen\NHSC\EWS\Recreate%20Allensworth%20and%20Easton%20char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400" baseline="0" dirty="0"/>
              <a:t>Four-Year Graduation Rates for CPS Students Entering High School in 2001, by 9th Grade Absences (Allensworth &amp; Easton, 2007)</a:t>
            </a:r>
          </a:p>
        </c:rich>
      </c:tx>
      <c:layout>
        <c:manualLayout>
          <c:xMode val="edge"/>
          <c:yMode val="edge"/>
          <c:x val="0.11930294906166242"/>
          <c:y val="3.6117381489842108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796246648793636"/>
          <c:y val="0.21218961625282201"/>
          <c:w val="0.84182305630027121"/>
          <c:h val="0.62753950338600561"/>
        </c:manualLayout>
      </c:layout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chemeClr val="tx2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7200000" scaled="0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dLbls>
            <c:dLbl>
              <c:idx val="0"/>
              <c:layout>
                <c:manualLayout>
                  <c:x val="-1.751563896336028E-3"/>
                  <c:y val="-4.9737236570034189E-3"/>
                </c:manualLayout>
              </c:layout>
              <c:dLblPos val="outEnd"/>
              <c:showVal val="1"/>
            </c:dLbl>
            <c:dLbl>
              <c:idx val="1"/>
              <c:layout>
                <c:manualLayout>
                  <c:x val="3.5466143139614424E-3"/>
                  <c:y val="-7.4189936190256524E-3"/>
                </c:manualLayout>
              </c:layout>
              <c:dLblPos val="outEnd"/>
              <c:showVal val="1"/>
            </c:dLbl>
            <c:dLbl>
              <c:idx val="2"/>
              <c:layout>
                <c:manualLayout>
                  <c:x val="-1.4502543750395803E-3"/>
                  <c:y val="-7.4943566591421859E-3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1.6137862123802903E-3"/>
                  <c:y val="-1.6629636871011901E-3"/>
                </c:manualLayout>
              </c:layout>
              <c:dLblPos val="outEnd"/>
              <c:showVal val="1"/>
            </c:dLbl>
            <c:dLbl>
              <c:idx val="4"/>
              <c:layout>
                <c:manualLayout>
                  <c:x val="4.6776860667215713E-3"/>
                  <c:y val="-1.0654627539503405E-2"/>
                </c:manualLayout>
              </c:layout>
              <c:dLblPos val="outEnd"/>
              <c:showVal val="1"/>
            </c:dLbl>
            <c:dLbl>
              <c:idx val="5"/>
              <c:layout>
                <c:manualLayout>
                  <c:x val="-3.0130952129643596E-4"/>
                  <c:y val="-6.6665481713205944E-3"/>
                </c:manualLayout>
              </c:layout>
              <c:dLblPos val="outEnd"/>
              <c:showVal val="1"/>
            </c:dLbl>
            <c:dLbl>
              <c:idx val="6"/>
              <c:layout>
                <c:manualLayout>
                  <c:x val="-3.6506160590516173E-4"/>
                  <c:y val="-5.4251909256264113E-3"/>
                </c:manualLayout>
              </c:layout>
              <c:dLblPos val="outEnd"/>
              <c:showVal val="1"/>
            </c:dLbl>
            <c:dLbl>
              <c:idx val="7"/>
              <c:layout>
                <c:manualLayout>
                  <c:x val="-8.7578194816800728E-4"/>
                  <c:y val="-4.0707891197572241E-3"/>
                </c:manualLayout>
              </c:layout>
              <c:dLblPos val="outEnd"/>
              <c:showVal val="1"/>
            </c:dLbl>
            <c:dLbl>
              <c:idx val="8"/>
              <c:layout>
                <c:manualLayout>
                  <c:x val="-4.6112600536193371E-3"/>
                  <c:y val="-1.1422003400816448E-2"/>
                </c:manualLayout>
              </c:layout>
              <c:dLblPos val="outEnd"/>
              <c:showVal val="1"/>
            </c:dLbl>
            <c:dLbl>
              <c:idx val="9"/>
              <c:layout>
                <c:manualLayout>
                  <c:x val="1.2511170688114486E-4"/>
                  <c:y val="-9.6914973664409768E-3"/>
                </c:manualLayout>
              </c:layout>
              <c:dLblPos val="outEnd"/>
              <c:showVal val="1"/>
            </c:dLbl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 algn="l">
                  <a:defRPr sz="10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Val val="1"/>
          </c:dLbls>
          <c:cat>
            <c:strRef>
              <c:f>Sheet1!$A$3:$A$11</c:f>
              <c:strCache>
                <c:ptCount val="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40+</c:v>
                </c:pt>
              </c:strCache>
            </c:strRef>
          </c:cat>
          <c:val>
            <c:numRef>
              <c:f>Sheet1!$B$3:$B$11</c:f>
              <c:numCache>
                <c:formatCode>General</c:formatCode>
                <c:ptCount val="9"/>
                <c:pt idx="0">
                  <c:v>0.87000000000000166</c:v>
                </c:pt>
                <c:pt idx="1">
                  <c:v>0.63000000000000189</c:v>
                </c:pt>
                <c:pt idx="2">
                  <c:v>0.41000000000000031</c:v>
                </c:pt>
                <c:pt idx="3">
                  <c:v>0.21000000000000021</c:v>
                </c:pt>
                <c:pt idx="4">
                  <c:v>9.0000000000000066E-2</c:v>
                </c:pt>
                <c:pt idx="5">
                  <c:v>5.0000000000000114E-2</c:v>
                </c:pt>
                <c:pt idx="6">
                  <c:v>2.0000000000000052E-2</c:v>
                </c:pt>
                <c:pt idx="7">
                  <c:v>1.0000000000000033E-2</c:v>
                </c:pt>
                <c:pt idx="8">
                  <c:v>0</c:v>
                </c:pt>
              </c:numCache>
            </c:numRef>
          </c:val>
        </c:ser>
        <c:dLbls>
          <c:showVal val="1"/>
        </c:dLbls>
        <c:gapWidth val="40"/>
        <c:axId val="74455680"/>
        <c:axId val="76342016"/>
      </c:barChart>
      <c:catAx>
        <c:axId val="74455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Days Absent</a:t>
                </a:r>
                <a:r>
                  <a:rPr lang="en-US" baseline="0"/>
                  <a:t> Per Semester (Course Cutting Counted as Partial Days)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0701512176929657"/>
              <c:y val="0.91798344620015104"/>
            </c:manualLayout>
          </c:layout>
          <c:spPr>
            <a:noFill/>
            <a:ln w="25400">
              <a:noFill/>
            </a:ln>
          </c:spPr>
        </c:title>
        <c:numFmt formatCode="@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342016"/>
        <c:crosses val="autoZero"/>
        <c:auto val="1"/>
        <c:lblAlgn val="ctr"/>
        <c:lblOffset val="100"/>
        <c:tickLblSkip val="1"/>
        <c:tickMarkSkip val="1"/>
      </c:catAx>
      <c:valAx>
        <c:axId val="7634201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 Graduated in Four Years</a:t>
                </a:r>
              </a:p>
            </c:rich>
          </c:tx>
          <c:layout>
            <c:manualLayout>
              <c:xMode val="edge"/>
              <c:yMode val="edge"/>
              <c:x val="2.1447721179624835E-2"/>
              <c:y val="0.26410835214447032"/>
            </c:manualLayout>
          </c:layout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455680"/>
        <c:crosses val="autoZero"/>
        <c:crossBetween val="between"/>
        <c:majorUnit val="0.2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400" baseline="0" dirty="0"/>
              <a:t>Four-Year Graduation Rates for CPS Students Entering High School in 2001, by Freshman Course Failures (Allensworth &amp; Easton, 2007)</a:t>
            </a:r>
          </a:p>
        </c:rich>
      </c:tx>
      <c:layout>
        <c:manualLayout>
          <c:xMode val="edge"/>
          <c:yMode val="edge"/>
          <c:x val="0.11930294906166219"/>
          <c:y val="3.6117381489842011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796246648793612"/>
          <c:y val="0.21218961625282201"/>
          <c:w val="0.84182305630027121"/>
          <c:h val="0.62753950338600561"/>
        </c:manualLayout>
      </c:layout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chemeClr val="tx2">
                    <a:lumMod val="5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7200000" scaled="0"/>
            </a:gradFill>
            <a:ln w="12700">
              <a:solidFill>
                <a:srgbClr val="000000"/>
              </a:solidFill>
              <a:prstDash val="solid"/>
            </a:ln>
          </c:spPr>
          <c:dLbls>
            <c:dLbl>
              <c:idx val="0"/>
              <c:layout>
                <c:manualLayout>
                  <c:x val="-1.7515638963360135E-3"/>
                  <c:y val="-4.9737236570034093E-3"/>
                </c:manualLayout>
              </c:layout>
              <c:dLblPos val="outEnd"/>
              <c:showVal val="1"/>
            </c:dLbl>
            <c:dLbl>
              <c:idx val="1"/>
              <c:layout>
                <c:manualLayout>
                  <c:x val="3.5466143139614406E-3"/>
                  <c:y val="-7.4189936190256133E-3"/>
                </c:manualLayout>
              </c:layout>
              <c:dLblPos val="outEnd"/>
              <c:showVal val="1"/>
            </c:dLbl>
            <c:dLbl>
              <c:idx val="2"/>
              <c:layout>
                <c:manualLayout>
                  <c:x val="-1.4502543750395803E-3"/>
                  <c:y val="-7.4943566591421781E-3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1.6137862123802903E-3"/>
                  <c:y val="-1.6629636871011899E-3"/>
                </c:manualLayout>
              </c:layout>
              <c:dLblPos val="outEnd"/>
              <c:showVal val="1"/>
            </c:dLbl>
            <c:dLbl>
              <c:idx val="4"/>
              <c:layout>
                <c:manualLayout>
                  <c:x val="4.67768606672156E-3"/>
                  <c:y val="-1.0654627539503402E-2"/>
                </c:manualLayout>
              </c:layout>
              <c:dLblPos val="outEnd"/>
              <c:showVal val="1"/>
            </c:dLbl>
            <c:dLbl>
              <c:idx val="5"/>
              <c:layout>
                <c:manualLayout>
                  <c:x val="-3.0130952129643542E-4"/>
                  <c:y val="-6.6665481713205814E-3"/>
                </c:manualLayout>
              </c:layout>
              <c:dLblPos val="outEnd"/>
              <c:showVal val="1"/>
            </c:dLbl>
            <c:dLbl>
              <c:idx val="6"/>
              <c:layout>
                <c:manualLayout>
                  <c:x val="-3.6506160590516113E-4"/>
                  <c:y val="-5.4251909256264018E-3"/>
                </c:manualLayout>
              </c:layout>
              <c:dLblPos val="outEnd"/>
              <c:showVal val="1"/>
            </c:dLbl>
            <c:dLbl>
              <c:idx val="7"/>
              <c:layout>
                <c:manualLayout>
                  <c:x val="-8.7578194816800695E-4"/>
                  <c:y val="-1.3100134492217974E-2"/>
                </c:manualLayout>
              </c:layout>
              <c:dLblPos val="outEnd"/>
              <c:showVal val="1"/>
            </c:dLbl>
            <c:dLbl>
              <c:idx val="8"/>
              <c:layout>
                <c:manualLayout>
                  <c:x val="-4.6112600536193267E-3"/>
                  <c:y val="-1.1422003400816423E-2"/>
                </c:manualLayout>
              </c:layout>
              <c:dLblPos val="outEnd"/>
              <c:showVal val="1"/>
            </c:dLbl>
            <c:dLbl>
              <c:idx val="9"/>
              <c:layout>
                <c:manualLayout>
                  <c:x val="1.251117068811447E-4"/>
                  <c:y val="-9.6914973664409768E-3"/>
                </c:manualLayout>
              </c:layout>
              <c:dLblPos val="outEnd"/>
              <c:showVal val="1"/>
            </c:dLbl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 algn="l">
                  <a:defRPr sz="10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Val val="1"/>
          </c:dLbls>
          <c:cat>
            <c:strRef>
              <c:f>Sheet1!$A$14:$A$23</c:f>
              <c:strCach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More than 8</c:v>
                </c:pt>
              </c:strCache>
            </c:strRef>
          </c:cat>
          <c:val>
            <c:numRef>
              <c:f>Sheet1!$B$14:$B$23</c:f>
              <c:numCache>
                <c:formatCode>General</c:formatCode>
                <c:ptCount val="10"/>
                <c:pt idx="0">
                  <c:v>0.85000000000000064</c:v>
                </c:pt>
                <c:pt idx="1">
                  <c:v>0.70000000000000062</c:v>
                </c:pt>
                <c:pt idx="2">
                  <c:v>0.55000000000000004</c:v>
                </c:pt>
                <c:pt idx="3">
                  <c:v>0.42000000000000032</c:v>
                </c:pt>
                <c:pt idx="4">
                  <c:v>0.33000000000000107</c:v>
                </c:pt>
                <c:pt idx="5">
                  <c:v>0.25</c:v>
                </c:pt>
                <c:pt idx="6">
                  <c:v>0.13</c:v>
                </c:pt>
                <c:pt idx="7">
                  <c:v>0.11</c:v>
                </c:pt>
                <c:pt idx="8">
                  <c:v>7.0000000000000021E-2</c:v>
                </c:pt>
                <c:pt idx="9">
                  <c:v>2.0000000000000011E-2</c:v>
                </c:pt>
              </c:numCache>
            </c:numRef>
          </c:val>
        </c:ser>
        <c:dLbls>
          <c:showVal val="1"/>
        </c:dLbls>
        <c:gapWidth val="40"/>
        <c:axId val="76383360"/>
        <c:axId val="76385280"/>
      </c:barChart>
      <c:catAx>
        <c:axId val="763833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Semester Course Failures</a:t>
                </a:r>
              </a:p>
            </c:rich>
          </c:tx>
          <c:layout>
            <c:manualLayout>
              <c:xMode val="edge"/>
              <c:yMode val="edge"/>
              <c:x val="0.39571307793256855"/>
              <c:y val="0.93346922360511464"/>
            </c:manualLayout>
          </c:layout>
          <c:spPr>
            <a:noFill/>
            <a:ln w="25400">
              <a:noFill/>
            </a:ln>
          </c:spPr>
        </c:title>
        <c:numFmt formatCode="@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385280"/>
        <c:crosses val="autoZero"/>
        <c:auto val="1"/>
        <c:lblAlgn val="ctr"/>
        <c:lblOffset val="100"/>
        <c:tickLblSkip val="1"/>
        <c:tickMarkSkip val="1"/>
      </c:catAx>
      <c:valAx>
        <c:axId val="7638528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 Graduated in Four Years</a:t>
                </a:r>
              </a:p>
            </c:rich>
          </c:tx>
          <c:layout>
            <c:manualLayout>
              <c:xMode val="edge"/>
              <c:yMode val="edge"/>
              <c:x val="2.1447721179624818E-2"/>
              <c:y val="0.26410835214447032"/>
            </c:manualLayout>
          </c:layout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383360"/>
        <c:crosses val="autoZero"/>
        <c:crossBetween val="between"/>
        <c:majorUnit val="0.2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400" baseline="0" dirty="0"/>
              <a:t>Four-Year Graduation Rates for CPS Students Entering High School in 2001, by Freshman GPA (Allensworth &amp; Easton, 2007)</a:t>
            </a:r>
          </a:p>
        </c:rich>
      </c:tx>
      <c:layout>
        <c:manualLayout>
          <c:xMode val="edge"/>
          <c:yMode val="edge"/>
          <c:x val="0.11930294906166219"/>
          <c:y val="3.6117381489842011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796246648793612"/>
          <c:y val="0.21218961625282201"/>
          <c:w val="0.84182305630027121"/>
          <c:h val="0.62753950338600561"/>
        </c:manualLayout>
      </c:layout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1E4392">
                    <a:lumMod val="50000"/>
                  </a:srgb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7200000" scaled="0"/>
            </a:gradFill>
            <a:ln w="12700">
              <a:solidFill>
                <a:srgbClr val="000000"/>
              </a:solidFill>
              <a:prstDash val="solid"/>
            </a:ln>
          </c:spPr>
          <c:dLbls>
            <c:dLbl>
              <c:idx val="0"/>
              <c:layout>
                <c:manualLayout>
                  <c:x val="-1.7515638963360135E-3"/>
                  <c:y val="-4.9737236570034093E-3"/>
                </c:manualLayout>
              </c:layout>
              <c:dLblPos val="outEnd"/>
              <c:showVal val="1"/>
            </c:dLbl>
            <c:dLbl>
              <c:idx val="1"/>
              <c:layout>
                <c:manualLayout>
                  <c:x val="3.5466143139614406E-3"/>
                  <c:y val="-7.4189936190256133E-3"/>
                </c:manualLayout>
              </c:layout>
              <c:dLblPos val="outEnd"/>
              <c:showVal val="1"/>
            </c:dLbl>
            <c:dLbl>
              <c:idx val="2"/>
              <c:layout>
                <c:manualLayout>
                  <c:x val="-1.4502543750395803E-3"/>
                  <c:y val="-7.4943566591421781E-3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1.6137862123802903E-3"/>
                  <c:y val="-1.6629636871011899E-3"/>
                </c:manualLayout>
              </c:layout>
              <c:dLblPos val="outEnd"/>
              <c:showVal val="1"/>
            </c:dLbl>
            <c:dLbl>
              <c:idx val="4"/>
              <c:layout>
                <c:manualLayout>
                  <c:x val="4.67768606672156E-3"/>
                  <c:y val="-1.0654627539503402E-2"/>
                </c:manualLayout>
              </c:layout>
              <c:dLblPos val="outEnd"/>
              <c:showVal val="1"/>
            </c:dLbl>
            <c:dLbl>
              <c:idx val="5"/>
              <c:layout>
                <c:manualLayout>
                  <c:x val="-3.0130952129643542E-4"/>
                  <c:y val="-6.6665481713205814E-3"/>
                </c:manualLayout>
              </c:layout>
              <c:dLblPos val="outEnd"/>
              <c:showVal val="1"/>
            </c:dLbl>
            <c:dLbl>
              <c:idx val="6"/>
              <c:layout>
                <c:manualLayout>
                  <c:x val="-3.6506160590516113E-4"/>
                  <c:y val="-5.4251909256264018E-3"/>
                </c:manualLayout>
              </c:layout>
              <c:dLblPos val="outEnd"/>
              <c:showVal val="1"/>
            </c:dLbl>
            <c:dLbl>
              <c:idx val="7"/>
              <c:layout>
                <c:manualLayout>
                  <c:x val="-8.7578194816800695E-4"/>
                  <c:y val="-4.0707891197572111E-3"/>
                </c:manualLayout>
              </c:layout>
              <c:dLblPos val="outEnd"/>
              <c:showVal val="1"/>
            </c:dLbl>
            <c:dLbl>
              <c:idx val="8"/>
              <c:layout>
                <c:manualLayout>
                  <c:x val="-4.6112600536193267E-3"/>
                  <c:y val="-1.1422003400816423E-2"/>
                </c:manualLayout>
              </c:layout>
              <c:dLblPos val="outEnd"/>
              <c:showVal val="1"/>
            </c:dLbl>
            <c:dLbl>
              <c:idx val="9"/>
              <c:layout>
                <c:manualLayout>
                  <c:x val="1.251117068811447E-4"/>
                  <c:y val="-9.6914973664409768E-3"/>
                </c:manualLayout>
              </c:layout>
              <c:dLblPos val="outEnd"/>
              <c:showVal val="1"/>
            </c:dLbl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 algn="l">
                  <a:defRPr sz="10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Val val="1"/>
          </c:dLbls>
          <c:cat>
            <c:strRef>
              <c:f>Sheet1!$A$26:$A$33</c:f>
              <c:strCache>
                <c:ptCount val="8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1.5</c:v>
                </c:pt>
                <c:pt idx="4">
                  <c:v>2.0</c:v>
                </c:pt>
                <c:pt idx="5">
                  <c:v>2.5</c:v>
                </c:pt>
                <c:pt idx="6">
                  <c:v>3.0</c:v>
                </c:pt>
                <c:pt idx="7">
                  <c:v>3.5+</c:v>
                </c:pt>
              </c:strCache>
            </c:strRef>
          </c:cat>
          <c:val>
            <c:numRef>
              <c:f>Sheet1!$B$26:$B$33</c:f>
              <c:numCache>
                <c:formatCode>General</c:formatCode>
                <c:ptCount val="8"/>
                <c:pt idx="0">
                  <c:v>1.0000000000000005E-2</c:v>
                </c:pt>
                <c:pt idx="1">
                  <c:v>6.0000000000000032E-2</c:v>
                </c:pt>
                <c:pt idx="2">
                  <c:v>0.28000000000000008</c:v>
                </c:pt>
                <c:pt idx="3">
                  <c:v>0.53</c:v>
                </c:pt>
                <c:pt idx="4">
                  <c:v>0.72000000000000064</c:v>
                </c:pt>
                <c:pt idx="5">
                  <c:v>0.86000000000000065</c:v>
                </c:pt>
                <c:pt idx="6">
                  <c:v>0.93</c:v>
                </c:pt>
                <c:pt idx="7">
                  <c:v>0.97000000000000064</c:v>
                </c:pt>
              </c:numCache>
            </c:numRef>
          </c:val>
        </c:ser>
        <c:dLbls>
          <c:showVal val="1"/>
        </c:dLbls>
        <c:gapWidth val="40"/>
        <c:axId val="77622656"/>
        <c:axId val="77637120"/>
      </c:barChart>
      <c:catAx>
        <c:axId val="77622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Freshman GPA</a:t>
                </a:r>
              </a:p>
            </c:rich>
          </c:tx>
          <c:layout>
            <c:manualLayout>
              <c:xMode val="edge"/>
              <c:yMode val="edge"/>
              <c:x val="0.48583549710441826"/>
              <c:y val="0.91798344620015104"/>
            </c:manualLayout>
          </c:layout>
          <c:spPr>
            <a:noFill/>
            <a:ln w="25400">
              <a:noFill/>
            </a:ln>
          </c:spPr>
        </c:title>
        <c:numFmt formatCode="@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637120"/>
        <c:crosses val="autoZero"/>
        <c:auto val="1"/>
        <c:lblAlgn val="ctr"/>
        <c:lblOffset val="100"/>
        <c:tickLblSkip val="1"/>
        <c:tickMarkSkip val="1"/>
      </c:catAx>
      <c:valAx>
        <c:axId val="77637120"/>
        <c:scaling>
          <c:orientation val="minMax"/>
          <c:max val="1"/>
        </c:scaling>
        <c:axPos val="l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 Graduated in Four Years</a:t>
                </a:r>
              </a:p>
            </c:rich>
          </c:tx>
          <c:layout>
            <c:manualLayout>
              <c:xMode val="edge"/>
              <c:yMode val="edge"/>
              <c:x val="2.1447721179624818E-2"/>
              <c:y val="0.26410835214447032"/>
            </c:manualLayout>
          </c:layout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622656"/>
        <c:crosses val="autoZero"/>
        <c:crossBetween val="between"/>
        <c:majorUnit val="0.2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93C210-A84F-4844-B6A1-7706C746ED51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294CD5-7E5B-415E-BFC8-C1F4964FE936}">
      <dgm:prSet phldrT="[Text]" custT="1"/>
      <dgm:spPr>
        <a:xfrm>
          <a:off x="3310830" y="1343"/>
          <a:ext cx="1912739" cy="956369"/>
        </a:xfr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2000" b="1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1 – </a:t>
          </a:r>
          <a:r>
            <a:rPr lang="en-US" sz="2000" b="1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Establish Roles and Process</a:t>
          </a:r>
          <a:endParaRPr lang="en-US" sz="2000" b="1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5B4BE735-DF6D-407A-BE96-FF3F54421AF2}" type="parTrans" cxnId="{F4C9E5CB-460B-4CA8-B8BD-D53AC9EFCF84}">
      <dgm:prSet/>
      <dgm:spPr/>
      <dgm:t>
        <a:bodyPr/>
        <a:lstStyle/>
        <a:p>
          <a:endParaRPr lang="en-US" sz="2000"/>
        </a:p>
      </dgm:t>
    </dgm:pt>
    <dgm:pt modelId="{9782296E-6E96-414B-A839-D295315D2633}" type="sibTrans" cxnId="{F4C9E5CB-460B-4CA8-B8BD-D53AC9EFCF84}">
      <dgm:prSet/>
      <dgm:spPr>
        <a:xfrm>
          <a:off x="1758974" y="-4693"/>
          <a:ext cx="5016451" cy="5016451"/>
        </a:xfrm>
        <a:solidFill>
          <a:schemeClr val="tx1">
            <a:lumMod val="90000"/>
            <a:lumOff val="10000"/>
          </a:schemeClr>
        </a:solidFill>
        <a:ln>
          <a:solidFill>
            <a:sysClr val="windowText" lastClr="000000"/>
          </a:solidFill>
        </a:ln>
        <a:effectLst/>
      </dgm:spPr>
      <dgm:t>
        <a:bodyPr/>
        <a:lstStyle/>
        <a:p>
          <a:endParaRPr lang="en-US" sz="2000"/>
        </a:p>
      </dgm:t>
    </dgm:pt>
    <dgm:pt modelId="{0A381C86-AB25-4903-916D-53F5BAB075DE}">
      <dgm:prSet phldrT="[Text]" custT="1"/>
      <dgm:spPr>
        <a:xfrm>
          <a:off x="5181599" y="1257297"/>
          <a:ext cx="1912739" cy="956369"/>
        </a:xfr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2000" b="1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2 </a:t>
          </a:r>
          <a:r>
            <a:rPr lang="en-US" sz="2000" b="1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– Use the EWS Tool</a:t>
          </a:r>
          <a:r>
            <a:rPr lang="en-US" sz="2000" b="1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 </a:t>
          </a:r>
        </a:p>
      </dgm:t>
    </dgm:pt>
    <dgm:pt modelId="{CE7C2D0D-4503-4E5D-B677-81BFA2938CE5}" type="parTrans" cxnId="{DC09E2E5-E827-4236-B42D-0D1BAA660BCB}">
      <dgm:prSet/>
      <dgm:spPr/>
      <dgm:t>
        <a:bodyPr/>
        <a:lstStyle/>
        <a:p>
          <a:endParaRPr lang="en-US" sz="2000"/>
        </a:p>
      </dgm:t>
    </dgm:pt>
    <dgm:pt modelId="{0A2F3820-DB90-4B3D-902F-AC9435ED5CBA}" type="sibTrans" cxnId="{DC09E2E5-E827-4236-B42D-0D1BAA660BCB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2000"/>
        </a:p>
      </dgm:t>
    </dgm:pt>
    <dgm:pt modelId="{85F76CE4-FE00-4875-BFA8-2139955E1721}">
      <dgm:prSet phldrT="[Text]" custT="1"/>
      <dgm:spPr>
        <a:xfrm>
          <a:off x="5257795" y="2895600"/>
          <a:ext cx="1912739" cy="956369"/>
        </a:xfr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2000" b="1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3 – </a:t>
          </a:r>
          <a:r>
            <a:rPr lang="en-US" sz="2000" b="1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Analyze EWS Data</a:t>
          </a:r>
          <a:endParaRPr lang="en-US" sz="2000" b="1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A783937-A575-48C9-9B88-0CC2348C23BF}" type="parTrans" cxnId="{7BFE5204-B351-4E98-8F2D-B34AE8B5D9C8}">
      <dgm:prSet/>
      <dgm:spPr/>
      <dgm:t>
        <a:bodyPr/>
        <a:lstStyle/>
        <a:p>
          <a:endParaRPr lang="en-US" sz="2000"/>
        </a:p>
      </dgm:t>
    </dgm:pt>
    <dgm:pt modelId="{42013548-E24A-46D0-8FF4-EAC2B40131BD}" type="sibTrans" cxnId="{7BFE5204-B351-4E98-8F2D-B34AE8B5D9C8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2000"/>
        </a:p>
      </dgm:t>
    </dgm:pt>
    <dgm:pt modelId="{D8D946B5-AC5B-4129-85F7-B45A31F74D95}">
      <dgm:prSet phldrT="[Text]" custT="1"/>
      <dgm:spPr>
        <a:xfrm>
          <a:off x="3310830" y="4071486"/>
          <a:ext cx="1912739" cy="956369"/>
        </a:xfr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2000" b="1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4 – </a:t>
          </a:r>
          <a:r>
            <a:rPr lang="en-US" sz="2000" b="1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Interpret EWS Data </a:t>
          </a:r>
          <a:endParaRPr lang="en-US" sz="2000" b="1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4B11A59B-FF01-430A-A861-0F3FE2386856}" type="parTrans" cxnId="{8CFA8AE7-E7DD-4970-B4B6-50A5965D5290}">
      <dgm:prSet/>
      <dgm:spPr/>
      <dgm:t>
        <a:bodyPr/>
        <a:lstStyle/>
        <a:p>
          <a:endParaRPr lang="en-US" sz="2000"/>
        </a:p>
      </dgm:t>
    </dgm:pt>
    <dgm:pt modelId="{99D17EDE-981B-45D7-9CFE-1FAFB40DE566}" type="sibTrans" cxnId="{8CFA8AE7-E7DD-4970-B4B6-50A5965D5290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2000"/>
        </a:p>
      </dgm:t>
    </dgm:pt>
    <dgm:pt modelId="{B2978FAB-731D-4409-9E2B-AB46F4270BDD}">
      <dgm:prSet phldrT="[Text]" custT="1"/>
      <dgm:spPr>
        <a:xfrm>
          <a:off x="1371625" y="2895588"/>
          <a:ext cx="1912739" cy="956369"/>
        </a:xfr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2000" b="1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5 – </a:t>
          </a:r>
          <a:r>
            <a:rPr lang="en-US" sz="2000" b="1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Apply Interventions</a:t>
          </a:r>
          <a:endParaRPr lang="en-US" sz="2000" b="1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EF7D758-0F56-4EDD-843F-23280F752F55}" type="parTrans" cxnId="{3CB1C716-3601-4FC6-9C13-03F4D0B0AB0E}">
      <dgm:prSet/>
      <dgm:spPr/>
      <dgm:t>
        <a:bodyPr/>
        <a:lstStyle/>
        <a:p>
          <a:endParaRPr lang="en-US" sz="2000"/>
        </a:p>
      </dgm:t>
    </dgm:pt>
    <dgm:pt modelId="{5498F101-9F9B-498D-9B1A-D56D6521A766}" type="sibTrans" cxnId="{3CB1C716-3601-4FC6-9C13-03F4D0B0AB0E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2000"/>
        </a:p>
      </dgm:t>
    </dgm:pt>
    <dgm:pt modelId="{23DAA901-18A4-4D19-AF33-FC0A52E8326C}">
      <dgm:prSet phldrT="[Text]" custT="1"/>
      <dgm:spPr>
        <a:xfrm>
          <a:off x="1447805" y="1219202"/>
          <a:ext cx="1912739" cy="956369"/>
        </a:xfr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2000" b="1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6 - Reflect and Revise</a:t>
          </a:r>
        </a:p>
      </dgm:t>
    </dgm:pt>
    <dgm:pt modelId="{99FAD38D-668E-4A6F-8E03-DAEB59494754}" type="parTrans" cxnId="{DAEB6636-7F2A-4794-96F9-979897B24343}">
      <dgm:prSet/>
      <dgm:spPr/>
      <dgm:t>
        <a:bodyPr/>
        <a:lstStyle/>
        <a:p>
          <a:endParaRPr lang="en-US" sz="2000"/>
        </a:p>
      </dgm:t>
    </dgm:pt>
    <dgm:pt modelId="{F9BD19EA-6F47-4367-8131-977FE984143E}" type="sibTrans" cxnId="{DAEB6636-7F2A-4794-96F9-979897B24343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2000"/>
        </a:p>
      </dgm:t>
    </dgm:pt>
    <dgm:pt modelId="{679E4F41-6580-43AD-B470-274A0A14C262}" type="pres">
      <dgm:prSet presAssocID="{0593C210-A84F-4844-B6A1-7706C746ED5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338E22-8CF5-4FDB-8D23-DA3B523C8B27}" type="pres">
      <dgm:prSet presAssocID="{0593C210-A84F-4844-B6A1-7706C746ED51}" presName="cycle" presStyleCnt="0"/>
      <dgm:spPr/>
    </dgm:pt>
    <dgm:pt modelId="{E01F64CB-41B2-440B-A6FF-8CFDD21C31EE}" type="pres">
      <dgm:prSet presAssocID="{99294CD5-7E5B-415E-BFC8-C1F4964FE936}" presName="nodeFirst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2BB3588-DF16-4843-AF7A-1454D3950E36}" type="pres">
      <dgm:prSet presAssocID="{9782296E-6E96-414B-A839-D295315D2633}" presName="sibTransFirstNode" presStyleLbl="bgShp" presStyleIdx="0" presStyleCnt="1"/>
      <dgm:spPr>
        <a:prstGeom prst="circularArrow">
          <a:avLst>
            <a:gd name="adj1" fmla="val 5274"/>
            <a:gd name="adj2" fmla="val 312630"/>
            <a:gd name="adj3" fmla="val 14223019"/>
            <a:gd name="adj4" fmla="val 17130010"/>
            <a:gd name="adj5" fmla="val 5477"/>
          </a:avLst>
        </a:prstGeom>
      </dgm:spPr>
      <dgm:t>
        <a:bodyPr/>
        <a:lstStyle/>
        <a:p>
          <a:endParaRPr lang="en-US"/>
        </a:p>
      </dgm:t>
    </dgm:pt>
    <dgm:pt modelId="{8AF4EBB0-3799-4BD1-90E0-02BFD6DACBCC}" type="pres">
      <dgm:prSet presAssocID="{0A381C86-AB25-4903-916D-53F5BAB075DE}" presName="nodeFollowingNodes" presStyleLbl="node1" presStyleIdx="1" presStyleCnt="6" custRadScaleRad="99580" custRadScaleInc="1436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5F9469E-6883-4463-99B7-FA9500CCBFC4}" type="pres">
      <dgm:prSet presAssocID="{85F76CE4-FE00-4875-BFA8-2139955E1721}" presName="nodeFollowingNodes" presStyleLbl="node1" presStyleIdx="2" presStyleCnt="6" custRadScaleRad="104572" custRadScaleInc="-1203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7399991-7066-4C56-9266-A41D65F9ABF9}" type="pres">
      <dgm:prSet presAssocID="{D8D946B5-AC5B-4129-85F7-B45A31F74D95}" presName="nodeFollowingNodes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A03696C-2754-4DC5-80CF-7095E2DACFC0}" type="pres">
      <dgm:prSet presAssocID="{B2978FAB-731D-4409-9E2B-AB46F4270BDD}" presName="nodeFollowingNodes" presStyleLbl="node1" presStyleIdx="4" presStyleCnt="6" custRadScaleRad="104223" custRadScaleInc="1186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B634ABF-3F5F-4764-BEDD-EDAEA3421A3D}" type="pres">
      <dgm:prSet presAssocID="{23DAA901-18A4-4D19-AF33-FC0A52E8326C}" presName="nodeFollowingNodes" presStyleLbl="node1" presStyleIdx="5" presStyleCnt="6" custRadScaleRad="99966" custRadScaleInc="-1228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2BBA9B24-0AAD-42EC-AD12-5EF3AEBB8908}" type="presOf" srcId="{9782296E-6E96-414B-A839-D295315D2633}" destId="{C2BB3588-DF16-4843-AF7A-1454D3950E36}" srcOrd="0" destOrd="0" presId="urn:microsoft.com/office/officeart/2005/8/layout/cycle3"/>
    <dgm:cxn modelId="{DED517A6-CAF8-44E1-9C56-E173C5750DB5}" type="presOf" srcId="{0A381C86-AB25-4903-916D-53F5BAB075DE}" destId="{8AF4EBB0-3799-4BD1-90E0-02BFD6DACBCC}" srcOrd="0" destOrd="0" presId="urn:microsoft.com/office/officeart/2005/8/layout/cycle3"/>
    <dgm:cxn modelId="{FBC02EF0-9A80-4C4E-9B17-A98C54F7EDB1}" type="presOf" srcId="{23DAA901-18A4-4D19-AF33-FC0A52E8326C}" destId="{3B634ABF-3F5F-4764-BEDD-EDAEA3421A3D}" srcOrd="0" destOrd="0" presId="urn:microsoft.com/office/officeart/2005/8/layout/cycle3"/>
    <dgm:cxn modelId="{DC09E2E5-E827-4236-B42D-0D1BAA660BCB}" srcId="{0593C210-A84F-4844-B6A1-7706C746ED51}" destId="{0A381C86-AB25-4903-916D-53F5BAB075DE}" srcOrd="1" destOrd="0" parTransId="{CE7C2D0D-4503-4E5D-B677-81BFA2938CE5}" sibTransId="{0A2F3820-DB90-4B3D-902F-AC9435ED5CBA}"/>
    <dgm:cxn modelId="{8CFA8AE7-E7DD-4970-B4B6-50A5965D5290}" srcId="{0593C210-A84F-4844-B6A1-7706C746ED51}" destId="{D8D946B5-AC5B-4129-85F7-B45A31F74D95}" srcOrd="3" destOrd="0" parTransId="{4B11A59B-FF01-430A-A861-0F3FE2386856}" sibTransId="{99D17EDE-981B-45D7-9CFE-1FAFB40DE566}"/>
    <dgm:cxn modelId="{5EC4239A-6ABD-49FE-BC87-E286A90FF0C2}" type="presOf" srcId="{99294CD5-7E5B-415E-BFC8-C1F4964FE936}" destId="{E01F64CB-41B2-440B-A6FF-8CFDD21C31EE}" srcOrd="0" destOrd="0" presId="urn:microsoft.com/office/officeart/2005/8/layout/cycle3"/>
    <dgm:cxn modelId="{8E0CE1B1-5532-435B-9ECC-4C0A05134A96}" type="presOf" srcId="{D8D946B5-AC5B-4129-85F7-B45A31F74D95}" destId="{67399991-7066-4C56-9266-A41D65F9ABF9}" srcOrd="0" destOrd="0" presId="urn:microsoft.com/office/officeart/2005/8/layout/cycle3"/>
    <dgm:cxn modelId="{DAEB6636-7F2A-4794-96F9-979897B24343}" srcId="{0593C210-A84F-4844-B6A1-7706C746ED51}" destId="{23DAA901-18A4-4D19-AF33-FC0A52E8326C}" srcOrd="5" destOrd="0" parTransId="{99FAD38D-668E-4A6F-8E03-DAEB59494754}" sibTransId="{F9BD19EA-6F47-4367-8131-977FE984143E}"/>
    <dgm:cxn modelId="{D1E132C6-63D5-475B-B0D6-42F845B16450}" type="presOf" srcId="{0593C210-A84F-4844-B6A1-7706C746ED51}" destId="{679E4F41-6580-43AD-B470-274A0A14C262}" srcOrd="0" destOrd="0" presId="urn:microsoft.com/office/officeart/2005/8/layout/cycle3"/>
    <dgm:cxn modelId="{3CB1C716-3601-4FC6-9C13-03F4D0B0AB0E}" srcId="{0593C210-A84F-4844-B6A1-7706C746ED51}" destId="{B2978FAB-731D-4409-9E2B-AB46F4270BDD}" srcOrd="4" destOrd="0" parTransId="{3EF7D758-0F56-4EDD-843F-23280F752F55}" sibTransId="{5498F101-9F9B-498D-9B1A-D56D6521A766}"/>
    <dgm:cxn modelId="{7BFE5204-B351-4E98-8F2D-B34AE8B5D9C8}" srcId="{0593C210-A84F-4844-B6A1-7706C746ED51}" destId="{85F76CE4-FE00-4875-BFA8-2139955E1721}" srcOrd="2" destOrd="0" parTransId="{7A783937-A575-48C9-9B88-0CC2348C23BF}" sibTransId="{42013548-E24A-46D0-8FF4-EAC2B40131BD}"/>
    <dgm:cxn modelId="{64799D21-8467-4D09-974B-7527E10C5BF0}" type="presOf" srcId="{B2978FAB-731D-4409-9E2B-AB46F4270BDD}" destId="{FA03696C-2754-4DC5-80CF-7095E2DACFC0}" srcOrd="0" destOrd="0" presId="urn:microsoft.com/office/officeart/2005/8/layout/cycle3"/>
    <dgm:cxn modelId="{00EB0D46-7731-4E05-98D5-654440CDAD35}" type="presOf" srcId="{85F76CE4-FE00-4875-BFA8-2139955E1721}" destId="{C5F9469E-6883-4463-99B7-FA9500CCBFC4}" srcOrd="0" destOrd="0" presId="urn:microsoft.com/office/officeart/2005/8/layout/cycle3"/>
    <dgm:cxn modelId="{F4C9E5CB-460B-4CA8-B8BD-D53AC9EFCF84}" srcId="{0593C210-A84F-4844-B6A1-7706C746ED51}" destId="{99294CD5-7E5B-415E-BFC8-C1F4964FE936}" srcOrd="0" destOrd="0" parTransId="{5B4BE735-DF6D-407A-BE96-FF3F54421AF2}" sibTransId="{9782296E-6E96-414B-A839-D295315D2633}"/>
    <dgm:cxn modelId="{AEEC788F-6544-43E5-9AFB-421AD37405D9}" type="presParOf" srcId="{679E4F41-6580-43AD-B470-274A0A14C262}" destId="{2B338E22-8CF5-4FDB-8D23-DA3B523C8B27}" srcOrd="0" destOrd="0" presId="urn:microsoft.com/office/officeart/2005/8/layout/cycle3"/>
    <dgm:cxn modelId="{F2605C3B-0F1F-406C-ACA1-ABEAAE086862}" type="presParOf" srcId="{2B338E22-8CF5-4FDB-8D23-DA3B523C8B27}" destId="{E01F64CB-41B2-440B-A6FF-8CFDD21C31EE}" srcOrd="0" destOrd="0" presId="urn:microsoft.com/office/officeart/2005/8/layout/cycle3"/>
    <dgm:cxn modelId="{AD3B8B5A-F7F2-467A-B4AD-720D06497B4B}" type="presParOf" srcId="{2B338E22-8CF5-4FDB-8D23-DA3B523C8B27}" destId="{C2BB3588-DF16-4843-AF7A-1454D3950E36}" srcOrd="1" destOrd="0" presId="urn:microsoft.com/office/officeart/2005/8/layout/cycle3"/>
    <dgm:cxn modelId="{1033CB47-BA8E-4E13-B526-FB868183A45D}" type="presParOf" srcId="{2B338E22-8CF5-4FDB-8D23-DA3B523C8B27}" destId="{8AF4EBB0-3799-4BD1-90E0-02BFD6DACBCC}" srcOrd="2" destOrd="0" presId="urn:microsoft.com/office/officeart/2005/8/layout/cycle3"/>
    <dgm:cxn modelId="{D37093BF-7282-49CB-A089-67BD99F2ACF3}" type="presParOf" srcId="{2B338E22-8CF5-4FDB-8D23-DA3B523C8B27}" destId="{C5F9469E-6883-4463-99B7-FA9500CCBFC4}" srcOrd="3" destOrd="0" presId="urn:microsoft.com/office/officeart/2005/8/layout/cycle3"/>
    <dgm:cxn modelId="{73A38285-F26D-418F-8E82-52B8B42D98F4}" type="presParOf" srcId="{2B338E22-8CF5-4FDB-8D23-DA3B523C8B27}" destId="{67399991-7066-4C56-9266-A41D65F9ABF9}" srcOrd="4" destOrd="0" presId="urn:microsoft.com/office/officeart/2005/8/layout/cycle3"/>
    <dgm:cxn modelId="{1DEB1A1D-FC5B-4F14-BD1A-8FFAAFB62135}" type="presParOf" srcId="{2B338E22-8CF5-4FDB-8D23-DA3B523C8B27}" destId="{FA03696C-2754-4DC5-80CF-7095E2DACFC0}" srcOrd="5" destOrd="0" presId="urn:microsoft.com/office/officeart/2005/8/layout/cycle3"/>
    <dgm:cxn modelId="{5784CD75-79CA-4CB1-9B49-89AEBBF56B50}" type="presParOf" srcId="{2B338E22-8CF5-4FDB-8D23-DA3B523C8B27}" destId="{3B634ABF-3F5F-4764-BEDD-EDAEA3421A3D}" srcOrd="6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C17726-C046-46EC-91EB-12252CE164E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6E2137C-1BAF-4413-9DDA-4878752D4A5A}">
      <dgm:prSet phldrT="[Text]"/>
      <dgm:spPr>
        <a:solidFill>
          <a:schemeClr val="tx1">
            <a:lumMod val="90000"/>
            <a:lumOff val="10000"/>
            <a:alpha val="20000"/>
          </a:schemeClr>
        </a:solidFill>
      </dgm:spPr>
      <dgm:t>
        <a:bodyPr/>
        <a:lstStyle/>
        <a:p>
          <a:r>
            <a:rPr lang="en-US" b="1" dirty="0" smtClean="0"/>
            <a:t>Tier Three Individualized</a:t>
          </a:r>
          <a:r>
            <a:rPr lang="en-US" dirty="0" smtClean="0"/>
            <a:t> </a:t>
          </a:r>
          <a:endParaRPr lang="en-US" dirty="0"/>
        </a:p>
      </dgm:t>
    </dgm:pt>
    <dgm:pt modelId="{A1A6CEBE-F510-404E-ABA2-6969A1466826}" type="parTrans" cxnId="{181F82DB-B884-4377-AFC7-232F9505E4D1}">
      <dgm:prSet/>
      <dgm:spPr/>
      <dgm:t>
        <a:bodyPr/>
        <a:lstStyle/>
        <a:p>
          <a:endParaRPr lang="en-US"/>
        </a:p>
      </dgm:t>
    </dgm:pt>
    <dgm:pt modelId="{925024DF-BE7A-4302-A08D-09D2AF6D4E70}" type="sibTrans" cxnId="{181F82DB-B884-4377-AFC7-232F9505E4D1}">
      <dgm:prSet/>
      <dgm:spPr/>
      <dgm:t>
        <a:bodyPr/>
        <a:lstStyle/>
        <a:p>
          <a:endParaRPr lang="en-US"/>
        </a:p>
      </dgm:t>
    </dgm:pt>
    <dgm:pt modelId="{70E1855C-CA96-4591-B163-8F1D8F4E7343}">
      <dgm:prSet phldrT="[Text]"/>
      <dgm:spPr>
        <a:solidFill>
          <a:schemeClr val="tx1">
            <a:lumMod val="90000"/>
            <a:lumOff val="10000"/>
            <a:alpha val="40000"/>
          </a:schemeClr>
        </a:solidFill>
      </dgm:spPr>
      <dgm:t>
        <a:bodyPr/>
        <a:lstStyle/>
        <a:p>
          <a:r>
            <a:rPr lang="en-US" b="1" dirty="0" smtClean="0"/>
            <a:t>Tier Two</a:t>
          </a:r>
        </a:p>
        <a:p>
          <a:r>
            <a:rPr lang="en-US" b="1" dirty="0" smtClean="0"/>
            <a:t>Targeted</a:t>
          </a:r>
          <a:endParaRPr lang="en-US" b="1" dirty="0"/>
        </a:p>
      </dgm:t>
    </dgm:pt>
    <dgm:pt modelId="{C0D8AFCA-C367-42D8-9A38-9D8A2EC1479D}" type="parTrans" cxnId="{B3AC56C2-C96B-4E46-8D7D-1C13BFBDEF19}">
      <dgm:prSet/>
      <dgm:spPr/>
      <dgm:t>
        <a:bodyPr/>
        <a:lstStyle/>
        <a:p>
          <a:endParaRPr lang="en-US"/>
        </a:p>
      </dgm:t>
    </dgm:pt>
    <dgm:pt modelId="{9E8F6DE4-1D30-4817-B79B-D1F76904F9E8}" type="sibTrans" cxnId="{B3AC56C2-C96B-4E46-8D7D-1C13BFBDEF19}">
      <dgm:prSet/>
      <dgm:spPr/>
      <dgm:t>
        <a:bodyPr/>
        <a:lstStyle/>
        <a:p>
          <a:endParaRPr lang="en-US"/>
        </a:p>
      </dgm:t>
    </dgm:pt>
    <dgm:pt modelId="{B87B2577-80E0-4C99-AAC7-34A25A2C7D66}">
      <dgm:prSet phldrT="[Text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Tier One</a:t>
          </a:r>
        </a:p>
        <a:p>
          <a:r>
            <a:rPr lang="en-US" b="1" dirty="0" smtClean="0">
              <a:solidFill>
                <a:schemeClr val="bg1"/>
              </a:solidFill>
            </a:rPr>
            <a:t>Universal</a:t>
          </a:r>
          <a:endParaRPr lang="en-US" b="1" dirty="0">
            <a:solidFill>
              <a:schemeClr val="bg1"/>
            </a:solidFill>
          </a:endParaRPr>
        </a:p>
      </dgm:t>
    </dgm:pt>
    <dgm:pt modelId="{673FC310-FBE4-4109-8868-0578B49DC62B}" type="parTrans" cxnId="{A4845640-1064-44E9-B1E3-BCD417A353F2}">
      <dgm:prSet/>
      <dgm:spPr/>
      <dgm:t>
        <a:bodyPr/>
        <a:lstStyle/>
        <a:p>
          <a:endParaRPr lang="en-US"/>
        </a:p>
      </dgm:t>
    </dgm:pt>
    <dgm:pt modelId="{3C26CA67-7011-4E06-9C78-DAE41CEE79D3}" type="sibTrans" cxnId="{A4845640-1064-44E9-B1E3-BCD417A353F2}">
      <dgm:prSet/>
      <dgm:spPr/>
      <dgm:t>
        <a:bodyPr/>
        <a:lstStyle/>
        <a:p>
          <a:endParaRPr lang="en-US"/>
        </a:p>
      </dgm:t>
    </dgm:pt>
    <dgm:pt modelId="{C998D5F7-9874-40B5-8C49-0D2FFF6036E1}" type="pres">
      <dgm:prSet presAssocID="{3FC17726-C046-46EC-91EB-12252CE164EE}" presName="Name0" presStyleCnt="0">
        <dgm:presLayoutVars>
          <dgm:dir/>
          <dgm:animLvl val="lvl"/>
          <dgm:resizeHandles val="exact"/>
        </dgm:presLayoutVars>
      </dgm:prSet>
      <dgm:spPr/>
    </dgm:pt>
    <dgm:pt modelId="{D551F5F0-A921-4B93-862A-6CC2EA4A36A3}" type="pres">
      <dgm:prSet presAssocID="{16E2137C-1BAF-4413-9DDA-4878752D4A5A}" presName="Name8" presStyleCnt="0"/>
      <dgm:spPr/>
    </dgm:pt>
    <dgm:pt modelId="{2F8CBFF9-29D6-4C27-AC3A-63F9C05CF4AD}" type="pres">
      <dgm:prSet presAssocID="{16E2137C-1BAF-4413-9DDA-4878752D4A5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D3AA9-1D7A-4F7E-B39B-971C837F32AD}" type="pres">
      <dgm:prSet presAssocID="{16E2137C-1BAF-4413-9DDA-4878752D4A5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B5FF5-7299-4FB5-8242-9AFC01EF0713}" type="pres">
      <dgm:prSet presAssocID="{70E1855C-CA96-4591-B163-8F1D8F4E7343}" presName="Name8" presStyleCnt="0"/>
      <dgm:spPr/>
    </dgm:pt>
    <dgm:pt modelId="{5141CE6C-ECD6-4F47-A396-92D78699DB11}" type="pres">
      <dgm:prSet presAssocID="{70E1855C-CA96-4591-B163-8F1D8F4E7343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BAECD-FBDF-48C6-AEAB-FDDDC264EE72}" type="pres">
      <dgm:prSet presAssocID="{70E1855C-CA96-4591-B163-8F1D8F4E73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D483B-EDCE-494E-BB6D-BE563AA5972A}" type="pres">
      <dgm:prSet presAssocID="{B87B2577-80E0-4C99-AAC7-34A25A2C7D66}" presName="Name8" presStyleCnt="0"/>
      <dgm:spPr/>
    </dgm:pt>
    <dgm:pt modelId="{21371688-BFBE-4E70-8C09-E9EB4FCFBD8F}" type="pres">
      <dgm:prSet presAssocID="{B87B2577-80E0-4C99-AAC7-34A25A2C7D66}" presName="level" presStyleLbl="node1" presStyleIdx="2" presStyleCnt="3" custLinFactNeighborY="16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17FE9-42DC-44FF-9DBB-9F58BF116C83}" type="pres">
      <dgm:prSet presAssocID="{B87B2577-80E0-4C99-AAC7-34A25A2C7D6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AC56C2-C96B-4E46-8D7D-1C13BFBDEF19}" srcId="{3FC17726-C046-46EC-91EB-12252CE164EE}" destId="{70E1855C-CA96-4591-B163-8F1D8F4E7343}" srcOrd="1" destOrd="0" parTransId="{C0D8AFCA-C367-42D8-9A38-9D8A2EC1479D}" sibTransId="{9E8F6DE4-1D30-4817-B79B-D1F76904F9E8}"/>
    <dgm:cxn modelId="{A4845640-1064-44E9-B1E3-BCD417A353F2}" srcId="{3FC17726-C046-46EC-91EB-12252CE164EE}" destId="{B87B2577-80E0-4C99-AAC7-34A25A2C7D66}" srcOrd="2" destOrd="0" parTransId="{673FC310-FBE4-4109-8868-0578B49DC62B}" sibTransId="{3C26CA67-7011-4E06-9C78-DAE41CEE79D3}"/>
    <dgm:cxn modelId="{181F82DB-B884-4377-AFC7-232F9505E4D1}" srcId="{3FC17726-C046-46EC-91EB-12252CE164EE}" destId="{16E2137C-1BAF-4413-9DDA-4878752D4A5A}" srcOrd="0" destOrd="0" parTransId="{A1A6CEBE-F510-404E-ABA2-6969A1466826}" sibTransId="{925024DF-BE7A-4302-A08D-09D2AF6D4E70}"/>
    <dgm:cxn modelId="{1729C741-57C9-4BA2-9060-F11B4AF1EFC9}" type="presOf" srcId="{16E2137C-1BAF-4413-9DDA-4878752D4A5A}" destId="{127D3AA9-1D7A-4F7E-B39B-971C837F32AD}" srcOrd="1" destOrd="0" presId="urn:microsoft.com/office/officeart/2005/8/layout/pyramid1"/>
    <dgm:cxn modelId="{DADFB335-2FF5-41F8-9D1D-90B668D6921E}" type="presOf" srcId="{70E1855C-CA96-4591-B163-8F1D8F4E7343}" destId="{03EBAECD-FBDF-48C6-AEAB-FDDDC264EE72}" srcOrd="1" destOrd="0" presId="urn:microsoft.com/office/officeart/2005/8/layout/pyramid1"/>
    <dgm:cxn modelId="{9066E3BE-C590-4DCF-A8FF-9693737ADD55}" type="presOf" srcId="{B87B2577-80E0-4C99-AAC7-34A25A2C7D66}" destId="{81B17FE9-42DC-44FF-9DBB-9F58BF116C83}" srcOrd="1" destOrd="0" presId="urn:microsoft.com/office/officeart/2005/8/layout/pyramid1"/>
    <dgm:cxn modelId="{0A2D83F0-B4AB-4208-8A11-6CEA5B8464DC}" type="presOf" srcId="{70E1855C-CA96-4591-B163-8F1D8F4E7343}" destId="{5141CE6C-ECD6-4F47-A396-92D78699DB11}" srcOrd="0" destOrd="0" presId="urn:microsoft.com/office/officeart/2005/8/layout/pyramid1"/>
    <dgm:cxn modelId="{E8C3C271-6037-466F-BC2B-E46F9BB96EEE}" type="presOf" srcId="{B87B2577-80E0-4C99-AAC7-34A25A2C7D66}" destId="{21371688-BFBE-4E70-8C09-E9EB4FCFBD8F}" srcOrd="0" destOrd="0" presId="urn:microsoft.com/office/officeart/2005/8/layout/pyramid1"/>
    <dgm:cxn modelId="{7AF27276-94B5-4BA7-81E8-80202C611CDF}" type="presOf" srcId="{3FC17726-C046-46EC-91EB-12252CE164EE}" destId="{C998D5F7-9874-40B5-8C49-0D2FFF6036E1}" srcOrd="0" destOrd="0" presId="urn:microsoft.com/office/officeart/2005/8/layout/pyramid1"/>
    <dgm:cxn modelId="{CA7C4701-ED92-4509-AE79-E5B72018C68F}" type="presOf" srcId="{16E2137C-1BAF-4413-9DDA-4878752D4A5A}" destId="{2F8CBFF9-29D6-4C27-AC3A-63F9C05CF4AD}" srcOrd="0" destOrd="0" presId="urn:microsoft.com/office/officeart/2005/8/layout/pyramid1"/>
    <dgm:cxn modelId="{F6C232DE-BEED-4109-A762-A7C35C1B33EF}" type="presParOf" srcId="{C998D5F7-9874-40B5-8C49-0D2FFF6036E1}" destId="{D551F5F0-A921-4B93-862A-6CC2EA4A36A3}" srcOrd="0" destOrd="0" presId="urn:microsoft.com/office/officeart/2005/8/layout/pyramid1"/>
    <dgm:cxn modelId="{25446648-A41C-4FE5-8638-D505EE469BF0}" type="presParOf" srcId="{D551F5F0-A921-4B93-862A-6CC2EA4A36A3}" destId="{2F8CBFF9-29D6-4C27-AC3A-63F9C05CF4AD}" srcOrd="0" destOrd="0" presId="urn:microsoft.com/office/officeart/2005/8/layout/pyramid1"/>
    <dgm:cxn modelId="{D0CF3151-CC6B-4263-BF02-E8CCDF475175}" type="presParOf" srcId="{D551F5F0-A921-4B93-862A-6CC2EA4A36A3}" destId="{127D3AA9-1D7A-4F7E-B39B-971C837F32AD}" srcOrd="1" destOrd="0" presId="urn:microsoft.com/office/officeart/2005/8/layout/pyramid1"/>
    <dgm:cxn modelId="{E537CEC4-35F6-4AF8-8BB9-1CFA868B3FC9}" type="presParOf" srcId="{C998D5F7-9874-40B5-8C49-0D2FFF6036E1}" destId="{95DB5FF5-7299-4FB5-8242-9AFC01EF0713}" srcOrd="1" destOrd="0" presId="urn:microsoft.com/office/officeart/2005/8/layout/pyramid1"/>
    <dgm:cxn modelId="{D85453E4-0426-4D26-B8F3-F16539AF0176}" type="presParOf" srcId="{95DB5FF5-7299-4FB5-8242-9AFC01EF0713}" destId="{5141CE6C-ECD6-4F47-A396-92D78699DB11}" srcOrd="0" destOrd="0" presId="urn:microsoft.com/office/officeart/2005/8/layout/pyramid1"/>
    <dgm:cxn modelId="{7FDCDDC3-6A2E-459D-8103-1112E32E3C3F}" type="presParOf" srcId="{95DB5FF5-7299-4FB5-8242-9AFC01EF0713}" destId="{03EBAECD-FBDF-48C6-AEAB-FDDDC264EE72}" srcOrd="1" destOrd="0" presId="urn:microsoft.com/office/officeart/2005/8/layout/pyramid1"/>
    <dgm:cxn modelId="{A4285844-D239-4D29-82C6-FB55954EB21A}" type="presParOf" srcId="{C998D5F7-9874-40B5-8C49-0D2FFF6036E1}" destId="{36DD483B-EDCE-494E-BB6D-BE563AA5972A}" srcOrd="2" destOrd="0" presId="urn:microsoft.com/office/officeart/2005/8/layout/pyramid1"/>
    <dgm:cxn modelId="{77A7E2A0-71C7-4E5A-9E3B-55F867DA9CD6}" type="presParOf" srcId="{36DD483B-EDCE-494E-BB6D-BE563AA5972A}" destId="{21371688-BFBE-4E70-8C09-E9EB4FCFBD8F}" srcOrd="0" destOrd="0" presId="urn:microsoft.com/office/officeart/2005/8/layout/pyramid1"/>
    <dgm:cxn modelId="{B6123E0C-2DF6-4D27-A02C-75645AF93442}" type="presParOf" srcId="{36DD483B-EDCE-494E-BB6D-BE563AA5972A}" destId="{81B17FE9-42DC-44FF-9DBB-9F58BF116C8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C17726-C046-46EC-91EB-12252CE164E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998D5F7-9874-40B5-8C49-0D2FFF6036E1}" type="pres">
      <dgm:prSet presAssocID="{3FC17726-C046-46EC-91EB-12252CE164EE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33D06CB-C580-4758-8B83-9F8C150E9307}" type="presOf" srcId="{3FC17726-C046-46EC-91EB-12252CE164EE}" destId="{C998D5F7-9874-40B5-8C49-0D2FFF6036E1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C17726-C046-46EC-91EB-12252CE164E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6E2137C-1BAF-4413-9DDA-4878752D4A5A}">
      <dgm:prSet phldrT="[Text]"/>
      <dgm:spPr>
        <a:solidFill>
          <a:schemeClr val="tx1">
            <a:lumMod val="90000"/>
            <a:lumOff val="10000"/>
            <a:alpha val="20000"/>
          </a:schemeClr>
        </a:solidFill>
      </dgm:spPr>
      <dgm:t>
        <a:bodyPr/>
        <a:lstStyle/>
        <a:p>
          <a:r>
            <a:rPr lang="en-US" b="1" dirty="0" smtClean="0"/>
            <a:t>Individualized </a:t>
          </a:r>
          <a:endParaRPr lang="en-US" b="1" dirty="0"/>
        </a:p>
      </dgm:t>
    </dgm:pt>
    <dgm:pt modelId="{A1A6CEBE-F510-404E-ABA2-6969A1466826}" type="parTrans" cxnId="{181F82DB-B884-4377-AFC7-232F9505E4D1}">
      <dgm:prSet/>
      <dgm:spPr/>
      <dgm:t>
        <a:bodyPr/>
        <a:lstStyle/>
        <a:p>
          <a:endParaRPr lang="en-US"/>
        </a:p>
      </dgm:t>
    </dgm:pt>
    <dgm:pt modelId="{925024DF-BE7A-4302-A08D-09D2AF6D4E70}" type="sibTrans" cxnId="{181F82DB-B884-4377-AFC7-232F9505E4D1}">
      <dgm:prSet/>
      <dgm:spPr/>
      <dgm:t>
        <a:bodyPr/>
        <a:lstStyle/>
        <a:p>
          <a:endParaRPr lang="en-US"/>
        </a:p>
      </dgm:t>
    </dgm:pt>
    <dgm:pt modelId="{70E1855C-CA96-4591-B163-8F1D8F4E7343}">
      <dgm:prSet phldrT="[Text]"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b="1" dirty="0" smtClean="0"/>
            <a:t>Targeted</a:t>
          </a:r>
          <a:endParaRPr lang="en-US" b="1" dirty="0"/>
        </a:p>
      </dgm:t>
    </dgm:pt>
    <dgm:pt modelId="{C0D8AFCA-C367-42D8-9A38-9D8A2EC1479D}" type="parTrans" cxnId="{B3AC56C2-C96B-4E46-8D7D-1C13BFBDEF19}">
      <dgm:prSet/>
      <dgm:spPr/>
      <dgm:t>
        <a:bodyPr/>
        <a:lstStyle/>
        <a:p>
          <a:endParaRPr lang="en-US"/>
        </a:p>
      </dgm:t>
    </dgm:pt>
    <dgm:pt modelId="{9E8F6DE4-1D30-4817-B79B-D1F76904F9E8}" type="sibTrans" cxnId="{B3AC56C2-C96B-4E46-8D7D-1C13BFBDEF19}">
      <dgm:prSet/>
      <dgm:spPr/>
      <dgm:t>
        <a:bodyPr/>
        <a:lstStyle/>
        <a:p>
          <a:endParaRPr lang="en-US"/>
        </a:p>
      </dgm:t>
    </dgm:pt>
    <dgm:pt modelId="{B87B2577-80E0-4C99-AAC7-34A25A2C7D66}">
      <dgm:prSet phldrT="[Text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School-wide</a:t>
          </a:r>
          <a:endParaRPr lang="en-US" b="1" dirty="0">
            <a:solidFill>
              <a:schemeClr val="bg1"/>
            </a:solidFill>
          </a:endParaRPr>
        </a:p>
      </dgm:t>
    </dgm:pt>
    <dgm:pt modelId="{673FC310-FBE4-4109-8868-0578B49DC62B}" type="parTrans" cxnId="{A4845640-1064-44E9-B1E3-BCD417A353F2}">
      <dgm:prSet/>
      <dgm:spPr/>
      <dgm:t>
        <a:bodyPr/>
        <a:lstStyle/>
        <a:p>
          <a:endParaRPr lang="en-US"/>
        </a:p>
      </dgm:t>
    </dgm:pt>
    <dgm:pt modelId="{3C26CA67-7011-4E06-9C78-DAE41CEE79D3}" type="sibTrans" cxnId="{A4845640-1064-44E9-B1E3-BCD417A353F2}">
      <dgm:prSet/>
      <dgm:spPr/>
      <dgm:t>
        <a:bodyPr/>
        <a:lstStyle/>
        <a:p>
          <a:endParaRPr lang="en-US"/>
        </a:p>
      </dgm:t>
    </dgm:pt>
    <dgm:pt modelId="{C998D5F7-9874-40B5-8C49-0D2FFF6036E1}" type="pres">
      <dgm:prSet presAssocID="{3FC17726-C046-46EC-91EB-12252CE164EE}" presName="Name0" presStyleCnt="0">
        <dgm:presLayoutVars>
          <dgm:dir/>
          <dgm:animLvl val="lvl"/>
          <dgm:resizeHandles val="exact"/>
        </dgm:presLayoutVars>
      </dgm:prSet>
      <dgm:spPr/>
    </dgm:pt>
    <dgm:pt modelId="{D551F5F0-A921-4B93-862A-6CC2EA4A36A3}" type="pres">
      <dgm:prSet presAssocID="{16E2137C-1BAF-4413-9DDA-4878752D4A5A}" presName="Name8" presStyleCnt="0"/>
      <dgm:spPr/>
    </dgm:pt>
    <dgm:pt modelId="{2F8CBFF9-29D6-4C27-AC3A-63F9C05CF4AD}" type="pres">
      <dgm:prSet presAssocID="{16E2137C-1BAF-4413-9DDA-4878752D4A5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D3AA9-1D7A-4F7E-B39B-971C837F32AD}" type="pres">
      <dgm:prSet presAssocID="{16E2137C-1BAF-4413-9DDA-4878752D4A5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B5FF5-7299-4FB5-8242-9AFC01EF0713}" type="pres">
      <dgm:prSet presAssocID="{70E1855C-CA96-4591-B163-8F1D8F4E7343}" presName="Name8" presStyleCnt="0"/>
      <dgm:spPr/>
    </dgm:pt>
    <dgm:pt modelId="{5141CE6C-ECD6-4F47-A396-92D78699DB11}" type="pres">
      <dgm:prSet presAssocID="{70E1855C-CA96-4591-B163-8F1D8F4E7343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BAECD-FBDF-48C6-AEAB-FDDDC264EE72}" type="pres">
      <dgm:prSet presAssocID="{70E1855C-CA96-4591-B163-8F1D8F4E73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D483B-EDCE-494E-BB6D-BE563AA5972A}" type="pres">
      <dgm:prSet presAssocID="{B87B2577-80E0-4C99-AAC7-34A25A2C7D66}" presName="Name8" presStyleCnt="0"/>
      <dgm:spPr/>
    </dgm:pt>
    <dgm:pt modelId="{21371688-BFBE-4E70-8C09-E9EB4FCFBD8F}" type="pres">
      <dgm:prSet presAssocID="{B87B2577-80E0-4C99-AAC7-34A25A2C7D66}" presName="level" presStyleLbl="node1" presStyleIdx="2" presStyleCnt="3" custLinFactNeighborY="-16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17FE9-42DC-44FF-9DBB-9F58BF116C83}" type="pres">
      <dgm:prSet presAssocID="{B87B2577-80E0-4C99-AAC7-34A25A2C7D6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73595E-4DA6-4EA2-BBD0-4A12122BAB5E}" type="presOf" srcId="{B87B2577-80E0-4C99-AAC7-34A25A2C7D66}" destId="{81B17FE9-42DC-44FF-9DBB-9F58BF116C83}" srcOrd="1" destOrd="0" presId="urn:microsoft.com/office/officeart/2005/8/layout/pyramid1"/>
    <dgm:cxn modelId="{C5FA67F1-D06A-487A-B76A-F58A27DD46B3}" type="presOf" srcId="{16E2137C-1BAF-4413-9DDA-4878752D4A5A}" destId="{127D3AA9-1D7A-4F7E-B39B-971C837F32AD}" srcOrd="1" destOrd="0" presId="urn:microsoft.com/office/officeart/2005/8/layout/pyramid1"/>
    <dgm:cxn modelId="{9CEE9B52-DFD5-431B-AD6C-F9CF2651FC62}" type="presOf" srcId="{3FC17726-C046-46EC-91EB-12252CE164EE}" destId="{C998D5F7-9874-40B5-8C49-0D2FFF6036E1}" srcOrd="0" destOrd="0" presId="urn:microsoft.com/office/officeart/2005/8/layout/pyramid1"/>
    <dgm:cxn modelId="{B3AC56C2-C96B-4E46-8D7D-1C13BFBDEF19}" srcId="{3FC17726-C046-46EC-91EB-12252CE164EE}" destId="{70E1855C-CA96-4591-B163-8F1D8F4E7343}" srcOrd="1" destOrd="0" parTransId="{C0D8AFCA-C367-42D8-9A38-9D8A2EC1479D}" sibTransId="{9E8F6DE4-1D30-4817-B79B-D1F76904F9E8}"/>
    <dgm:cxn modelId="{425C833A-BA3D-4F7F-BFE4-15E7834C4A51}" type="presOf" srcId="{B87B2577-80E0-4C99-AAC7-34A25A2C7D66}" destId="{21371688-BFBE-4E70-8C09-E9EB4FCFBD8F}" srcOrd="0" destOrd="0" presId="urn:microsoft.com/office/officeart/2005/8/layout/pyramid1"/>
    <dgm:cxn modelId="{A4845640-1064-44E9-B1E3-BCD417A353F2}" srcId="{3FC17726-C046-46EC-91EB-12252CE164EE}" destId="{B87B2577-80E0-4C99-AAC7-34A25A2C7D66}" srcOrd="2" destOrd="0" parTransId="{673FC310-FBE4-4109-8868-0578B49DC62B}" sibTransId="{3C26CA67-7011-4E06-9C78-DAE41CEE79D3}"/>
    <dgm:cxn modelId="{0EC279FF-598B-485B-8ADC-D71788B53AD8}" type="presOf" srcId="{70E1855C-CA96-4591-B163-8F1D8F4E7343}" destId="{03EBAECD-FBDF-48C6-AEAB-FDDDC264EE72}" srcOrd="1" destOrd="0" presId="urn:microsoft.com/office/officeart/2005/8/layout/pyramid1"/>
    <dgm:cxn modelId="{C909573C-3239-4EFC-9C0E-6FD6E11634EE}" type="presOf" srcId="{70E1855C-CA96-4591-B163-8F1D8F4E7343}" destId="{5141CE6C-ECD6-4F47-A396-92D78699DB11}" srcOrd="0" destOrd="0" presId="urn:microsoft.com/office/officeart/2005/8/layout/pyramid1"/>
    <dgm:cxn modelId="{7E1C498D-B416-44C1-BF2A-16C0D78A21A1}" type="presOf" srcId="{16E2137C-1BAF-4413-9DDA-4878752D4A5A}" destId="{2F8CBFF9-29D6-4C27-AC3A-63F9C05CF4AD}" srcOrd="0" destOrd="0" presId="urn:microsoft.com/office/officeart/2005/8/layout/pyramid1"/>
    <dgm:cxn modelId="{181F82DB-B884-4377-AFC7-232F9505E4D1}" srcId="{3FC17726-C046-46EC-91EB-12252CE164EE}" destId="{16E2137C-1BAF-4413-9DDA-4878752D4A5A}" srcOrd="0" destOrd="0" parTransId="{A1A6CEBE-F510-404E-ABA2-6969A1466826}" sibTransId="{925024DF-BE7A-4302-A08D-09D2AF6D4E70}"/>
    <dgm:cxn modelId="{BCB2B73A-DD76-4663-B805-E7159DB9A754}" type="presParOf" srcId="{C998D5F7-9874-40B5-8C49-0D2FFF6036E1}" destId="{D551F5F0-A921-4B93-862A-6CC2EA4A36A3}" srcOrd="0" destOrd="0" presId="urn:microsoft.com/office/officeart/2005/8/layout/pyramid1"/>
    <dgm:cxn modelId="{48E71F6F-9BD6-4F85-936A-489BDC420DBE}" type="presParOf" srcId="{D551F5F0-A921-4B93-862A-6CC2EA4A36A3}" destId="{2F8CBFF9-29D6-4C27-AC3A-63F9C05CF4AD}" srcOrd="0" destOrd="0" presId="urn:microsoft.com/office/officeart/2005/8/layout/pyramid1"/>
    <dgm:cxn modelId="{4328C9FA-BCEA-4BF6-805C-4FC30E85C572}" type="presParOf" srcId="{D551F5F0-A921-4B93-862A-6CC2EA4A36A3}" destId="{127D3AA9-1D7A-4F7E-B39B-971C837F32AD}" srcOrd="1" destOrd="0" presId="urn:microsoft.com/office/officeart/2005/8/layout/pyramid1"/>
    <dgm:cxn modelId="{A87A419E-EEFD-415D-8AF2-D737AB3E8019}" type="presParOf" srcId="{C998D5F7-9874-40B5-8C49-0D2FFF6036E1}" destId="{95DB5FF5-7299-4FB5-8242-9AFC01EF0713}" srcOrd="1" destOrd="0" presId="urn:microsoft.com/office/officeart/2005/8/layout/pyramid1"/>
    <dgm:cxn modelId="{7CADA3F1-4395-4FBF-8B59-4382CD51CABB}" type="presParOf" srcId="{95DB5FF5-7299-4FB5-8242-9AFC01EF0713}" destId="{5141CE6C-ECD6-4F47-A396-92D78699DB11}" srcOrd="0" destOrd="0" presId="urn:microsoft.com/office/officeart/2005/8/layout/pyramid1"/>
    <dgm:cxn modelId="{97BFFD1A-D4AF-422E-A3FF-D82E58843508}" type="presParOf" srcId="{95DB5FF5-7299-4FB5-8242-9AFC01EF0713}" destId="{03EBAECD-FBDF-48C6-AEAB-FDDDC264EE72}" srcOrd="1" destOrd="0" presId="urn:microsoft.com/office/officeart/2005/8/layout/pyramid1"/>
    <dgm:cxn modelId="{E224D3A5-6296-41F9-B3EB-132476A03251}" type="presParOf" srcId="{C998D5F7-9874-40B5-8C49-0D2FFF6036E1}" destId="{36DD483B-EDCE-494E-BB6D-BE563AA5972A}" srcOrd="2" destOrd="0" presId="urn:microsoft.com/office/officeart/2005/8/layout/pyramid1"/>
    <dgm:cxn modelId="{DF81CC62-FADB-466B-B9E3-22932CC46C50}" type="presParOf" srcId="{36DD483B-EDCE-494E-BB6D-BE563AA5972A}" destId="{21371688-BFBE-4E70-8C09-E9EB4FCFBD8F}" srcOrd="0" destOrd="0" presId="urn:microsoft.com/office/officeart/2005/8/layout/pyramid1"/>
    <dgm:cxn modelId="{F64BBA81-CFE4-43F8-8F2B-55C4FDC74144}" type="presParOf" srcId="{36DD483B-EDCE-494E-BB6D-BE563AA5972A}" destId="{81B17FE9-42DC-44FF-9DBB-9F58BF116C8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C17726-C046-46EC-91EB-12252CE164E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998D5F7-9874-40B5-8C49-0D2FFF6036E1}" type="pres">
      <dgm:prSet presAssocID="{3FC17726-C046-46EC-91EB-12252CE164EE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184AC66-8DEA-4329-9BFD-052CD51A26AA}" type="presOf" srcId="{3FC17726-C046-46EC-91EB-12252CE164EE}" destId="{C998D5F7-9874-40B5-8C49-0D2FFF6036E1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C17726-C046-46EC-91EB-12252CE164E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6E2137C-1BAF-4413-9DDA-4878752D4A5A}">
      <dgm:prSet phldrT="[Text]" custT="1"/>
      <dgm:spPr>
        <a:solidFill>
          <a:schemeClr val="tx1">
            <a:lumMod val="90000"/>
            <a:lumOff val="10000"/>
            <a:alpha val="20000"/>
          </a:schemeClr>
        </a:solidFill>
      </dgm:spPr>
      <dgm:t>
        <a:bodyPr/>
        <a:lstStyle/>
        <a:p>
          <a:r>
            <a:rPr lang="en-US" sz="1500" b="1" dirty="0" smtClean="0"/>
            <a:t>Targeted</a:t>
          </a:r>
          <a:endParaRPr lang="en-US" sz="1500" b="1" dirty="0"/>
        </a:p>
      </dgm:t>
    </dgm:pt>
    <dgm:pt modelId="{A1A6CEBE-F510-404E-ABA2-6969A1466826}" type="parTrans" cxnId="{181F82DB-B884-4377-AFC7-232F9505E4D1}">
      <dgm:prSet/>
      <dgm:spPr/>
      <dgm:t>
        <a:bodyPr/>
        <a:lstStyle/>
        <a:p>
          <a:endParaRPr lang="en-US"/>
        </a:p>
      </dgm:t>
    </dgm:pt>
    <dgm:pt modelId="{925024DF-BE7A-4302-A08D-09D2AF6D4E70}" type="sibTrans" cxnId="{181F82DB-B884-4377-AFC7-232F9505E4D1}">
      <dgm:prSet/>
      <dgm:spPr/>
      <dgm:t>
        <a:bodyPr/>
        <a:lstStyle/>
        <a:p>
          <a:endParaRPr lang="en-US"/>
        </a:p>
      </dgm:t>
    </dgm:pt>
    <dgm:pt modelId="{70E1855C-CA96-4591-B163-8F1D8F4E7343}">
      <dgm:prSet phldrT="[Text]" custT="1"/>
      <dgm:spPr>
        <a:solidFill>
          <a:schemeClr val="tx1">
            <a:lumMod val="90000"/>
            <a:lumOff val="10000"/>
            <a:alpha val="40000"/>
          </a:schemeClr>
        </a:solidFill>
      </dgm:spPr>
      <dgm:t>
        <a:bodyPr/>
        <a:lstStyle/>
        <a:p>
          <a:r>
            <a:rPr lang="en-US" sz="1500" b="1" dirty="0" smtClean="0"/>
            <a:t>Selected</a:t>
          </a:r>
          <a:endParaRPr lang="en-US" sz="1500" b="1" dirty="0"/>
        </a:p>
      </dgm:t>
    </dgm:pt>
    <dgm:pt modelId="{C0D8AFCA-C367-42D8-9A38-9D8A2EC1479D}" type="parTrans" cxnId="{B3AC56C2-C96B-4E46-8D7D-1C13BFBDEF19}">
      <dgm:prSet/>
      <dgm:spPr/>
      <dgm:t>
        <a:bodyPr/>
        <a:lstStyle/>
        <a:p>
          <a:endParaRPr lang="en-US"/>
        </a:p>
      </dgm:t>
    </dgm:pt>
    <dgm:pt modelId="{9E8F6DE4-1D30-4817-B79B-D1F76904F9E8}" type="sibTrans" cxnId="{B3AC56C2-C96B-4E46-8D7D-1C13BFBDEF19}">
      <dgm:prSet/>
      <dgm:spPr/>
      <dgm:t>
        <a:bodyPr/>
        <a:lstStyle/>
        <a:p>
          <a:endParaRPr lang="en-US"/>
        </a:p>
      </dgm:t>
    </dgm:pt>
    <dgm:pt modelId="{B87B2577-80E0-4C99-AAC7-34A25A2C7D66}">
      <dgm:prSet phldrT="[Text]" custT="1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sz="1500" b="1" dirty="0" smtClean="0">
              <a:solidFill>
                <a:schemeClr val="bg1"/>
              </a:solidFill>
            </a:rPr>
            <a:t>Universal</a:t>
          </a:r>
          <a:endParaRPr lang="en-US" sz="1500" b="1" dirty="0">
            <a:solidFill>
              <a:schemeClr val="bg1"/>
            </a:solidFill>
          </a:endParaRPr>
        </a:p>
      </dgm:t>
    </dgm:pt>
    <dgm:pt modelId="{673FC310-FBE4-4109-8868-0578B49DC62B}" type="parTrans" cxnId="{A4845640-1064-44E9-B1E3-BCD417A353F2}">
      <dgm:prSet/>
      <dgm:spPr/>
      <dgm:t>
        <a:bodyPr/>
        <a:lstStyle/>
        <a:p>
          <a:endParaRPr lang="en-US"/>
        </a:p>
      </dgm:t>
    </dgm:pt>
    <dgm:pt modelId="{3C26CA67-7011-4E06-9C78-DAE41CEE79D3}" type="sibTrans" cxnId="{A4845640-1064-44E9-B1E3-BCD417A353F2}">
      <dgm:prSet/>
      <dgm:spPr/>
      <dgm:t>
        <a:bodyPr/>
        <a:lstStyle/>
        <a:p>
          <a:endParaRPr lang="en-US"/>
        </a:p>
      </dgm:t>
    </dgm:pt>
    <dgm:pt modelId="{C998D5F7-9874-40B5-8C49-0D2FFF6036E1}" type="pres">
      <dgm:prSet presAssocID="{3FC17726-C046-46EC-91EB-12252CE164EE}" presName="Name0" presStyleCnt="0">
        <dgm:presLayoutVars>
          <dgm:dir/>
          <dgm:animLvl val="lvl"/>
          <dgm:resizeHandles val="exact"/>
        </dgm:presLayoutVars>
      </dgm:prSet>
      <dgm:spPr/>
    </dgm:pt>
    <dgm:pt modelId="{D551F5F0-A921-4B93-862A-6CC2EA4A36A3}" type="pres">
      <dgm:prSet presAssocID="{16E2137C-1BAF-4413-9DDA-4878752D4A5A}" presName="Name8" presStyleCnt="0"/>
      <dgm:spPr/>
    </dgm:pt>
    <dgm:pt modelId="{2F8CBFF9-29D6-4C27-AC3A-63F9C05CF4AD}" type="pres">
      <dgm:prSet presAssocID="{16E2137C-1BAF-4413-9DDA-4878752D4A5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D3AA9-1D7A-4F7E-B39B-971C837F32AD}" type="pres">
      <dgm:prSet presAssocID="{16E2137C-1BAF-4413-9DDA-4878752D4A5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B5FF5-7299-4FB5-8242-9AFC01EF0713}" type="pres">
      <dgm:prSet presAssocID="{70E1855C-CA96-4591-B163-8F1D8F4E7343}" presName="Name8" presStyleCnt="0"/>
      <dgm:spPr/>
    </dgm:pt>
    <dgm:pt modelId="{5141CE6C-ECD6-4F47-A396-92D78699DB11}" type="pres">
      <dgm:prSet presAssocID="{70E1855C-CA96-4591-B163-8F1D8F4E7343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BAECD-FBDF-48C6-AEAB-FDDDC264EE72}" type="pres">
      <dgm:prSet presAssocID="{70E1855C-CA96-4591-B163-8F1D8F4E73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D483B-EDCE-494E-BB6D-BE563AA5972A}" type="pres">
      <dgm:prSet presAssocID="{B87B2577-80E0-4C99-AAC7-34A25A2C7D66}" presName="Name8" presStyleCnt="0"/>
      <dgm:spPr/>
    </dgm:pt>
    <dgm:pt modelId="{21371688-BFBE-4E70-8C09-E9EB4FCFBD8F}" type="pres">
      <dgm:prSet presAssocID="{B87B2577-80E0-4C99-AAC7-34A25A2C7D66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17FE9-42DC-44FF-9DBB-9F58BF116C83}" type="pres">
      <dgm:prSet presAssocID="{B87B2577-80E0-4C99-AAC7-34A25A2C7D6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5F1004-8864-424C-893A-AAF9DF4C52C6}" type="presOf" srcId="{3FC17726-C046-46EC-91EB-12252CE164EE}" destId="{C998D5F7-9874-40B5-8C49-0D2FFF6036E1}" srcOrd="0" destOrd="0" presId="urn:microsoft.com/office/officeart/2005/8/layout/pyramid1"/>
    <dgm:cxn modelId="{8242D3E9-9035-4BF9-90A4-5A8CA160376B}" type="presOf" srcId="{16E2137C-1BAF-4413-9DDA-4878752D4A5A}" destId="{2F8CBFF9-29D6-4C27-AC3A-63F9C05CF4AD}" srcOrd="0" destOrd="0" presId="urn:microsoft.com/office/officeart/2005/8/layout/pyramid1"/>
    <dgm:cxn modelId="{B3AC56C2-C96B-4E46-8D7D-1C13BFBDEF19}" srcId="{3FC17726-C046-46EC-91EB-12252CE164EE}" destId="{70E1855C-CA96-4591-B163-8F1D8F4E7343}" srcOrd="1" destOrd="0" parTransId="{C0D8AFCA-C367-42D8-9A38-9D8A2EC1479D}" sibTransId="{9E8F6DE4-1D30-4817-B79B-D1F76904F9E8}"/>
    <dgm:cxn modelId="{744C1FBC-D213-4A38-89B9-D2016E5D6513}" type="presOf" srcId="{16E2137C-1BAF-4413-9DDA-4878752D4A5A}" destId="{127D3AA9-1D7A-4F7E-B39B-971C837F32AD}" srcOrd="1" destOrd="0" presId="urn:microsoft.com/office/officeart/2005/8/layout/pyramid1"/>
    <dgm:cxn modelId="{A4845640-1064-44E9-B1E3-BCD417A353F2}" srcId="{3FC17726-C046-46EC-91EB-12252CE164EE}" destId="{B87B2577-80E0-4C99-AAC7-34A25A2C7D66}" srcOrd="2" destOrd="0" parTransId="{673FC310-FBE4-4109-8868-0578B49DC62B}" sibTransId="{3C26CA67-7011-4E06-9C78-DAE41CEE79D3}"/>
    <dgm:cxn modelId="{A60468EF-804A-4487-BA52-57A505361411}" type="presOf" srcId="{70E1855C-CA96-4591-B163-8F1D8F4E7343}" destId="{5141CE6C-ECD6-4F47-A396-92D78699DB11}" srcOrd="0" destOrd="0" presId="urn:microsoft.com/office/officeart/2005/8/layout/pyramid1"/>
    <dgm:cxn modelId="{6A9084B0-8AD1-4D3A-AB88-474A1FE2FD2A}" type="presOf" srcId="{B87B2577-80E0-4C99-AAC7-34A25A2C7D66}" destId="{81B17FE9-42DC-44FF-9DBB-9F58BF116C83}" srcOrd="1" destOrd="0" presId="urn:microsoft.com/office/officeart/2005/8/layout/pyramid1"/>
    <dgm:cxn modelId="{12FA3768-7D50-4B0A-8C67-A2EDA0C505BC}" type="presOf" srcId="{70E1855C-CA96-4591-B163-8F1D8F4E7343}" destId="{03EBAECD-FBDF-48C6-AEAB-FDDDC264EE72}" srcOrd="1" destOrd="0" presId="urn:microsoft.com/office/officeart/2005/8/layout/pyramid1"/>
    <dgm:cxn modelId="{181F82DB-B884-4377-AFC7-232F9505E4D1}" srcId="{3FC17726-C046-46EC-91EB-12252CE164EE}" destId="{16E2137C-1BAF-4413-9DDA-4878752D4A5A}" srcOrd="0" destOrd="0" parTransId="{A1A6CEBE-F510-404E-ABA2-6969A1466826}" sibTransId="{925024DF-BE7A-4302-A08D-09D2AF6D4E70}"/>
    <dgm:cxn modelId="{92E7B5C3-58D9-4BE2-85F8-EB1A1B31D05A}" type="presOf" srcId="{B87B2577-80E0-4C99-AAC7-34A25A2C7D66}" destId="{21371688-BFBE-4E70-8C09-E9EB4FCFBD8F}" srcOrd="0" destOrd="0" presId="urn:microsoft.com/office/officeart/2005/8/layout/pyramid1"/>
    <dgm:cxn modelId="{F1610E31-2E65-42CC-9A6F-7741477E6B60}" type="presParOf" srcId="{C998D5F7-9874-40B5-8C49-0D2FFF6036E1}" destId="{D551F5F0-A921-4B93-862A-6CC2EA4A36A3}" srcOrd="0" destOrd="0" presId="urn:microsoft.com/office/officeart/2005/8/layout/pyramid1"/>
    <dgm:cxn modelId="{EE568C92-A3BA-4DAE-A805-D25311124C06}" type="presParOf" srcId="{D551F5F0-A921-4B93-862A-6CC2EA4A36A3}" destId="{2F8CBFF9-29D6-4C27-AC3A-63F9C05CF4AD}" srcOrd="0" destOrd="0" presId="urn:microsoft.com/office/officeart/2005/8/layout/pyramid1"/>
    <dgm:cxn modelId="{9ACA391D-7640-49BD-8315-ACC294E57B36}" type="presParOf" srcId="{D551F5F0-A921-4B93-862A-6CC2EA4A36A3}" destId="{127D3AA9-1D7A-4F7E-B39B-971C837F32AD}" srcOrd="1" destOrd="0" presId="urn:microsoft.com/office/officeart/2005/8/layout/pyramid1"/>
    <dgm:cxn modelId="{D23CD9B5-BCBD-482F-9CD3-801E3CCC095F}" type="presParOf" srcId="{C998D5F7-9874-40B5-8C49-0D2FFF6036E1}" destId="{95DB5FF5-7299-4FB5-8242-9AFC01EF0713}" srcOrd="1" destOrd="0" presId="urn:microsoft.com/office/officeart/2005/8/layout/pyramid1"/>
    <dgm:cxn modelId="{4793059B-81BD-42D3-A0EB-8F1C3B5C3049}" type="presParOf" srcId="{95DB5FF5-7299-4FB5-8242-9AFC01EF0713}" destId="{5141CE6C-ECD6-4F47-A396-92D78699DB11}" srcOrd="0" destOrd="0" presId="urn:microsoft.com/office/officeart/2005/8/layout/pyramid1"/>
    <dgm:cxn modelId="{48B315BF-EC74-42DF-9895-21725D57FC0F}" type="presParOf" srcId="{95DB5FF5-7299-4FB5-8242-9AFC01EF0713}" destId="{03EBAECD-FBDF-48C6-AEAB-FDDDC264EE72}" srcOrd="1" destOrd="0" presId="urn:microsoft.com/office/officeart/2005/8/layout/pyramid1"/>
    <dgm:cxn modelId="{9234E558-C8F9-48F9-909E-BD3056F6FFC8}" type="presParOf" srcId="{C998D5F7-9874-40B5-8C49-0D2FFF6036E1}" destId="{36DD483B-EDCE-494E-BB6D-BE563AA5972A}" srcOrd="2" destOrd="0" presId="urn:microsoft.com/office/officeart/2005/8/layout/pyramid1"/>
    <dgm:cxn modelId="{83A97050-B0A9-421F-BD8F-F7374B90512C}" type="presParOf" srcId="{36DD483B-EDCE-494E-BB6D-BE563AA5972A}" destId="{21371688-BFBE-4E70-8C09-E9EB4FCFBD8F}" srcOrd="0" destOrd="0" presId="urn:microsoft.com/office/officeart/2005/8/layout/pyramid1"/>
    <dgm:cxn modelId="{2F8F31CD-E63A-4961-A048-0F0F8C72842D}" type="presParOf" srcId="{36DD483B-EDCE-494E-BB6D-BE563AA5972A}" destId="{81B17FE9-42DC-44FF-9DBB-9F58BF116C8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BB3588-DF16-4843-AF7A-1454D3950E36}">
      <dsp:nvSpPr>
        <dsp:cNvPr id="0" name=""/>
        <dsp:cNvSpPr/>
      </dsp:nvSpPr>
      <dsp:spPr>
        <a:xfrm>
          <a:off x="1758974" y="-4693"/>
          <a:ext cx="5016451" cy="5016451"/>
        </a:xfrm>
        <a:prstGeom prst="circularArrow">
          <a:avLst>
            <a:gd name="adj1" fmla="val 5274"/>
            <a:gd name="adj2" fmla="val 312630"/>
            <a:gd name="adj3" fmla="val 14223019"/>
            <a:gd name="adj4" fmla="val 17130010"/>
            <a:gd name="adj5" fmla="val 5477"/>
          </a:avLst>
        </a:prstGeom>
        <a:solidFill>
          <a:schemeClr val="tx1">
            <a:lumMod val="90000"/>
            <a:lumOff val="10000"/>
          </a:schemeClr>
        </a:solidFill>
        <a:ln>
          <a:solidFill>
            <a:sysClr val="windowText" lastClr="00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F64CB-41B2-440B-A6FF-8CFDD21C31EE}">
      <dsp:nvSpPr>
        <dsp:cNvPr id="0" name=""/>
        <dsp:cNvSpPr/>
      </dsp:nvSpPr>
      <dsp:spPr>
        <a:xfrm>
          <a:off x="3310830" y="1343"/>
          <a:ext cx="1912739" cy="956369"/>
        </a:xfrm>
        <a:prstGeom prst="round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1 – </a:t>
          </a:r>
          <a:r>
            <a:rPr lang="en-US" sz="2000" b="1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Establish Roles and Process</a:t>
          </a:r>
          <a:endParaRPr lang="en-US" sz="2000" b="1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310830" y="1343"/>
        <a:ext cx="1912739" cy="956369"/>
      </dsp:txXfrm>
    </dsp:sp>
    <dsp:sp modelId="{8AF4EBB0-3799-4BD1-90E0-02BFD6DACBCC}">
      <dsp:nvSpPr>
        <dsp:cNvPr id="0" name=""/>
        <dsp:cNvSpPr/>
      </dsp:nvSpPr>
      <dsp:spPr>
        <a:xfrm>
          <a:off x="5181599" y="1257297"/>
          <a:ext cx="1912739" cy="956369"/>
        </a:xfrm>
        <a:prstGeom prst="round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2 </a:t>
          </a:r>
          <a:r>
            <a:rPr lang="en-US" sz="2000" b="1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– Use the EWS Tool</a:t>
          </a:r>
          <a:r>
            <a:rPr lang="en-US" sz="2000" b="1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 </a:t>
          </a:r>
        </a:p>
      </dsp:txBody>
      <dsp:txXfrm>
        <a:off x="5181599" y="1257297"/>
        <a:ext cx="1912739" cy="956369"/>
      </dsp:txXfrm>
    </dsp:sp>
    <dsp:sp modelId="{C5F9469E-6883-4463-99B7-FA9500CCBFC4}">
      <dsp:nvSpPr>
        <dsp:cNvPr id="0" name=""/>
        <dsp:cNvSpPr/>
      </dsp:nvSpPr>
      <dsp:spPr>
        <a:xfrm>
          <a:off x="5257795" y="2895600"/>
          <a:ext cx="1912739" cy="956369"/>
        </a:xfrm>
        <a:prstGeom prst="round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3 – </a:t>
          </a:r>
          <a:r>
            <a:rPr lang="en-US" sz="2000" b="1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Analyze EWS Data</a:t>
          </a:r>
          <a:endParaRPr lang="en-US" sz="2000" b="1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5257795" y="2895600"/>
        <a:ext cx="1912739" cy="956369"/>
      </dsp:txXfrm>
    </dsp:sp>
    <dsp:sp modelId="{67399991-7066-4C56-9266-A41D65F9ABF9}">
      <dsp:nvSpPr>
        <dsp:cNvPr id="0" name=""/>
        <dsp:cNvSpPr/>
      </dsp:nvSpPr>
      <dsp:spPr>
        <a:xfrm>
          <a:off x="3310830" y="4071486"/>
          <a:ext cx="1912739" cy="956369"/>
        </a:xfrm>
        <a:prstGeom prst="round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4 – </a:t>
          </a:r>
          <a:r>
            <a:rPr lang="en-US" sz="2000" b="1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Interpret EWS Data </a:t>
          </a:r>
          <a:endParaRPr lang="en-US" sz="2000" b="1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310830" y="4071486"/>
        <a:ext cx="1912739" cy="956369"/>
      </dsp:txXfrm>
    </dsp:sp>
    <dsp:sp modelId="{FA03696C-2754-4DC5-80CF-7095E2DACFC0}">
      <dsp:nvSpPr>
        <dsp:cNvPr id="0" name=""/>
        <dsp:cNvSpPr/>
      </dsp:nvSpPr>
      <dsp:spPr>
        <a:xfrm>
          <a:off x="1371625" y="2895588"/>
          <a:ext cx="1912739" cy="956369"/>
        </a:xfrm>
        <a:prstGeom prst="round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5 – </a:t>
          </a:r>
          <a:r>
            <a:rPr lang="en-US" sz="2000" b="1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Apply Interventions</a:t>
          </a:r>
          <a:endParaRPr lang="en-US" sz="2000" b="1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1371625" y="2895588"/>
        <a:ext cx="1912739" cy="956369"/>
      </dsp:txXfrm>
    </dsp:sp>
    <dsp:sp modelId="{3B634ABF-3F5F-4764-BEDD-EDAEA3421A3D}">
      <dsp:nvSpPr>
        <dsp:cNvPr id="0" name=""/>
        <dsp:cNvSpPr/>
      </dsp:nvSpPr>
      <dsp:spPr>
        <a:xfrm>
          <a:off x="1447805" y="1219202"/>
          <a:ext cx="1912739" cy="956369"/>
        </a:xfrm>
        <a:prstGeom prst="round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STEP 6 - Reflect and Revise</a:t>
          </a:r>
        </a:p>
      </dsp:txBody>
      <dsp:txXfrm>
        <a:off x="1447805" y="1219202"/>
        <a:ext cx="1912739" cy="95636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4" cy="464185"/>
          </a:xfrm>
          <a:prstGeom prst="rect">
            <a:avLst/>
          </a:prstGeom>
        </p:spPr>
        <p:txBody>
          <a:bodyPr vert="horz" lIns="93030" tIns="46515" rIns="93030" bIns="465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2" y="0"/>
            <a:ext cx="3026834" cy="464185"/>
          </a:xfrm>
          <a:prstGeom prst="rect">
            <a:avLst/>
          </a:prstGeom>
        </p:spPr>
        <p:txBody>
          <a:bodyPr vert="horz" lIns="93030" tIns="46515" rIns="93030" bIns="46515" rtlCol="0"/>
          <a:lstStyle>
            <a:lvl1pPr algn="r">
              <a:defRPr sz="1200"/>
            </a:lvl1pPr>
          </a:lstStyle>
          <a:p>
            <a:fld id="{6A6C4B7F-7C5B-47E1-9CE7-4662007E1A9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05"/>
            <a:ext cx="3026834" cy="464185"/>
          </a:xfrm>
          <a:prstGeom prst="rect">
            <a:avLst/>
          </a:prstGeom>
        </p:spPr>
        <p:txBody>
          <a:bodyPr vert="horz" lIns="93030" tIns="46515" rIns="93030" bIns="465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2" y="8817905"/>
            <a:ext cx="3026834" cy="464185"/>
          </a:xfrm>
          <a:prstGeom prst="rect">
            <a:avLst/>
          </a:prstGeom>
        </p:spPr>
        <p:txBody>
          <a:bodyPr vert="horz" lIns="93030" tIns="46515" rIns="93030" bIns="46515" rtlCol="0" anchor="b"/>
          <a:lstStyle>
            <a:lvl1pPr algn="r">
              <a:defRPr sz="1200"/>
            </a:lvl1pPr>
          </a:lstStyle>
          <a:p>
            <a:fld id="{C58D996D-840E-4538-834A-1728333E8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4" cy="464185"/>
          </a:xfrm>
          <a:prstGeom prst="rect">
            <a:avLst/>
          </a:prstGeom>
        </p:spPr>
        <p:txBody>
          <a:bodyPr vert="horz" lIns="93030" tIns="46515" rIns="93030" bIns="465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0"/>
            <a:ext cx="3026834" cy="464185"/>
          </a:xfrm>
          <a:prstGeom prst="rect">
            <a:avLst/>
          </a:prstGeom>
        </p:spPr>
        <p:txBody>
          <a:bodyPr vert="horz" lIns="93030" tIns="46515" rIns="93030" bIns="46515" rtlCol="0"/>
          <a:lstStyle>
            <a:lvl1pPr algn="r">
              <a:defRPr sz="1200"/>
            </a:lvl1pPr>
          </a:lstStyle>
          <a:p>
            <a:fld id="{FD33DE3C-DC3D-450B-8A09-E4B045C0D175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0" tIns="46515" rIns="93030" bIns="465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3030" tIns="46515" rIns="93030" bIns="465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5"/>
            <a:ext cx="3026834" cy="464185"/>
          </a:xfrm>
          <a:prstGeom prst="rect">
            <a:avLst/>
          </a:prstGeom>
        </p:spPr>
        <p:txBody>
          <a:bodyPr vert="horz" lIns="93030" tIns="46515" rIns="93030" bIns="465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5"/>
            <a:ext cx="3026834" cy="464185"/>
          </a:xfrm>
          <a:prstGeom prst="rect">
            <a:avLst/>
          </a:prstGeom>
        </p:spPr>
        <p:txBody>
          <a:bodyPr vert="horz" lIns="93030" tIns="46515" rIns="93030" bIns="46515" rtlCol="0" anchor="b"/>
          <a:lstStyle>
            <a:lvl1pPr algn="r">
              <a:defRPr sz="1200"/>
            </a:lvl1pPr>
          </a:lstStyle>
          <a:p>
            <a:fld id="{B2F8BDC9-7DE9-44DC-BB6F-AF10D406C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3502C-4FCF-4C87-95FD-F19E12EA78E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A2C48-843A-4F20-AC94-0FF14EEC58A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prstClr val="black"/>
              </a:buClr>
            </a:pPr>
            <a:fld id="{3567E44B-C6B3-41FA-B85B-EA53D9D3C932}" type="slidenum">
              <a:rPr lang="en-US" smtClean="0"/>
              <a:pPr>
                <a:buClr>
                  <a:prstClr val="black"/>
                </a:buClr>
              </a:pPr>
              <a:t>12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fld id="{FA33502C-4FCF-4C87-95FD-F19E12EA78E0}" type="slidenum">
              <a:rPr lang="en-US" smtClean="0"/>
              <a:pPr>
                <a:buClr>
                  <a:prstClr val="black"/>
                </a:buCl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24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prstClr val="black"/>
              </a:buClr>
            </a:pPr>
            <a:fld id="{4E330DAD-08E8-421E-A5D2-70A1AAA3C7A6}" type="slidenum">
              <a:rPr lang="en-US" smtClean="0"/>
              <a:pPr>
                <a:buClr>
                  <a:prstClr val="black"/>
                </a:buClr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prstClr val="black"/>
              </a:buClr>
            </a:pPr>
            <a:fld id="{4E330DAD-08E8-421E-A5D2-70A1AAA3C7A6}" type="slidenum">
              <a:rPr lang="en-US" smtClean="0"/>
              <a:pPr>
                <a:buClr>
                  <a:prstClr val="black"/>
                </a:buClr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8BDC9-7DE9-44DC-BB6F-AF10D406C65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prstClr val="black"/>
              </a:buClr>
            </a:pPr>
            <a:fld id="{796407B0-BFDE-4879-9824-17EEEF823090}" type="slidenum">
              <a:rPr lang="en-US" smtClean="0"/>
              <a:pPr>
                <a:buClr>
                  <a:prstClr val="black"/>
                </a:buClr>
              </a:pPr>
              <a:t>22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5" y="4409757"/>
            <a:ext cx="5122333" cy="4179278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endParaRPr lang="en-US" sz="220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fld id="{FA33502C-4FCF-4C87-95FD-F19E12EA78E0}" type="slidenum">
              <a:rPr lang="en-US" smtClean="0"/>
              <a:pPr>
                <a:buClr>
                  <a:prstClr val="black"/>
                </a:buCl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3502C-4FCF-4C87-95FD-F19E12EA78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3A6E8-9096-4C7E-97EF-C82193237EF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fontAlgn="base"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SzPct val="90000"/>
              <a:buFont typeface="Wingdings" pitchFamily="2" charset="2"/>
              <a:buChar char="§"/>
            </a:pPr>
            <a:fld id="{BD5E4DA4-2ED0-4861-BFF3-15384111A794}" type="slidenum">
              <a:rPr lang="en-US">
                <a:solidFill>
                  <a:srgbClr val="175E93"/>
                </a:solidFill>
                <a:latin typeface="Arial" charset="0"/>
              </a:rPr>
              <a:pPr algn="r" rtl="0" fontAlgn="base">
                <a:spcBef>
                  <a:spcPct val="50000"/>
                </a:spcBef>
                <a:spcAft>
                  <a:spcPct val="0"/>
                </a:spcAft>
                <a:buClr>
                  <a:prstClr val="black"/>
                </a:buClr>
                <a:buSzPct val="90000"/>
                <a:buFont typeface="Wingdings" pitchFamily="2" charset="2"/>
                <a:buChar char="§"/>
              </a:pPr>
              <a:t>2</a:t>
            </a:fld>
            <a:endParaRPr lang="en-US" dirty="0">
              <a:solidFill>
                <a:srgbClr val="175E93"/>
              </a:solidFill>
              <a:latin typeface="Arial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5" y="4409757"/>
            <a:ext cx="5122333" cy="41792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50" tIns="45676" rIns="91350" bIns="45676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fld id="{FA33502C-4FCF-4C87-95FD-F19E12EA78E0}" type="slidenum">
              <a:rPr lang="en-US" smtClean="0"/>
              <a:pPr>
                <a:buClr>
                  <a:prstClr val="black"/>
                </a:buCl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fld id="{FA33502C-4FCF-4C87-95FD-F19E12EA78E0}" type="slidenum">
              <a:rPr lang="en-US" smtClean="0"/>
              <a:pPr>
                <a:buClr>
                  <a:prstClr val="black"/>
                </a:buCl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fld id="{FA33502C-4FCF-4C87-95FD-F19E12EA78E0}" type="slidenum">
              <a:rPr lang="en-US" smtClean="0"/>
              <a:pPr>
                <a:buClr>
                  <a:prstClr val="black"/>
                </a:buCl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fld id="{FA33502C-4FCF-4C87-95FD-F19E12EA78E0}" type="slidenum">
              <a:rPr lang="en-US" smtClean="0"/>
              <a:pPr>
                <a:buClr>
                  <a:prstClr val="black"/>
                </a:buCl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3502C-4FCF-4C87-95FD-F19E12EA78E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fontAlgn="base"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SzPct val="90000"/>
              <a:buFont typeface="Wingdings" pitchFamily="2" charset="2"/>
              <a:buChar char="§"/>
            </a:pPr>
            <a:fld id="{AB370F12-FE07-4FCD-BD9B-CD2E1BED4885}" type="slidenum">
              <a:rPr lang="en-US">
                <a:solidFill>
                  <a:srgbClr val="175E93"/>
                </a:solidFill>
                <a:latin typeface="Arial" charset="0"/>
              </a:rPr>
              <a:pPr algn="r" rtl="0" fontAlgn="base">
                <a:spcBef>
                  <a:spcPct val="50000"/>
                </a:spcBef>
                <a:spcAft>
                  <a:spcPct val="0"/>
                </a:spcAft>
                <a:buClr>
                  <a:prstClr val="black"/>
                </a:buClr>
                <a:buSzPct val="90000"/>
                <a:buFont typeface="Wingdings" pitchFamily="2" charset="2"/>
                <a:buChar char="§"/>
              </a:pPr>
              <a:t>3</a:t>
            </a:fld>
            <a:endParaRPr lang="en-US" dirty="0">
              <a:solidFill>
                <a:srgbClr val="175E93"/>
              </a:solidFill>
              <a:latin typeface="Arial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5" y="4409757"/>
            <a:ext cx="5122333" cy="41792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50" tIns="45676" rIns="91350" bIns="4567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75CDB-EEA6-4FB5-B444-417FD57FFCF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5" y="4409757"/>
            <a:ext cx="5122333" cy="4179278"/>
          </a:xfrm>
          <a:noFill/>
          <a:ln/>
        </p:spPr>
        <p:txBody>
          <a:bodyPr lIns="91350" tIns="45676" rIns="91350" bIns="4567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C4BAF-B3FC-498C-8EDA-B2E7E63550F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5" y="4409757"/>
            <a:ext cx="5122333" cy="4179278"/>
          </a:xfrm>
          <a:noFill/>
          <a:ln/>
        </p:spPr>
        <p:txBody>
          <a:bodyPr lIns="91350" tIns="45676" rIns="91350" bIns="4567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EB7DF-9EF4-4E3A-A38D-62913AC5071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96EAD-DABE-49BA-9256-33CF0EB198F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B6634-7574-4762-9945-75891E78E2D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B249D-97C8-42B9-8B75-95CB47DB196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5" y="4409757"/>
            <a:ext cx="5122333" cy="4179278"/>
          </a:xfrm>
          <a:noFill/>
          <a:ln/>
        </p:spPr>
        <p:txBody>
          <a:bodyPr lIns="91350" tIns="45676" rIns="91350" bIns="4567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447800" y="1752600"/>
            <a:ext cx="7010400" cy="1470025"/>
          </a:xfrm>
        </p:spPr>
        <p:txBody>
          <a:bodyPr>
            <a:noAutofit/>
          </a:bodyPr>
          <a:lstStyle>
            <a:lvl1pPr>
              <a:defRPr sz="2800">
                <a:solidFill>
                  <a:srgbClr val="1E439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10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33525" y="3505200"/>
            <a:ext cx="68580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447800" y="1371600"/>
            <a:ext cx="738835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31CE5F8B-AA90-405F-9813-7FEEC22566CC}" type="slidenum">
              <a:rPr lang="en-US" sz="1200" kern="1200">
                <a:solidFill>
                  <a:srgbClr val="002060"/>
                </a:solidFill>
                <a:latin typeface="Arial"/>
                <a:ea typeface="+mn-ea"/>
                <a:cs typeface="Arial" pitchFamily="34" charset="0"/>
              </a:rPr>
              <a:pPr algn="ctr" rtl="0"/>
              <a:t>‹#›</a:t>
            </a:fld>
            <a:endParaRPr lang="en-US" sz="1200" kern="1200">
              <a:solidFill>
                <a:srgbClr val="00206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31CE5F8B-AA90-405F-9813-7FEEC22566CC}" type="slidenum">
              <a:rPr lang="en-US" sz="1200" kern="1200">
                <a:solidFill>
                  <a:srgbClr val="002060"/>
                </a:solidFill>
                <a:latin typeface="Arial"/>
                <a:ea typeface="+mn-ea"/>
                <a:cs typeface="Arial" pitchFamily="34" charset="0"/>
              </a:rPr>
              <a:pPr algn="ctr" rtl="0"/>
              <a:t>‹#›</a:t>
            </a:fld>
            <a:endParaRPr lang="en-US" sz="1200" kern="1200">
              <a:solidFill>
                <a:srgbClr val="00206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47800" y="1752600"/>
            <a:ext cx="7010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rgbClr val="1E439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752600" y="3810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33525" y="3505200"/>
            <a:ext cx="68580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0" y="6492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www.betterhighschools.org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 bwMode="black">
          <a:xfrm>
            <a:off x="1447800" y="1752600"/>
            <a:ext cx="7010400" cy="1470025"/>
          </a:xfrm>
        </p:spPr>
        <p:txBody>
          <a:bodyPr>
            <a:noAutofit/>
          </a:bodyPr>
          <a:lstStyle>
            <a:lvl1pPr>
              <a:defRPr sz="2800">
                <a:solidFill>
                  <a:srgbClr val="1E439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752600" y="3810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33525" y="3505200"/>
            <a:ext cx="68580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31CE5F8B-AA90-405F-9813-7FEEC22566CC}" type="slidenum">
              <a:rPr lang="en-US" sz="1200" kern="1200">
                <a:solidFill>
                  <a:srgbClr val="002060"/>
                </a:solidFill>
                <a:latin typeface="Arial"/>
                <a:ea typeface="+mn-ea"/>
                <a:cs typeface="Arial" pitchFamily="34" charset="0"/>
              </a:rPr>
              <a:pPr algn="ctr" rtl="0"/>
              <a:t>‹#›</a:t>
            </a:fld>
            <a:endParaRPr lang="en-US" sz="1200" kern="1200">
              <a:solidFill>
                <a:srgbClr val="00206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95400" y="1295400"/>
            <a:ext cx="7391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38400"/>
            <a:ext cx="7391400" cy="3687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31CE5F8B-AA90-405F-9813-7FEEC22566CC}" type="slidenum">
              <a:rPr lang="en-US" sz="1200" kern="1200">
                <a:solidFill>
                  <a:srgbClr val="002060"/>
                </a:solidFill>
                <a:latin typeface="Arial"/>
                <a:ea typeface="+mn-ea"/>
                <a:cs typeface="Arial" pitchFamily="34" charset="0"/>
              </a:rPr>
              <a:pPr algn="ctr" rtl="0"/>
              <a:t>‹#›</a:t>
            </a:fld>
            <a:endParaRPr lang="en-US" sz="1200" kern="1200">
              <a:solidFill>
                <a:srgbClr val="00206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520440" cy="452596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1600200"/>
            <a:ext cx="3520440" cy="452596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31CE5F8B-AA90-405F-9813-7FEEC22566CC}" type="slidenum">
              <a:rPr lang="en-US" sz="1200" kern="1200">
                <a:solidFill>
                  <a:srgbClr val="002060"/>
                </a:solidFill>
                <a:latin typeface="Arial"/>
                <a:ea typeface="+mn-ea"/>
                <a:cs typeface="Arial" pitchFamily="34" charset="0"/>
              </a:rPr>
              <a:pPr algn="ctr" rtl="0"/>
              <a:t>‹#›</a:t>
            </a:fld>
            <a:endParaRPr lang="en-US" sz="1200" kern="1200">
              <a:solidFill>
                <a:srgbClr val="00206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u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371600" y="1219200"/>
            <a:ext cx="7315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62200"/>
            <a:ext cx="3520440" cy="376396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362200"/>
            <a:ext cx="3520440" cy="376396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31CE5F8B-AA90-405F-9813-7FEEC22566CC}" type="slidenum">
              <a:rPr lang="en-US" sz="1200" kern="1200">
                <a:solidFill>
                  <a:srgbClr val="002060"/>
                </a:solidFill>
                <a:latin typeface="Arial"/>
                <a:ea typeface="+mn-ea"/>
                <a:cs typeface="Arial" pitchFamily="34" charset="0"/>
              </a:rPr>
              <a:pPr algn="ctr" rtl="0"/>
              <a:t>‹#›</a:t>
            </a:fld>
            <a:endParaRPr lang="en-US" sz="1200" kern="1200">
              <a:solidFill>
                <a:srgbClr val="00206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57350"/>
            <a:ext cx="352044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E439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297112"/>
            <a:ext cx="3520440" cy="395128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6360" y="1657350"/>
            <a:ext cx="352044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E439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6360" y="2297112"/>
            <a:ext cx="3520440" cy="395128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31CE5F8B-AA90-405F-9813-7FEEC22566CC}" type="slidenum">
              <a:rPr lang="en-US" sz="1200" kern="1200">
                <a:solidFill>
                  <a:srgbClr val="002060"/>
                </a:solidFill>
                <a:latin typeface="Arial"/>
                <a:ea typeface="+mn-ea"/>
                <a:cs typeface="Arial" pitchFamily="34" charset="0"/>
              </a:rPr>
              <a:pPr algn="ctr" rtl="0"/>
              <a:t>‹#›</a:t>
            </a:fld>
            <a:endParaRPr lang="en-US" sz="1200" kern="1200">
              <a:solidFill>
                <a:srgbClr val="00206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Blu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371600" y="1219200"/>
            <a:ext cx="7315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81250"/>
            <a:ext cx="352044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E439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048000"/>
            <a:ext cx="3520440" cy="32004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6360" y="2381250"/>
            <a:ext cx="352044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E439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6360" y="3048000"/>
            <a:ext cx="3520440" cy="32004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31CE5F8B-AA90-405F-9813-7FEEC22566CC}" type="slidenum">
              <a:rPr lang="en-US" sz="1200" kern="1200">
                <a:solidFill>
                  <a:srgbClr val="002060"/>
                </a:solidFill>
                <a:latin typeface="Arial"/>
                <a:ea typeface="+mn-ea"/>
                <a:cs typeface="Arial" pitchFamily="34" charset="0"/>
              </a:rPr>
              <a:pPr algn="ctr" rtl="0"/>
              <a:t>‹#›</a:t>
            </a:fld>
            <a:endParaRPr lang="en-US" sz="1200" kern="1200">
              <a:solidFill>
                <a:srgbClr val="00206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31CE5F8B-AA90-405F-9813-7FEEC22566CC}" type="slidenum">
              <a:rPr lang="en-US" sz="1200" kern="1200">
                <a:solidFill>
                  <a:srgbClr val="002060"/>
                </a:solidFill>
                <a:latin typeface="Arial"/>
                <a:ea typeface="+mn-ea"/>
                <a:cs typeface="Arial" pitchFamily="34" charset="0"/>
              </a:rPr>
              <a:pPr algn="ctr" rtl="0"/>
              <a:t>‹#›</a:t>
            </a:fld>
            <a:endParaRPr lang="en-US" sz="1200" kern="1200">
              <a:solidFill>
                <a:srgbClr val="00206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i="1" kern="120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i="1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4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2590800" y="76200"/>
            <a:ext cx="6096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600200"/>
            <a:ext cx="739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0" y="6553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fld id="{31CE5F8B-AA90-405F-9813-7FEEC22566CC}" type="slidenum">
              <a:rPr lang="en-US" kern="1200" smtClean="0">
                <a:solidFill>
                  <a:srgbClr val="002060"/>
                </a:solidFill>
                <a:latin typeface="Arial"/>
                <a:ea typeface="+mn-ea"/>
              </a:rPr>
              <a:pPr rtl="0"/>
              <a:t>‹#›</a:t>
            </a:fld>
            <a:endParaRPr lang="en-US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0" y="6553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rtl="0"/>
            <a:r>
              <a:rPr lang="en-US" kern="1200" dirty="0" smtClean="0">
                <a:solidFill>
                  <a:srgbClr val="002060"/>
                </a:solidFill>
                <a:latin typeface="Arial"/>
                <a:ea typeface="+mn-ea"/>
              </a:rPr>
              <a:t>www.betterhighschools.org</a:t>
            </a:r>
            <a:endParaRPr lang="en-US" kern="1200" dirty="0">
              <a:solidFill>
                <a:srgbClr val="002060"/>
              </a:solidFill>
              <a:latin typeface="Arial"/>
              <a:ea typeface="+mn-ea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53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 rtl="0">
              <a:defRPr/>
            </a:pPr>
            <a:r>
              <a:rPr lang="en-US" sz="900" i="1" kern="1200" baseline="30000" dirty="0" smtClean="0">
                <a:solidFill>
                  <a:srgbClr val="002060"/>
                </a:solidFill>
                <a:latin typeface="Arial"/>
                <a:ea typeface="+mn-ea"/>
              </a:rPr>
              <a:t>©</a:t>
            </a:r>
            <a:r>
              <a:rPr lang="en-US" sz="900" i="1" kern="1200" dirty="0" smtClean="0">
                <a:solidFill>
                  <a:srgbClr val="002060"/>
                </a:solidFill>
                <a:latin typeface="Arial"/>
                <a:ea typeface="+mn-ea"/>
              </a:rPr>
              <a:t>2010 American Institutes for Research</a:t>
            </a:r>
            <a:r>
              <a:rPr lang="en-US" sz="900" i="1" kern="1200" baseline="30000" dirty="0" smtClean="0">
                <a:solidFill>
                  <a:srgbClr val="002060"/>
                </a:solidFill>
                <a:latin typeface="Arial"/>
                <a:ea typeface="+mn-ea"/>
              </a:rPr>
              <a:t>®</a:t>
            </a:r>
            <a:endParaRPr lang="en-US" sz="900" i="1" kern="1200" baseline="30000" dirty="0">
              <a:solidFill>
                <a:srgbClr val="002060"/>
              </a:solidFill>
              <a:latin typeface="Arial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Clr>
          <a:srgbClr val="1E4392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Clr>
          <a:srgbClr val="FFC000"/>
        </a:buClr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Clr>
          <a:srgbClr val="1E4392"/>
        </a:buClr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Clr>
          <a:srgbClr val="FFC000"/>
        </a:buClr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jhu.edu/CSOS/graduationgap/edweek/Crisis_Commentary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mocummings@air.or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etterhighschools.org/topics/DropoutPrevention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82296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Early Warning Systems to Target Tiered Interventions for Dropout Prevention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10000"/>
            <a:ext cx="6400800" cy="213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Mindee O’Cummings</a:t>
            </a:r>
          </a:p>
          <a:p>
            <a:r>
              <a:rPr lang="en-US" sz="2800" dirty="0" smtClean="0"/>
              <a:t>National High School Center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3"/>
          <p:cNvSpPr>
            <a:spLocks noChangeArrowheads="1"/>
          </p:cNvSpPr>
          <p:nvPr/>
        </p:nvSpPr>
        <p:spPr bwMode="auto">
          <a:xfrm>
            <a:off x="609600" y="1752600"/>
            <a:ext cx="2743200" cy="19050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762000" y="1676400"/>
            <a:ext cx="2590800" cy="22860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90800" y="0"/>
            <a:ext cx="6096000" cy="1143000"/>
          </a:xfrm>
        </p:spPr>
        <p:txBody>
          <a:bodyPr/>
          <a:lstStyle/>
          <a:p>
            <a:r>
              <a:rPr lang="en-US" sz="3600" dirty="0" smtClean="0"/>
              <a:t>Chicago’s “On-track” Indicator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676400" y="1524000"/>
            <a:ext cx="7391400" cy="18287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/>
              <a:t>Students are “on-track” if they: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 smtClean="0"/>
              <a:t>have not failed more than one semester long core course, </a:t>
            </a:r>
            <a:r>
              <a:rPr lang="en-US" sz="2200" u="sng" dirty="0" smtClean="0">
                <a:solidFill>
                  <a:schemeClr val="hlink"/>
                </a:solidFill>
              </a:rPr>
              <a:t>AND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 smtClean="0"/>
              <a:t>have accumulated enough credits for promotion to the 10th grade.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4349" name="Rectangle 29"/>
          <p:cNvSpPr>
            <a:spLocks noChangeArrowheads="1"/>
          </p:cNvSpPr>
          <p:nvPr/>
        </p:nvSpPr>
        <p:spPr bwMode="auto">
          <a:xfrm>
            <a:off x="2895600" y="457200"/>
            <a:ext cx="624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581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Group 27"/>
          <p:cNvGraphicFramePr>
            <a:graphicFrameLocks/>
          </p:cNvGraphicFramePr>
          <p:nvPr/>
        </p:nvGraphicFramePr>
        <p:xfrm>
          <a:off x="1447800" y="3810000"/>
          <a:ext cx="7391401" cy="2413000"/>
        </p:xfrm>
        <a:graphic>
          <a:graphicData uri="http://schemas.openxmlformats.org/drawingml/2006/table">
            <a:tbl>
              <a:tblPr/>
              <a:tblGrid>
                <a:gridCol w="3030474"/>
                <a:gridCol w="2211261"/>
                <a:gridCol w="2149666"/>
              </a:tblGrid>
              <a:tr h="838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Semesters with Fs in Core Courses</a:t>
                      </a:r>
                    </a:p>
                  </a:txBody>
                  <a:tcPr marL="88697" marR="88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of Credits Accumulated Freshman Year</a:t>
                      </a:r>
                    </a:p>
                  </a:txBody>
                  <a:tcPr marL="88697" marR="88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Less than 5</a:t>
                      </a:r>
                    </a:p>
                  </a:txBody>
                  <a:tcPr marL="88697" marR="88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or more</a:t>
                      </a:r>
                    </a:p>
                  </a:txBody>
                  <a:tcPr marL="88697" marR="88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or more courses</a:t>
                      </a:r>
                    </a:p>
                  </a:txBody>
                  <a:tcPr marL="88697" marR="88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Off-track</a:t>
                      </a:r>
                    </a:p>
                  </a:txBody>
                  <a:tcPr marL="88697" marR="88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Off-track</a:t>
                      </a:r>
                    </a:p>
                  </a:txBody>
                  <a:tcPr marL="88697" marR="88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or 1 courses</a:t>
                      </a:r>
                    </a:p>
                  </a:txBody>
                  <a:tcPr marL="88697" marR="88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Off-track</a:t>
                      </a:r>
                    </a:p>
                  </a:txBody>
                  <a:tcPr marL="88697" marR="88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B33"/>
                          </a:solidFill>
                          <a:effectLst/>
                          <a:latin typeface="+mn-lt"/>
                        </a:rPr>
                        <a:t>On-track</a:t>
                      </a:r>
                    </a:p>
                  </a:txBody>
                  <a:tcPr marL="88697" marR="88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90800" y="0"/>
            <a:ext cx="6096000" cy="1143000"/>
          </a:xfrm>
        </p:spPr>
        <p:txBody>
          <a:bodyPr/>
          <a:lstStyle/>
          <a:p>
            <a:r>
              <a:rPr lang="en-US" dirty="0" smtClean="0"/>
              <a:t>On-Track Indicator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318" name="Picture 8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t="4691" b="5916"/>
          <a:stretch>
            <a:fillRect/>
          </a:stretch>
        </p:blipFill>
        <p:spPr>
          <a:xfrm>
            <a:off x="1600200" y="1524000"/>
            <a:ext cx="6564312" cy="5095875"/>
          </a:xfrm>
          <a:noFill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066800" y="6248400"/>
            <a:ext cx="2743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buClrTx/>
              <a:buSzTx/>
              <a:buFontTx/>
              <a:buNone/>
            </a:pPr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</a:rPr>
              <a:t>Source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</a:rPr>
              <a:t>: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</a:rPr>
              <a:t>Allensworth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</a:rPr>
              <a:t> &amp; Easton (2005)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“High Yield” 9th Grade Indicators</a:t>
            </a:r>
            <a:endParaRPr lang="en-US" sz="3600" dirty="0"/>
          </a:p>
        </p:txBody>
      </p:sp>
      <p:graphicFrame>
        <p:nvGraphicFramePr>
          <p:cNvPr id="152599" name="Group 23"/>
          <p:cNvGraphicFramePr>
            <a:graphicFrameLocks noGrp="1"/>
          </p:cNvGraphicFramePr>
          <p:nvPr>
            <p:ph idx="1"/>
          </p:nvPr>
        </p:nvGraphicFramePr>
        <p:xfrm>
          <a:off x="1295400" y="1600200"/>
          <a:ext cx="7391400" cy="4114800"/>
        </p:xfrm>
        <a:graphic>
          <a:graphicData uri="http://schemas.openxmlformats.org/drawingml/2006/table">
            <a:tbl>
              <a:tblPr/>
              <a:tblGrid>
                <a:gridCol w="2362200"/>
                <a:gridCol w="5029200"/>
              </a:tblGrid>
              <a:tr h="5461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Indicators</a:t>
                      </a:r>
                    </a:p>
                  </a:txBody>
                  <a:tcPr marL="77804" marR="77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Benchmark (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red flag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77804" marR="77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777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Absenteeism</a:t>
                      </a:r>
                    </a:p>
                  </a:txBody>
                  <a:tcPr marL="77804" marR="77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Missing 10% or more of instructional time</a:t>
                      </a:r>
                    </a:p>
                  </a:txBody>
                  <a:tcPr marL="77804" marR="77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Course failures</a:t>
                      </a:r>
                    </a:p>
                  </a:txBody>
                  <a:tcPr marL="77804" marR="77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One of more failed courses</a:t>
                      </a:r>
                    </a:p>
                  </a:txBody>
                  <a:tcPr marL="77804" marR="77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Grade point average</a:t>
                      </a:r>
                    </a:p>
                  </a:txBody>
                  <a:tcPr marL="77804" marR="77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2.0 or lower (on a 4-point scale)</a:t>
                      </a:r>
                    </a:p>
                  </a:txBody>
                  <a:tcPr marL="77804" marR="77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3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“Off-track”</a:t>
                      </a:r>
                    </a:p>
                  </a:txBody>
                  <a:tcPr marL="77804" marR="77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Fail two or more semester core courses, or accumulate fewer credits than the number required for promotion to the 10th grade</a:t>
                      </a:r>
                    </a:p>
                  </a:txBody>
                  <a:tcPr marL="77804" marR="77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Implementing the EWS Process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69075"/>
            <a:ext cx="2743200" cy="365125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381000" y="1447800"/>
          <a:ext cx="8534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743200" y="4572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itchFamily="2" charset="2"/>
              <a:buNone/>
              <a:defRPr/>
            </a:pPr>
            <a:endParaRPr lang="en-US" sz="4000" b="1" kern="0" dirty="0">
              <a:solidFill>
                <a:srgbClr val="1E4392"/>
              </a:solidFill>
              <a:latin typeface="Lucida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1676400"/>
            <a:ext cx="8915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5788"/>
              </a:buClr>
              <a:buSzPct val="90000"/>
              <a:buFont typeface="Wingdings" pitchFamily="2" charset="2"/>
              <a:buChar char="§"/>
              <a:defRPr/>
            </a:pPr>
            <a:endParaRPr lang="en-US" sz="2800" kern="0" dirty="0">
              <a:solidFill>
                <a:srgbClr val="175E93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0" y="76200"/>
            <a:ext cx="6858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One: </a:t>
            </a:r>
            <a:br>
              <a:rPr lang="en-US" sz="2800" dirty="0" smtClean="0"/>
            </a:br>
            <a:r>
              <a:rPr lang="en-US" sz="3600" dirty="0" smtClean="0"/>
              <a:t>Establish Roles and Process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EWS teams should include school- and district-level individuals who have:</a:t>
            </a:r>
            <a:endParaRPr lang="en-US" sz="2000" dirty="0" smtClean="0"/>
          </a:p>
          <a:p>
            <a:pPr marL="400050" lvl="1" indent="0">
              <a:lnSpc>
                <a:spcPct val="150000"/>
              </a:lnSpc>
              <a:spcBef>
                <a:spcPts val="1200"/>
              </a:spcBef>
            </a:pPr>
            <a:r>
              <a:rPr lang="en-US" sz="2200" dirty="0" smtClean="0"/>
              <a:t> Authority to make decisions</a:t>
            </a:r>
          </a:p>
          <a:p>
            <a:pPr marL="400050" lvl="1" indent="0">
              <a:lnSpc>
                <a:spcPct val="150000"/>
              </a:lnSpc>
              <a:spcBef>
                <a:spcPts val="1200"/>
              </a:spcBef>
            </a:pPr>
            <a:r>
              <a:rPr lang="en-US" sz="2200" dirty="0" smtClean="0"/>
              <a:t> Knowledge of diverse students</a:t>
            </a:r>
          </a:p>
          <a:p>
            <a:pPr marL="400050" lvl="1" indent="0">
              <a:lnSpc>
                <a:spcPct val="150000"/>
              </a:lnSpc>
              <a:spcBef>
                <a:spcPts val="1200"/>
              </a:spcBef>
            </a:pPr>
            <a:r>
              <a:rPr lang="en-US" sz="2200" dirty="0" smtClean="0"/>
              <a:t> Expertise to manage and analyze data</a:t>
            </a:r>
          </a:p>
          <a:p>
            <a:pPr marL="400050" lvl="1" indent="0">
              <a:lnSpc>
                <a:spcPct val="150000"/>
              </a:lnSpc>
              <a:spcBef>
                <a:spcPts val="1200"/>
              </a:spcBef>
            </a:pPr>
            <a:r>
              <a:rPr lang="en-US" sz="2200" dirty="0" smtClean="0"/>
              <a:t> Information about strategies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8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latin typeface="Arial" pitchFamily="34" charset="0"/>
              </a:rPr>
              <a:t>www.betterhighschools.org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743200" y="4572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itchFamily="2" charset="2"/>
              <a:buNone/>
              <a:defRPr/>
            </a:pPr>
            <a:endParaRPr lang="en-US" sz="4000" b="1" kern="0" dirty="0">
              <a:solidFill>
                <a:srgbClr val="1E4392"/>
              </a:solidFill>
              <a:latin typeface="Lucida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1676400"/>
            <a:ext cx="8915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5788"/>
              </a:buClr>
              <a:buSzPct val="90000"/>
              <a:buFont typeface="Wingdings" pitchFamily="2" charset="2"/>
              <a:buChar char="§"/>
              <a:defRPr/>
            </a:pPr>
            <a:endParaRPr lang="en-US" sz="2800" kern="0" dirty="0">
              <a:solidFill>
                <a:srgbClr val="175E93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 Two:</a:t>
            </a:r>
            <a:br>
              <a:rPr lang="en-US" sz="2800" dirty="0" smtClean="0"/>
            </a:br>
            <a:r>
              <a:rPr lang="en-US" sz="3600" dirty="0" smtClean="0"/>
              <a:t>Use the EWS Tool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Routinely available data are good predictors of whether a student is likely to drop out of high school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First-month absences, in addition to end of the semester grades, are additional strong predictors of dropout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The goal is to effectively and efficiently allocate dropout prevention resources to change the odds for students with a high propensity to drop out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Not all students at-risk will need all interventions available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Analysis of different patterns of risk can help target appropriately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EWS data = knowledge to make these decisions</a:t>
            </a:r>
          </a:p>
          <a:p>
            <a:pPr lvl="1">
              <a:spcBef>
                <a:spcPts val="1200"/>
              </a:spcBef>
            </a:pPr>
            <a:endParaRPr lang="en-US" sz="1600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79" name="Group 11"/>
          <p:cNvGraphicFramePr>
            <a:graphicFrameLocks noGrp="1"/>
          </p:cNvGraphicFramePr>
          <p:nvPr/>
        </p:nvGraphicFramePr>
        <p:xfrm>
          <a:off x="4267200" y="3232150"/>
          <a:ext cx="609600" cy="3962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5788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1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Sobering Statistics…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391400" cy="3886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Nearly one-third of all high school students leave the public school system before graduating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1.2 million students drop out of high school each year – that’s 12 million over the next decade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7,000 students drop out of high school every 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15% of the high schools in the U.S. produce 50% of our dropouts – schools </a:t>
            </a:r>
            <a:r>
              <a:rPr lang="en-US" dirty="0" err="1" smtClean="0"/>
              <a:t>Balfanz</a:t>
            </a:r>
            <a:r>
              <a:rPr lang="en-US" dirty="0" smtClean="0"/>
              <a:t> and </a:t>
            </a:r>
            <a:r>
              <a:rPr lang="en-US" dirty="0" err="1" smtClean="0"/>
              <a:t>Legters</a:t>
            </a:r>
            <a:r>
              <a:rPr lang="en-US" dirty="0" smtClean="0"/>
              <a:t> call “dropout factories”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715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Balfanz, R. and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Legters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N. (2006, July 12). The graduation rate crisis we know and what can be done about it. Retrieved online from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http://web.jhu.edu/CSOS/graduationgap/edweek/Crisis_Commentary.pdf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 Three: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Analyze EWS Data</a:t>
            </a:r>
            <a:endParaRPr lang="en-US" sz="36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600" dirty="0" smtClean="0"/>
              <a:t>Questions about EWS data: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i="1" dirty="0" smtClean="0"/>
              <a:t>Student-level patterns: </a:t>
            </a:r>
            <a:r>
              <a:rPr lang="en-US" sz="2400" dirty="0" smtClean="0"/>
              <a:t>What do your data tell you about individual students who are at-risk?</a:t>
            </a:r>
          </a:p>
          <a:p>
            <a:r>
              <a:rPr lang="en-US" sz="2400" i="1" dirty="0" smtClean="0"/>
              <a:t>School-level patterns: </a:t>
            </a:r>
            <a:r>
              <a:rPr lang="en-US" sz="2400" dirty="0" smtClean="0"/>
              <a:t>What do your data tell you about how the school is doing?</a:t>
            </a:r>
          </a:p>
          <a:p>
            <a:pPr lvl="1"/>
            <a:r>
              <a:rPr lang="en-US" sz="2200" dirty="0" smtClean="0">
                <a:sym typeface="Wingdings" pitchFamily="2" charset="2"/>
              </a:rPr>
              <a:t>Are students who were flagged from the beginning remaining “off-track” through the year?</a:t>
            </a:r>
          </a:p>
          <a:p>
            <a:pPr lvl="1"/>
            <a:r>
              <a:rPr lang="en-US" sz="2200" dirty="0" smtClean="0"/>
              <a:t>Are students who were flagged at one reporting period back “on-track” at the next? </a:t>
            </a:r>
            <a:endParaRPr lang="en-US" sz="2200" dirty="0" smtClean="0">
              <a:sym typeface="Wingdings" pitchFamily="2" charset="2"/>
            </a:endParaRPr>
          </a:p>
          <a:p>
            <a:pPr lvl="1"/>
            <a:endParaRPr lang="en-US" sz="2400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 Four: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Interpret EWS Data</a:t>
            </a:r>
            <a:endParaRPr lang="en-US" sz="36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600200"/>
            <a:ext cx="64008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/>
              <a:t>Digging deeper than the indicators: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Indicators are just observable signals, not root causes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Characteristics of students who are flagged can further help target interventions at the appropriate intensity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0800" y="76200"/>
            <a:ext cx="6324600" cy="1143000"/>
          </a:xfrm>
        </p:spPr>
        <p:txBody>
          <a:bodyPr/>
          <a:lstStyle/>
          <a:p>
            <a:r>
              <a:rPr lang="en-US" sz="3200" dirty="0" smtClean="0"/>
              <a:t>Step Four: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Interpret EWS Data </a:t>
            </a:r>
            <a:r>
              <a:rPr lang="en-US" sz="1600" dirty="0" smtClean="0"/>
              <a:t>(cont.)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Understanding Characteristics of Students At-Risk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Decisions to persist or drop out are affected by multiple contextual factors - family, school, neighborhood, peers.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Personal and school factors contribute to success or failure during the freshman year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Attendance and course performance problems are distinct indicators in the EWS but are highly interrelated, and both can signal disengagement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Student background characteristics are less important in explaining failures than behaviors in high school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  <a:latin typeface="Century Gothic"/>
              </a:rPr>
              <a:t>www.betterhighschools.org</a:t>
            </a:r>
            <a:endParaRPr lang="en-US" dirty="0">
              <a:solidFill>
                <a:srgbClr val="002060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America’s Choice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First Things First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School Development Program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Talent Development High School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America’s Choice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Talent Development High School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 Five: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Applying Interventions</a:t>
            </a:r>
            <a:endParaRPr lang="en-US" sz="3600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47800"/>
            <a:ext cx="4724400" cy="50292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Focus on achievement in core courses 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Content recovery courses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Tutoring as an academic support 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Tiered approaches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Attendance and behavior monitors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Advisories and team teaching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Counseling and mentoring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Small learning communities and school within a school for greater personalization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Partnerships between high schools and feeder middle schools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Ninth grade transition programs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Support for students with disabilities outside </a:t>
            </a:r>
            <a:br>
              <a:rPr lang="en-US" sz="1600" dirty="0" smtClean="0"/>
            </a:br>
            <a:r>
              <a:rPr lang="en-US" sz="1600" dirty="0" smtClean="0"/>
              <a:t>of school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Career and college awareness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Family engagement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Community engagement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7772400" y="2171700"/>
            <a:ext cx="9144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73787"/>
              <a:gd name="adj5" fmla="val -93750"/>
              <a:gd name="adj6" fmla="val -141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/>
            <a:endParaRPr lang="en-US"/>
          </a:p>
        </p:txBody>
      </p:sp>
      <p:sp>
        <p:nvSpPr>
          <p:cNvPr id="22533" name="AutoShape 6"/>
          <p:cNvSpPr>
            <a:spLocks/>
          </p:cNvSpPr>
          <p:nvPr/>
        </p:nvSpPr>
        <p:spPr bwMode="auto">
          <a:xfrm>
            <a:off x="6400800" y="1955800"/>
            <a:ext cx="2514600" cy="609600"/>
          </a:xfrm>
          <a:prstGeom prst="borderCallout2">
            <a:avLst>
              <a:gd name="adj1" fmla="val 18750"/>
              <a:gd name="adj2" fmla="val -3032"/>
              <a:gd name="adj3" fmla="val 18750"/>
              <a:gd name="adj4" fmla="val -65657"/>
              <a:gd name="adj5" fmla="val -50000"/>
              <a:gd name="adj6" fmla="val -75065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6477000" y="1676400"/>
            <a:ext cx="2438400" cy="44958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6" name="AutoShape 9"/>
          <p:cNvCxnSpPr>
            <a:cxnSpLocks noChangeShapeType="1"/>
            <a:stCxn id="196611" idx="0"/>
            <a:endCxn id="196611" idx="3"/>
          </p:cNvCxnSpPr>
          <p:nvPr/>
        </p:nvCxnSpPr>
        <p:spPr bwMode="auto">
          <a:xfrm rot="16200000" flipH="1">
            <a:off x="3581400" y="1524000"/>
            <a:ext cx="2514600" cy="2362200"/>
          </a:xfrm>
          <a:prstGeom prst="bentConnector4">
            <a:avLst>
              <a:gd name="adj1" fmla="val -9091"/>
              <a:gd name="adj2" fmla="val 109677"/>
            </a:avLst>
          </a:prstGeom>
          <a:noFill/>
          <a:ln w="9525">
            <a:noFill/>
            <a:miter lim="800000"/>
            <a:headEnd/>
            <a:tailEnd type="triangle" w="med" len="med"/>
          </a:ln>
        </p:spPr>
      </p:cxnSp>
      <p:sp>
        <p:nvSpPr>
          <p:cNvPr id="34" name="Rounded Rectangle 33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America’s Choice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Check and Connect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Coca-Cola VYP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Interpersonal Relations Personal Growth Class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NGP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Quantum Opportunities Program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School Development Program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Talent Development High School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Twelve Together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Academic Literacy Program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Positive Behavioral Interventions and Supports (PBIS)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Rehabilitation, Empowerment, National supports, Education, and Work (RENEW)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RTI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Strategic Instruction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ALAS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Check and Connect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Coca-Cola VYP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Interpersonal Relations Personal Growth Class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PBIS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Project COFFEE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Talent Development High School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Teen Outreach Program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Middle College High School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NGP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STEP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ALAS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Check and Connect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First Things First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Interpersonal Relations Personal Growth Class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Project COFFEE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Twelve Together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Career Academies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First Things First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Middle College High School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NGP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Project COFFEE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Talent Development High School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Project GRAD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Career Academies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Ninth Grade Success Academies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STEP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Check and Connect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PBIS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Career Academies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Learning to Work Program (NYC)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Lifelong Options Program (LOP)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Middle College High School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Project COFFEE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RENEW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Twelve Together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ALAS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First Things First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Support Center for Adolescent Mothers (Family Growth Center)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NGP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Talent Development High School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45352" y="1444752"/>
            <a:ext cx="2667000" cy="4800600"/>
          </a:xfrm>
          <a:prstGeom prst="roundRect">
            <a:avLst>
              <a:gd name="adj" fmla="val 5435"/>
            </a:avLst>
          </a:prstGeom>
          <a:solidFill>
            <a:srgbClr val="FFD80D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 Programs that incorporate this strategy: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ALAS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America’s Choice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Career Academies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Check and Connect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Support Center for Adolescent Mothers (Family Growth Center)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Middle College High School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NGP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Quantum Opportunities Program</a:t>
            </a:r>
          </a:p>
          <a:p>
            <a:pPr marL="173038" indent="-173038">
              <a:spcBef>
                <a:spcPts val="8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Teen Outreach Program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196611" grpId="0" build="p"/>
      <p:bldP spid="34" grpId="0" animBg="1"/>
      <p:bldP spid="33" grpId="0" animBg="1"/>
      <p:bldP spid="32" grpId="0" animBg="1"/>
      <p:bldP spid="31" grpId="0" animBg="1"/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Tiered Approach</a:t>
            </a:r>
            <a:br>
              <a:rPr lang="en-US" dirty="0" smtClean="0"/>
            </a:br>
            <a:r>
              <a:rPr lang="en-US" sz="3100" dirty="0" smtClean="0"/>
              <a:t>to Dropout Prevention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524000"/>
          <a:ext cx="73152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  <a:latin typeface="Century Gothic"/>
              </a:rPr>
              <a:t>www.betterhighschools.org</a:t>
            </a:r>
            <a:endParaRPr lang="en-US" dirty="0">
              <a:solidFill>
                <a:srgbClr val="002060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6096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New Hampshire's Model</a:t>
            </a:r>
            <a:endParaRPr lang="en-US" sz="3600" dirty="0"/>
          </a:p>
        </p:txBody>
      </p:sp>
      <p:graphicFrame>
        <p:nvGraphicFramePr>
          <p:cNvPr id="23" name="Content Placeholder 4"/>
          <p:cNvGraphicFramePr>
            <a:graphicFrameLocks noGrp="1"/>
          </p:cNvGraphicFramePr>
          <p:nvPr>
            <p:ph idx="1"/>
          </p:nvPr>
        </p:nvGraphicFramePr>
        <p:xfrm>
          <a:off x="2438400" y="2133600"/>
          <a:ext cx="62484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  <a:latin typeface="Century Gothic"/>
              </a:rPr>
              <a:t>www.betterhighschools.org</a:t>
            </a:r>
            <a:endParaRPr lang="en-US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4" name="Line Callout 1 (Accent Bar) 23"/>
          <p:cNvSpPr/>
          <p:nvPr/>
        </p:nvSpPr>
        <p:spPr bwMode="auto">
          <a:xfrm>
            <a:off x="6553200" y="1676400"/>
            <a:ext cx="2286000" cy="2362200"/>
          </a:xfrm>
          <a:prstGeom prst="accentCallout1">
            <a:avLst>
              <a:gd name="adj1" fmla="val 69288"/>
              <a:gd name="adj2" fmla="val -2222"/>
              <a:gd name="adj3" fmla="val 325000"/>
              <a:gd name="adj4" fmla="val -27222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itchFamily="2" charset="2"/>
              <a:buChar char="§"/>
            </a:pPr>
            <a:endParaRPr lang="en-US" sz="2000" smtClean="0">
              <a:solidFill>
                <a:srgbClr val="175E93"/>
              </a:solidFill>
              <a:latin typeface="Arial" charset="0"/>
            </a:endParaRPr>
          </a:p>
        </p:txBody>
      </p:sp>
      <p:sp>
        <p:nvSpPr>
          <p:cNvPr id="25" name="Pentagon 24"/>
          <p:cNvSpPr/>
          <p:nvPr/>
        </p:nvSpPr>
        <p:spPr>
          <a:xfrm flipH="1">
            <a:off x="4800600" y="4800600"/>
            <a:ext cx="3962400" cy="1143000"/>
          </a:xfrm>
          <a:prstGeom prst="homePlat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itchFamily="2" charset="2"/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Examples: Positive Behavioral Supports model (PBS) and Universal Leadership Team including a diverse representation of “opinion-leaders”  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flipH="1">
            <a:off x="4114800" y="3200400"/>
            <a:ext cx="4076700" cy="1047750"/>
          </a:xfrm>
          <a:prstGeom prst="homePlate">
            <a:avLst/>
          </a:prstGeom>
          <a:solidFill>
            <a:schemeClr val="tx1">
              <a:lumMod val="90000"/>
              <a:lumOff val="1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itchFamily="2" charset="2"/>
              <a:buNone/>
            </a:pP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sz="1900" dirty="0" smtClean="0">
                <a:solidFill>
                  <a:srgbClr val="002060">
                    <a:lumMod val="90000"/>
                    <a:lumOff val="10000"/>
                  </a:srgbClr>
                </a:solidFill>
              </a:rPr>
              <a:t>Examples: Intervention Team of specialists and administrators will focus on students who exhibit challenging behaviors and who are </a:t>
            </a:r>
            <a:r>
              <a:rPr lang="en-US" sz="1900" smtClean="0">
                <a:solidFill>
                  <a:srgbClr val="002060">
                    <a:lumMod val="90000"/>
                    <a:lumOff val="10000"/>
                  </a:srgbClr>
                </a:solidFill>
              </a:rPr>
              <a:t>at risk</a:t>
            </a:r>
            <a:endParaRPr lang="en-US" sz="1900" dirty="0">
              <a:solidFill>
                <a:srgbClr val="00206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27" name="Pentagon 26"/>
          <p:cNvSpPr/>
          <p:nvPr/>
        </p:nvSpPr>
        <p:spPr>
          <a:xfrm flipH="1">
            <a:off x="3276600" y="1828800"/>
            <a:ext cx="4114800" cy="876300"/>
          </a:xfrm>
          <a:prstGeom prst="homePlate">
            <a:avLst/>
          </a:prstGeom>
          <a:solidFill>
            <a:schemeClr val="tx1">
              <a:lumMod val="90000"/>
              <a:lumOff val="1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itchFamily="2" charset="2"/>
              <a:buNone/>
            </a:pPr>
            <a:r>
              <a:rPr lang="en-US" sz="1600" dirty="0" smtClean="0">
                <a:solidFill>
                  <a:srgbClr val="002060">
                    <a:lumMod val="90000"/>
                    <a:lumOff val="10000"/>
                  </a:srgbClr>
                </a:solidFill>
              </a:rPr>
              <a:t>Examples: RENEW (Rehabilitation, Empowerment, Natural supports, Education and Work) facilitators </a:t>
            </a:r>
            <a:endParaRPr lang="en-US" sz="1600" dirty="0">
              <a:solidFill>
                <a:srgbClr val="002060">
                  <a:lumMod val="90000"/>
                  <a:lumOff val="10000"/>
                </a:srgbClr>
              </a:solidFill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304800" y="1524000"/>
          <a:ext cx="419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Minnesota’s Model</a:t>
            </a:r>
            <a:endParaRPr lang="en-US" sz="3600" dirty="0"/>
          </a:p>
        </p:txBody>
      </p:sp>
      <p:graphicFrame>
        <p:nvGraphicFramePr>
          <p:cNvPr id="13" name="Content Placeholder 4"/>
          <p:cNvGraphicFramePr>
            <a:graphicFrameLocks noGrp="1"/>
          </p:cNvGraphicFramePr>
          <p:nvPr>
            <p:ph idx="1"/>
          </p:nvPr>
        </p:nvGraphicFramePr>
        <p:xfrm>
          <a:off x="1295400" y="1600200"/>
          <a:ext cx="7391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  <a:latin typeface="Century Gothic"/>
              </a:rPr>
              <a:t>www.betterhighschools.org</a:t>
            </a:r>
            <a:endParaRPr lang="en-US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4" name="Line Callout 1 (Accent Bar) 13"/>
          <p:cNvSpPr/>
          <p:nvPr/>
        </p:nvSpPr>
        <p:spPr bwMode="auto">
          <a:xfrm>
            <a:off x="6553200" y="1676400"/>
            <a:ext cx="2286000" cy="2362200"/>
          </a:xfrm>
          <a:prstGeom prst="accentCallout1">
            <a:avLst>
              <a:gd name="adj1" fmla="val 69288"/>
              <a:gd name="adj2" fmla="val -2222"/>
              <a:gd name="adj3" fmla="val 325000"/>
              <a:gd name="adj4" fmla="val -27222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itchFamily="2" charset="2"/>
              <a:buChar char="§"/>
            </a:pPr>
            <a:endParaRPr lang="en-US" sz="2000" smtClean="0">
              <a:solidFill>
                <a:srgbClr val="175E93"/>
              </a:solidFill>
              <a:latin typeface="Arial" charset="0"/>
            </a:endParaRPr>
          </a:p>
        </p:txBody>
      </p:sp>
      <p:sp>
        <p:nvSpPr>
          <p:cNvPr id="15" name="Pentagon 14"/>
          <p:cNvSpPr/>
          <p:nvPr/>
        </p:nvSpPr>
        <p:spPr>
          <a:xfrm flipH="1">
            <a:off x="4495800" y="4724400"/>
            <a:ext cx="4419600" cy="1219200"/>
          </a:xfrm>
          <a:prstGeom prst="homePlat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  </a:t>
            </a:r>
            <a:r>
              <a:rPr lang="en-US" dirty="0" smtClean="0">
                <a:solidFill>
                  <a:srgbClr val="FFFFFF"/>
                </a:solidFill>
              </a:rPr>
              <a:t>Examples:  Extracurricular activities, school-to-work programs, or positive discipline programs 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 flipH="1">
            <a:off x="3962400" y="3200400"/>
            <a:ext cx="4419600" cy="1219200"/>
          </a:xfrm>
          <a:prstGeom prst="homePlate">
            <a:avLst/>
          </a:prstGeom>
          <a:solidFill>
            <a:schemeClr val="tx1">
              <a:lumMod val="90000"/>
              <a:lumOff val="1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itchFamily="2" charset="2"/>
              <a:buNone/>
            </a:pPr>
            <a:r>
              <a:rPr lang="en-US" dirty="0" smtClean="0">
                <a:solidFill>
                  <a:srgbClr val="002060">
                    <a:lumMod val="90000"/>
                    <a:lumOff val="10000"/>
                  </a:srgbClr>
                </a:solidFill>
              </a:rPr>
              <a:t> Examples:  Interventions build specific skills, school-within-a-school model, or mentoring programs (15% of students)</a:t>
            </a:r>
            <a:endParaRPr lang="en-US" dirty="0">
              <a:solidFill>
                <a:srgbClr val="00206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 flipH="1">
            <a:off x="3314700" y="1714500"/>
            <a:ext cx="4419600" cy="1219200"/>
          </a:xfrm>
          <a:prstGeom prst="homePlate">
            <a:avLst/>
          </a:prstGeom>
          <a:solidFill>
            <a:schemeClr val="tx1">
              <a:lumMod val="90000"/>
              <a:lumOff val="1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itchFamily="2" charset="2"/>
              <a:buNone/>
            </a:pPr>
            <a:r>
              <a:rPr lang="en-US" dirty="0" smtClean="0">
                <a:solidFill>
                  <a:srgbClr val="002060">
                    <a:lumMod val="90000"/>
                    <a:lumOff val="10000"/>
                  </a:srgbClr>
                </a:solidFill>
              </a:rPr>
              <a:t>Examples: Individualized behavior plans, wrap-around services, alternative programs (5% of students)</a:t>
            </a:r>
            <a:endParaRPr lang="en-US" dirty="0">
              <a:solidFill>
                <a:srgbClr val="002060">
                  <a:lumMod val="90000"/>
                  <a:lumOff val="10000"/>
                </a:srgbClr>
              </a:solidFill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304800" y="1524000"/>
          <a:ext cx="426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Step Six: </a:t>
            </a:r>
            <a:br>
              <a:rPr lang="en-US" sz="3600" dirty="0" smtClean="0"/>
            </a:br>
            <a:r>
              <a:rPr lang="en-US" sz="3600" dirty="0" smtClean="0"/>
              <a:t>Reflect and Revise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1"/>
            <a:ext cx="7543800" cy="175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During the school year: Regularly, collectively, and systematically</a:t>
            </a:r>
          </a:p>
          <a:p>
            <a:r>
              <a:rPr lang="en-US" sz="2400" dirty="0" smtClean="0"/>
              <a:t>Over multiple school years: Validate the indicators to maximize predictive power of the system, e.g. </a:t>
            </a:r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  <a:latin typeface="Century Gothic"/>
              </a:rPr>
              <a:t>www.betterhighschools.org</a:t>
            </a:r>
            <a:endParaRPr lang="en-US" dirty="0">
              <a:solidFill>
                <a:srgbClr val="002060"/>
              </a:solidFill>
              <a:latin typeface="Century Gothic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82475" y="3336400"/>
          <a:ext cx="5562600" cy="2971799"/>
        </p:xfrm>
        <a:graphic>
          <a:graphicData uri="http://schemas.openxmlformats.org/drawingml/2006/table">
            <a:tbl>
              <a:tblPr/>
              <a:tblGrid>
                <a:gridCol w="1674079"/>
                <a:gridCol w="1883337"/>
                <a:gridCol w="2005184"/>
              </a:tblGrid>
              <a:tr h="642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Displayed Early Warning Sign in 9</a:t>
                      </a:r>
                      <a:r>
                        <a:rPr lang="en-US" sz="2000" baseline="30000" dirty="0">
                          <a:latin typeface="Calibri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 Grade?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28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Graduated in 4 (or 5) Years?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3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False </a:t>
                      </a:r>
                      <a:r>
                        <a:rPr lang="en-US" sz="2000" i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Positive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(or Effective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Intervention)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Accurate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Prediction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2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Accurate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Prediction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False </a:t>
                      </a:r>
                      <a:r>
                        <a:rPr lang="en-US" sz="2000" i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Negative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0"/>
            <a:ext cx="6096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Economic Consequences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391400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A new high school dropout in 2000 had less than a 50% chance of getting a job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That job earned less than half of what the same job earned 20 years ago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Lack of education is strongly correlated with welfare dependency and incarceration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Cutting the number of dropouts in half would reap $45 billion in revenues and decreased costs (Levin et al., 2007)</a:t>
            </a:r>
          </a:p>
          <a:p>
            <a:pPr>
              <a:lnSpc>
                <a:spcPct val="110000"/>
              </a:lnSpc>
            </a:pPr>
            <a:endParaRPr lang="en-US" sz="2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00200"/>
            <a:ext cx="6477000" cy="1165225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More Information: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7924800" cy="236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Contact Information</a:t>
            </a:r>
          </a:p>
          <a:p>
            <a:r>
              <a:rPr lang="en-US" sz="2400" b="0" dirty="0" smtClean="0"/>
              <a:t>Mindee O’Cummings– </a:t>
            </a:r>
            <a:r>
              <a:rPr lang="en-US" sz="2400" b="0" dirty="0" smtClean="0">
                <a:hlinkClick r:id="rId3"/>
              </a:rPr>
              <a:t>mocummings@air.org</a:t>
            </a:r>
            <a:r>
              <a:rPr lang="en-US" sz="2400" b="0" dirty="0" smtClean="0"/>
              <a:t>  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  <a:latin typeface="Century Gothic"/>
              </a:rPr>
              <a:t>www.betterhighschools.org</a:t>
            </a:r>
            <a:endParaRPr lang="en-US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205740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Dropout Prevention Resources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www.betterhighschools.org/topics/</a:t>
            </a:r>
          </a:p>
          <a:p>
            <a:pPr algn="ctr"/>
            <a:r>
              <a:rPr lang="en-US" sz="2400" dirty="0" smtClean="0">
                <a:hlinkClick r:id="rId4"/>
              </a:rPr>
              <a:t>DropoutPrevention.asp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Early Warning Systems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None/>
            </a:pPr>
            <a:r>
              <a:rPr lang="en-US" sz="2200" dirty="0" smtClean="0"/>
              <a:t>Early warning systems (EWS) use readily available data housed at the school to: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Predict which students are at-risk for dropping out of high school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Target resources at the school and district level to support off-track students while they are still in school, before they drop out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Examine patterns and identify school climate issues that may contribute to disproportionate dropout rates at a subset of high schools or within subpopulations of students</a:t>
            </a:r>
          </a:p>
          <a:p>
            <a:pPr lvl="1">
              <a:spcBef>
                <a:spcPts val="1200"/>
              </a:spcBef>
            </a:pPr>
            <a:endParaRPr lang="en-US" sz="2200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Grade is a Critical Year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Ninth grade is a “make or break year”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More students fail 9th grade than any other grade in high school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A disproportionate number of students who are held back in 9th grade subsequently drop out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By the end of 9th grade or even during the first semester, powerful indicators exist that can predict whether students will complete high school: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Engagement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Course performance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Chicago’s “On-Track” Indicator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45225" y="5731400"/>
            <a:ext cx="75438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1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Herlihy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, C. (2007). </a:t>
            </a:r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State and district-level supports for successful transition into high school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. Washington, DC: National High School Center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.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Allensworth, E., &amp; Easton, J.Q. (2007). </a:t>
            </a:r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What matters for staying on-track and graduating in </a:t>
            </a:r>
            <a:r>
              <a:rPr lang="en-US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Chicago </a:t>
            </a:r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Public High Schools: A close look at course grades, failures and attendance in </a:t>
            </a:r>
            <a:r>
              <a:rPr lang="en-US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the </a:t>
            </a:r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freshman year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. Chicago: Consortium on </a:t>
            </a:r>
            <a:endParaRPr lang="en-US" sz="10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hicago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School Research.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67000" y="0"/>
            <a:ext cx="6096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9th Grade Indicators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Engagement</a:t>
            </a:r>
          </a:p>
          <a:p>
            <a:r>
              <a:rPr lang="en-US" dirty="0" smtClean="0">
                <a:sym typeface="Wingdings" pitchFamily="2" charset="2"/>
              </a:rPr>
              <a:t>Attendance/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absenteeism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Course Performance</a:t>
            </a:r>
          </a:p>
          <a:p>
            <a:r>
              <a:rPr lang="en-US" dirty="0" smtClean="0"/>
              <a:t>Course grades </a:t>
            </a:r>
          </a:p>
          <a:p>
            <a:r>
              <a:rPr lang="en-US" dirty="0" smtClean="0"/>
              <a:t>Number of credits earned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“On-track” Indicator</a:t>
            </a:r>
          </a:p>
          <a:p>
            <a:r>
              <a:rPr lang="en-US" dirty="0" smtClean="0"/>
              <a:t>Core course performance &amp; accumulated credits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04800" y="3505200"/>
            <a:ext cx="4876800" cy="2514600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Font typeface="Wingdings" pitchFamily="2" charset="2"/>
              <a:buNone/>
            </a:pPr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85800" y="3505200"/>
            <a:ext cx="4419600" cy="2895600"/>
          </a:xfrm>
          <a:prstGeom prst="wedgeEllipseCallout">
            <a:avLst>
              <a:gd name="adj1" fmla="val -58653"/>
              <a:gd name="adj2" fmla="val 53630"/>
            </a:avLst>
          </a:prstGeom>
          <a:solidFill>
            <a:srgbClr val="FFC000">
              <a:alpha val="1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Font typeface="Wingdings" pitchFamily="2" charset="2"/>
              <a:buNone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Research from several U.S. school districts provides a strong foundation for defining 9</a:t>
            </a:r>
            <a:r>
              <a:rPr lang="en-US" sz="1700" b="1" baseline="30000" dirty="0">
                <a:solidFill>
                  <a:schemeClr val="tx1"/>
                </a:solidFill>
                <a:latin typeface="+mn-lt"/>
              </a:rPr>
              <a:t>th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 grade warning signs that students might drop out, but local adaptation is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0800" y="0"/>
            <a:ext cx="60960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“High-Yield” Academic Indicators:  Attendance</a:t>
            </a:r>
            <a:endParaRPr lang="en-US" sz="34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066800" y="1524000"/>
          <a:ext cx="7543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“High-Yield” Academic Indicators: Course Failures </a:t>
            </a:r>
            <a:endParaRPr lang="en-US" sz="34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066800" y="1524000"/>
          <a:ext cx="7543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“High-Yield” Academic Indicators:  GPA </a:t>
            </a:r>
            <a:endParaRPr lang="en-US" sz="34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>
                <a:solidFill>
                  <a:srgbClr val="002060"/>
                </a:solidFill>
              </a:rPr>
              <a:t>www.betterhighschools.org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066800" y="1524000"/>
          <a:ext cx="7620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HSC PPT Template 041910">
  <a:themeElements>
    <a:clrScheme name="NHSC">
      <a:dk1>
        <a:srgbClr val="002060"/>
      </a:dk1>
      <a:lt1>
        <a:srgbClr val="FFFFFF"/>
      </a:lt1>
      <a:dk2>
        <a:srgbClr val="1E4392"/>
      </a:dk2>
      <a:lt2>
        <a:srgbClr val="FFFFFF"/>
      </a:lt2>
      <a:accent1>
        <a:srgbClr val="107BBC"/>
      </a:accent1>
      <a:accent2>
        <a:srgbClr val="FDB717"/>
      </a:accent2>
      <a:accent3>
        <a:srgbClr val="002060"/>
      </a:accent3>
      <a:accent4>
        <a:srgbClr val="0000C8"/>
      </a:accent4>
      <a:accent5>
        <a:srgbClr val="FEE1A0"/>
      </a:accent5>
      <a:accent6>
        <a:srgbClr val="8BCDF5"/>
      </a:accent6>
      <a:hlink>
        <a:srgbClr val="002060"/>
      </a:hlink>
      <a:folHlink>
        <a:srgbClr val="107BBC"/>
      </a:folHlink>
    </a:clrScheme>
    <a:fontScheme name="NHSC Revised Nov 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1766</Words>
  <Application>Microsoft Office PowerPoint</Application>
  <PresentationFormat>On-screen Show (4:3)</PresentationFormat>
  <Paragraphs>331</Paragraphs>
  <Slides>30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NHSC PPT Template 041910</vt:lpstr>
      <vt:lpstr>Using Early Warning Systems to Target Tiered Interventions for Dropout Prevention </vt:lpstr>
      <vt:lpstr>Sobering Statistics…</vt:lpstr>
      <vt:lpstr>Economic Consequences</vt:lpstr>
      <vt:lpstr>Early Warning Systems</vt:lpstr>
      <vt:lpstr>9th Grade is a Critical Year</vt:lpstr>
      <vt:lpstr>Key 9th Grade Indicators</vt:lpstr>
      <vt:lpstr>“High-Yield” Academic Indicators:  Attendance</vt:lpstr>
      <vt:lpstr>“High-Yield” Academic Indicators: Course Failures </vt:lpstr>
      <vt:lpstr>“High-Yield” Academic Indicators:  GPA </vt:lpstr>
      <vt:lpstr>Chicago’s “On-track” Indicator</vt:lpstr>
      <vt:lpstr>On-Track Indicator</vt:lpstr>
      <vt:lpstr>“High Yield” 9th Grade Indicators</vt:lpstr>
      <vt:lpstr>Implementing the EWS Process</vt:lpstr>
      <vt:lpstr>Step One:  Establish Roles and Process</vt:lpstr>
      <vt:lpstr>Step Two: Use the EWS Tool</vt:lpstr>
      <vt:lpstr>Slide 16</vt:lpstr>
      <vt:lpstr>Slide 17</vt:lpstr>
      <vt:lpstr>Slide 18</vt:lpstr>
      <vt:lpstr>Slide 19</vt:lpstr>
      <vt:lpstr>Slide 20</vt:lpstr>
      <vt:lpstr>Slide 21</vt:lpstr>
      <vt:lpstr>Step Three:  Analyze EWS Data</vt:lpstr>
      <vt:lpstr>Step Four:  Interpret EWS Data</vt:lpstr>
      <vt:lpstr>Step Four:       Interpret EWS Data (cont.)</vt:lpstr>
      <vt:lpstr>Step Five: Applying Interventions</vt:lpstr>
      <vt:lpstr>Tiered Approach to Dropout Prevention</vt:lpstr>
      <vt:lpstr>New Hampshire's Model</vt:lpstr>
      <vt:lpstr>Minnesota’s Model</vt:lpstr>
      <vt:lpstr>Step Six:  Reflect and Revise</vt:lpstr>
      <vt:lpstr> More Information:   </vt:lpstr>
    </vt:vector>
  </TitlesOfParts>
  <Company>American Institutes for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Shekha Arrington</dc:creator>
  <cp:lastModifiedBy>Mark Garibaldi</cp:lastModifiedBy>
  <cp:revision>106</cp:revision>
  <dcterms:created xsi:type="dcterms:W3CDTF">2010-02-10T16:57:18Z</dcterms:created>
  <dcterms:modified xsi:type="dcterms:W3CDTF">2011-07-05T22:12:30Z</dcterms:modified>
</cp:coreProperties>
</file>