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s/slide6.xml" ContentType="application/vnd.openxmlformats-officedocument.presentationml.slide+xml"/>
  <Override PartName="/ppt/embeddings/oleObject1.bin" ContentType="application/vnd.openxmlformats-officedocument.oleObject"/>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Default Extension="pdf" ContentType="application/pdf"/>
  <Default Extension="xls" ContentType="application/vnd.ms-excel"/>
  <Default Extension="gif" ContentType="image/gif"/>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26"/>
  </p:notesMasterIdLst>
  <p:sldIdLst>
    <p:sldId id="256" r:id="rId2"/>
    <p:sldId id="257" r:id="rId3"/>
    <p:sldId id="297" r:id="rId4"/>
    <p:sldId id="271" r:id="rId5"/>
    <p:sldId id="272" r:id="rId6"/>
    <p:sldId id="258" r:id="rId7"/>
    <p:sldId id="287" r:id="rId8"/>
    <p:sldId id="259" r:id="rId9"/>
    <p:sldId id="260" r:id="rId10"/>
    <p:sldId id="261" r:id="rId11"/>
    <p:sldId id="262" r:id="rId12"/>
    <p:sldId id="289" r:id="rId13"/>
    <p:sldId id="263" r:id="rId14"/>
    <p:sldId id="288" r:id="rId15"/>
    <p:sldId id="264" r:id="rId16"/>
    <p:sldId id="266" r:id="rId17"/>
    <p:sldId id="268" r:id="rId18"/>
    <p:sldId id="296" r:id="rId19"/>
    <p:sldId id="291" r:id="rId20"/>
    <p:sldId id="292" r:id="rId21"/>
    <p:sldId id="293" r:id="rId22"/>
    <p:sldId id="290" r:id="rId23"/>
    <p:sldId id="284" r:id="rId24"/>
    <p:sldId id="29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a:srgbClr val="FF0000"/>
        </p14:laserClr>
      </p:ext>
      <p:ext uri="{2FDB2607-1784-4EEB-B798-7EB5836EED8A}">
        <p14:showMediaCtrls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
      </p:ext>
    </p:extLst>
  </p:showPr>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6467" autoAdjust="0"/>
    <p:restoredTop sz="94660"/>
  </p:normalViewPr>
  <p:slideViewPr>
    <p:cSldViewPr>
      <p:cViewPr>
        <p:scale>
          <a:sx n="125" d="100"/>
          <a:sy n="125" d="100"/>
        </p:scale>
        <p:origin x="-368" y="20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B0B93-79E9-4F26-8C4E-5AF45424B99F}" type="datetimeFigureOut">
              <a:rPr lang="en-US" smtClean="0"/>
              <a:pPr/>
              <a:t>2/24/12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CD9932-3E07-4858-882F-5DE753F59099}"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88170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41987"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1146175" y="687388"/>
            <a:ext cx="4573588" cy="3429000"/>
          </a:xfrm>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44035" name="Notes Placeholder 2"/>
          <p:cNvSpPr>
            <a:spLocks noGrp="1"/>
          </p:cNvSpPr>
          <p:nvPr>
            <p:ph type="body" idx="1"/>
          </p:nvPr>
        </p:nvSpPr>
        <p:spPr bwMode="auto">
          <a:xfrm>
            <a:off x="685800" y="4343400"/>
            <a:ext cx="5487988" cy="4113213"/>
          </a:xfr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lIns="89288" tIns="44645" rIns="89288" bIns="44645" numCol="1" anchor="t" anchorCtr="0" compatLnSpc="1">
            <a:prstTxWarp prst="textNoShape">
              <a:avLst/>
            </a:prstTxWarp>
          </a:bodyPr>
          <a:lstStyle/>
          <a:p>
            <a:pPr eaLnBrk="1" hangingPunct="1"/>
            <a:endParaRPr lang="en-US" dirty="0" smtClean="0"/>
          </a:p>
        </p:txBody>
      </p:sp>
      <p:sp>
        <p:nvSpPr>
          <p:cNvPr id="44036" name="Slide Number Placeholder 3"/>
          <p:cNvSpPr txBox="1">
            <a:spLocks noGrp="1"/>
          </p:cNvSpPr>
          <p:nvPr/>
        </p:nvSpPr>
        <p:spPr bwMode="auto">
          <a:xfrm>
            <a:off x="3884613" y="8686800"/>
            <a:ext cx="2971800" cy="45561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89288" tIns="44645" rIns="89288" bIns="44645" anchor="b"/>
          <a:lstStyle>
            <a:lvl1pPr defTabSz="901700" eaLnBrk="0" hangingPunct="0">
              <a:defRPr>
                <a:solidFill>
                  <a:schemeClr val="tx1"/>
                </a:solidFill>
                <a:latin typeface="Arial" pitchFamily="34" charset="0"/>
                <a:cs typeface="Arial" pitchFamily="34" charset="0"/>
              </a:defRPr>
            </a:lvl1pPr>
            <a:lvl2pPr marL="742950" indent="-285750" defTabSz="901700" eaLnBrk="0" hangingPunct="0">
              <a:defRPr>
                <a:solidFill>
                  <a:schemeClr val="tx1"/>
                </a:solidFill>
                <a:latin typeface="Arial" pitchFamily="34" charset="0"/>
                <a:cs typeface="Arial" pitchFamily="34" charset="0"/>
              </a:defRPr>
            </a:lvl2pPr>
            <a:lvl3pPr marL="1143000" indent="-228600" defTabSz="901700" eaLnBrk="0" hangingPunct="0">
              <a:defRPr>
                <a:solidFill>
                  <a:schemeClr val="tx1"/>
                </a:solidFill>
                <a:latin typeface="Arial" pitchFamily="34" charset="0"/>
                <a:cs typeface="Arial" pitchFamily="34" charset="0"/>
              </a:defRPr>
            </a:lvl3pPr>
            <a:lvl4pPr marL="1600200" indent="-228600" defTabSz="901700" eaLnBrk="0" hangingPunct="0">
              <a:defRPr>
                <a:solidFill>
                  <a:schemeClr val="tx1"/>
                </a:solidFill>
                <a:latin typeface="Arial" pitchFamily="34" charset="0"/>
                <a:cs typeface="Arial" pitchFamily="34" charset="0"/>
              </a:defRPr>
            </a:lvl4pPr>
            <a:lvl5pPr marL="2057400" indent="-228600" defTabSz="901700" eaLnBrk="0" hangingPunct="0">
              <a:defRPr>
                <a:solidFill>
                  <a:schemeClr val="tx1"/>
                </a:solidFill>
                <a:latin typeface="Arial" pitchFamily="34" charset="0"/>
                <a:cs typeface="Arial" pitchFamily="34" charset="0"/>
              </a:defRPr>
            </a:lvl5pPr>
            <a:lvl6pPr marL="2514600" indent="-228600" defTabSz="9017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017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017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017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13E2DD93-737E-4822-BBF5-E0D24C871F54}" type="slidenum">
              <a:rPr lang="en-US" sz="1300"/>
              <a:pPr algn="r" eaLnBrk="1" hangingPunct="1"/>
              <a:t>12</a:t>
            </a:fld>
            <a:endParaRPr lang="en-US" sz="13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9B3F691-1830-494F-A165-A470D584E395}"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F9B3F691-1830-494F-A165-A470D584E395}"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None/>
            </a:pPr>
            <a:endParaRPr lang="en-US" baseline="0" dirty="0" smtClean="0"/>
          </a:p>
        </p:txBody>
      </p:sp>
      <p:sp>
        <p:nvSpPr>
          <p:cNvPr id="4" name="Slide Number Placeholder 3"/>
          <p:cNvSpPr>
            <a:spLocks noGrp="1"/>
          </p:cNvSpPr>
          <p:nvPr>
            <p:ph type="sldNum" sz="quarter" idx="10"/>
          </p:nvPr>
        </p:nvSpPr>
        <p:spPr/>
        <p:txBody>
          <a:bodyPr/>
          <a:lstStyle/>
          <a:p>
            <a:fld id="{F9B3F691-1830-494F-A165-A470D584E395}"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392BA9D-4A9A-424A-ACEE-263A63747102}" type="datetimeFigureOut">
              <a:rPr lang="en-US" smtClean="0"/>
              <a:pPr/>
              <a:t>2/24/12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2169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392BA9D-4A9A-424A-ACEE-263A63747102}" type="datetimeFigureOut">
              <a:rPr lang="en-US" smtClean="0"/>
              <a:pPr/>
              <a:t>2/24/12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8949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392BA9D-4A9A-424A-ACEE-263A63747102}" type="datetimeFigureOut">
              <a:rPr lang="en-US" smtClean="0"/>
              <a:pPr/>
              <a:t>2/24/12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17153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pPr lvl="0"/>
            <a:endParaRPr lang="en-US" noProof="0" dirty="0" smtClean="0"/>
          </a:p>
        </p:txBody>
      </p:sp>
      <p:sp>
        <p:nvSpPr>
          <p:cNvPr id="4" name="Rectangle 4"/>
          <p:cNvSpPr>
            <a:spLocks noGrp="1" noChangeArrowheads="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41252A18-2CC5-422B-9774-4EDCDB7C1A66}" type="slidenum">
              <a:rPr lang="en-US"/>
              <a:pPr>
                <a:defRPr/>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2110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392BA9D-4A9A-424A-ACEE-263A63747102}" type="datetimeFigureOut">
              <a:rPr lang="en-US" smtClean="0"/>
              <a:pPr/>
              <a:t>2/24/12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4410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392BA9D-4A9A-424A-ACEE-263A63747102}" type="datetimeFigureOut">
              <a:rPr lang="en-US" smtClean="0"/>
              <a:pPr/>
              <a:t>2/24/12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7923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392BA9D-4A9A-424A-ACEE-263A63747102}" type="datetimeFigureOut">
              <a:rPr lang="en-US" smtClean="0"/>
              <a:pPr/>
              <a:t>2/24/12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5204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392BA9D-4A9A-424A-ACEE-263A63747102}" type="datetimeFigureOut">
              <a:rPr lang="en-US" smtClean="0"/>
              <a:pPr/>
              <a:t>2/24/12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7628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392BA9D-4A9A-424A-ACEE-263A63747102}" type="datetimeFigureOut">
              <a:rPr lang="en-US" smtClean="0"/>
              <a:pPr/>
              <a:t>2/24/12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6492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392BA9D-4A9A-424A-ACEE-263A63747102}" type="datetimeFigureOut">
              <a:rPr lang="en-US" smtClean="0"/>
              <a:pPr/>
              <a:t>2/24/12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1232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392BA9D-4A9A-424A-ACEE-263A63747102}" type="datetimeFigureOut">
              <a:rPr lang="en-US" smtClean="0"/>
              <a:pPr/>
              <a:t>2/24/12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85907798"/>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392BA9D-4A9A-424A-ACEE-263A63747102}" type="datetimeFigureOut">
              <a:rPr lang="en-US" smtClean="0"/>
              <a:pPr/>
              <a:t>2/24/12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350291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C5CDDF-2979-4999-B7BE-2E3666C9C967}" type="slidenum">
              <a:rPr lang="en-US" smtClean="0"/>
              <a:pPr/>
              <a:t>‹#›</a:t>
            </a:fld>
            <a:endParaRPr lang="en-US" dirty="0"/>
          </a:p>
        </p:txBody>
      </p:sp>
      <p:sp>
        <p:nvSpPr>
          <p:cNvPr id="7" name="Rectangle 6"/>
          <p:cNvSpPr/>
          <p:nvPr userDrawn="1"/>
        </p:nvSpPr>
        <p:spPr>
          <a:xfrm>
            <a:off x="0" y="304800"/>
            <a:ext cx="9144000" cy="6858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OVAE.gif"/>
          <p:cNvPicPr>
            <a:picLocks noChangeAspect="1"/>
          </p:cNvPicPr>
          <p:nvPr userDrawn="1"/>
        </p:nvPicPr>
        <p:blipFill>
          <a:blip r:embed="rId14"/>
          <a:stretch>
            <a:fillRect/>
          </a:stretch>
        </p:blipFill>
        <p:spPr>
          <a:xfrm>
            <a:off x="7620000" y="76200"/>
            <a:ext cx="1219200" cy="1219200"/>
          </a:xfrm>
          <a:prstGeom prst="rect">
            <a:avLst/>
          </a:prstGeom>
        </p:spPr>
      </p:pic>
      <p:pic>
        <p:nvPicPr>
          <p:cNvPr id="10" name="Picture 9" descr="OVAE.gif"/>
          <p:cNvPicPr>
            <a:picLocks noChangeAspect="1"/>
          </p:cNvPicPr>
          <p:nvPr userDrawn="1"/>
        </p:nvPicPr>
        <p:blipFill>
          <a:blip r:embed="rId14"/>
          <a:stretch>
            <a:fillRect/>
          </a:stretch>
        </p:blipFill>
        <p:spPr>
          <a:xfrm>
            <a:off x="381000" y="6096000"/>
            <a:ext cx="609600" cy="6096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82088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file:///C:\Users\CSOSLoanerD830\Desktop\table.xls!Sheet1!R2C2:R6C15" TargetMode="External"/><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veryone1graduates.or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gif"/><Relationship Id="rId1" Type="http://schemas.openxmlformats.org/officeDocument/2006/relationships/slideLayout" Target="../slideLayouts/slideLayout2.xml"/><Relationship Id="rId2" Type="http://schemas.openxmlformats.org/officeDocument/2006/relationships/image" Target="../media/image8.pd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Microsoft_Excel_97_-_2004_Worksheet1.xls"/><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12.xml"/><Relationship Id="rId3"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Rectangle 11"/>
          <p:cNvSpPr/>
          <p:nvPr/>
        </p:nvSpPr>
        <p:spPr>
          <a:xfrm>
            <a:off x="0" y="2057400"/>
            <a:ext cx="9144000" cy="4800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762000" y="3581400"/>
            <a:ext cx="7772400" cy="685799"/>
          </a:xfrm>
          <a:prstGeom prst="rect">
            <a:avLst/>
          </a:prstGeom>
        </p:spPr>
        <p:txBody>
          <a:bodyPr vert="horz"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1" i="0" u="none" strike="noStrike" kern="1200" cap="all" spc="0" normalizeH="0" baseline="0" noProof="0" dirty="0" smtClean="0">
                <a:ln>
                  <a:noFill/>
                </a:ln>
                <a:solidFill>
                  <a:schemeClr val="tx2">
                    <a:lumMod val="75000"/>
                  </a:schemeClr>
                </a:solidFill>
                <a:effectLst/>
                <a:uLnTx/>
                <a:uFillTx/>
                <a:latin typeface="Arial"/>
                <a:ea typeface="+mj-ea"/>
                <a:cs typeface="Arial"/>
              </a:rPr>
              <a:t>EARLY WARNING SYSTEMS FOUNDATIONAL RESEARCH </a:t>
            </a:r>
            <a:br>
              <a:rPr kumimoji="0" lang="en-US" sz="1800" b="1" i="0" u="none" strike="noStrike" kern="1200" cap="all" spc="0" normalizeH="0" baseline="0" noProof="0" dirty="0" smtClean="0">
                <a:ln>
                  <a:noFill/>
                </a:ln>
                <a:solidFill>
                  <a:schemeClr val="tx2">
                    <a:lumMod val="75000"/>
                  </a:schemeClr>
                </a:solidFill>
                <a:effectLst/>
                <a:uLnTx/>
                <a:uFillTx/>
                <a:latin typeface="Arial"/>
                <a:ea typeface="+mj-ea"/>
                <a:cs typeface="Arial"/>
              </a:rPr>
            </a:br>
            <a:r>
              <a:rPr kumimoji="0" lang="en-US" sz="1800" b="1" i="0" u="none" strike="noStrike" kern="1200" cap="all" spc="0" normalizeH="0" baseline="0" noProof="0" dirty="0" smtClean="0">
                <a:ln>
                  <a:noFill/>
                </a:ln>
                <a:solidFill>
                  <a:schemeClr val="tx2">
                    <a:lumMod val="75000"/>
                  </a:schemeClr>
                </a:solidFill>
                <a:effectLst/>
                <a:uLnTx/>
                <a:uFillTx/>
                <a:latin typeface="Arial"/>
                <a:ea typeface="+mj-ea"/>
                <a:cs typeface="Arial"/>
              </a:rPr>
              <a:t>AND LESSONS</a:t>
            </a:r>
            <a:r>
              <a:rPr kumimoji="0" lang="en-US" sz="1800" b="1" i="0" u="none" strike="noStrike" kern="1200" cap="all" spc="0" normalizeH="0" noProof="0" dirty="0" smtClean="0">
                <a:ln>
                  <a:noFill/>
                </a:ln>
                <a:solidFill>
                  <a:schemeClr val="tx2">
                    <a:lumMod val="75000"/>
                  </a:schemeClr>
                </a:solidFill>
                <a:effectLst/>
                <a:uLnTx/>
                <a:uFillTx/>
                <a:latin typeface="Arial"/>
                <a:ea typeface="+mj-ea"/>
                <a:cs typeface="Arial"/>
              </a:rPr>
              <a:t> FROM THE FIELD</a:t>
            </a:r>
            <a:endParaRPr kumimoji="0" lang="en-US" sz="1800" b="1" i="0" u="none" strike="noStrike" kern="1200" cap="all" spc="0" normalizeH="0" baseline="0" noProof="0" dirty="0">
              <a:ln>
                <a:noFill/>
              </a:ln>
              <a:solidFill>
                <a:schemeClr val="tx2">
                  <a:lumMod val="75000"/>
                </a:schemeClr>
              </a:solidFill>
              <a:effectLst/>
              <a:uLnTx/>
              <a:uFillTx/>
              <a:latin typeface="Arial"/>
              <a:ea typeface="+mj-ea"/>
              <a:cs typeface="Arial"/>
            </a:endParaRPr>
          </a:p>
        </p:txBody>
      </p:sp>
      <p:sp>
        <p:nvSpPr>
          <p:cNvPr id="5" name="Subtitle 2"/>
          <p:cNvSpPr txBox="1">
            <a:spLocks/>
          </p:cNvSpPr>
          <p:nvPr/>
        </p:nvSpPr>
        <p:spPr>
          <a:xfrm>
            <a:off x="762000" y="4419598"/>
            <a:ext cx="7772400" cy="1371601"/>
          </a:xfrm>
          <a:prstGeom prst="rect">
            <a:avLst/>
          </a:prstGeom>
        </p:spPr>
        <p:txBody>
          <a:bodyPr vert="horz" lIns="91440" tIns="45720" rIns="91440" bIns="45720" rtlCol="0" anchor="t">
            <a:normAutofit lnSpcReduction="10000"/>
          </a:bodyPr>
          <a:lstStyle/>
          <a:p>
            <a:pPr marL="0" marR="0" lvl="0" indent="0" algn="l" defTabSz="457200" rtl="0" eaLnBrk="1" fontAlgn="auto" latinLnBrk="0" hangingPunct="1">
              <a:lnSpc>
                <a:spcPct val="110000"/>
              </a:lnSpc>
              <a:spcBef>
                <a:spcPts val="300"/>
              </a:spcBef>
              <a:spcAft>
                <a:spcPts val="300"/>
              </a:spcAft>
              <a:buClrTx/>
              <a:buSzTx/>
              <a:buFont typeface="Arial"/>
              <a:buNone/>
              <a:tabLst/>
              <a:defRPr/>
            </a:pPr>
            <a:r>
              <a:rPr lang="en-US" sz="1400" b="1" noProof="0" dirty="0" smtClean="0">
                <a:solidFill>
                  <a:schemeClr val="tx2"/>
                </a:solidFill>
                <a:latin typeface="Arial Bold"/>
                <a:cs typeface="Arial Bold"/>
              </a:rPr>
              <a:t>Robert </a:t>
            </a:r>
            <a:r>
              <a:rPr lang="en-US" sz="1400" b="1" noProof="0" dirty="0" err="1" smtClean="0">
                <a:solidFill>
                  <a:schemeClr val="tx2"/>
                </a:solidFill>
                <a:latin typeface="Arial Bold"/>
                <a:cs typeface="Arial Bold"/>
              </a:rPr>
              <a:t>Balfanz</a:t>
            </a:r>
            <a:r>
              <a:rPr lang="en-US" sz="1400" noProof="0" dirty="0" smtClean="0">
                <a:solidFill>
                  <a:schemeClr val="tx2"/>
                </a:solidFill>
                <a:latin typeface="Arial Bold"/>
                <a:cs typeface="Arial Bold"/>
              </a:rPr>
              <a:t>, Everyone Graduates Center, Johns Hopkins University</a:t>
            </a:r>
          </a:p>
          <a:p>
            <a:pPr lvl="0" defTabSz="457200">
              <a:lnSpc>
                <a:spcPct val="110000"/>
              </a:lnSpc>
              <a:spcBef>
                <a:spcPts val="300"/>
              </a:spcBef>
              <a:spcAft>
                <a:spcPts val="300"/>
              </a:spcAft>
              <a:defRPr/>
            </a:pPr>
            <a:r>
              <a:rPr lang="en-US" sz="1400" b="1" dirty="0" smtClean="0">
                <a:solidFill>
                  <a:schemeClr val="tx2"/>
                </a:solidFill>
                <a:latin typeface="Arial Bold"/>
                <a:cs typeface="Arial Bold"/>
              </a:rPr>
              <a:t>Tina </a:t>
            </a:r>
            <a:r>
              <a:rPr lang="en-US" sz="1400" b="1" dirty="0" err="1" smtClean="0">
                <a:solidFill>
                  <a:schemeClr val="tx2"/>
                </a:solidFill>
                <a:latin typeface="Arial Bold"/>
                <a:cs typeface="Arial Bold"/>
              </a:rPr>
              <a:t>Stenson</a:t>
            </a:r>
            <a:r>
              <a:rPr lang="en-US" sz="1400" b="1" dirty="0" smtClean="0">
                <a:solidFill>
                  <a:schemeClr val="tx2"/>
                </a:solidFill>
                <a:latin typeface="Arial Bold"/>
                <a:cs typeface="Arial Bold"/>
              </a:rPr>
              <a:t>, Ph.D.</a:t>
            </a:r>
            <a:r>
              <a:rPr lang="en-US" sz="1400" dirty="0" smtClean="0">
                <a:solidFill>
                  <a:schemeClr val="tx2"/>
                </a:solidFill>
                <a:latin typeface="Arial Bold"/>
                <a:cs typeface="Arial Bold"/>
              </a:rPr>
              <a:t>, Coordinator for Research and Data Analysis, Metropolitan Nashville Public Schools Department of Research, Assessment, &amp; Evaluation</a:t>
            </a:r>
          </a:p>
          <a:p>
            <a:pPr defTabSz="457200">
              <a:lnSpc>
                <a:spcPct val="110000"/>
              </a:lnSpc>
              <a:spcBef>
                <a:spcPts val="300"/>
              </a:spcBef>
              <a:spcAft>
                <a:spcPts val="300"/>
              </a:spcAft>
              <a:defRPr/>
            </a:pPr>
            <a:r>
              <a:rPr lang="en-US" sz="1400" b="1" dirty="0" smtClean="0">
                <a:solidFill>
                  <a:schemeClr val="tx2"/>
                </a:solidFill>
                <a:latin typeface="Arial Bold"/>
                <a:cs typeface="Arial Bold"/>
              </a:rPr>
              <a:t>Moderated by: Ashley Brown</a:t>
            </a:r>
            <a:r>
              <a:rPr lang="en-US" sz="1400" dirty="0" smtClean="0">
                <a:solidFill>
                  <a:schemeClr val="tx2"/>
                </a:solidFill>
                <a:latin typeface="Arial Bold"/>
                <a:cs typeface="Arial Bold"/>
              </a:rPr>
              <a:t>, Education Program Specialist, U.S. Department of Education and </a:t>
            </a:r>
            <a:r>
              <a:rPr lang="en-US" sz="1400" b="1" dirty="0" smtClean="0">
                <a:solidFill>
                  <a:schemeClr val="tx2"/>
                </a:solidFill>
                <a:latin typeface="Arial Bold"/>
                <a:cs typeface="Arial Bold"/>
              </a:rPr>
              <a:t>Brian Keating</a:t>
            </a:r>
            <a:r>
              <a:rPr lang="en-US" sz="1400" dirty="0" smtClean="0">
                <a:solidFill>
                  <a:schemeClr val="tx2"/>
                </a:solidFill>
                <a:latin typeface="Arial Bold"/>
                <a:cs typeface="Arial Bold"/>
              </a:rPr>
              <a:t>, Webinar Facilitator and Knowledge Manager, Maher &amp; Maher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1400" b="0" i="0" u="none" strike="noStrike" kern="1200" cap="none" spc="0" normalizeH="0" baseline="0" noProof="0" dirty="0">
              <a:ln>
                <a:noFill/>
              </a:ln>
              <a:solidFill>
                <a:schemeClr val="tx2"/>
              </a:solidFill>
              <a:effectLst/>
              <a:uLnTx/>
              <a:uFillTx/>
              <a:latin typeface="Arial Bold"/>
              <a:ea typeface="+mn-ea"/>
              <a:cs typeface="Arial Bold"/>
            </a:endParaRPr>
          </a:p>
        </p:txBody>
      </p:sp>
      <p:pic>
        <p:nvPicPr>
          <p:cNvPr id="6" name="Picture 5" descr="JFF_NewLogo_Stacked.jpg"/>
          <p:cNvPicPr>
            <a:picLocks noChangeAspect="1"/>
          </p:cNvPicPr>
          <p:nvPr/>
        </p:nvPicPr>
        <p:blipFill>
          <a:blip r:embed="rId2"/>
          <a:stretch>
            <a:fillRect/>
          </a:stretch>
        </p:blipFill>
        <p:spPr>
          <a:xfrm>
            <a:off x="3429000" y="5867400"/>
            <a:ext cx="2286000" cy="640080"/>
          </a:xfrm>
          <a:prstGeom prst="rect">
            <a:avLst/>
          </a:prstGeom>
        </p:spPr>
      </p:pic>
      <p:sp>
        <p:nvSpPr>
          <p:cNvPr id="7" name="Rectangle 6"/>
          <p:cNvSpPr/>
          <p:nvPr/>
        </p:nvSpPr>
        <p:spPr>
          <a:xfrm>
            <a:off x="0" y="0"/>
            <a:ext cx="9144000" cy="20574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OVAE.gif"/>
          <p:cNvPicPr>
            <a:picLocks noChangeAspect="1"/>
          </p:cNvPicPr>
          <p:nvPr/>
        </p:nvPicPr>
        <p:blipFill>
          <a:blip r:embed="rId3"/>
          <a:stretch>
            <a:fillRect/>
          </a:stretch>
        </p:blipFill>
        <p:spPr>
          <a:xfrm>
            <a:off x="3581400" y="1066800"/>
            <a:ext cx="1930400" cy="19304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25601663"/>
      </p:ext>
    </p:extLst>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25963"/>
          </a:xfrm>
        </p:spPr>
        <p:txBody>
          <a:bodyPr>
            <a:normAutofit/>
          </a:bodyPr>
          <a:lstStyle/>
          <a:p>
            <a:pPr marL="228600" indent="-228600"/>
            <a:r>
              <a:rPr lang="en-US" sz="1900" dirty="0" smtClean="0"/>
              <a:t>Have similar properties to off-track indicators but indicate that students who possess them have high odds of achieving a desired outcome (e.g. post-secondary success).</a:t>
            </a:r>
            <a:endParaRPr lang="en-US" sz="1900" dirty="0"/>
          </a:p>
        </p:txBody>
      </p:sp>
      <p:sp>
        <p:nvSpPr>
          <p:cNvPr id="4" name="Title 1"/>
          <p:cNvSpPr txBox="1">
            <a:spLocks/>
          </p:cNvSpPr>
          <p:nvPr/>
        </p:nvSpPr>
        <p:spPr>
          <a:xfrm>
            <a:off x="457200" y="304800"/>
            <a:ext cx="6324600" cy="792162"/>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Arial"/>
                <a:ea typeface="+mj-ea"/>
                <a:cs typeface="Arial"/>
              </a:rPr>
              <a:t>ON-TRACK</a:t>
            </a:r>
            <a:r>
              <a:rPr kumimoji="0" lang="en-US" sz="1600" b="1" i="0" u="none" strike="noStrike" kern="1200" cap="none" spc="0" normalizeH="0" noProof="0" dirty="0" smtClean="0">
                <a:ln>
                  <a:noFill/>
                </a:ln>
                <a:solidFill>
                  <a:schemeClr val="bg1"/>
                </a:solidFill>
                <a:effectLst/>
                <a:uLnTx/>
                <a:uFillTx/>
                <a:latin typeface="Arial"/>
                <a:ea typeface="+mj-ea"/>
                <a:cs typeface="Arial"/>
              </a:rPr>
              <a:t> INDICATORS</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10</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99233419"/>
      </p:ext>
    </p:extLst>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25963"/>
          </a:xfrm>
        </p:spPr>
        <p:txBody>
          <a:bodyPr>
            <a:normAutofit/>
          </a:bodyPr>
          <a:lstStyle/>
          <a:p>
            <a:pPr marL="228600" indent="-228600">
              <a:spcBef>
                <a:spcPts val="300"/>
              </a:spcBef>
              <a:spcAft>
                <a:spcPts val="300"/>
              </a:spcAft>
            </a:pPr>
            <a:r>
              <a:rPr lang="en-US" sz="1900" dirty="0" smtClean="0"/>
              <a:t>Indicate that a student is moving towards off-track status or away from on-track status can be research based, but sometimes grounded in common sense.  For example, if attendance, behavior, or course performance dips, it is important to know why and to address it quickly.</a:t>
            </a:r>
          </a:p>
        </p:txBody>
      </p:sp>
      <p:sp>
        <p:nvSpPr>
          <p:cNvPr id="4" name="Title 1"/>
          <p:cNvSpPr txBox="1">
            <a:spLocks/>
          </p:cNvSpPr>
          <p:nvPr/>
        </p:nvSpPr>
        <p:spPr>
          <a:xfrm>
            <a:off x="457200" y="304800"/>
            <a:ext cx="6324600" cy="792162"/>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Arial"/>
                <a:ea typeface="+mj-ea"/>
                <a:cs typeface="Arial"/>
              </a:rPr>
              <a:t>EARLY WARNING FLAGS</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1" name="TextBox 10"/>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11</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03556635"/>
      </p:ext>
    </p:extLst>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3795" name="Object 3"/>
          <p:cNvGraphicFramePr>
            <a:graphicFrameLocks noChangeAspect="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53909381"/>
              </p:ext>
            </p:extLst>
          </p:nvPr>
        </p:nvGraphicFramePr>
        <p:xfrm>
          <a:off x="351146" y="1447800"/>
          <a:ext cx="8411854" cy="3352799"/>
        </p:xfrm>
        <a:graphic>
          <a:graphicData uri="http://schemas.openxmlformats.org/presentationml/2006/ole">
            <p:oleObj spid="_x0000_s4102" name="Worksheet" r:id="rId4" imgW="6388100" imgH="2552700" progId="Excel.Sheet.8">
              <p:link updateAutomatic="1"/>
            </p:oleObj>
          </a:graphicData>
        </a:graphic>
      </p:graphicFrame>
      <p:sp>
        <p:nvSpPr>
          <p:cNvPr id="33796" name="Text Box 4"/>
          <p:cNvSpPr txBox="1">
            <a:spLocks noChangeArrowheads="1"/>
          </p:cNvSpPr>
          <p:nvPr/>
        </p:nvSpPr>
        <p:spPr bwMode="auto">
          <a:xfrm>
            <a:off x="273050" y="1273175"/>
            <a:ext cx="8375650" cy="52322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marL="228600" indent="-2286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indent="0" eaLnBrk="1" hangingPunct="1"/>
            <a:r>
              <a:rPr lang="en-US" sz="1400" dirty="0" smtClean="0">
                <a:latin typeface="Gill Sans MT" pitchFamily="34" charset="0"/>
              </a:rPr>
              <a:t>.</a:t>
            </a:r>
            <a:endParaRPr lang="en-US" sz="1400" dirty="0">
              <a:latin typeface="Gill Sans MT" pitchFamily="34" charset="0"/>
            </a:endParaRPr>
          </a:p>
          <a:p>
            <a:pPr eaLnBrk="1" hangingPunct="1">
              <a:buFontTx/>
              <a:buChar char="•"/>
            </a:pPr>
            <a:endParaRPr lang="en-US" sz="1400" dirty="0">
              <a:latin typeface="Gill Sans MT" pitchFamily="34" charset="0"/>
            </a:endParaRPr>
          </a:p>
        </p:txBody>
      </p:sp>
      <p:sp>
        <p:nvSpPr>
          <p:cNvPr id="5" name="Title 1"/>
          <p:cNvSpPr txBox="1">
            <a:spLocks/>
          </p:cNvSpPr>
          <p:nvPr/>
        </p:nvSpPr>
        <p:spPr>
          <a:xfrm>
            <a:off x="457200" y="304800"/>
            <a:ext cx="6324600" cy="792162"/>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Arial"/>
                <a:ea typeface="+mj-ea"/>
                <a:cs typeface="Arial"/>
              </a:rPr>
              <a:t>SIMPLE EARLY WARNING INDICATOR DATA TOOL</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12</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35473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25963"/>
          </a:xfrm>
        </p:spPr>
        <p:txBody>
          <a:bodyPr>
            <a:normAutofit/>
          </a:bodyPr>
          <a:lstStyle/>
          <a:p>
            <a:pPr marL="228600" indent="-228600">
              <a:spcBef>
                <a:spcPts val="300"/>
              </a:spcBef>
              <a:spcAft>
                <a:spcPts val="300"/>
              </a:spcAft>
            </a:pPr>
            <a:r>
              <a:rPr lang="en-US" sz="1900" dirty="0" smtClean="0"/>
              <a:t>Combine ready access, at the classroom level, to on- and off-track indicators (the ABC’s), with regular time to analyze the data and an organized response system that can act upon early warning data in both a systematic and tailored manner.</a:t>
            </a:r>
          </a:p>
          <a:p>
            <a:pPr marL="228600" indent="-228600">
              <a:spcBef>
                <a:spcPts val="300"/>
              </a:spcBef>
              <a:spcAft>
                <a:spcPts val="300"/>
              </a:spcAft>
            </a:pPr>
            <a:r>
              <a:rPr lang="en-US" sz="1900" dirty="0" smtClean="0"/>
              <a:t>The most effective school level intervention systems combined whole school/classroom prevention, targeted problem solving and moderate intensity supports when prevention does not work, and case managed high intensity supports for the neediest students.</a:t>
            </a:r>
          </a:p>
          <a:p>
            <a:pPr marL="228600" indent="-228600">
              <a:spcBef>
                <a:spcPts val="300"/>
              </a:spcBef>
              <a:spcAft>
                <a:spcPts val="300"/>
              </a:spcAft>
            </a:pPr>
            <a:r>
              <a:rPr lang="en-US" sz="1900" dirty="0" smtClean="0"/>
              <a:t>Investments in mission building, professional development, coaching and networking are critical to success.</a:t>
            </a:r>
            <a:endParaRPr lang="en-US" dirty="0" smtClean="0"/>
          </a:p>
        </p:txBody>
      </p:sp>
      <p:sp>
        <p:nvSpPr>
          <p:cNvPr id="4" name="Title 1"/>
          <p:cNvSpPr txBox="1">
            <a:spLocks/>
          </p:cNvSpPr>
          <p:nvPr/>
        </p:nvSpPr>
        <p:spPr>
          <a:xfrm>
            <a:off x="457200" y="304800"/>
            <a:ext cx="6324600" cy="792162"/>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Arial"/>
                <a:ea typeface="+mj-ea"/>
                <a:cs typeface="Arial"/>
              </a:rPr>
              <a:t>EARLY WARNING INDICATOR AND INTERVENTION SYSTEMS (EWS)</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13</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27422810"/>
      </p:ext>
    </p:extLst>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57200" y="2819400"/>
            <a:ext cx="8153400" cy="1752600"/>
          </a:xfrm>
        </p:spPr>
        <p:txBody>
          <a:bodyPr>
            <a:normAutofit/>
          </a:bodyPr>
          <a:lstStyle/>
          <a:p>
            <a:pPr algn="l"/>
            <a:r>
              <a:rPr lang="en-US" sz="1600" dirty="0" smtClean="0"/>
              <a:t>Based on </a:t>
            </a:r>
            <a:r>
              <a:rPr lang="en-US" sz="1600" i="1" dirty="0" smtClean="0"/>
              <a:t>On Track to Success: The Use of Early Warning Indicator and Intervention Systems to Build a Grad Nation </a:t>
            </a:r>
            <a:r>
              <a:rPr lang="en-US" sz="1600" dirty="0" smtClean="0"/>
              <a:t>by Civic Enterprises and Everyone Graduates Center.</a:t>
            </a:r>
          </a:p>
          <a:p>
            <a:pPr algn="l"/>
            <a:endParaRPr lang="en-US" sz="1600" dirty="0"/>
          </a:p>
        </p:txBody>
      </p:sp>
      <p:sp>
        <p:nvSpPr>
          <p:cNvPr id="6" name="Title 1"/>
          <p:cNvSpPr txBox="1">
            <a:spLocks/>
          </p:cNvSpPr>
          <p:nvPr/>
        </p:nvSpPr>
        <p:spPr>
          <a:xfrm>
            <a:off x="459582" y="2057400"/>
            <a:ext cx="8227218" cy="761999"/>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17375E"/>
                </a:solidFill>
                <a:effectLst/>
                <a:uLnTx/>
                <a:uFillTx/>
                <a:latin typeface="Arial"/>
                <a:ea typeface="+mj-ea"/>
                <a:cs typeface="American Typewriter"/>
              </a:rPr>
              <a:t>LESSONS FROM THE FIELD</a:t>
            </a:r>
            <a:endParaRPr kumimoji="0" lang="en-US" sz="2400" b="1" i="0" u="none" strike="noStrike" kern="1200" cap="none" spc="0" normalizeH="0" baseline="0" noProof="0" dirty="0">
              <a:ln>
                <a:noFill/>
              </a:ln>
              <a:solidFill>
                <a:srgbClr val="17375E"/>
              </a:solidFill>
              <a:effectLst/>
              <a:uLnTx/>
              <a:uFillTx/>
              <a:latin typeface="Arial"/>
              <a:ea typeface="+mj-ea"/>
              <a:cs typeface="American Typewriter"/>
            </a:endParaRPr>
          </a:p>
        </p:txBody>
      </p:sp>
      <p:sp>
        <p:nvSpPr>
          <p:cNvPr id="8" name="TextBox 7"/>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14</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89873719"/>
      </p:ext>
    </p:extLst>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72000"/>
          </a:xfrm>
        </p:spPr>
        <p:txBody>
          <a:bodyPr>
            <a:normAutofit/>
          </a:bodyPr>
          <a:lstStyle/>
          <a:p>
            <a:pPr marL="228600" indent="-228600">
              <a:spcBef>
                <a:spcPts val="300"/>
              </a:spcBef>
              <a:spcAft>
                <a:spcPts val="300"/>
              </a:spcAft>
            </a:pPr>
            <a:r>
              <a:rPr lang="en-US" sz="1900" dirty="0" smtClean="0"/>
              <a:t>Put Students First—rapid identification is important but so is building on student strengths.</a:t>
            </a:r>
          </a:p>
          <a:p>
            <a:pPr marL="228600" indent="-228600">
              <a:spcBef>
                <a:spcPts val="300"/>
              </a:spcBef>
              <a:spcAft>
                <a:spcPts val="300"/>
              </a:spcAft>
            </a:pPr>
            <a:r>
              <a:rPr lang="en-US" sz="1900" dirty="0" smtClean="0"/>
              <a:t>Be selective in use of indicators—center efforts around a few high yield indicators.</a:t>
            </a:r>
          </a:p>
          <a:p>
            <a:pPr marL="228600" indent="-228600">
              <a:spcBef>
                <a:spcPts val="300"/>
              </a:spcBef>
              <a:spcAft>
                <a:spcPts val="300"/>
              </a:spcAft>
            </a:pPr>
            <a:r>
              <a:rPr lang="en-US" sz="1900" dirty="0" smtClean="0"/>
              <a:t>Design systems that respond to student behavior well before triggers for the more intensive interventions are reached.</a:t>
            </a:r>
          </a:p>
          <a:p>
            <a:pPr marL="228600" indent="-228600"/>
            <a:r>
              <a:rPr lang="en-US" sz="1900" dirty="0" smtClean="0"/>
              <a:t>Recognize their will be state-by-state and district-by-district variability in data availability, data system capacity, and support for interventions.</a:t>
            </a:r>
          </a:p>
          <a:p>
            <a:pPr marL="228600" indent="-228600"/>
            <a:r>
              <a:rPr lang="en-US" sz="1900" dirty="0" smtClean="0"/>
              <a:t>Build up from pilot and listen to end users before going too</a:t>
            </a:r>
            <a:r>
              <a:rPr lang="en-US" sz="1900" b="1" dirty="0" smtClean="0">
                <a:solidFill>
                  <a:srgbClr val="FF0000"/>
                </a:solidFill>
              </a:rPr>
              <a:t> </a:t>
            </a:r>
            <a:r>
              <a:rPr lang="en-US" sz="1900" dirty="0" smtClean="0"/>
              <a:t>far.</a:t>
            </a:r>
          </a:p>
          <a:p>
            <a:pPr marL="228600" indent="-228600"/>
            <a:r>
              <a:rPr lang="en-US" sz="1900" dirty="0" smtClean="0"/>
              <a:t>Integrate EWS into instructional improvement efforts and other student support services.</a:t>
            </a:r>
          </a:p>
          <a:p>
            <a:pPr marL="228600" indent="-228600"/>
            <a:r>
              <a:rPr lang="en-US" sz="1900" dirty="0" smtClean="0"/>
              <a:t>Build and obtain the required capacity to launch and sustain EWS by engaging stakeholders beyond the school systems (non-profits, corporations, community organizations, etc.).</a:t>
            </a:r>
          </a:p>
        </p:txBody>
      </p:sp>
      <p:sp>
        <p:nvSpPr>
          <p:cNvPr id="4" name="Title 1"/>
          <p:cNvSpPr txBox="1">
            <a:spLocks/>
          </p:cNvSpPr>
          <p:nvPr/>
        </p:nvSpPr>
        <p:spPr>
          <a:xfrm>
            <a:off x="457200" y="304800"/>
            <a:ext cx="6324600" cy="792162"/>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Arial"/>
                <a:ea typeface="+mj-ea"/>
                <a:cs typeface="Arial"/>
              </a:rPr>
              <a:t>EWS LESSONS FROM FIELD</a:t>
            </a:r>
            <a:r>
              <a:rPr kumimoji="0" lang="en-US" sz="1600" b="1" i="0" u="none" strike="noStrike" kern="1200" cap="none" spc="0" normalizeH="0" noProof="0" dirty="0" smtClean="0">
                <a:ln>
                  <a:noFill/>
                </a:ln>
                <a:solidFill>
                  <a:schemeClr val="bg1"/>
                </a:solidFill>
                <a:effectLst/>
                <a:uLnTx/>
                <a:uFillTx/>
                <a:latin typeface="Arial"/>
                <a:ea typeface="+mj-ea"/>
                <a:cs typeface="Arial"/>
              </a:rPr>
              <a:t> 1:</a:t>
            </a:r>
            <a:br>
              <a:rPr kumimoji="0" lang="en-US" sz="1600" b="1" i="0" u="none" strike="noStrike" kern="1200" cap="none" spc="0" normalizeH="0" noProof="0" dirty="0" smtClean="0">
                <a:ln>
                  <a:noFill/>
                </a:ln>
                <a:solidFill>
                  <a:schemeClr val="bg1"/>
                </a:solidFill>
                <a:effectLst/>
                <a:uLnTx/>
                <a:uFillTx/>
                <a:latin typeface="Arial"/>
                <a:ea typeface="+mj-ea"/>
                <a:cs typeface="Arial"/>
              </a:rPr>
            </a:br>
            <a:r>
              <a:rPr kumimoji="0" lang="en-US" sz="1600" b="1" i="0" u="none" strike="noStrike" kern="1200" cap="none" spc="0" normalizeH="0" noProof="0" dirty="0" smtClean="0">
                <a:ln>
                  <a:noFill/>
                </a:ln>
                <a:solidFill>
                  <a:schemeClr val="bg1"/>
                </a:solidFill>
                <a:effectLst/>
                <a:uLnTx/>
                <a:uFillTx/>
                <a:latin typeface="Arial"/>
                <a:ea typeface="+mj-ea"/>
                <a:cs typeface="Arial"/>
              </a:rPr>
              <a:t>ORGANIZING</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15</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74270987"/>
      </p:ext>
    </p:extLst>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1"/>
            <a:ext cx="8382000" cy="4495800"/>
          </a:xfrm>
        </p:spPr>
        <p:txBody>
          <a:bodyPr>
            <a:normAutofit/>
          </a:bodyPr>
          <a:lstStyle/>
          <a:p>
            <a:pPr marL="228600" indent="-228600">
              <a:spcBef>
                <a:spcPts val="300"/>
              </a:spcBef>
              <a:spcAft>
                <a:spcPts val="300"/>
              </a:spcAft>
            </a:pPr>
            <a:r>
              <a:rPr lang="en-US" sz="1900" dirty="0" smtClean="0"/>
              <a:t>Record from simplest and most direct source available.</a:t>
            </a:r>
          </a:p>
          <a:p>
            <a:pPr marL="228600" indent="-228600">
              <a:spcBef>
                <a:spcPts val="300"/>
              </a:spcBef>
              <a:spcAft>
                <a:spcPts val="300"/>
              </a:spcAft>
            </a:pPr>
            <a:r>
              <a:rPr lang="en-US" sz="1900" dirty="0" smtClean="0"/>
              <a:t>Make sure data is entered by appropriately trained staff and according to well-designed protocols.</a:t>
            </a:r>
          </a:p>
          <a:p>
            <a:pPr marL="228600" indent="-228600">
              <a:spcBef>
                <a:spcPts val="300"/>
              </a:spcBef>
              <a:spcAft>
                <a:spcPts val="300"/>
              </a:spcAft>
            </a:pPr>
            <a:r>
              <a:rPr lang="en-US" sz="1900" dirty="0" smtClean="0"/>
              <a:t>Determine polices for sharing information with and collecting data from sources beyond the schoolhouse based on the goal of enhancing knowledge of students and increasing the effectiveness of interventions.</a:t>
            </a:r>
          </a:p>
          <a:p>
            <a:pPr marL="228600" indent="-228600">
              <a:spcBef>
                <a:spcPts val="300"/>
              </a:spcBef>
              <a:spcAft>
                <a:spcPts val="300"/>
              </a:spcAft>
            </a:pPr>
            <a:r>
              <a:rPr lang="en-US" sz="1900" dirty="0" smtClean="0"/>
              <a:t>Teach people how to understand and use data.</a:t>
            </a:r>
          </a:p>
          <a:p>
            <a:pPr marL="228600" indent="-228600">
              <a:spcBef>
                <a:spcPts val="300"/>
              </a:spcBef>
              <a:spcAft>
                <a:spcPts val="300"/>
              </a:spcAft>
            </a:pPr>
            <a:r>
              <a:rPr lang="en-US" sz="1900" dirty="0" smtClean="0"/>
              <a:t>Provide follow-up coaching for data use.</a:t>
            </a:r>
          </a:p>
          <a:p>
            <a:pPr marL="228600" indent="-228600">
              <a:spcBef>
                <a:spcPts val="300"/>
              </a:spcBef>
              <a:spcAft>
                <a:spcPts val="300"/>
              </a:spcAft>
            </a:pPr>
            <a:r>
              <a:rPr lang="en-US" sz="1900" dirty="0" smtClean="0"/>
              <a:t>Create networking opportunities so EWS users can learn from each other.</a:t>
            </a:r>
          </a:p>
          <a:p>
            <a:pPr marL="228600" indent="-228600">
              <a:spcBef>
                <a:spcPts val="300"/>
              </a:spcBef>
              <a:spcAft>
                <a:spcPts val="300"/>
              </a:spcAft>
            </a:pPr>
            <a:r>
              <a:rPr lang="en-US" sz="1900" dirty="0" smtClean="0"/>
              <a:t>As EWS expands to include both school readiness and post-secondary success, do not create three separate systems with three separate sets of indicators.</a:t>
            </a:r>
          </a:p>
          <a:p>
            <a:pPr marL="228600" indent="-228600">
              <a:spcBef>
                <a:spcPts val="300"/>
              </a:spcBef>
              <a:spcAft>
                <a:spcPts val="300"/>
              </a:spcAft>
            </a:pPr>
            <a:r>
              <a:rPr lang="en-US" sz="1900" dirty="0" smtClean="0"/>
              <a:t>Also integrate benchmark tests aligned with common core and next generation assessments with the EWS</a:t>
            </a:r>
            <a:r>
              <a:rPr lang="en-US" sz="1900" b="1" dirty="0" smtClean="0">
                <a:solidFill>
                  <a:srgbClr val="FF0000"/>
                </a:solidFill>
              </a:rPr>
              <a:t> </a:t>
            </a:r>
            <a:r>
              <a:rPr lang="en-US" sz="1900" dirty="0" smtClean="0"/>
              <a:t>(typically only time for one data meeting in schools). </a:t>
            </a:r>
            <a:endParaRPr lang="en-US" sz="1900" b="1" dirty="0" smtClean="0">
              <a:solidFill>
                <a:srgbClr val="FF0000"/>
              </a:solidFill>
            </a:endParaRPr>
          </a:p>
        </p:txBody>
      </p:sp>
      <p:sp>
        <p:nvSpPr>
          <p:cNvPr id="4" name="Title 1"/>
          <p:cNvSpPr txBox="1">
            <a:spLocks/>
          </p:cNvSpPr>
          <p:nvPr/>
        </p:nvSpPr>
        <p:spPr>
          <a:xfrm>
            <a:off x="457200" y="304800"/>
            <a:ext cx="6324600" cy="792162"/>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Arial"/>
                <a:ea typeface="+mj-ea"/>
                <a:cs typeface="Arial"/>
              </a:rPr>
              <a:t>EWS LESSONS FROM FIELD </a:t>
            </a:r>
            <a:r>
              <a:rPr lang="en-US" sz="1600" b="1" dirty="0" smtClean="0">
                <a:solidFill>
                  <a:schemeClr val="bg1"/>
                </a:solidFill>
                <a:latin typeface="Arial"/>
                <a:ea typeface="+mj-ea"/>
                <a:cs typeface="Arial"/>
              </a:rPr>
              <a:t>2:</a:t>
            </a:r>
            <a:br>
              <a:rPr lang="en-US" sz="1600" b="1" dirty="0" smtClean="0">
                <a:solidFill>
                  <a:schemeClr val="bg1"/>
                </a:solidFill>
                <a:latin typeface="Arial"/>
                <a:ea typeface="+mj-ea"/>
                <a:cs typeface="Arial"/>
              </a:rPr>
            </a:br>
            <a:r>
              <a:rPr kumimoji="0" lang="en-US" sz="1600" b="1" i="0" u="none" strike="noStrike" kern="1200" cap="none" spc="0" normalizeH="0" noProof="0" dirty="0" smtClean="0">
                <a:ln>
                  <a:noFill/>
                </a:ln>
                <a:solidFill>
                  <a:schemeClr val="bg1"/>
                </a:solidFill>
                <a:effectLst/>
                <a:uLnTx/>
                <a:uFillTx/>
                <a:latin typeface="Arial"/>
                <a:ea typeface="+mj-ea"/>
                <a:cs typeface="Arial"/>
              </a:rPr>
              <a:t>DATA</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16</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07478436"/>
      </p:ext>
    </p:extLst>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25963"/>
          </a:xfrm>
        </p:spPr>
        <p:txBody>
          <a:bodyPr>
            <a:normAutofit/>
          </a:bodyPr>
          <a:lstStyle/>
          <a:p>
            <a:pPr marL="228600" indent="-228600">
              <a:spcBef>
                <a:spcPts val="300"/>
              </a:spcBef>
              <a:spcAft>
                <a:spcPts val="300"/>
              </a:spcAft>
            </a:pPr>
            <a:r>
              <a:rPr lang="en-US" sz="1900" dirty="0" smtClean="0"/>
              <a:t>Compose a “support list” of students and revise it every few weeks based on the indicators.</a:t>
            </a:r>
          </a:p>
          <a:p>
            <a:pPr marL="228600" indent="-228600">
              <a:spcBef>
                <a:spcPts val="300"/>
              </a:spcBef>
              <a:spcAft>
                <a:spcPts val="300"/>
              </a:spcAft>
            </a:pPr>
            <a:r>
              <a:rPr lang="en-US" sz="1900" dirty="0" smtClean="0"/>
              <a:t>Act on the data shown in the “support list.”</a:t>
            </a:r>
          </a:p>
          <a:p>
            <a:pPr marL="228600" indent="-228600">
              <a:spcBef>
                <a:spcPts val="300"/>
              </a:spcBef>
              <a:spcAft>
                <a:spcPts val="300"/>
              </a:spcAft>
            </a:pPr>
            <a:r>
              <a:rPr lang="en-US" sz="1900" dirty="0" smtClean="0"/>
              <a:t>Make decisions about actions and interventions as a team.</a:t>
            </a:r>
          </a:p>
          <a:p>
            <a:pPr marL="228600" indent="-228600">
              <a:spcBef>
                <a:spcPts val="300"/>
              </a:spcBef>
              <a:spcAft>
                <a:spcPts val="300"/>
              </a:spcAft>
            </a:pPr>
            <a:r>
              <a:rPr lang="en-US" sz="1900" dirty="0" smtClean="0"/>
              <a:t>Use knowledge of your school and students when choosing interventions (one size does not fit all).</a:t>
            </a:r>
          </a:p>
          <a:p>
            <a:pPr marL="228600" indent="-228600">
              <a:spcBef>
                <a:spcPts val="300"/>
              </a:spcBef>
              <a:spcAft>
                <a:spcPts val="300"/>
              </a:spcAft>
            </a:pPr>
            <a:r>
              <a:rPr lang="en-US" sz="1900" dirty="0" smtClean="0"/>
              <a:t>Look for and act upon patterns that emerge from the data – at the individual, classroom, school, and district level.</a:t>
            </a:r>
          </a:p>
          <a:p>
            <a:pPr marL="228600" indent="-228600">
              <a:spcBef>
                <a:spcPts val="300"/>
              </a:spcBef>
              <a:spcAft>
                <a:spcPts val="300"/>
              </a:spcAft>
            </a:pPr>
            <a:r>
              <a:rPr lang="en-US" sz="1900" dirty="0" smtClean="0"/>
              <a:t>Practice intervention discipline.</a:t>
            </a:r>
          </a:p>
          <a:p>
            <a:pPr marL="228600" indent="-228600">
              <a:spcBef>
                <a:spcPts val="300"/>
              </a:spcBef>
              <a:spcAft>
                <a:spcPts val="300"/>
              </a:spcAft>
            </a:pPr>
            <a:r>
              <a:rPr lang="en-US" sz="1900" dirty="0" smtClean="0"/>
              <a:t>Track outcome of interventions frequently.</a:t>
            </a:r>
          </a:p>
          <a:p>
            <a:endParaRPr lang="en-US" dirty="0" smtClean="0"/>
          </a:p>
          <a:p>
            <a:endParaRPr lang="en-US" dirty="0" smtClean="0"/>
          </a:p>
          <a:p>
            <a:endParaRPr lang="en-US" dirty="0"/>
          </a:p>
        </p:txBody>
      </p:sp>
      <p:sp>
        <p:nvSpPr>
          <p:cNvPr id="4" name="Title 1"/>
          <p:cNvSpPr txBox="1">
            <a:spLocks/>
          </p:cNvSpPr>
          <p:nvPr/>
        </p:nvSpPr>
        <p:spPr>
          <a:xfrm>
            <a:off x="457200" y="304800"/>
            <a:ext cx="6324600" cy="792162"/>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Arial"/>
                <a:ea typeface="+mj-ea"/>
                <a:cs typeface="Arial"/>
              </a:rPr>
              <a:t>EWS LESSONS FROM FIELD </a:t>
            </a:r>
            <a:r>
              <a:rPr lang="en-US" sz="1600" b="1" dirty="0" smtClean="0">
                <a:solidFill>
                  <a:schemeClr val="bg1"/>
                </a:solidFill>
                <a:latin typeface="Arial"/>
                <a:ea typeface="+mj-ea"/>
                <a:cs typeface="Arial"/>
              </a:rPr>
              <a:t>3:</a:t>
            </a:r>
            <a:br>
              <a:rPr lang="en-US" sz="1600" b="1" dirty="0" smtClean="0">
                <a:solidFill>
                  <a:schemeClr val="bg1"/>
                </a:solidFill>
                <a:latin typeface="Arial"/>
                <a:ea typeface="+mj-ea"/>
                <a:cs typeface="Arial"/>
              </a:rPr>
            </a:br>
            <a:r>
              <a:rPr kumimoji="0" lang="en-US" sz="1600" b="1" i="0" u="none" strike="noStrike" kern="1200" cap="none" spc="0" normalizeH="0" noProof="0" dirty="0" smtClean="0">
                <a:ln>
                  <a:noFill/>
                </a:ln>
                <a:solidFill>
                  <a:schemeClr val="bg1"/>
                </a:solidFill>
                <a:effectLst/>
                <a:uLnTx/>
                <a:uFillTx/>
                <a:latin typeface="Arial"/>
                <a:ea typeface="+mj-ea"/>
                <a:cs typeface="Arial"/>
              </a:rPr>
              <a:t>IMPLEMENTING AT THE SCHOOL-LEVEL</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17</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85970956"/>
      </p:ext>
    </p:extLst>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1"/>
          <p:cNvSpPr txBox="1">
            <a:spLocks/>
          </p:cNvSpPr>
          <p:nvPr/>
        </p:nvSpPr>
        <p:spPr>
          <a:xfrm>
            <a:off x="459582" y="2057400"/>
            <a:ext cx="8227218" cy="761999"/>
          </a:xfrm>
          <a:prstGeom prst="rect">
            <a:avLst/>
          </a:prstGeom>
        </p:spPr>
        <p:txBody>
          <a:bodyPr anchor="t">
            <a:normAutofit lnSpcReduction="10000"/>
          </a:bodyPr>
          <a:lstStyle/>
          <a:p>
            <a:pPr lvl="0" defTabSz="457200">
              <a:spcBef>
                <a:spcPct val="0"/>
              </a:spcBef>
              <a:defRPr/>
            </a:pPr>
            <a:r>
              <a:rPr lang="en-US" sz="2400" b="1" dirty="0" smtClean="0">
                <a:solidFill>
                  <a:srgbClr val="17375E"/>
                </a:solidFill>
                <a:latin typeface="Arial"/>
                <a:ea typeface="+mj-ea"/>
                <a:cs typeface="American Typewriter"/>
              </a:rPr>
              <a:t>METROPOLITAN NASHVILLE PUBLIC SCHOOLS</a:t>
            </a:r>
          </a:p>
          <a:p>
            <a:pPr lvl="0" defTabSz="457200">
              <a:spcBef>
                <a:spcPct val="0"/>
              </a:spcBef>
              <a:defRPr/>
            </a:pPr>
            <a:r>
              <a:rPr lang="en-US" sz="2000" b="1" dirty="0" smtClean="0">
                <a:solidFill>
                  <a:srgbClr val="17375E"/>
                </a:solidFill>
                <a:latin typeface="Arial"/>
                <a:cs typeface="American Typewriter"/>
              </a:rPr>
              <a:t>EWS DISTRICT PRACTITIONER</a:t>
            </a:r>
            <a:endParaRPr lang="en-US" sz="2000" b="1" dirty="0" smtClean="0">
              <a:solidFill>
                <a:srgbClr val="17375E"/>
              </a:solidFill>
              <a:latin typeface="Arial"/>
              <a:ea typeface="+mj-ea"/>
              <a:cs typeface="American Typewriter"/>
            </a:endParaRPr>
          </a:p>
        </p:txBody>
      </p:sp>
      <p:sp>
        <p:nvSpPr>
          <p:cNvPr id="8" name="TextBox 7"/>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18</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89873719"/>
      </p:ext>
    </p:extLst>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25963"/>
          </a:xfrm>
        </p:spPr>
        <p:txBody>
          <a:bodyPr>
            <a:normAutofit/>
          </a:bodyPr>
          <a:lstStyle/>
          <a:p>
            <a:pPr marL="228600" indent="-228600">
              <a:spcBef>
                <a:spcPts val="300"/>
              </a:spcBef>
              <a:spcAft>
                <a:spcPts val="300"/>
              </a:spcAft>
            </a:pPr>
            <a:r>
              <a:rPr lang="en-US" sz="1900" b="1" dirty="0" smtClean="0"/>
              <a:t>FALL 2009: </a:t>
            </a:r>
            <a:r>
              <a:rPr lang="en-US" sz="1900" dirty="0" smtClean="0"/>
              <a:t>Plan Proposed</a:t>
            </a:r>
            <a:endParaRPr lang="en-US" sz="1900" i="1" u="sng" dirty="0" smtClean="0"/>
          </a:p>
          <a:p>
            <a:pPr marL="228600" indent="-228600">
              <a:spcBef>
                <a:spcPts val="300"/>
              </a:spcBef>
              <a:spcAft>
                <a:spcPts val="300"/>
              </a:spcAft>
            </a:pPr>
            <a:r>
              <a:rPr lang="en-US" sz="1900" b="1" dirty="0" smtClean="0"/>
              <a:t>SPRING 2010: </a:t>
            </a:r>
            <a:r>
              <a:rPr lang="en-US" sz="1900" dirty="0" smtClean="0"/>
              <a:t>Metro-Nashville Public Schools (MNPS) Creates a Panel Dataset for Analysis</a:t>
            </a:r>
            <a:endParaRPr lang="en-US" sz="1900" i="1" u="sng" dirty="0" smtClean="0"/>
          </a:p>
          <a:p>
            <a:pPr marL="228600" indent="-228600">
              <a:spcBef>
                <a:spcPts val="300"/>
              </a:spcBef>
              <a:spcAft>
                <a:spcPts val="300"/>
              </a:spcAft>
            </a:pPr>
            <a:r>
              <a:rPr lang="en-US" sz="1900" b="1" dirty="0" smtClean="0"/>
              <a:t>MAY 2010: </a:t>
            </a:r>
            <a:r>
              <a:rPr lang="en-US" sz="1900" dirty="0" smtClean="0"/>
              <a:t>Everyone Graduates Center Presents Analysis/Final Recommendations</a:t>
            </a:r>
            <a:endParaRPr lang="en-US" sz="1900" i="1" u="sng" dirty="0" smtClean="0"/>
          </a:p>
          <a:p>
            <a:pPr marL="228600" indent="-228600">
              <a:spcBef>
                <a:spcPts val="300"/>
              </a:spcBef>
              <a:spcAft>
                <a:spcPts val="300"/>
              </a:spcAft>
            </a:pPr>
            <a:r>
              <a:rPr lang="en-US" sz="1900" b="1" dirty="0" smtClean="0"/>
              <a:t>SUMMER AND FALL 2010: </a:t>
            </a:r>
            <a:r>
              <a:rPr lang="en-US" sz="1900" dirty="0" smtClean="0"/>
              <a:t>Meetings Between MNPS Research, Technology and Counseling</a:t>
            </a:r>
            <a:endParaRPr lang="en-US" sz="1900" i="1" u="sng" dirty="0" smtClean="0"/>
          </a:p>
          <a:p>
            <a:pPr marL="228600" indent="-228600">
              <a:spcBef>
                <a:spcPts val="300"/>
              </a:spcBef>
              <a:spcAft>
                <a:spcPts val="300"/>
              </a:spcAft>
            </a:pPr>
            <a:r>
              <a:rPr lang="en-US" sz="1900" b="1" dirty="0" smtClean="0"/>
              <a:t>WINTER 2010: </a:t>
            </a:r>
            <a:r>
              <a:rPr lang="en-US" sz="1900" dirty="0" smtClean="0"/>
              <a:t>Report Roll-Out</a:t>
            </a:r>
            <a:endParaRPr lang="en-US" sz="1900" i="1" u="sng" dirty="0"/>
          </a:p>
        </p:txBody>
      </p:sp>
      <p:sp>
        <p:nvSpPr>
          <p:cNvPr id="4" name="Title 1"/>
          <p:cNvSpPr txBox="1">
            <a:spLocks/>
          </p:cNvSpPr>
          <p:nvPr/>
        </p:nvSpPr>
        <p:spPr>
          <a:xfrm>
            <a:off x="457200" y="304800"/>
            <a:ext cx="6324600" cy="792162"/>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Arial"/>
                <a:ea typeface="+mj-ea"/>
                <a:cs typeface="Arial"/>
              </a:rPr>
              <a:t>TIMELINE</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72000"/>
          </a:xfrm>
        </p:spPr>
        <p:txBody>
          <a:bodyPr>
            <a:normAutofit/>
          </a:bodyPr>
          <a:lstStyle/>
          <a:p>
            <a:pPr marL="228600" indent="-228600">
              <a:spcBef>
                <a:spcPts val="300"/>
              </a:spcBef>
              <a:spcAft>
                <a:spcPts val="300"/>
              </a:spcAft>
            </a:pPr>
            <a:r>
              <a:rPr lang="en-US" sz="1900" dirty="0" smtClean="0"/>
              <a:t>Introduces the core idea and foundational research behind early warning indicators and intervention systems.</a:t>
            </a:r>
          </a:p>
          <a:p>
            <a:pPr marL="228600" indent="-228600">
              <a:spcBef>
                <a:spcPts val="300"/>
              </a:spcBef>
              <a:spcAft>
                <a:spcPts val="300"/>
              </a:spcAft>
            </a:pPr>
            <a:r>
              <a:rPr lang="en-US" sz="1900" dirty="0" smtClean="0"/>
              <a:t>Reports on key lessons learned from early adopters at the local and state level.</a:t>
            </a:r>
          </a:p>
          <a:p>
            <a:pPr marL="228600" indent="-228600">
              <a:spcBef>
                <a:spcPts val="300"/>
              </a:spcBef>
              <a:spcAft>
                <a:spcPts val="300"/>
              </a:spcAft>
            </a:pPr>
            <a:r>
              <a:rPr lang="en-US" sz="1900" dirty="0" smtClean="0"/>
              <a:t>Examines how Metro Nashville School District developed and implemented an early warning system.</a:t>
            </a:r>
          </a:p>
        </p:txBody>
      </p:sp>
      <p:sp>
        <p:nvSpPr>
          <p:cNvPr id="4" name="Title 1"/>
          <p:cNvSpPr txBox="1">
            <a:spLocks/>
          </p:cNvSpPr>
          <p:nvPr/>
        </p:nvSpPr>
        <p:spPr>
          <a:xfrm>
            <a:off x="457200" y="304800"/>
            <a:ext cx="6324600" cy="792162"/>
          </a:xfrm>
          <a:prstGeom prst="rect">
            <a:avLst/>
          </a:prstGeom>
        </p:spPr>
        <p:txBody>
          <a:bodyPr anchor="t">
            <a:normAutofit/>
          </a:bodyPr>
          <a:lstStyle/>
          <a:p>
            <a:pPr lvl="0" defTabSz="457200">
              <a:spcBef>
                <a:spcPct val="0"/>
              </a:spcBef>
              <a:defRPr/>
            </a:pPr>
            <a:r>
              <a:rPr lang="en-US" sz="1600" b="1" dirty="0" smtClean="0">
                <a:solidFill>
                  <a:schemeClr val="bg1"/>
                </a:solidFill>
                <a:latin typeface="Arial"/>
                <a:ea typeface="+mj-ea"/>
                <a:cs typeface="Arial"/>
              </a:rPr>
              <a:t>This webinar</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2" name="TextBox 11"/>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8000695"/>
      </p:ext>
    </p:extLst>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52400" y="1447800"/>
            <a:ext cx="1827742" cy="698500"/>
          </a:xfrm>
          <a:prstGeom prst="rect">
            <a:avLst/>
          </a:prstGeom>
          <a:noFill/>
          <a:ln w="9525">
            <a:noFill/>
            <a:miter lim="800000"/>
            <a:headEnd/>
            <a:tailEnd/>
          </a:ln>
        </p:spPr>
      </p:pic>
      <p:pic>
        <p:nvPicPr>
          <p:cNvPr id="2" name="Picture 2"/>
          <p:cNvPicPr>
            <a:picLocks noGrp="1" noChangeAspect="1" noChangeArrowheads="1"/>
          </p:cNvPicPr>
          <p:nvPr>
            <p:ph idx="1"/>
          </p:nvPr>
        </p:nvPicPr>
        <p:blipFill>
          <a:blip r:embed="rId4" cstate="print"/>
          <a:srcRect/>
          <a:stretch>
            <a:fillRect/>
          </a:stretch>
        </p:blipFill>
        <p:spPr bwMode="auto">
          <a:xfrm>
            <a:off x="381001" y="2209800"/>
            <a:ext cx="8382000" cy="2579077"/>
          </a:xfrm>
          <a:prstGeom prst="rect">
            <a:avLst/>
          </a:prstGeom>
          <a:noFill/>
          <a:ln w="9525">
            <a:noFill/>
            <a:miter lim="800000"/>
            <a:headEnd/>
            <a:tailEnd/>
          </a:ln>
        </p:spPr>
      </p:pic>
      <p:sp>
        <p:nvSpPr>
          <p:cNvPr id="6" name="Oval 5"/>
          <p:cNvSpPr/>
          <p:nvPr/>
        </p:nvSpPr>
        <p:spPr>
          <a:xfrm>
            <a:off x="3352800" y="2057400"/>
            <a:ext cx="4267200" cy="800100"/>
          </a:xfrm>
          <a:prstGeom prst="ellipse">
            <a:avLst/>
          </a:prstGeom>
          <a:noFill/>
          <a:ln w="31750" cmpd="tri">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381000" y="4876801"/>
            <a:ext cx="8382000" cy="1846659"/>
          </a:xfrm>
          <a:prstGeom prst="rect">
            <a:avLst/>
          </a:prstGeom>
          <a:noFill/>
        </p:spPr>
        <p:txBody>
          <a:bodyPr wrap="square" numCol="2" rtlCol="0">
            <a:spAutoFit/>
          </a:bodyPr>
          <a:lstStyle/>
          <a:p>
            <a:r>
              <a:rPr lang="en-US" sz="1900" dirty="0" smtClean="0"/>
              <a:t>Three flags:</a:t>
            </a:r>
          </a:p>
          <a:p>
            <a:pPr lvl="1" indent="-228600">
              <a:buSzPct val="90000"/>
              <a:buFont typeface="+mj-lt"/>
              <a:buAutoNum type="arabicPeriod"/>
            </a:pPr>
            <a:r>
              <a:rPr lang="en-US" sz="1900" dirty="0" smtClean="0"/>
              <a:t> &lt; 85% Daily Attendance</a:t>
            </a:r>
          </a:p>
          <a:p>
            <a:pPr lvl="1" indent="-228600">
              <a:buSzPct val="90000"/>
              <a:buFont typeface="+mj-lt"/>
              <a:buAutoNum type="arabicPeriod"/>
            </a:pPr>
            <a:r>
              <a:rPr lang="en-US" sz="1900" dirty="0" smtClean="0"/>
              <a:t> &gt; 5 Days Out-of-School Suspension</a:t>
            </a:r>
          </a:p>
          <a:p>
            <a:pPr lvl="1" indent="-228600">
              <a:buSzPct val="90000"/>
              <a:buFont typeface="+mj-lt"/>
              <a:buAutoNum type="arabicPeriod"/>
            </a:pPr>
            <a:r>
              <a:rPr lang="en-US" sz="1900" dirty="0" smtClean="0"/>
              <a:t> GPA &lt; 70%</a:t>
            </a:r>
          </a:p>
          <a:p>
            <a:endParaRPr lang="en-US" sz="1900" dirty="0" smtClean="0"/>
          </a:p>
          <a:p>
            <a:endParaRPr lang="en-US" sz="1900" dirty="0" smtClean="0"/>
          </a:p>
          <a:p>
            <a:pPr marL="228600" indent="-228600">
              <a:buFont typeface="Arial"/>
              <a:buChar char="•"/>
            </a:pPr>
            <a:r>
              <a:rPr lang="en-US" sz="1900" dirty="0" smtClean="0"/>
              <a:t>Accessible by counselors, teachers, and administrators through the district’s Data Warehouse.</a:t>
            </a:r>
          </a:p>
          <a:p>
            <a:pPr marL="228600" indent="-228600">
              <a:buFont typeface="Arial"/>
              <a:buChar char="•"/>
            </a:pPr>
            <a:r>
              <a:rPr lang="en-US" sz="1900" dirty="0" smtClean="0"/>
              <a:t>Updated nightly, clicking on the # Students will lead to a drill-down, student-level list.</a:t>
            </a:r>
            <a:endParaRPr lang="en-US" sz="1900" dirty="0"/>
          </a:p>
        </p:txBody>
      </p:sp>
      <p:sp>
        <p:nvSpPr>
          <p:cNvPr id="13" name="Title 1"/>
          <p:cNvSpPr txBox="1">
            <a:spLocks/>
          </p:cNvSpPr>
          <p:nvPr/>
        </p:nvSpPr>
        <p:spPr>
          <a:xfrm>
            <a:off x="457200" y="304800"/>
            <a:ext cx="6324600" cy="792162"/>
          </a:xfrm>
          <a:prstGeom prst="rect">
            <a:avLst/>
          </a:prstGeom>
        </p:spPr>
        <p:txBody>
          <a:bodyPr anchor="t">
            <a:normAutofit/>
          </a:bodyPr>
          <a:lstStyle/>
          <a:p>
            <a:pPr lvl="0" defTabSz="457200">
              <a:spcBef>
                <a:spcPct val="0"/>
              </a:spcBef>
              <a:defRPr/>
            </a:pPr>
            <a:r>
              <a:rPr lang="en-US" sz="1600" b="1" dirty="0" smtClean="0">
                <a:solidFill>
                  <a:schemeClr val="bg1"/>
                </a:solidFill>
                <a:latin typeface="Arial"/>
                <a:ea typeface="+mj-ea"/>
                <a:cs typeface="Arial"/>
              </a:rPr>
              <a:t>METROPOLITAN NASHVILLE PUBLIC SCHOOLS</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6"/>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additive="base">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 calcmode="lin" valueType="num">
                                      <p:cBhvr additive="base">
                                        <p:cTn id="2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 calcmode="lin" valueType="num">
                                      <p:cBhvr additive="base">
                                        <p:cTn id="3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800600"/>
          </a:xfrm>
        </p:spPr>
        <p:txBody>
          <a:bodyPr>
            <a:normAutofit/>
          </a:bodyPr>
          <a:lstStyle/>
          <a:p>
            <a:pPr marL="228600" indent="-228600">
              <a:spcBef>
                <a:spcPts val="300"/>
              </a:spcBef>
              <a:spcAft>
                <a:spcPts val="300"/>
              </a:spcAft>
              <a:buFont typeface="+mj-lt"/>
              <a:buAutoNum type="arabicPeriod"/>
            </a:pPr>
            <a:r>
              <a:rPr lang="en-US" sz="1900" dirty="0" smtClean="0"/>
              <a:t>Collaborative and communicative effort between </a:t>
            </a:r>
          </a:p>
          <a:p>
            <a:pPr marL="457200" lvl="1" indent="-228600">
              <a:spcBef>
                <a:spcPts val="300"/>
              </a:spcBef>
              <a:spcAft>
                <a:spcPts val="300"/>
              </a:spcAft>
            </a:pPr>
            <a:r>
              <a:rPr lang="en-US" sz="1900" dirty="0" smtClean="0"/>
              <a:t>Research, Assessment &amp; Evaluation</a:t>
            </a:r>
          </a:p>
          <a:p>
            <a:pPr marL="457200" lvl="1" indent="-228600">
              <a:spcBef>
                <a:spcPts val="300"/>
              </a:spcBef>
              <a:spcAft>
                <a:spcPts val="300"/>
              </a:spcAft>
            </a:pPr>
            <a:r>
              <a:rPr lang="en-US" sz="1900" dirty="0" smtClean="0"/>
              <a:t>Technology &amp; Information Services</a:t>
            </a:r>
          </a:p>
          <a:p>
            <a:pPr marL="457200" lvl="1" indent="-228600">
              <a:spcBef>
                <a:spcPts val="300"/>
              </a:spcBef>
              <a:spcAft>
                <a:spcPts val="300"/>
              </a:spcAft>
            </a:pPr>
            <a:r>
              <a:rPr lang="en-US" sz="1900" dirty="0" smtClean="0"/>
              <a:t>School Counseling Services</a:t>
            </a:r>
          </a:p>
          <a:p>
            <a:pPr marL="228600" indent="-228600">
              <a:spcBef>
                <a:spcPts val="300"/>
              </a:spcBef>
              <a:spcAft>
                <a:spcPts val="300"/>
              </a:spcAft>
              <a:buFont typeface="+mj-lt"/>
              <a:buAutoNum type="arabicPeriod"/>
            </a:pPr>
            <a:r>
              <a:rPr lang="en-US" sz="1900" dirty="0" smtClean="0"/>
              <a:t>An extensive data panel is not necessary.</a:t>
            </a:r>
          </a:p>
          <a:p>
            <a:pPr marL="228600" indent="-228600">
              <a:spcBef>
                <a:spcPts val="300"/>
              </a:spcBef>
              <a:spcAft>
                <a:spcPts val="300"/>
              </a:spcAft>
              <a:buFont typeface="+mj-lt"/>
              <a:buAutoNum type="arabicPeriod"/>
            </a:pPr>
            <a:r>
              <a:rPr lang="en-US" sz="1900" dirty="0" smtClean="0"/>
              <a:t>A consistent, widely available, easily-understood delivery method is imperative.</a:t>
            </a:r>
          </a:p>
          <a:p>
            <a:pPr marL="228600" indent="-228600">
              <a:spcBef>
                <a:spcPts val="300"/>
              </a:spcBef>
              <a:spcAft>
                <a:spcPts val="300"/>
              </a:spcAft>
              <a:buFont typeface="+mj-lt"/>
              <a:buAutoNum type="arabicPeriod"/>
            </a:pPr>
            <a:r>
              <a:rPr lang="en-US" sz="1900" dirty="0" smtClean="0"/>
              <a:t>Middle school is more challenging.</a:t>
            </a:r>
          </a:p>
          <a:p>
            <a:pPr marL="228600" indent="-228600">
              <a:spcBef>
                <a:spcPts val="300"/>
              </a:spcBef>
              <a:spcAft>
                <a:spcPts val="300"/>
              </a:spcAft>
              <a:buFont typeface="+mj-lt"/>
              <a:buAutoNum type="arabicPeriod"/>
            </a:pPr>
            <a:r>
              <a:rPr lang="en-US" sz="1900" dirty="0" smtClean="0"/>
              <a:t>This is merely the tool.</a:t>
            </a:r>
          </a:p>
          <a:p>
            <a:pPr marL="228600" indent="-228600">
              <a:spcBef>
                <a:spcPts val="300"/>
              </a:spcBef>
              <a:spcAft>
                <a:spcPts val="300"/>
              </a:spcAft>
              <a:buFont typeface="+mj-lt"/>
              <a:buAutoNum type="arabicPeriod"/>
            </a:pPr>
            <a:r>
              <a:rPr lang="en-US" sz="1900" b="1" dirty="0" smtClean="0">
                <a:solidFill>
                  <a:srgbClr val="FF0000"/>
                </a:solidFill>
              </a:rPr>
              <a:t>What would we do differently? </a:t>
            </a:r>
          </a:p>
        </p:txBody>
      </p:sp>
      <p:sp>
        <p:nvSpPr>
          <p:cNvPr id="8" name="Title 1"/>
          <p:cNvSpPr txBox="1">
            <a:spLocks/>
          </p:cNvSpPr>
          <p:nvPr/>
        </p:nvSpPr>
        <p:spPr>
          <a:xfrm>
            <a:off x="457200" y="304800"/>
            <a:ext cx="6324600" cy="792162"/>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Arial"/>
                <a:ea typeface="+mj-ea"/>
                <a:cs typeface="Arial"/>
              </a:rPr>
              <a:t>KEY LESSONS</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1"/>
          <p:cNvSpPr txBox="1">
            <a:spLocks/>
          </p:cNvSpPr>
          <p:nvPr/>
        </p:nvSpPr>
        <p:spPr>
          <a:xfrm>
            <a:off x="459582" y="2057400"/>
            <a:ext cx="8227218" cy="761999"/>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17375E"/>
                </a:solidFill>
                <a:effectLst/>
                <a:uLnTx/>
                <a:uFillTx/>
                <a:latin typeface="Arial"/>
                <a:ea typeface="+mj-ea"/>
                <a:cs typeface="American Typewriter"/>
              </a:rPr>
              <a:t>QUESTIONS &amp; ANSWERS</a:t>
            </a:r>
            <a:endParaRPr kumimoji="0" lang="en-US" sz="2400" b="1" i="0" u="none" strike="noStrike" kern="1200" cap="none" spc="0" normalizeH="0" baseline="0" noProof="0" dirty="0">
              <a:ln>
                <a:noFill/>
              </a:ln>
              <a:solidFill>
                <a:srgbClr val="17375E"/>
              </a:solidFill>
              <a:effectLst/>
              <a:uLnTx/>
              <a:uFillTx/>
              <a:latin typeface="Arial"/>
              <a:ea typeface="+mj-ea"/>
              <a:cs typeface="American Typewrit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25963"/>
          </a:xfrm>
        </p:spPr>
        <p:txBody>
          <a:bodyPr/>
          <a:lstStyle/>
          <a:p>
            <a:pPr>
              <a:buNone/>
            </a:pPr>
            <a:r>
              <a:rPr lang="en-US" sz="1900" dirty="0" smtClean="0"/>
              <a:t>Visit the Everyone Graduates Center website at </a:t>
            </a:r>
            <a:r>
              <a:rPr lang="en-US" sz="1900" dirty="0" smtClean="0">
                <a:hlinkClick r:id="rId2"/>
              </a:rPr>
              <a:t>www.everyone1graduates.org</a:t>
            </a:r>
            <a:endParaRPr lang="en-US" sz="1900" dirty="0" smtClean="0"/>
          </a:p>
          <a:p>
            <a:endParaRPr lang="en-US" dirty="0"/>
          </a:p>
        </p:txBody>
      </p:sp>
      <p:sp>
        <p:nvSpPr>
          <p:cNvPr id="4" name="Title 1"/>
          <p:cNvSpPr txBox="1">
            <a:spLocks/>
          </p:cNvSpPr>
          <p:nvPr/>
        </p:nvSpPr>
        <p:spPr>
          <a:xfrm>
            <a:off x="457200" y="304800"/>
            <a:ext cx="6324600" cy="792162"/>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Arial"/>
                <a:ea typeface="+mj-ea"/>
                <a:cs typeface="Arial"/>
              </a:rPr>
              <a:t>FOR</a:t>
            </a:r>
            <a:r>
              <a:rPr kumimoji="0" lang="en-US" sz="1600" b="1" i="0" u="none" strike="noStrike" kern="1200" cap="none" spc="0" normalizeH="0" noProof="0" dirty="0" smtClean="0">
                <a:ln>
                  <a:noFill/>
                </a:ln>
                <a:solidFill>
                  <a:schemeClr val="bg1"/>
                </a:solidFill>
                <a:effectLst/>
                <a:uLnTx/>
                <a:uFillTx/>
                <a:latin typeface="Arial"/>
                <a:ea typeface="+mj-ea"/>
                <a:cs typeface="Arial"/>
              </a:rPr>
              <a:t> MORE INFORMATION</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23</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06455070"/>
      </p:ext>
    </p:extLst>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ubtitle 2"/>
          <p:cNvSpPr txBox="1">
            <a:spLocks/>
          </p:cNvSpPr>
          <p:nvPr/>
        </p:nvSpPr>
        <p:spPr>
          <a:xfrm>
            <a:off x="1828799" y="4267200"/>
            <a:ext cx="6324600" cy="205740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ts val="1880"/>
              </a:lnSpc>
              <a:spcBef>
                <a:spcPct val="20000"/>
              </a:spcBef>
              <a:spcAft>
                <a:spcPts val="0"/>
              </a:spcAft>
              <a:buClrTx/>
              <a:buSzTx/>
              <a:buFont typeface="Arial"/>
              <a:buNone/>
              <a:tabLst/>
              <a:defRPr/>
            </a:pPr>
            <a:r>
              <a:rPr kumimoji="0" lang="en-US" sz="1400" b="0" i="0" u="none" strike="noStrike" kern="1200" cap="none" spc="0" normalizeH="0" baseline="0" noProof="0" dirty="0" smtClean="0">
                <a:ln>
                  <a:noFill/>
                </a:ln>
                <a:solidFill>
                  <a:schemeClr val="tx2"/>
                </a:solidFill>
                <a:effectLst/>
                <a:uLnTx/>
                <a:uFillTx/>
                <a:latin typeface="Arial Bold"/>
                <a:ea typeface="+mn-ea"/>
                <a:cs typeface="Arial Bold"/>
              </a:rPr>
              <a:t>TEL  617.728.4446   FAX  617.728.4857   </a:t>
            </a:r>
            <a:r>
              <a:rPr kumimoji="0" lang="en-US" sz="1400" b="0" i="0" u="none" strike="noStrike" kern="1200" cap="none" spc="0" normalizeH="0" baseline="0" noProof="0" dirty="0" err="1" smtClean="0">
                <a:ln>
                  <a:noFill/>
                </a:ln>
                <a:solidFill>
                  <a:schemeClr val="tx2"/>
                </a:solidFill>
                <a:effectLst/>
                <a:uLnTx/>
                <a:uFillTx/>
                <a:latin typeface="Arial Bold"/>
                <a:ea typeface="+mn-ea"/>
                <a:cs typeface="Arial Bold"/>
              </a:rPr>
              <a:t>info@jff.org</a:t>
            </a:r>
            <a:endParaRPr kumimoji="0" lang="en-US" sz="1400" b="0" i="0" u="none" strike="noStrike" kern="1200" cap="none" spc="0" normalizeH="0" baseline="0" noProof="0" dirty="0" smtClean="0">
              <a:ln>
                <a:noFill/>
              </a:ln>
              <a:solidFill>
                <a:schemeClr val="tx2"/>
              </a:solidFill>
              <a:effectLst/>
              <a:uLnTx/>
              <a:uFillTx/>
              <a:latin typeface="Arial Bold"/>
              <a:ea typeface="+mn-ea"/>
              <a:cs typeface="Arial Bold"/>
            </a:endParaRPr>
          </a:p>
          <a:p>
            <a:pPr marL="0" marR="0" lvl="0" indent="0" algn="l" defTabSz="457200" rtl="0" eaLnBrk="1" fontAlgn="auto" latinLnBrk="0" hangingPunct="1">
              <a:lnSpc>
                <a:spcPts val="1880"/>
              </a:lnSpc>
              <a:spcBef>
                <a:spcPct val="20000"/>
              </a:spcBef>
              <a:spcAft>
                <a:spcPts val="0"/>
              </a:spcAft>
              <a:buClrTx/>
              <a:buSzTx/>
              <a:buFont typeface="Arial"/>
              <a:buNone/>
              <a:tabLst/>
              <a:defRPr/>
            </a:pPr>
            <a:r>
              <a:rPr kumimoji="0" lang="en-US" sz="1400" b="0" i="0" u="none" strike="noStrike" kern="1200" cap="none" spc="0" normalizeH="0" baseline="0" noProof="0" dirty="0" smtClean="0">
                <a:ln>
                  <a:noFill/>
                </a:ln>
                <a:solidFill>
                  <a:schemeClr val="tx2"/>
                </a:solidFill>
                <a:effectLst/>
                <a:uLnTx/>
                <a:uFillTx/>
                <a:latin typeface="Arial Bold"/>
                <a:ea typeface="+mn-ea"/>
                <a:cs typeface="Arial Bold"/>
              </a:rPr>
              <a:t>88 Broad Street, 8</a:t>
            </a:r>
            <a:r>
              <a:rPr kumimoji="0" lang="en-US" sz="1400" b="0" i="0" u="none" strike="noStrike" kern="1200" cap="none" spc="0" normalizeH="0" baseline="30000" noProof="0" dirty="0" smtClean="0">
                <a:ln>
                  <a:noFill/>
                </a:ln>
                <a:solidFill>
                  <a:schemeClr val="tx2"/>
                </a:solidFill>
                <a:effectLst/>
                <a:uLnTx/>
                <a:uFillTx/>
                <a:latin typeface="Arial Bold"/>
                <a:ea typeface="+mn-ea"/>
                <a:cs typeface="Arial Bold"/>
              </a:rPr>
              <a:t>th</a:t>
            </a:r>
            <a:r>
              <a:rPr kumimoji="0" lang="en-US" sz="1400" b="0" i="0" u="none" strike="noStrike" kern="1200" cap="none" spc="0" normalizeH="0" baseline="0" noProof="0" dirty="0" smtClean="0">
                <a:ln>
                  <a:noFill/>
                </a:ln>
                <a:solidFill>
                  <a:schemeClr val="tx2"/>
                </a:solidFill>
                <a:effectLst/>
                <a:uLnTx/>
                <a:uFillTx/>
                <a:latin typeface="Arial Bold"/>
                <a:ea typeface="+mn-ea"/>
                <a:cs typeface="Arial Bold"/>
              </a:rPr>
              <a:t> Floor, Boston, MA 02110</a:t>
            </a:r>
          </a:p>
          <a:p>
            <a:pPr marL="0" marR="0" lvl="0" indent="0" algn="l" defTabSz="457200" rtl="0" eaLnBrk="1" fontAlgn="auto" latinLnBrk="0" hangingPunct="1">
              <a:lnSpc>
                <a:spcPts val="1880"/>
              </a:lnSpc>
              <a:spcBef>
                <a:spcPct val="20000"/>
              </a:spcBef>
              <a:spcAft>
                <a:spcPts val="0"/>
              </a:spcAft>
              <a:buClrTx/>
              <a:buSzTx/>
              <a:buFont typeface="Arial"/>
              <a:buNone/>
              <a:tabLst/>
              <a:defRPr/>
            </a:pPr>
            <a:r>
              <a:rPr kumimoji="0" lang="en-US" sz="1400" b="0" i="0" u="none" strike="noStrike" kern="1200" cap="none" spc="0" normalizeH="0" baseline="0" noProof="0" dirty="0" smtClean="0">
                <a:ln>
                  <a:noFill/>
                </a:ln>
                <a:solidFill>
                  <a:schemeClr val="tx2"/>
                </a:solidFill>
                <a:effectLst/>
                <a:uLnTx/>
                <a:uFillTx/>
                <a:latin typeface="Arial Bold"/>
                <a:ea typeface="+mn-ea"/>
                <a:cs typeface="Arial Bold"/>
              </a:rPr>
              <a:t>2000 Pennsylvania Avenue, NW, Suite 5300, Washington, DC 20006</a:t>
            </a:r>
          </a:p>
          <a:p>
            <a:pPr marL="0" marR="0" lvl="0" indent="0" algn="l" defTabSz="457200" rtl="0" eaLnBrk="1" fontAlgn="auto" latinLnBrk="0" hangingPunct="1">
              <a:lnSpc>
                <a:spcPts val="1880"/>
              </a:lnSpc>
              <a:spcBef>
                <a:spcPct val="20000"/>
              </a:spcBef>
              <a:spcAft>
                <a:spcPts val="0"/>
              </a:spcAft>
              <a:buClrTx/>
              <a:buSzTx/>
              <a:buFont typeface="Arial"/>
              <a:buNone/>
              <a:tabLst/>
              <a:defRPr/>
            </a:pPr>
            <a:endParaRPr kumimoji="0" lang="en-US" sz="1400" b="0" i="0" u="none" strike="noStrike" kern="1200" cap="none" spc="0" normalizeH="0" baseline="0" noProof="0" dirty="0" smtClean="0">
              <a:ln>
                <a:noFill/>
              </a:ln>
              <a:solidFill>
                <a:schemeClr val="tx2"/>
              </a:solidFill>
              <a:effectLst/>
              <a:uLnTx/>
              <a:uFillTx/>
              <a:latin typeface="Arial Bold"/>
              <a:ea typeface="+mn-ea"/>
              <a:cs typeface="Arial Bold"/>
            </a:endParaRPr>
          </a:p>
          <a:p>
            <a:pPr marL="0" marR="0" lvl="0" indent="0" algn="l" defTabSz="457200" rtl="0" eaLnBrk="1" fontAlgn="auto" latinLnBrk="0" hangingPunct="1">
              <a:lnSpc>
                <a:spcPts val="1880"/>
              </a:lnSpc>
              <a:spcBef>
                <a:spcPct val="20000"/>
              </a:spcBef>
              <a:spcAft>
                <a:spcPts val="0"/>
              </a:spcAft>
              <a:buClrTx/>
              <a:buSzTx/>
              <a:buFont typeface="Arial"/>
              <a:buNone/>
              <a:tabLst/>
              <a:defRPr/>
            </a:pPr>
            <a:r>
              <a:rPr kumimoji="0" lang="en-US" sz="1400" b="1" i="0" u="none" strike="noStrike" kern="1200" cap="all" spc="0" normalizeH="0" baseline="0" noProof="0" dirty="0" smtClean="0">
                <a:ln>
                  <a:noFill/>
                </a:ln>
                <a:solidFill>
                  <a:schemeClr val="tx2"/>
                </a:solidFill>
                <a:effectLst/>
                <a:uLnTx/>
                <a:uFillTx/>
                <a:latin typeface="Arial"/>
                <a:ea typeface="+mn-ea"/>
                <a:cs typeface="Arial"/>
              </a:rPr>
              <a:t>WWW.JFF.ORG</a:t>
            </a:r>
          </a:p>
        </p:txBody>
      </p:sp>
      <p:pic>
        <p:nvPicPr>
          <p:cNvPr id="8" name="Picture 7"/>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219200" y="3581400"/>
            <a:ext cx="3733799" cy="514435"/>
          </a:xfrm>
          <a:prstGeom prst="rect">
            <a:avLst/>
          </a:prstGeom>
        </p:spPr>
      </p:pic>
      <p:sp>
        <p:nvSpPr>
          <p:cNvPr id="9" name="Rectangle 8"/>
          <p:cNvSpPr/>
          <p:nvPr/>
        </p:nvSpPr>
        <p:spPr>
          <a:xfrm>
            <a:off x="0" y="0"/>
            <a:ext cx="9144000" cy="2133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OVAE.gif"/>
          <p:cNvPicPr>
            <a:picLocks noChangeAspect="1"/>
          </p:cNvPicPr>
          <p:nvPr/>
        </p:nvPicPr>
        <p:blipFill>
          <a:blip r:embed="rId4"/>
          <a:stretch>
            <a:fillRect/>
          </a:stretch>
        </p:blipFill>
        <p:spPr>
          <a:xfrm>
            <a:off x="685800" y="1295400"/>
            <a:ext cx="1143000" cy="1143000"/>
          </a:xfrm>
          <a:prstGeom prst="rect">
            <a:avLst/>
          </a:prstGeom>
        </p:spPr>
      </p:pic>
      <p:sp>
        <p:nvSpPr>
          <p:cNvPr id="12" name="Rectangle 11"/>
          <p:cNvSpPr/>
          <p:nvPr/>
        </p:nvSpPr>
        <p:spPr>
          <a:xfrm>
            <a:off x="0" y="6096000"/>
            <a:ext cx="9144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Subtitle 2"/>
          <p:cNvSpPr txBox="1">
            <a:spLocks/>
          </p:cNvSpPr>
          <p:nvPr/>
        </p:nvSpPr>
        <p:spPr>
          <a:xfrm>
            <a:off x="1905000" y="1524000"/>
            <a:ext cx="6324600" cy="1295400"/>
          </a:xfrm>
          <a:prstGeom prst="rect">
            <a:avLst/>
          </a:prstGeom>
        </p:spPr>
        <p:txBody>
          <a:bodyPr vert="horz" lIns="91440" tIns="45720" rIns="91440" bIns="45720" rtlCol="0" anchor="t">
            <a:normAutofit/>
          </a:bodyPr>
          <a:lstStyle/>
          <a:p>
            <a:pPr defTabSz="457200">
              <a:lnSpc>
                <a:spcPts val="1880"/>
              </a:lnSpc>
              <a:spcBef>
                <a:spcPct val="20000"/>
              </a:spcBef>
            </a:pPr>
            <a:r>
              <a:rPr lang="en-US" sz="1400" dirty="0" smtClean="0">
                <a:solidFill>
                  <a:schemeClr val="tx2"/>
                </a:solidFill>
                <a:latin typeface="Arial"/>
                <a:cs typeface="Arial"/>
              </a:rPr>
              <a:t>TEL  1.800.872.5327</a:t>
            </a:r>
          </a:p>
          <a:p>
            <a:pPr lvl="0" defTabSz="457200">
              <a:lnSpc>
                <a:spcPts val="1880"/>
              </a:lnSpc>
              <a:spcBef>
                <a:spcPct val="20000"/>
              </a:spcBef>
            </a:pPr>
            <a:r>
              <a:rPr lang="en-US" sz="1400" dirty="0" smtClean="0">
                <a:solidFill>
                  <a:schemeClr val="tx2"/>
                </a:solidFill>
                <a:latin typeface="Arial Bold"/>
                <a:cs typeface="Arial Bold"/>
              </a:rPr>
              <a:t>400 Maryland Avenue, SW, Washington, D.C. 20202</a:t>
            </a:r>
          </a:p>
          <a:p>
            <a:pPr lvl="0" defTabSz="457200">
              <a:lnSpc>
                <a:spcPts val="1880"/>
              </a:lnSpc>
              <a:spcBef>
                <a:spcPct val="20000"/>
              </a:spcBef>
            </a:pPr>
            <a:endParaRPr lang="en-US" sz="1400" b="1" cap="all" dirty="0" smtClean="0">
              <a:solidFill>
                <a:schemeClr val="tx2"/>
              </a:solidFill>
              <a:latin typeface="Arial"/>
              <a:cs typeface="Arial"/>
            </a:endParaRPr>
          </a:p>
          <a:p>
            <a:pPr lvl="0" defTabSz="457200">
              <a:lnSpc>
                <a:spcPts val="1880"/>
              </a:lnSpc>
              <a:spcBef>
                <a:spcPct val="20000"/>
              </a:spcBef>
            </a:pPr>
            <a:r>
              <a:rPr lang="en-US" sz="1400" b="1" cap="all" dirty="0" err="1" smtClean="0">
                <a:solidFill>
                  <a:schemeClr val="tx2"/>
                </a:solidFill>
                <a:latin typeface="Arial"/>
                <a:cs typeface="Arial"/>
              </a:rPr>
              <a:t>www.ed.gov</a:t>
            </a:r>
            <a:endParaRPr kumimoji="0" lang="en-US" sz="1400" b="1" i="0" u="none" strike="noStrike" kern="1200" cap="all" spc="0" normalizeH="0" baseline="0" noProof="0" dirty="0" smtClean="0">
              <a:ln>
                <a:noFill/>
              </a:ln>
              <a:solidFill>
                <a:schemeClr val="tx2"/>
              </a:solidFill>
              <a:effectLst/>
              <a:uLnTx/>
              <a:uFillTx/>
              <a:latin typeface="Arial"/>
              <a:ea typeface="+mn-ea"/>
              <a:cs typeface="Aria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06455070"/>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72000"/>
          </a:xfrm>
        </p:spPr>
        <p:txBody>
          <a:bodyPr>
            <a:normAutofit/>
          </a:bodyPr>
          <a:lstStyle/>
          <a:p>
            <a:pPr marL="228600" indent="-228600">
              <a:spcBef>
                <a:spcPts val="300"/>
              </a:spcBef>
              <a:spcAft>
                <a:spcPts val="300"/>
              </a:spcAft>
            </a:pPr>
            <a:r>
              <a:rPr lang="en-US" sz="1900" dirty="0" smtClean="0"/>
              <a:t>To graduate college and career ready, students need to successfully navigate several key transitions and acquire a set of academic behaviors—in short, they need to learn how to succeed at school.</a:t>
            </a:r>
          </a:p>
          <a:p>
            <a:pPr marL="228600" indent="-228600">
              <a:spcBef>
                <a:spcPts val="300"/>
              </a:spcBef>
              <a:spcAft>
                <a:spcPts val="300"/>
              </a:spcAft>
            </a:pPr>
            <a:r>
              <a:rPr lang="en-US" sz="1900" dirty="0" smtClean="0"/>
              <a:t>Students signal that they are on- or off-track towards these outcomes through their attendance, behavior, and course performance—the ABC’s.</a:t>
            </a:r>
          </a:p>
        </p:txBody>
      </p:sp>
      <p:sp>
        <p:nvSpPr>
          <p:cNvPr id="4" name="Title 1"/>
          <p:cNvSpPr txBox="1">
            <a:spLocks/>
          </p:cNvSpPr>
          <p:nvPr/>
        </p:nvSpPr>
        <p:spPr>
          <a:xfrm>
            <a:off x="457200" y="304800"/>
            <a:ext cx="6324600" cy="792162"/>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Arial"/>
                <a:ea typeface="+mj-ea"/>
                <a:cs typeface="Arial"/>
              </a:rPr>
              <a:t>CORE IDEA OF EARLY</a:t>
            </a:r>
            <a:r>
              <a:rPr kumimoji="0" lang="en-US" sz="1600" b="1" i="0" u="none" strike="noStrike" kern="1200" cap="none" spc="0" normalizeH="0" noProof="0" dirty="0" smtClean="0">
                <a:ln>
                  <a:noFill/>
                </a:ln>
                <a:solidFill>
                  <a:schemeClr val="bg1"/>
                </a:solidFill>
                <a:effectLst/>
                <a:uLnTx/>
                <a:uFillTx/>
                <a:latin typeface="Arial"/>
                <a:ea typeface="+mj-ea"/>
                <a:cs typeface="Arial"/>
              </a:rPr>
              <a:t> WARNING SYSTEMS (EWS)</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2" name="TextBox 11"/>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3</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8000695"/>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3" name="Rectangle 4"/>
          <p:cNvSpPr>
            <a:spLocks noChangeArrowheads="1"/>
          </p:cNvSpPr>
          <p:nvPr/>
        </p:nvSpPr>
        <p:spPr bwMode="auto">
          <a:xfrm>
            <a:off x="4114800" y="6104027"/>
            <a:ext cx="4648200" cy="22057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a:spAutoFit/>
          </a:bodyPr>
          <a:lstStyle/>
          <a:p>
            <a:pPr algn="r">
              <a:lnSpc>
                <a:spcPct val="80000"/>
              </a:lnSpc>
              <a:buFont typeface="Wingdings" pitchFamily="2" charset="2"/>
              <a:buNone/>
            </a:pPr>
            <a:r>
              <a:rPr lang="en-US" sz="1000" i="1" dirty="0"/>
              <a:t>Robert Balfanz and Liza Herzog, Johns Hopkins University; Philadelphia Education Fund</a:t>
            </a:r>
          </a:p>
        </p:txBody>
      </p:sp>
      <p:sp>
        <p:nvSpPr>
          <p:cNvPr id="20485" name="Rectangle 8"/>
          <p:cNvSpPr>
            <a:spLocks noChangeArrowheads="1"/>
          </p:cNvSpPr>
          <p:nvPr/>
        </p:nvSpPr>
        <p:spPr bwMode="auto">
          <a:xfrm>
            <a:off x="381000" y="1447800"/>
            <a:ext cx="3505200" cy="3539431"/>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a:spAutoFit/>
          </a:bodyPr>
          <a:lstStyle/>
          <a:p>
            <a:pPr>
              <a:spcBef>
                <a:spcPts val="300"/>
              </a:spcBef>
              <a:spcAft>
                <a:spcPts val="300"/>
              </a:spcAft>
              <a:buClr>
                <a:schemeClr val="tx1"/>
              </a:buClr>
            </a:pPr>
            <a:r>
              <a:rPr lang="en-US" sz="1900" b="1" dirty="0" smtClean="0"/>
              <a:t>The Primary Off-Track Indicators for Potential Dropouts:</a:t>
            </a:r>
            <a:endParaRPr lang="en-US" sz="1900" b="1" dirty="0" smtClean="0">
              <a:solidFill>
                <a:srgbClr val="FF3300"/>
              </a:solidFill>
            </a:endParaRPr>
          </a:p>
          <a:p>
            <a:pPr marL="228600" indent="-228600">
              <a:spcBef>
                <a:spcPts val="300"/>
              </a:spcBef>
              <a:spcAft>
                <a:spcPts val="300"/>
              </a:spcAft>
              <a:buClr>
                <a:schemeClr val="tx1"/>
              </a:buClr>
              <a:buFontTx/>
              <a:buChar char="•"/>
            </a:pPr>
            <a:r>
              <a:rPr lang="en-US" sz="1900" b="1" dirty="0" smtClean="0">
                <a:solidFill>
                  <a:srgbClr val="FF3300"/>
                </a:solidFill>
              </a:rPr>
              <a:t>A</a:t>
            </a:r>
            <a:r>
              <a:rPr lang="en-US" sz="1900" b="1" dirty="0" smtClean="0"/>
              <a:t>ttendance</a:t>
            </a:r>
            <a:r>
              <a:rPr lang="en-US" sz="1900" dirty="0" smtClean="0"/>
              <a:t>—&lt;</a:t>
            </a:r>
            <a:r>
              <a:rPr lang="en-US" sz="1900" dirty="0"/>
              <a:t>85-90% school attendance</a:t>
            </a:r>
          </a:p>
          <a:p>
            <a:pPr marL="228600" indent="-228600">
              <a:spcBef>
                <a:spcPts val="300"/>
              </a:spcBef>
              <a:spcAft>
                <a:spcPts val="300"/>
              </a:spcAft>
              <a:buClr>
                <a:schemeClr val="tx1"/>
              </a:buClr>
              <a:buFontTx/>
              <a:buChar char="•"/>
            </a:pPr>
            <a:r>
              <a:rPr lang="en-US" sz="1900" b="1" dirty="0" smtClean="0">
                <a:solidFill>
                  <a:srgbClr val="FF3300"/>
                </a:solidFill>
              </a:rPr>
              <a:t>B</a:t>
            </a:r>
            <a:r>
              <a:rPr lang="en-US" sz="1900" b="1" dirty="0" smtClean="0"/>
              <a:t>ehavior</a:t>
            </a:r>
            <a:r>
              <a:rPr lang="en-US" sz="1900" dirty="0" smtClean="0"/>
              <a:t>—“</a:t>
            </a:r>
            <a:r>
              <a:rPr lang="en-US" sz="1900" dirty="0"/>
              <a:t>unsatisfactory” behavior mark in at least one class</a:t>
            </a:r>
          </a:p>
          <a:p>
            <a:pPr marL="228600" indent="-228600">
              <a:spcBef>
                <a:spcPts val="300"/>
              </a:spcBef>
              <a:spcAft>
                <a:spcPts val="300"/>
              </a:spcAft>
              <a:buClr>
                <a:schemeClr val="tx1"/>
              </a:buClr>
              <a:buFontTx/>
              <a:buChar char="•"/>
            </a:pPr>
            <a:r>
              <a:rPr lang="en-US" sz="1900" b="1" dirty="0">
                <a:solidFill>
                  <a:srgbClr val="FF3300"/>
                </a:solidFill>
              </a:rPr>
              <a:t>C</a:t>
            </a:r>
            <a:r>
              <a:rPr lang="en-US" sz="1900" b="1" dirty="0"/>
              <a:t>ourse </a:t>
            </a:r>
            <a:r>
              <a:rPr lang="en-US" sz="1900" b="1" dirty="0" smtClean="0"/>
              <a:t>Performance</a:t>
            </a:r>
            <a:r>
              <a:rPr lang="en-US" sz="1900" dirty="0" smtClean="0"/>
              <a:t>—A </a:t>
            </a:r>
            <a:r>
              <a:rPr lang="en-US" sz="1900" dirty="0"/>
              <a:t>final grade of “F” in Math and/or English or Credit-Bearing HS Course</a:t>
            </a:r>
          </a:p>
        </p:txBody>
      </p:sp>
      <p:graphicFrame>
        <p:nvGraphicFramePr>
          <p:cNvPr id="20486" name="Object 74"/>
          <p:cNvGraphicFramePr>
            <a:graphicFrameLocks noChangeAspect="1"/>
          </p:cNvGraphicFramePr>
          <p:nvPr/>
        </p:nvGraphicFramePr>
        <p:xfrm>
          <a:off x="3962400" y="1524000"/>
          <a:ext cx="4800600" cy="3251200"/>
        </p:xfrm>
        <a:graphic>
          <a:graphicData uri="http://schemas.openxmlformats.org/presentationml/2006/ole">
            <p:oleObj spid="_x0000_s1038" name="Chart" r:id="rId4" imgW="4483100" imgH="3035300" progId="Excel.Sheet.8">
              <p:embed/>
            </p:oleObj>
          </a:graphicData>
        </a:graphic>
      </p:graphicFrame>
      <p:sp>
        <p:nvSpPr>
          <p:cNvPr id="20487" name="Rectangle 11"/>
          <p:cNvSpPr>
            <a:spLocks noChangeArrowheads="1"/>
          </p:cNvSpPr>
          <p:nvPr/>
        </p:nvSpPr>
        <p:spPr bwMode="auto">
          <a:xfrm>
            <a:off x="381000" y="5097463"/>
            <a:ext cx="8382000" cy="584776"/>
          </a:xfrm>
          <a:prstGeom prst="rect">
            <a:avLst/>
          </a:prstGeom>
          <a:solidFill>
            <a:schemeClr val="accent1">
              <a:lumMod val="20000"/>
              <a:lumOff val="80000"/>
            </a:schemeClr>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a:spAutoFit/>
          </a:bodyPr>
          <a:lstStyle/>
          <a:p>
            <a:pPr algn="ctr"/>
            <a:r>
              <a:rPr lang="en-US" sz="1600" dirty="0"/>
              <a:t>Sixth-grade students with one or more of the indicators </a:t>
            </a:r>
            <a:r>
              <a:rPr lang="en-US" sz="1600" dirty="0" smtClean="0"/>
              <a:t>may have </a:t>
            </a:r>
            <a:r>
              <a:rPr lang="en-US" sz="1600" dirty="0"/>
              <a:t>only a </a:t>
            </a:r>
            <a:r>
              <a:rPr lang="en-US" sz="1600" b="1" dirty="0" smtClean="0"/>
              <a:t>15% </a:t>
            </a:r>
            <a:r>
              <a:rPr lang="en-US" sz="1600" b="1" dirty="0"/>
              <a:t>to </a:t>
            </a:r>
            <a:r>
              <a:rPr lang="en-US" sz="1600" b="1" dirty="0" smtClean="0"/>
              <a:t>25% </a:t>
            </a:r>
            <a:r>
              <a:rPr lang="en-US" sz="1600" b="1" dirty="0"/>
              <a:t>chance of graduating</a:t>
            </a:r>
            <a:r>
              <a:rPr lang="en-US" sz="1600" dirty="0"/>
              <a:t> from high school on time or within one year of expected graduation</a:t>
            </a:r>
          </a:p>
        </p:txBody>
      </p:sp>
      <p:sp>
        <p:nvSpPr>
          <p:cNvPr id="20488" name="Text Box 8"/>
          <p:cNvSpPr txBox="1">
            <a:spLocks noChangeArrowheads="1"/>
          </p:cNvSpPr>
          <p:nvPr/>
        </p:nvSpPr>
        <p:spPr bwMode="auto">
          <a:xfrm>
            <a:off x="381000" y="5791200"/>
            <a:ext cx="8382000" cy="27699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1200" i="1" dirty="0">
                <a:latin typeface="Calibri"/>
                <a:cs typeface="Calibri"/>
              </a:rPr>
              <a:t>Note: Early Warning Indicator graph from Philadelphia research which has been replicated in 10 cities. </a:t>
            </a:r>
          </a:p>
        </p:txBody>
      </p:sp>
      <p:sp>
        <p:nvSpPr>
          <p:cNvPr id="9" name="Title 1"/>
          <p:cNvSpPr txBox="1">
            <a:spLocks/>
          </p:cNvSpPr>
          <p:nvPr/>
        </p:nvSpPr>
        <p:spPr>
          <a:xfrm>
            <a:off x="457200" y="304800"/>
            <a:ext cx="6324600" cy="792162"/>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Arial"/>
                <a:ea typeface="+mj-ea"/>
                <a:cs typeface="Arial"/>
              </a:rPr>
              <a:t>SUBSTANTIAL NUMBERS</a:t>
            </a:r>
            <a:r>
              <a:rPr kumimoji="0" lang="en-US" sz="1600" b="1" i="0" u="none" strike="noStrike" kern="1200" cap="none" spc="0" normalizeH="0" noProof="0" dirty="0" smtClean="0">
                <a:ln>
                  <a:noFill/>
                </a:ln>
                <a:solidFill>
                  <a:schemeClr val="bg1"/>
                </a:solidFill>
                <a:effectLst/>
                <a:uLnTx/>
                <a:uFillTx/>
                <a:latin typeface="Arial"/>
                <a:ea typeface="+mj-ea"/>
                <a:cs typeface="Arial"/>
              </a:rPr>
              <a:t> OF FUTURE DROPOUTS CAN BE IDENTIFIED IN AS EARLY AS 6</a:t>
            </a:r>
            <a:r>
              <a:rPr kumimoji="0" lang="en-US" sz="1600" b="1" i="0" u="none" strike="noStrike" kern="1200" cap="none" spc="0" normalizeH="0" baseline="30000" noProof="0" dirty="0" smtClean="0">
                <a:ln>
                  <a:noFill/>
                </a:ln>
                <a:solidFill>
                  <a:schemeClr val="bg1"/>
                </a:solidFill>
                <a:effectLst/>
                <a:uLnTx/>
                <a:uFillTx/>
                <a:latin typeface="Arial"/>
                <a:ea typeface="+mj-ea"/>
                <a:cs typeface="Arial"/>
              </a:rPr>
              <a:t>TH</a:t>
            </a:r>
            <a:r>
              <a:rPr kumimoji="0" lang="en-US" sz="1600" b="1" i="0" u="none" strike="noStrike" kern="1200" cap="none" spc="0" normalizeH="0" noProof="0" dirty="0" smtClean="0">
                <a:ln>
                  <a:noFill/>
                </a:ln>
                <a:solidFill>
                  <a:schemeClr val="bg1"/>
                </a:solidFill>
                <a:effectLst/>
                <a:uLnTx/>
                <a:uFillTx/>
                <a:latin typeface="Arial"/>
                <a:ea typeface="+mj-ea"/>
                <a:cs typeface="Arial"/>
              </a:rPr>
              <a:t> GRADE</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5" name="TextBox 14"/>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4</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31885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2771" name="Object 3"/>
          <p:cNvGraphicFramePr>
            <a:graphicFrameLocks noGrp="1" noChangeAspect="1"/>
          </p:cNvGraphicFramePr>
          <p:nvPr>
            <p:ph idx="1"/>
          </p:nvPr>
        </p:nvGraphicFramePr>
        <p:xfrm>
          <a:off x="685800" y="2133600"/>
          <a:ext cx="7467600" cy="4800600"/>
        </p:xfrm>
        <a:graphic>
          <a:graphicData uri="http://schemas.openxmlformats.org/presentationml/2006/ole">
            <p:oleObj spid="_x0000_s2061" name="Chart" r:id="rId3" imgW="3860800" imgH="3086100" progId="MSGraph.Chart.8">
              <p:embed followColorScheme="full"/>
            </p:oleObj>
          </a:graphicData>
        </a:graphic>
      </p:graphicFrame>
      <p:sp>
        <p:nvSpPr>
          <p:cNvPr id="4" name="Title 1"/>
          <p:cNvSpPr txBox="1">
            <a:spLocks/>
          </p:cNvSpPr>
          <p:nvPr/>
        </p:nvSpPr>
        <p:spPr>
          <a:xfrm>
            <a:off x="457200" y="304800"/>
            <a:ext cx="6324600" cy="792162"/>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Arial"/>
                <a:ea typeface="+mj-ea"/>
                <a:cs typeface="Arial"/>
              </a:rPr>
              <a:t>CORE IDEA OF EWS</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4" name="Title 1"/>
          <p:cNvSpPr txBox="1">
            <a:spLocks/>
          </p:cNvSpPr>
          <p:nvPr/>
        </p:nvSpPr>
        <p:spPr>
          <a:xfrm>
            <a:off x="381000" y="1447800"/>
            <a:ext cx="8382000" cy="792162"/>
          </a:xfrm>
          <a:prstGeom prst="rect">
            <a:avLst/>
          </a:prstGeom>
        </p:spPr>
        <p:txBody>
          <a:bodyPr anchor="t">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900" i="0" u="none" strike="noStrike" kern="1200" cap="none" spc="0" normalizeH="0" baseline="0" noProof="0" dirty="0" smtClean="0">
                <a:ln>
                  <a:noFill/>
                </a:ln>
                <a:effectLst/>
                <a:uLnTx/>
                <a:uFillTx/>
                <a:latin typeface="Arial"/>
                <a:ea typeface="+mj-ea"/>
                <a:cs typeface="Arial"/>
              </a:rPr>
              <a:t>In high poverty</a:t>
            </a:r>
            <a:r>
              <a:rPr kumimoji="0" lang="en-US" sz="1900" i="0" u="none" strike="noStrike" kern="1200" cap="none" spc="0" normalizeH="0" noProof="0" dirty="0" smtClean="0">
                <a:ln>
                  <a:noFill/>
                </a:ln>
                <a:effectLst/>
                <a:uLnTx/>
                <a:uFillTx/>
                <a:latin typeface="Arial"/>
                <a:ea typeface="+mj-ea"/>
                <a:cs typeface="Arial"/>
              </a:rPr>
              <a:t> school districts, 75% or more of eventual dropouts can be identified between the 6</a:t>
            </a:r>
            <a:r>
              <a:rPr kumimoji="0" lang="en-US" sz="1900" i="0" u="none" strike="noStrike" kern="1200" cap="none" spc="0" normalizeH="0" baseline="30000" noProof="0" dirty="0" smtClean="0">
                <a:ln>
                  <a:noFill/>
                </a:ln>
                <a:effectLst/>
                <a:uLnTx/>
                <a:uFillTx/>
                <a:latin typeface="Arial"/>
                <a:ea typeface="+mj-ea"/>
                <a:cs typeface="Arial"/>
              </a:rPr>
              <a:t>th</a:t>
            </a:r>
            <a:r>
              <a:rPr kumimoji="0" lang="en-US" sz="1900" i="0" u="none" strike="noStrike" kern="1200" cap="none" spc="0" normalizeH="0" noProof="0" dirty="0" smtClean="0">
                <a:ln>
                  <a:noFill/>
                </a:ln>
                <a:effectLst/>
                <a:uLnTx/>
                <a:uFillTx/>
                <a:latin typeface="Arial"/>
                <a:ea typeface="+mj-ea"/>
                <a:cs typeface="Arial"/>
              </a:rPr>
              <a:t> and 9</a:t>
            </a:r>
            <a:r>
              <a:rPr kumimoji="0" lang="en-US" sz="1900" i="0" u="none" strike="noStrike" kern="1200" cap="none" spc="0" normalizeH="0" baseline="30000" noProof="0" dirty="0" smtClean="0">
                <a:ln>
                  <a:noFill/>
                </a:ln>
                <a:effectLst/>
                <a:uLnTx/>
                <a:uFillTx/>
                <a:latin typeface="Arial"/>
                <a:ea typeface="+mj-ea"/>
                <a:cs typeface="Arial"/>
              </a:rPr>
              <a:t>th</a:t>
            </a:r>
            <a:r>
              <a:rPr kumimoji="0" lang="en-US" sz="1900" i="0" u="none" strike="noStrike" kern="1200" cap="none" spc="0" normalizeH="0" noProof="0" dirty="0" smtClean="0">
                <a:ln>
                  <a:noFill/>
                </a:ln>
                <a:effectLst/>
                <a:uLnTx/>
                <a:uFillTx/>
                <a:latin typeface="Arial"/>
                <a:ea typeface="+mj-ea"/>
                <a:cs typeface="Arial"/>
              </a:rPr>
              <a:t> grade.</a:t>
            </a:r>
            <a:endParaRPr kumimoji="0" lang="en-US" sz="1900" i="0" u="none" strike="noStrike" kern="1200" cap="none" spc="0" normalizeH="0" baseline="0" noProof="0" dirty="0">
              <a:ln>
                <a:noFill/>
              </a:ln>
              <a:effectLst/>
              <a:uLnTx/>
              <a:uFillTx/>
              <a:latin typeface="Arial"/>
              <a:ea typeface="+mj-ea"/>
              <a:cs typeface="Arial"/>
            </a:endParaRPr>
          </a:p>
        </p:txBody>
      </p:sp>
      <p:sp>
        <p:nvSpPr>
          <p:cNvPr id="15" name="TextBox 14"/>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5</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26529943"/>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72000"/>
          </a:xfrm>
        </p:spPr>
        <p:txBody>
          <a:bodyPr>
            <a:normAutofit/>
          </a:bodyPr>
          <a:lstStyle/>
          <a:p>
            <a:pPr marL="228600" indent="-228600">
              <a:spcBef>
                <a:spcPts val="300"/>
              </a:spcBef>
              <a:spcAft>
                <a:spcPts val="300"/>
              </a:spcAft>
            </a:pPr>
            <a:r>
              <a:rPr lang="en-US" sz="1900" dirty="0" smtClean="0"/>
              <a:t>By tracking the ABC’s it is possible to identify when students are beginning to fall off-track, providing time to intervene and alter their trajectory through school and </a:t>
            </a:r>
            <a:r>
              <a:rPr lang="en-US" sz="1900" dirty="0" smtClean="0"/>
              <a:t>beyond.</a:t>
            </a:r>
          </a:p>
          <a:p>
            <a:pPr marL="228600" indent="-228600"/>
            <a:r>
              <a:rPr lang="en-US" sz="1900" dirty="0" smtClean="0"/>
              <a:t>Using ABC Early Indicator data it is possible to design more targeted and effective interventions at the individual, classroom, school, and even district and state levels.</a:t>
            </a:r>
            <a:endParaRPr lang="en-US" sz="1900" b="1" dirty="0" smtClean="0">
              <a:solidFill>
                <a:srgbClr val="FF0000"/>
              </a:solidFill>
            </a:endParaRPr>
          </a:p>
        </p:txBody>
      </p:sp>
      <p:sp>
        <p:nvSpPr>
          <p:cNvPr id="4" name="Title 1"/>
          <p:cNvSpPr txBox="1">
            <a:spLocks/>
          </p:cNvSpPr>
          <p:nvPr/>
        </p:nvSpPr>
        <p:spPr>
          <a:xfrm>
            <a:off x="457200" y="304800"/>
            <a:ext cx="6324600" cy="792162"/>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Arial"/>
                <a:ea typeface="+mj-ea"/>
                <a:cs typeface="Arial"/>
              </a:rPr>
              <a:t>CORE IDEA OF EWS CONTINUED</a:t>
            </a:r>
            <a:r>
              <a:rPr kumimoji="0" lang="en-US" sz="1600" b="1" i="0" u="none" strike="noStrike" kern="1200" cap="none" spc="0" normalizeH="0" noProof="0" dirty="0" smtClean="0">
                <a:ln>
                  <a:noFill/>
                </a:ln>
                <a:solidFill>
                  <a:schemeClr val="bg1"/>
                </a:solidFill>
                <a:effectLst/>
                <a:uLnTx/>
                <a:uFillTx/>
                <a:latin typeface="Arial"/>
                <a:ea typeface="+mj-ea"/>
                <a:cs typeface="Arial"/>
              </a:rPr>
              <a:t> </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6</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02856983"/>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648200"/>
          </a:xfrm>
        </p:spPr>
        <p:txBody>
          <a:bodyPr>
            <a:normAutofit/>
          </a:bodyPr>
          <a:lstStyle/>
          <a:p>
            <a:pPr marL="228600" indent="-228600">
              <a:spcBef>
                <a:spcPts val="300"/>
              </a:spcBef>
              <a:spcAft>
                <a:spcPts val="300"/>
              </a:spcAft>
            </a:pPr>
            <a:r>
              <a:rPr lang="en-US" sz="1900" b="1" dirty="0" smtClean="0"/>
              <a:t>Attendance</a:t>
            </a:r>
            <a:r>
              <a:rPr lang="en-US" sz="1900" dirty="0" smtClean="0"/>
              <a:t>—missing 20 or more days of school. </a:t>
            </a:r>
          </a:p>
          <a:p>
            <a:pPr marL="228600" indent="-228600">
              <a:spcBef>
                <a:spcPts val="300"/>
              </a:spcBef>
              <a:spcAft>
                <a:spcPts val="300"/>
              </a:spcAft>
            </a:pPr>
            <a:r>
              <a:rPr lang="en-US" sz="1900" b="1" dirty="0" smtClean="0"/>
              <a:t>Behavior</a:t>
            </a:r>
            <a:r>
              <a:rPr lang="en-US" sz="1900" dirty="0" smtClean="0"/>
              <a:t>—Two or more behavior infractions in a year (e.g. suspensions) or sustained mild misbehavior.</a:t>
            </a:r>
          </a:p>
          <a:p>
            <a:pPr marL="228600" indent="-228600">
              <a:spcBef>
                <a:spcPts val="300"/>
              </a:spcBef>
              <a:spcAft>
                <a:spcPts val="300"/>
              </a:spcAft>
            </a:pPr>
            <a:r>
              <a:rPr lang="en-US" sz="1900" b="1" dirty="0" smtClean="0"/>
              <a:t>Course Performance</a:t>
            </a:r>
            <a:r>
              <a:rPr lang="en-US" sz="1900" dirty="0" smtClean="0"/>
              <a:t>—Failing a math or English class in the middle grades, failing two or more credit bearing courses in high school.</a:t>
            </a:r>
          </a:p>
          <a:p>
            <a:pPr marL="228600" indent="-228600">
              <a:spcBef>
                <a:spcPts val="300"/>
              </a:spcBef>
              <a:spcAft>
                <a:spcPts val="300"/>
              </a:spcAft>
            </a:pPr>
            <a:r>
              <a:rPr lang="en-US" sz="1900" b="1" dirty="0" smtClean="0"/>
              <a:t>Specific cut points can and will vary </a:t>
            </a:r>
            <a:r>
              <a:rPr lang="en-US" sz="1900" dirty="0" smtClean="0"/>
              <a:t>around these normative thresholds depending on trade offs between efficiency (i.e. minimizing false positives) and yield (capturing large percent of students on path to dropping out), as well as whether triggers are being set for monitoring and problem solving vs. substantial intervention. </a:t>
            </a:r>
          </a:p>
          <a:p>
            <a:endParaRPr lang="en-US" dirty="0"/>
          </a:p>
        </p:txBody>
      </p:sp>
      <p:sp>
        <p:nvSpPr>
          <p:cNvPr id="4" name="Title 1"/>
          <p:cNvSpPr txBox="1">
            <a:spLocks/>
          </p:cNvSpPr>
          <p:nvPr/>
        </p:nvSpPr>
        <p:spPr>
          <a:xfrm>
            <a:off x="457200" y="304800"/>
            <a:ext cx="6324600" cy="792162"/>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Arial"/>
                <a:ea typeface="+mj-ea"/>
                <a:cs typeface="Arial"/>
              </a:rPr>
              <a:t>EMERGING THRESHOLDS</a:t>
            </a:r>
            <a:r>
              <a:rPr kumimoji="0" lang="en-US" sz="1600" b="1" i="0" u="none" strike="noStrike" kern="1200" cap="none" spc="0" normalizeH="0" noProof="0" dirty="0" smtClean="0">
                <a:ln>
                  <a:noFill/>
                </a:ln>
                <a:solidFill>
                  <a:schemeClr val="bg1"/>
                </a:solidFill>
                <a:effectLst/>
                <a:uLnTx/>
                <a:uFillTx/>
                <a:latin typeface="Arial"/>
                <a:ea typeface="+mj-ea"/>
                <a:cs typeface="Arial"/>
              </a:rPr>
              <a:t> FOR OFF-TRACK INDICATORS</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7</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94713255"/>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459582" y="2057400"/>
            <a:ext cx="8227218" cy="761999"/>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17375E"/>
                </a:solidFill>
                <a:effectLst/>
                <a:uLnTx/>
                <a:uFillTx/>
                <a:latin typeface="Arial"/>
                <a:ea typeface="+mj-ea"/>
                <a:cs typeface="American Typewriter"/>
              </a:rPr>
              <a:t>KEY DEFINITIONS</a:t>
            </a:r>
            <a:endParaRPr kumimoji="0" lang="en-US" sz="2400" b="1" i="0" u="none" strike="noStrike" kern="1200" cap="none" spc="0" normalizeH="0" baseline="0" noProof="0" dirty="0">
              <a:ln>
                <a:noFill/>
              </a:ln>
              <a:solidFill>
                <a:srgbClr val="17375E"/>
              </a:solidFill>
              <a:effectLst/>
              <a:uLnTx/>
              <a:uFillTx/>
              <a:latin typeface="Arial"/>
              <a:ea typeface="+mj-ea"/>
              <a:cs typeface="American Typewriter"/>
            </a:endParaRPr>
          </a:p>
        </p:txBody>
      </p:sp>
      <p:sp>
        <p:nvSpPr>
          <p:cNvPr id="6" name="TextBox 5"/>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8</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07506446"/>
      </p:ext>
    </p:extLst>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447800"/>
            <a:ext cx="8382000" cy="4525963"/>
          </a:xfrm>
        </p:spPr>
        <p:txBody>
          <a:bodyPr>
            <a:normAutofit/>
          </a:bodyPr>
          <a:lstStyle/>
          <a:p>
            <a:pPr marL="228600" indent="-228600">
              <a:spcBef>
                <a:spcPts val="300"/>
              </a:spcBef>
              <a:spcAft>
                <a:spcPts val="300"/>
              </a:spcAft>
            </a:pPr>
            <a:r>
              <a:rPr lang="en-US" sz="1900" dirty="0" smtClean="0"/>
              <a:t>Are research based and identified by following cohorts of students over time.</a:t>
            </a:r>
          </a:p>
          <a:p>
            <a:pPr marL="228600" indent="-228600">
              <a:spcBef>
                <a:spcPts val="300"/>
              </a:spcBef>
              <a:spcAft>
                <a:spcPts val="300"/>
              </a:spcAft>
            </a:pPr>
            <a:r>
              <a:rPr lang="en-US" sz="1900" dirty="0" smtClean="0"/>
              <a:t>Students with off-track indicators, absent effective intervention, have low odds of achieving a desired outcome (e.g. high school graduation).</a:t>
            </a:r>
          </a:p>
          <a:p>
            <a:pPr marL="228600" indent="-228600">
              <a:spcBef>
                <a:spcPts val="300"/>
              </a:spcBef>
              <a:spcAft>
                <a:spcPts val="300"/>
              </a:spcAft>
            </a:pPr>
            <a:r>
              <a:rPr lang="en-US" sz="1900" dirty="0" smtClean="0"/>
              <a:t>At a minimum, off-track indicators should indicate that the probability of student achieving a desired outcome is less than 50%. The higher the odds, the more efficient the indicator.</a:t>
            </a:r>
          </a:p>
          <a:p>
            <a:pPr marL="228600" indent="-228600">
              <a:spcBef>
                <a:spcPts val="300"/>
              </a:spcBef>
              <a:spcAft>
                <a:spcPts val="300"/>
              </a:spcAft>
            </a:pPr>
            <a:r>
              <a:rPr lang="en-US" sz="1900" dirty="0" smtClean="0"/>
              <a:t>Strong indicators also identify a substantial portion of students who do not achieve a desired outcome.  </a:t>
            </a:r>
            <a:endParaRPr lang="en-US" sz="1900" dirty="0"/>
          </a:p>
        </p:txBody>
      </p:sp>
      <p:sp>
        <p:nvSpPr>
          <p:cNvPr id="5" name="Title 1"/>
          <p:cNvSpPr txBox="1">
            <a:spLocks/>
          </p:cNvSpPr>
          <p:nvPr/>
        </p:nvSpPr>
        <p:spPr>
          <a:xfrm>
            <a:off x="457200" y="304800"/>
            <a:ext cx="6324600" cy="792162"/>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Arial"/>
                <a:ea typeface="+mj-ea"/>
                <a:cs typeface="Arial"/>
              </a:rPr>
              <a:t>OFF-TRACK</a:t>
            </a:r>
            <a:r>
              <a:rPr kumimoji="0" lang="en-US" sz="1600" b="1" i="0" u="none" strike="noStrike" kern="1200" cap="none" spc="0" normalizeH="0" noProof="0" dirty="0" smtClean="0">
                <a:ln>
                  <a:noFill/>
                </a:ln>
                <a:solidFill>
                  <a:schemeClr val="bg1"/>
                </a:solidFill>
                <a:effectLst/>
                <a:uLnTx/>
                <a:uFillTx/>
                <a:latin typeface="Arial"/>
                <a:ea typeface="+mj-ea"/>
                <a:cs typeface="Arial"/>
              </a:rPr>
              <a:t> INDICATORS</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1" name="TextBox 10"/>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9</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88975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1547</Words>
  <Application>Microsoft Macintosh PowerPoint</Application>
  <PresentationFormat>On-screen Show (4:3)</PresentationFormat>
  <Paragraphs>134</Paragraphs>
  <Slides>24</Slides>
  <Notes>5</Notes>
  <HiddenSlides>0</HiddenSlides>
  <MMClips>0</MMClips>
  <ScaleCrop>false</ScaleCrop>
  <HeadingPairs>
    <vt:vector size="8" baseType="variant">
      <vt:variant>
        <vt:lpstr>Design Template</vt:lpstr>
      </vt:variant>
      <vt:variant>
        <vt:i4>1</vt:i4>
      </vt:variant>
      <vt:variant>
        <vt:lpstr>Links</vt:lpstr>
      </vt:variant>
      <vt:variant>
        <vt:i4>1</vt:i4>
      </vt:variant>
      <vt:variant>
        <vt:lpstr>Embedded OLE Servers</vt:lpstr>
      </vt:variant>
      <vt:variant>
        <vt:i4>1</vt:i4>
      </vt:variant>
      <vt:variant>
        <vt:lpstr>Slide Titles</vt:lpstr>
      </vt:variant>
      <vt:variant>
        <vt:i4>24</vt:i4>
      </vt:variant>
    </vt:vector>
  </HeadingPairs>
  <TitlesOfParts>
    <vt:vector size="27" baseType="lpstr">
      <vt:lpstr>Office Theme</vt:lpstr>
      <vt:lpstr>C:\Users\CSOSLoanerD830\Desktop\table.xls!Sheet1!R2C2:R6C15</vt:lpstr>
      <vt:lpstr>Chart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CSOS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Warning Systems</dc:title>
  <dc:creator>CSOSLoanerD830</dc:creator>
  <cp:lastModifiedBy>Adelina Garcia</cp:lastModifiedBy>
  <cp:revision>39</cp:revision>
  <dcterms:created xsi:type="dcterms:W3CDTF">2012-02-24T19:26:49Z</dcterms:created>
  <dcterms:modified xsi:type="dcterms:W3CDTF">2012-02-24T19:28:25Z</dcterms:modified>
</cp:coreProperties>
</file>