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ppt/charts/chart1.xml" ContentType="application/vnd.openxmlformats-officedocument.drawingml.chart+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notesSlides/notesSlide6.xml" ContentType="application/vnd.openxmlformats-officedocument.presentationml.notesSlide+xml"/>
  <Default Extension="gif" ContentType="image/gif"/>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Overrid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41"/>
  </p:notesMasterIdLst>
  <p:sldIdLst>
    <p:sldId id="319" r:id="rId2"/>
    <p:sldId id="320" r:id="rId3"/>
    <p:sldId id="321" r:id="rId4"/>
    <p:sldId id="322" r:id="rId5"/>
    <p:sldId id="323" r:id="rId6"/>
    <p:sldId id="289" r:id="rId7"/>
    <p:sldId id="336" r:id="rId8"/>
    <p:sldId id="292" r:id="rId9"/>
    <p:sldId id="298" r:id="rId10"/>
    <p:sldId id="273" r:id="rId11"/>
    <p:sldId id="300" r:id="rId12"/>
    <p:sldId id="297" r:id="rId13"/>
    <p:sldId id="301" r:id="rId14"/>
    <p:sldId id="295" r:id="rId15"/>
    <p:sldId id="296" r:id="rId16"/>
    <p:sldId id="299" r:id="rId17"/>
    <p:sldId id="270" r:id="rId18"/>
    <p:sldId id="287" r:id="rId19"/>
    <p:sldId id="274" r:id="rId20"/>
    <p:sldId id="275" r:id="rId21"/>
    <p:sldId id="276" r:id="rId22"/>
    <p:sldId id="304" r:id="rId23"/>
    <p:sldId id="324" r:id="rId24"/>
    <p:sldId id="325" r:id="rId25"/>
    <p:sldId id="326" r:id="rId26"/>
    <p:sldId id="306" r:id="rId27"/>
    <p:sldId id="327" r:id="rId28"/>
    <p:sldId id="328" r:id="rId29"/>
    <p:sldId id="329" r:id="rId30"/>
    <p:sldId id="330" r:id="rId31"/>
    <p:sldId id="331" r:id="rId32"/>
    <p:sldId id="332" r:id="rId33"/>
    <p:sldId id="333" r:id="rId34"/>
    <p:sldId id="334" r:id="rId35"/>
    <p:sldId id="335" r:id="rId36"/>
    <p:sldId id="317" r:id="rId37"/>
    <p:sldId id="284" r:id="rId38"/>
    <p:sldId id="337"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94" d="100"/>
          <a:sy n="94" d="100"/>
        </p:scale>
        <p:origin x="-1304" y="-3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chung_pham\Desktop\DPS\abc%20stoplight\abc%20grap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title>
      <c:tx>
        <c:rich>
          <a:bodyPr/>
          <a:lstStyle/>
          <a:p>
            <a:pPr>
              <a:defRPr/>
            </a:pPr>
            <a:r>
              <a:rPr lang="en-US" dirty="0" smtClean="0"/>
              <a:t>% ON TRACK AT THE END OF FRESHMAN YEAR</a:t>
            </a:r>
            <a:endParaRPr lang="en-US" dirty="0"/>
          </a:p>
        </c:rich>
      </c:tx>
      <c:layout/>
    </c:title>
    <c:plotArea>
      <c:layout/>
      <c:barChart>
        <c:barDir val="col"/>
        <c:grouping val="clustered"/>
        <c:ser>
          <c:idx val="0"/>
          <c:order val="0"/>
          <c:tx>
            <c:strRef>
              <c:f>Sheet1!$F$3</c:f>
              <c:strCache>
                <c:ptCount val="1"/>
                <c:pt idx="0">
                  <c:v>% on track at the end of freshman year</c:v>
                </c:pt>
              </c:strCache>
            </c:strRef>
          </c:tx>
          <c:spPr>
            <a:solidFill>
              <a:srgbClr val="1F497D">
                <a:lumMod val="75000"/>
              </a:srgbClr>
            </a:solidFill>
          </c:spPr>
          <c:dLbls>
            <c:showVal val="1"/>
          </c:dLbls>
          <c:cat>
            <c:multiLvlStrRef>
              <c:f>Sheet1!$D$4:$E$8</c:f>
              <c:multiLvlStrCache>
                <c:ptCount val="5"/>
                <c:lvl>
                  <c:pt idx="0">
                    <c:v>0; N= 1,159</c:v>
                  </c:pt>
                  <c:pt idx="1">
                    <c:v>1; N= 1,057</c:v>
                  </c:pt>
                  <c:pt idx="2">
                    <c:v>2; N=1,349</c:v>
                  </c:pt>
                  <c:pt idx="3">
                    <c:v>3; N=456</c:v>
                  </c:pt>
                  <c:pt idx="4">
                    <c:v>4; N=161</c:v>
                  </c:pt>
                </c:lvl>
                <c:lvl>
                  <c:pt idx="0">
                    <c:v>ABC scores at the end of 8th grade</c:v>
                  </c:pt>
                </c:lvl>
              </c:multiLvlStrCache>
            </c:multiLvlStrRef>
          </c:cat>
          <c:val>
            <c:numRef>
              <c:f>Sheet1!$F$4:$F$8</c:f>
              <c:numCache>
                <c:formatCode>0%</c:formatCode>
                <c:ptCount val="5"/>
                <c:pt idx="0">
                  <c:v>0.930112169999999</c:v>
                </c:pt>
                <c:pt idx="1">
                  <c:v>0.810785240000001</c:v>
                </c:pt>
                <c:pt idx="2">
                  <c:v>0.682727950000001</c:v>
                </c:pt>
                <c:pt idx="3">
                  <c:v>0.47807018</c:v>
                </c:pt>
                <c:pt idx="4">
                  <c:v>0.25465839</c:v>
                </c:pt>
              </c:numCache>
            </c:numRef>
          </c:val>
        </c:ser>
        <c:axId val="685722760"/>
        <c:axId val="685362808"/>
      </c:barChart>
      <c:catAx>
        <c:axId val="685722760"/>
        <c:scaling>
          <c:orientation val="minMax"/>
        </c:scaling>
        <c:axPos val="b"/>
        <c:tickLblPos val="nextTo"/>
        <c:txPr>
          <a:bodyPr/>
          <a:lstStyle/>
          <a:p>
            <a:pPr>
              <a:defRPr b="1"/>
            </a:pPr>
            <a:endParaRPr lang="en-US"/>
          </a:p>
        </c:txPr>
        <c:crossAx val="685362808"/>
        <c:crosses val="autoZero"/>
        <c:auto val="1"/>
        <c:lblAlgn val="ctr"/>
        <c:lblOffset val="100"/>
      </c:catAx>
      <c:valAx>
        <c:axId val="685362808"/>
        <c:scaling>
          <c:orientation val="minMax"/>
        </c:scaling>
        <c:axPos val="l"/>
        <c:majorGridlines/>
        <c:numFmt formatCode="0%" sourceLinked="1"/>
        <c:tickLblPos val="nextTo"/>
        <c:txPr>
          <a:bodyPr/>
          <a:lstStyle/>
          <a:p>
            <a:pPr>
              <a:defRPr b="1"/>
            </a:pPr>
            <a:endParaRPr lang="en-US"/>
          </a:p>
        </c:txPr>
        <c:crossAx val="685722760"/>
        <c:crosses val="autoZero"/>
        <c:crossBetween val="between"/>
      </c:valAx>
    </c:plotArea>
    <c:plotVisOnly val="1"/>
    <c:dispBlanksAs val="gap"/>
  </c:chart>
  <c:txPr>
    <a:bodyPr/>
    <a:lstStyle/>
    <a:p>
      <a:pPr>
        <a:defRPr sz="1400"/>
      </a:pPr>
      <a:endParaRPr lang="en-US"/>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B0B93-79E9-4F26-8C4E-5AF45424B99F}" type="datetimeFigureOut">
              <a:rPr lang="en-US" smtClean="0"/>
              <a:pPr/>
              <a:t>3/13/12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D9932-3E07-4858-882F-5DE753F59099}"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8817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15000"/>
              </a:spcBef>
              <a:spcAft>
                <a:spcPct val="35000"/>
              </a:spcAft>
            </a:pPr>
            <a:r>
              <a:rPr lang="en-US" sz="800" b="1" u="sng"/>
              <a:t>WELCOME SLIDE</a:t>
            </a:r>
          </a:p>
          <a:p>
            <a:pPr eaLnBrk="1" hangingPunct="1">
              <a:lnSpc>
                <a:spcPct val="80000"/>
              </a:lnSpc>
              <a:spcBef>
                <a:spcPct val="15000"/>
              </a:spcBef>
              <a:spcAft>
                <a:spcPct val="35000"/>
              </a:spcAft>
            </a:pPr>
            <a:endParaRPr lang="en-US" sz="800" b="1" u="sng"/>
          </a:p>
          <a:p>
            <a:pPr eaLnBrk="1" hangingPunct="1">
              <a:lnSpc>
                <a:spcPct val="80000"/>
              </a:lnSpc>
              <a:spcBef>
                <a:spcPct val="15000"/>
              </a:spcBef>
              <a:spcAft>
                <a:spcPct val="35000"/>
              </a:spcAft>
            </a:pPr>
            <a:r>
              <a:rPr lang="en-US" sz="800" b="1"/>
              <a:t>FACILITATOR:</a:t>
            </a:r>
          </a:p>
          <a:p>
            <a:pPr eaLnBrk="1" hangingPunct="1">
              <a:lnSpc>
                <a:spcPct val="80000"/>
              </a:lnSpc>
              <a:spcBef>
                <a:spcPct val="15000"/>
              </a:spcBef>
              <a:spcAft>
                <a:spcPct val="35000"/>
              </a:spcAft>
            </a:pPr>
            <a:endParaRPr lang="en-US" sz="800" b="1"/>
          </a:p>
          <a:p>
            <a:pPr eaLnBrk="1" hangingPunct="1">
              <a:lnSpc>
                <a:spcPct val="80000"/>
              </a:lnSpc>
              <a:spcBef>
                <a:spcPct val="0"/>
              </a:spcBef>
              <a:spcAft>
                <a:spcPct val="35000"/>
              </a:spcAft>
            </a:pPr>
            <a:r>
              <a:rPr lang="en-US" sz="800"/>
              <a:t>There are some areas that I would like to call to your attention:</a:t>
            </a:r>
          </a:p>
          <a:p>
            <a:pPr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first</a:t>
            </a:r>
            <a:r>
              <a:rPr lang="en-US" sz="800"/>
              <a:t> is the </a:t>
            </a:r>
            <a:r>
              <a:rPr lang="en-US" sz="800" b="1"/>
              <a:t>Presentation Slide area</a:t>
            </a:r>
            <a:r>
              <a:rPr lang="en-US" sz="800"/>
              <a:t>; it’s where the main visual content for the webinar will appear and it will be the main focus of your attention throughout the webinar.</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second </a:t>
            </a:r>
            <a:r>
              <a:rPr lang="en-US" sz="800"/>
              <a:t>area is the </a:t>
            </a:r>
            <a:r>
              <a:rPr lang="en-US" sz="800" b="1"/>
              <a:t>Full Screen</a:t>
            </a:r>
            <a:r>
              <a:rPr lang="en-US" sz="800"/>
              <a:t> option. If you select the Full Screen option, the PPT will enlarge. If any images or text appear too small, please select the Full Screen option, but please keep in mind that you won’t be able to use the Chat to submit any questions unless you deselect the Full Screen option when you are in Full Screen mode.</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third</a:t>
            </a:r>
            <a:r>
              <a:rPr lang="en-US" sz="800"/>
              <a:t> is the speakers and status options. You can mute and unmute the audio coming out of your computer speakers using the speaker button. The </a:t>
            </a:r>
            <a:r>
              <a:rPr lang="en-US" sz="800" b="1"/>
              <a:t>Status Options</a:t>
            </a:r>
            <a:r>
              <a:rPr lang="en-US" sz="800"/>
              <a:t> dropdown presents you with a few options to choose from so that you can give the speakers real-time feedback in a shorthand way.</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a:t>
            </a:r>
            <a:r>
              <a:rPr lang="en-US" sz="800" b="1"/>
              <a:t> Attendee List</a:t>
            </a:r>
            <a:r>
              <a:rPr lang="en-US" sz="800"/>
              <a:t>;  located at the top left of your screen displays a list of all attendees of this webinar.  </a:t>
            </a:r>
          </a:p>
          <a:p>
            <a:pPr marL="742950" lvl="1" indent="-285750" eaLnBrk="1" hangingPunct="1">
              <a:lnSpc>
                <a:spcPct val="80000"/>
              </a:lnSpc>
              <a:spcBef>
                <a:spcPct val="0"/>
              </a:spcBef>
              <a:spcAft>
                <a:spcPct val="35000"/>
              </a:spcAft>
              <a:buFontTx/>
              <a:buChar char="•"/>
            </a:pPr>
            <a:endParaRPr lang="en-US" sz="800"/>
          </a:p>
          <a:p>
            <a:pPr marL="742950" lvl="1" indent="-285750" eaLnBrk="1" hangingPunct="1">
              <a:lnSpc>
                <a:spcPct val="80000"/>
              </a:lnSpc>
              <a:spcBef>
                <a:spcPct val="0"/>
              </a:spcBef>
              <a:spcAft>
                <a:spcPct val="35000"/>
              </a:spcAft>
              <a:buFontTx/>
              <a:buChar char="•"/>
            </a:pPr>
            <a:r>
              <a:rPr lang="en-US" sz="800"/>
              <a:t>Next is the </a:t>
            </a:r>
            <a:r>
              <a:rPr lang="en-US" sz="800" b="1"/>
              <a:t>Chat Room</a:t>
            </a:r>
            <a:r>
              <a:rPr lang="en-US" sz="800"/>
              <a:t>, also at the left of the screen, directly below the </a:t>
            </a:r>
            <a:r>
              <a:rPr lang="en-US" sz="800" b="1"/>
              <a:t>attendee list</a:t>
            </a:r>
            <a:r>
              <a:rPr lang="en-US" sz="800"/>
              <a:t>, it allows you to ask questions, or make comments during the webinar.  We are using a ONE-WAY conference call for the audio portion of this webinar—you can hear the presenters, but they cannot hear you. Due to the large number of attendees, and to control background noise and interruptions, we’re going to rely on this </a:t>
            </a:r>
            <a:r>
              <a:rPr lang="en-US" sz="800" b="1"/>
              <a:t>CHAT</a:t>
            </a:r>
            <a:r>
              <a:rPr lang="en-US" sz="800"/>
              <a:t> feature to solicit your questions throughout the session. Those of you attending with a group will want to designate a “scribe” to represent your group by entering questions as they occur ANY TIME throughout the session. Your questions are automatically transmitted to the presenters and will be answered during dedicated question and answer periods.</a:t>
            </a:r>
          </a:p>
          <a:p>
            <a:pPr marL="742950" lvl="1" indent="-285750" eaLnBrk="1" hangingPunct="1">
              <a:lnSpc>
                <a:spcPct val="80000"/>
              </a:lnSpc>
              <a:spcBef>
                <a:spcPct val="0"/>
              </a:spcBef>
              <a:spcAft>
                <a:spcPct val="35000"/>
              </a:spcAft>
            </a:pPr>
            <a:endParaRPr lang="en-US" sz="800"/>
          </a:p>
          <a:p>
            <a:pPr eaLnBrk="1" hangingPunct="1">
              <a:lnSpc>
                <a:spcPct val="80000"/>
              </a:lnSpc>
              <a:spcBef>
                <a:spcPct val="0"/>
              </a:spcBef>
              <a:spcAft>
                <a:spcPct val="35000"/>
              </a:spcAft>
            </a:pPr>
            <a:r>
              <a:rPr lang="en-US" sz="800" b="1" i="1"/>
              <a:t>IF POLLING WILL BE CONDUCTED, INFORM USERS THE POLLING WINDOWS WILL NOT APPEAR IF THE USER IS IN FULL SCREEN MODE.</a:t>
            </a:r>
          </a:p>
          <a:p>
            <a:pPr marL="742950" lvl="1" indent="-285750" eaLnBrk="1" hangingPunct="1">
              <a:lnSpc>
                <a:spcPct val="80000"/>
              </a:lnSpc>
              <a:spcBef>
                <a:spcPct val="0"/>
              </a:spcBef>
              <a:spcAft>
                <a:spcPct val="35000"/>
              </a:spcAft>
            </a:pPr>
            <a:endParaRPr lang="en-US" sz="800" b="1" i="1"/>
          </a:p>
          <a:p>
            <a:pPr eaLnBrk="1" hangingPunct="1">
              <a:lnSpc>
                <a:spcPct val="80000"/>
              </a:lnSpc>
              <a:spcBef>
                <a:spcPct val="0"/>
              </a:spcBef>
              <a:spcAft>
                <a:spcPct val="35000"/>
              </a:spcAft>
            </a:pPr>
            <a:r>
              <a:rPr lang="en-US" sz="800" b="1" i="1"/>
              <a:t>IF SCREEN SHARING WILL BE CONDUCTED, INFORM USERS THAT WHAT IS BEING BROADCAST WILL NOT APPEAR IF THE USER IS IN FULL SCREEN MODE.</a:t>
            </a:r>
          </a:p>
          <a:p>
            <a:pPr eaLnBrk="1" hangingPunct="1">
              <a:lnSpc>
                <a:spcPct val="80000"/>
              </a:lnSpc>
              <a:spcBef>
                <a:spcPct val="0"/>
              </a:spcBef>
            </a:pPr>
            <a:r>
              <a:rPr lang="en-US" sz="800" b="1" i="1"/>
              <a:t>(Click to next slide)</a:t>
            </a:r>
          </a:p>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xfrm>
            <a:off x="914400" y="4346575"/>
            <a:ext cx="5029200" cy="4122738"/>
          </a:xfrm>
          <a:noFill/>
        </p:spPr>
        <p:txBody>
          <a:bodyPr wrap="square" lIns="91426" tIns="45713" rIns="91426" bIns="45713" numCol="1" anchor="t" anchorCtr="0" compatLnSpc="1">
            <a:prstTxWarp prst="textNoShape">
              <a:avLst/>
            </a:prstTxWarp>
          </a:bodyPr>
          <a:lstStyle/>
          <a:p>
            <a:pPr eaLnBrk="1" hangingPunct="1">
              <a:spcBef>
                <a:spcPct val="15000"/>
              </a:spcBef>
              <a:spcAft>
                <a:spcPct val="35000"/>
              </a:spcAft>
            </a:pPr>
            <a:r>
              <a:rPr lang="en-US" b="1" u="sng"/>
              <a:t>OPEN CHAT SLIDE</a:t>
            </a:r>
          </a:p>
          <a:p>
            <a:pPr eaLnBrk="1" hangingPunct="1">
              <a:spcBef>
                <a:spcPct val="15000"/>
              </a:spcBef>
              <a:spcAft>
                <a:spcPct val="35000"/>
              </a:spcAft>
            </a:pPr>
            <a:endParaRPr lang="en-US" b="1" u="sng"/>
          </a:p>
          <a:p>
            <a:pPr eaLnBrk="1" hangingPunct="1">
              <a:spcBef>
                <a:spcPct val="15000"/>
              </a:spcBef>
              <a:spcAft>
                <a:spcPct val="35000"/>
              </a:spcAft>
            </a:pPr>
            <a:r>
              <a:rPr lang="en-US" b="1"/>
              <a:t>FACILITATOR:</a:t>
            </a:r>
          </a:p>
          <a:p>
            <a:pPr eaLnBrk="1" hangingPunct="1">
              <a:spcBef>
                <a:spcPct val="15000"/>
              </a:spcBef>
              <a:spcAft>
                <a:spcPct val="35000"/>
              </a:spcAft>
            </a:pPr>
            <a:endParaRPr lang="en-US" b="1"/>
          </a:p>
          <a:p>
            <a:pPr eaLnBrk="1" hangingPunct="1">
              <a:spcBef>
                <a:spcPct val="15000"/>
              </a:spcBef>
              <a:spcAft>
                <a:spcPct val="35000"/>
              </a:spcAft>
            </a:pPr>
            <a:r>
              <a:rPr lang="en-US"/>
              <a:t>If you would like to submit a question during the question and answer portion of the presentation, please enter that question into the </a:t>
            </a:r>
            <a:r>
              <a:rPr lang="en-US" b="1"/>
              <a:t>Chat Room</a:t>
            </a:r>
            <a:r>
              <a:rPr lang="en-US"/>
              <a:t>.  The Chat Room is located in the lower left portion of the virtual classroom.  </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To submit a question, type the question in the </a:t>
            </a:r>
            <a:r>
              <a:rPr lang="en-US" b="1"/>
              <a:t>text box</a:t>
            </a:r>
            <a:r>
              <a:rPr lang="en-US"/>
              <a:t> and press “enter” or “return” on your keyboard.</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Note that by default, your question will be sent to everyone viewing the presentation. If you would like to send your question to the presenter only, please select </a:t>
            </a:r>
            <a:r>
              <a:rPr lang="en-US" b="1"/>
              <a:t>Presenter</a:t>
            </a:r>
            <a:r>
              <a:rPr lang="en-US"/>
              <a:t> from the </a:t>
            </a:r>
            <a:r>
              <a:rPr lang="en-US" b="1"/>
              <a:t>drop-down menu</a:t>
            </a:r>
            <a:r>
              <a:rPr lang="en-US"/>
              <a:t> at the top right of the chat window..  </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Again, please be sure to enter your questions at ANY TIME throughout our session.  We’ll make time to answer as many of them as possible at the end of today’s presentation. </a:t>
            </a:r>
          </a:p>
          <a:p>
            <a:pPr eaLnBrk="1" hangingPunct="1">
              <a:spcBef>
                <a:spcPct val="0"/>
              </a:spcBef>
              <a:buClr>
                <a:srgbClr val="CC0000"/>
              </a:buClr>
              <a:buFont typeface="Wingdings" pitchFamily="1" charset="2"/>
              <a:buNone/>
            </a:pPr>
            <a:r>
              <a:rPr lang="en-US" b="1" i="1"/>
              <a:t>(Click to next slide)</a:t>
            </a:r>
          </a:p>
          <a:p>
            <a:pPr eaLnBrk="1" hangingPunct="1">
              <a:spcBef>
                <a:spcPct val="15000"/>
              </a:spcBef>
              <a:spcAft>
                <a:spcPct val="35000"/>
              </a:spcAft>
            </a:pPr>
            <a:endParaRPr lang="en-US" b="1"/>
          </a:p>
          <a:p>
            <a:pPr eaLnBrk="1" hangingPunct="1">
              <a:spcBef>
                <a:spcPct val="0"/>
              </a:spcBef>
              <a:buClr>
                <a:srgbClr val="CC0000"/>
              </a:buClr>
              <a:buFont typeface="Wingdings" pitchFamily="1" charset="2"/>
              <a:buNone/>
            </a:pPr>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15000"/>
              </a:spcBef>
              <a:spcAft>
                <a:spcPct val="35000"/>
              </a:spcAft>
            </a:pPr>
            <a:r>
              <a:rPr lang="en-US" b="1" u="sng"/>
              <a:t>CLOSED CHAT SLIDE</a:t>
            </a:r>
          </a:p>
          <a:p>
            <a:pPr eaLnBrk="1" hangingPunct="1">
              <a:spcBef>
                <a:spcPct val="15000"/>
              </a:spcBef>
              <a:spcAft>
                <a:spcPct val="35000"/>
              </a:spcAft>
            </a:pPr>
            <a:endParaRPr lang="en-US" b="1" u="sng"/>
          </a:p>
          <a:p>
            <a:pPr eaLnBrk="1" hangingPunct="1">
              <a:spcBef>
                <a:spcPct val="15000"/>
              </a:spcBef>
              <a:spcAft>
                <a:spcPct val="35000"/>
              </a:spcAft>
            </a:pPr>
            <a:r>
              <a:rPr lang="en-US" b="1"/>
              <a:t>FACILITATOR:</a:t>
            </a:r>
          </a:p>
          <a:p>
            <a:pPr eaLnBrk="1" hangingPunct="1">
              <a:spcBef>
                <a:spcPct val="15000"/>
              </a:spcBef>
              <a:spcAft>
                <a:spcPct val="35000"/>
              </a:spcAft>
            </a:pPr>
            <a:endParaRPr lang="en-US" b="1"/>
          </a:p>
          <a:p>
            <a:pPr eaLnBrk="1" hangingPunct="1">
              <a:spcBef>
                <a:spcPct val="0"/>
              </a:spcBef>
              <a:buClr>
                <a:srgbClr val="CC0000"/>
              </a:buClr>
              <a:buFont typeface="Wingdings" pitchFamily="1" charset="2"/>
              <a:buNone/>
            </a:pPr>
            <a:r>
              <a:rPr lang="en-US"/>
              <a:t>To submit a question using the </a:t>
            </a:r>
            <a:r>
              <a:rPr lang="en-US" b="1"/>
              <a:t>Chat </a:t>
            </a:r>
            <a:r>
              <a:rPr lang="en-US"/>
              <a:t>feature, type the question in the </a:t>
            </a:r>
            <a:r>
              <a:rPr lang="en-US" b="1"/>
              <a:t>text box</a:t>
            </a:r>
            <a:r>
              <a:rPr lang="en-US"/>
              <a:t> and press “enter” or “return” on your keyboard.</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When you submit a question, your name and your question will appear on your screen, indicating successful submission.  Note that questions are directly transmitted to presenters—no other participants will  see your questions.</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Again, please be sure to enter your questions at ANY TIME throughout our session. We’ll make time to answer as many of them as possible during the session. </a:t>
            </a:r>
          </a:p>
          <a:p>
            <a:pPr eaLnBrk="1" hangingPunct="1">
              <a:spcBef>
                <a:spcPct val="0"/>
              </a:spcBef>
              <a:buClr>
                <a:srgbClr val="CC0000"/>
              </a:buClr>
              <a:buFont typeface="Wingdings" pitchFamily="1" charset="2"/>
              <a:buNone/>
            </a:pPr>
            <a:endParaRPr lang="en-US" b="1" i="1"/>
          </a:p>
          <a:p>
            <a:pPr eaLnBrk="1" hangingPunct="1">
              <a:spcBef>
                <a:spcPct val="0"/>
              </a:spcBef>
              <a:buClr>
                <a:srgbClr val="CC0000"/>
              </a:buClr>
              <a:buFont typeface="Wingdings" pitchFamily="1" charset="2"/>
              <a:buNone/>
            </a:pPr>
            <a:r>
              <a:rPr lang="en-US" b="1" i="1"/>
              <a:t>(Click to next slide)</a:t>
            </a:r>
          </a:p>
          <a:p>
            <a:pPr eaLnBrk="1" hangingPunct="1">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xfrm>
            <a:off x="685800" y="4343400"/>
            <a:ext cx="5486400" cy="4113213"/>
          </a:xfrm>
          <a:noFill/>
        </p:spPr>
        <p:txBody>
          <a:bodyPr wrap="square" numCol="1" anchor="t" anchorCtr="0" compatLnSpc="1">
            <a:prstTxWarp prst="textNoShape">
              <a:avLst/>
            </a:prstTxWarp>
          </a:bodyPr>
          <a:lstStyle/>
          <a:p>
            <a:pPr eaLnBrk="1" hangingPunct="1">
              <a:spcBef>
                <a:spcPct val="0"/>
              </a:spcBef>
            </a:pPr>
            <a:r>
              <a:rPr lang="en-US" b="1"/>
              <a:t>PRACTICE SLIDE</a:t>
            </a:r>
          </a:p>
          <a:p>
            <a:pPr eaLnBrk="1" hangingPunct="1">
              <a:spcBef>
                <a:spcPct val="0"/>
              </a:spcBef>
            </a:pPr>
            <a:endParaRPr lang="en-US" b="1"/>
          </a:p>
          <a:p>
            <a:pPr eaLnBrk="1" hangingPunct="1">
              <a:spcBef>
                <a:spcPct val="0"/>
              </a:spcBef>
            </a:pPr>
            <a:r>
              <a:rPr lang="en-US" b="1"/>
              <a:t>FACILITATOR:</a:t>
            </a:r>
          </a:p>
          <a:p>
            <a:pPr eaLnBrk="1" hangingPunct="1">
              <a:spcBef>
                <a:spcPct val="0"/>
              </a:spcBef>
            </a:pPr>
            <a:endParaRPr lang="en-US" b="1"/>
          </a:p>
          <a:p>
            <a:pPr eaLnBrk="1" hangingPunct="1">
              <a:spcBef>
                <a:spcPct val="0"/>
              </a:spcBef>
            </a:pPr>
            <a:r>
              <a:rPr lang="en-US"/>
              <a:t>In order to get an idea of who is attending this webinar with us today, and to give you a chance to practice using the </a:t>
            </a:r>
            <a:r>
              <a:rPr lang="en-US" b="1"/>
              <a:t>Chat </a:t>
            </a:r>
            <a:r>
              <a:rPr lang="en-US"/>
              <a:t>feature, please type the name of your organization, your location, and how many people are attending with you today in the </a:t>
            </a:r>
            <a:r>
              <a:rPr lang="en-US" b="1"/>
              <a:t>Chat Room</a:t>
            </a:r>
            <a:r>
              <a:rPr lang="en-US"/>
              <a:t>, and then click the </a:t>
            </a:r>
            <a:r>
              <a:rPr lang="en-US" b="1"/>
              <a:t>arrow button</a:t>
            </a:r>
            <a:r>
              <a:rPr lang="en-US"/>
              <a:t> to submit your entry.</a:t>
            </a:r>
          </a:p>
          <a:p>
            <a:pPr eaLnBrk="1" hangingPunct="1">
              <a:spcBef>
                <a:spcPct val="0"/>
              </a:spcBef>
            </a:pPr>
            <a:endParaRPr lang="en-US"/>
          </a:p>
          <a:p>
            <a:pPr eaLnBrk="1" hangingPunct="1">
              <a:spcBef>
                <a:spcPct val="0"/>
              </a:spcBef>
            </a:pPr>
            <a:r>
              <a:rPr lang="en-US" b="1" i="1"/>
              <a:t>(</a:t>
            </a:r>
            <a:r>
              <a:rPr lang="en-US" b="1" i="1" u="sng"/>
              <a:t>NOTE</a:t>
            </a:r>
            <a:r>
              <a:rPr lang="en-US" b="1" i="1"/>
              <a:t>:  WAIT FOR RESPONSES TO BEGIN APPEARING IN PRESENTER CHAT, ACKNOWLEDGE SOME OF THOSE RESPONSES, AND CLICK TO NEXT SLIDE)</a:t>
            </a:r>
          </a:p>
          <a:p>
            <a:pPr eaLnBrk="1" hangingPunct="1">
              <a:spcBef>
                <a:spcPct val="0"/>
              </a:spcBef>
            </a:pPr>
            <a:endParaRPr lang="en-US" b="1" i="1"/>
          </a:p>
          <a:p>
            <a:pPr eaLnBrk="1" hangingPunct="1">
              <a:spcBef>
                <a:spcPct val="0"/>
              </a:spcBef>
            </a:pPr>
            <a:endParaRPr lang="en-US" i="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46175" y="687388"/>
            <a:ext cx="4573588"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44035" name="Notes Placeholder 2"/>
          <p:cNvSpPr>
            <a:spLocks noGrp="1"/>
          </p:cNvSpPr>
          <p:nvPr>
            <p:ph type="body" idx="1"/>
          </p:nvPr>
        </p:nvSpPr>
        <p:spPr bwMode="auto">
          <a:xfrm>
            <a:off x="685800" y="4343400"/>
            <a:ext cx="5487988" cy="4113213"/>
          </a:xfr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89288" tIns="44645" rIns="89288" bIns="44645" numCol="1" anchor="t" anchorCtr="0" compatLnSpc="1">
            <a:prstTxWarp prst="textNoShape">
              <a:avLst/>
            </a:prstTxWarp>
          </a:bodyPr>
          <a:lstStyle/>
          <a:p>
            <a:pPr eaLnBrk="1" hangingPunct="1"/>
            <a:endParaRPr lang="en-US" dirty="0" smtClean="0"/>
          </a:p>
        </p:txBody>
      </p:sp>
      <p:sp>
        <p:nvSpPr>
          <p:cNvPr id="44036" name="Slide Number Placeholder 3"/>
          <p:cNvSpPr txBox="1">
            <a:spLocks noGrp="1"/>
          </p:cNvSpPr>
          <p:nvPr/>
        </p:nvSpPr>
        <p:spPr bwMode="auto">
          <a:xfrm>
            <a:off x="3884613" y="8686800"/>
            <a:ext cx="2971800" cy="4556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89288" tIns="44645" rIns="89288" bIns="44645" anchor="b"/>
          <a:lstStyle>
            <a:lvl1pPr defTabSz="901700" eaLnBrk="0" hangingPunct="0">
              <a:defRPr>
                <a:solidFill>
                  <a:schemeClr val="tx1"/>
                </a:solidFill>
                <a:latin typeface="Arial" pitchFamily="34" charset="0"/>
                <a:cs typeface="Arial" pitchFamily="34" charset="0"/>
              </a:defRPr>
            </a:lvl1pPr>
            <a:lvl2pPr marL="742950" indent="-285750" defTabSz="901700" eaLnBrk="0" hangingPunct="0">
              <a:defRPr>
                <a:solidFill>
                  <a:schemeClr val="tx1"/>
                </a:solidFill>
                <a:latin typeface="Arial" pitchFamily="34" charset="0"/>
                <a:cs typeface="Arial" pitchFamily="34" charset="0"/>
              </a:defRPr>
            </a:lvl2pPr>
            <a:lvl3pPr marL="1143000" indent="-228600" defTabSz="901700" eaLnBrk="0" hangingPunct="0">
              <a:defRPr>
                <a:solidFill>
                  <a:schemeClr val="tx1"/>
                </a:solidFill>
                <a:latin typeface="Arial" pitchFamily="34" charset="0"/>
                <a:cs typeface="Arial" pitchFamily="34" charset="0"/>
              </a:defRPr>
            </a:lvl3pPr>
            <a:lvl4pPr marL="1600200" indent="-228600" defTabSz="901700" eaLnBrk="0" hangingPunct="0">
              <a:defRPr>
                <a:solidFill>
                  <a:schemeClr val="tx1"/>
                </a:solidFill>
                <a:latin typeface="Arial" pitchFamily="34" charset="0"/>
                <a:cs typeface="Arial" pitchFamily="34" charset="0"/>
              </a:defRPr>
            </a:lvl4pPr>
            <a:lvl5pPr marL="2057400" indent="-228600" defTabSz="901700" eaLnBrk="0" hangingPunct="0">
              <a:defRPr>
                <a:solidFill>
                  <a:schemeClr val="tx1"/>
                </a:solidFill>
                <a:latin typeface="Arial" pitchFamily="34" charset="0"/>
                <a:cs typeface="Arial" pitchFamily="34" charset="0"/>
              </a:defRPr>
            </a:lvl5pPr>
            <a:lvl6pPr marL="2514600" indent="-228600" defTabSz="9017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017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017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017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3E2DD93-737E-4822-BBF5-E0D24C871F54}" type="slidenum">
              <a:rPr lang="en-US" sz="1300"/>
              <a:pPr algn="r" eaLnBrk="1" hangingPunct="1"/>
              <a:t>10</a:t>
            </a:fld>
            <a:endParaRPr 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CD9932-3E07-4858-882F-5DE753F59099}"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2169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8949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1715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8BB5355-1A92-4D29-8BB2-8172B3EAC0A9}" type="slidenum">
              <a:rPr lang="en-US"/>
              <a:pPr>
                <a:defRPr/>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5118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fld id="{2F9E624E-2225-CB4D-83EA-AEC38AD8336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4410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7923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204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7628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6492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123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8590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2BA9D-4A9A-424A-ACEE-263A63747102}" type="datetimeFigureOut">
              <a:rPr lang="en-US" smtClean="0"/>
              <a:pPr/>
              <a:t>3/13/12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50291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2BA9D-4A9A-424A-ACEE-263A63747102}" type="datetimeFigureOut">
              <a:rPr lang="en-US" smtClean="0"/>
              <a:pPr/>
              <a:t>3/13/12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5CDDF-2979-4999-B7BE-2E3666C9C967}" type="slidenum">
              <a:rPr lang="en-US" smtClean="0"/>
              <a:pPr/>
              <a:t>‹#›</a:t>
            </a:fld>
            <a:endParaRPr lang="en-US" dirty="0"/>
          </a:p>
        </p:txBody>
      </p:sp>
      <p:sp>
        <p:nvSpPr>
          <p:cNvPr id="7" name="Rectangle 6"/>
          <p:cNvSpPr/>
          <p:nvPr userDrawn="1"/>
        </p:nvSpPr>
        <p:spPr>
          <a:xfrm>
            <a:off x="0" y="304800"/>
            <a:ext cx="9144000" cy="6858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OVAE.gif"/>
          <p:cNvPicPr>
            <a:picLocks noChangeAspect="1"/>
          </p:cNvPicPr>
          <p:nvPr userDrawn="1"/>
        </p:nvPicPr>
        <p:blipFill>
          <a:blip r:embed="rId15"/>
          <a:stretch>
            <a:fillRect/>
          </a:stretch>
        </p:blipFill>
        <p:spPr>
          <a:xfrm>
            <a:off x="7620000" y="76200"/>
            <a:ext cx="1219200" cy="1219200"/>
          </a:xfrm>
          <a:prstGeom prst="rect">
            <a:avLst/>
          </a:prstGeom>
        </p:spPr>
      </p:pic>
      <p:pic>
        <p:nvPicPr>
          <p:cNvPr id="9" name="Picture 8" descr="OVAE.gif"/>
          <p:cNvPicPr>
            <a:picLocks noChangeAspect="1"/>
          </p:cNvPicPr>
          <p:nvPr userDrawn="1"/>
        </p:nvPicPr>
        <p:blipFill>
          <a:blip r:embed="rId15"/>
          <a:stretch>
            <a:fillRect/>
          </a:stretch>
        </p:blipFill>
        <p:spPr>
          <a:xfrm>
            <a:off x="381000" y="6096000"/>
            <a:ext cx="609600" cy="6096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8208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file:///C:\Users\CSOSLoanerD830\Desktop\table.xls!Sheet1!R2C2:R6C15" TargetMode="External"/><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choolturnaroundsupport.org/content/discussion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mailto:rbalfanz@csos.jhu.edu" TargetMode="External"/><Relationship Id="rId4" Type="http://schemas.openxmlformats.org/officeDocument/2006/relationships/hyperlink" Target="mailto:jfox@jhu.edu" TargetMode="External"/><Relationship Id="rId5" Type="http://schemas.openxmlformats.org/officeDocument/2006/relationships/hyperlink" Target="mailto:kelli_pfaff@dpsk12.org" TargetMode="External"/><Relationship Id="rId1" Type="http://schemas.openxmlformats.org/officeDocument/2006/relationships/slideLayout" Target="../slideLayouts/slideLayout2.xml"/><Relationship Id="rId2" Type="http://schemas.openxmlformats.org/officeDocument/2006/relationships/hyperlink" Target="http://www.every1graduates.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gif"/><Relationship Id="rId1" Type="http://schemas.openxmlformats.org/officeDocument/2006/relationships/slideLayout" Target="../slideLayouts/slideLayout2.xml"/><Relationship Id="rId2" Type="http://schemas.openxmlformats.org/officeDocument/2006/relationships/image" Target="../media/image20.pd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62000" y="3124200"/>
            <a:ext cx="7772400" cy="685799"/>
          </a:xfrm>
          <a:prstGeom prst="rect">
            <a:avLst/>
          </a:prstGeom>
        </p:spPr>
        <p:txBody>
          <a:bodyPr vert="horz"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USING</a:t>
            </a:r>
            <a:r>
              <a:rPr kumimoji="0" lang="en-US" sz="1800" b="1" i="0" u="none" strike="noStrike" kern="1200" cap="all" spc="0" normalizeH="0" noProof="0" dirty="0" smtClean="0">
                <a:ln>
                  <a:noFill/>
                </a:ln>
                <a:solidFill>
                  <a:schemeClr val="tx2">
                    <a:lumMod val="75000"/>
                  </a:schemeClr>
                </a:solidFill>
                <a:effectLst/>
                <a:uLnTx/>
                <a:uFillTx/>
                <a:latin typeface="Arial"/>
                <a:ea typeface="+mj-ea"/>
                <a:cs typeface="Arial"/>
              </a:rPr>
              <a:t> </a:t>
            </a: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EARLY WARNING SYSTEM DATA TO DESIGN STRATEGIC STUDENT INTERVENTIONS</a:t>
            </a:r>
            <a:endParaRPr kumimoji="0" lang="en-US" sz="1800" b="1" i="0" u="none" strike="noStrike" kern="1200" cap="all" spc="0" normalizeH="0" baseline="0" noProof="0" dirty="0">
              <a:ln>
                <a:noFill/>
              </a:ln>
              <a:solidFill>
                <a:schemeClr val="tx2">
                  <a:lumMod val="75000"/>
                </a:schemeClr>
              </a:solidFill>
              <a:effectLst/>
              <a:uLnTx/>
              <a:uFillTx/>
              <a:latin typeface="Arial"/>
              <a:ea typeface="+mj-ea"/>
              <a:cs typeface="Arial"/>
            </a:endParaRPr>
          </a:p>
        </p:txBody>
      </p:sp>
      <p:sp>
        <p:nvSpPr>
          <p:cNvPr id="4" name="Subtitle 2"/>
          <p:cNvSpPr txBox="1">
            <a:spLocks/>
          </p:cNvSpPr>
          <p:nvPr/>
        </p:nvSpPr>
        <p:spPr>
          <a:xfrm>
            <a:off x="762000" y="4419598"/>
            <a:ext cx="7772400" cy="1371601"/>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1400" b="0" i="0" u="none" strike="noStrike" kern="1200" cap="none" spc="0" normalizeH="0" baseline="0" noProof="0" dirty="0">
              <a:ln>
                <a:noFill/>
              </a:ln>
              <a:solidFill>
                <a:schemeClr val="tx2"/>
              </a:solidFill>
              <a:effectLst/>
              <a:uLnTx/>
              <a:uFillTx/>
              <a:latin typeface="Arial Bold"/>
              <a:ea typeface="+mn-ea"/>
              <a:cs typeface="Arial Bold"/>
            </a:endParaRPr>
          </a:p>
        </p:txBody>
      </p:sp>
      <p:pic>
        <p:nvPicPr>
          <p:cNvPr id="5" name="Picture 4" descr="JFF_NewLogo_Stacked.jpg"/>
          <p:cNvPicPr>
            <a:picLocks noChangeAspect="1"/>
          </p:cNvPicPr>
          <p:nvPr/>
        </p:nvPicPr>
        <p:blipFill>
          <a:blip r:embed="rId2"/>
          <a:stretch>
            <a:fillRect/>
          </a:stretch>
        </p:blipFill>
        <p:spPr>
          <a:xfrm>
            <a:off x="3429000" y="5867400"/>
            <a:ext cx="2286000" cy="640080"/>
          </a:xfrm>
          <a:prstGeom prst="rect">
            <a:avLst/>
          </a:prstGeom>
        </p:spPr>
      </p:pic>
      <p:sp>
        <p:nvSpPr>
          <p:cNvPr id="6" name="Rectangle 5"/>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OVAE.gif"/>
          <p:cNvPicPr>
            <a:picLocks noChangeAspect="1"/>
          </p:cNvPicPr>
          <p:nvPr/>
        </p:nvPicPr>
        <p:blipFill>
          <a:blip r:embed="rId3"/>
          <a:stretch>
            <a:fillRect/>
          </a:stretch>
        </p:blipFill>
        <p:spPr>
          <a:xfrm>
            <a:off x="3581400" y="1066800"/>
            <a:ext cx="1930400" cy="1930400"/>
          </a:xfrm>
          <a:prstGeom prst="rect">
            <a:avLst/>
          </a:prstGeom>
        </p:spPr>
      </p:pic>
      <p:sp>
        <p:nvSpPr>
          <p:cNvPr id="9" name="Rectangle 8"/>
          <p:cNvSpPr/>
          <p:nvPr/>
        </p:nvSpPr>
        <p:spPr>
          <a:xfrm>
            <a:off x="152400" y="5943600"/>
            <a:ext cx="10668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762000" y="3810000"/>
            <a:ext cx="7924800" cy="2057400"/>
          </a:xfrm>
          <a:prstGeom prst="rect">
            <a:avLst/>
          </a:prstGeom>
        </p:spPr>
        <p:txBody>
          <a:bodyPr vert="horz" lIns="91440" tIns="45720" rIns="91440" bIns="45720" numCol="3" spcCol="91440" rtlCol="0" anchor="t">
            <a:noAutofit/>
          </a:bodyPr>
          <a:lstStyle/>
          <a:p>
            <a:pPr marL="0" marR="0" lvl="0" indent="0" algn="l" defTabSz="457200" rtl="0" eaLnBrk="1" fontAlgn="auto" latinLnBrk="0" hangingPunct="1">
              <a:spcBef>
                <a:spcPts val="600"/>
              </a:spcBef>
              <a:spcAft>
                <a:spcPts val="100"/>
              </a:spcAft>
              <a:buClrTx/>
              <a:buSzTx/>
              <a:buFont typeface="Arial"/>
              <a:buNone/>
              <a:tabLst/>
              <a:defRPr/>
            </a:pPr>
            <a:r>
              <a:rPr lang="en-US" sz="1325" b="1" noProof="0" dirty="0" smtClean="0">
                <a:solidFill>
                  <a:schemeClr val="tx2"/>
                </a:solidFill>
                <a:latin typeface="Arial Bold"/>
                <a:cs typeface="Arial Bold"/>
              </a:rPr>
              <a:t>Robert Balfanz</a:t>
            </a:r>
            <a:r>
              <a:rPr lang="en-US" sz="1325" noProof="0" dirty="0" smtClean="0">
                <a:solidFill>
                  <a:schemeClr val="tx2"/>
                </a:solidFill>
                <a:latin typeface="Arial Bold"/>
                <a:cs typeface="Arial Bold"/>
              </a:rPr>
              <a:t>, Everyone Graduates Center, Johns Hopkins University</a:t>
            </a:r>
          </a:p>
          <a:p>
            <a:pPr lvl="0" defTabSz="457200">
              <a:spcBef>
                <a:spcPts val="600"/>
              </a:spcBef>
              <a:spcAft>
                <a:spcPts val="100"/>
              </a:spcAft>
              <a:defRPr/>
            </a:pPr>
            <a:r>
              <a:rPr lang="en-US" sz="1325" b="1" dirty="0" smtClean="0">
                <a:solidFill>
                  <a:schemeClr val="tx2"/>
                </a:solidFill>
                <a:latin typeface="Arial Bold"/>
                <a:cs typeface="Arial Bold"/>
              </a:rPr>
              <a:t>Kelli Pfaff</a:t>
            </a:r>
            <a:r>
              <a:rPr lang="en-US" sz="1325" dirty="0" smtClean="0">
                <a:solidFill>
                  <a:schemeClr val="tx2"/>
                </a:solidFill>
                <a:latin typeface="Arial Bold"/>
                <a:cs typeface="Arial Bold"/>
              </a:rPr>
              <a:t>, Deputy Director of Post-Secondary Readiness, Denver Public Schools (DPS)</a:t>
            </a:r>
          </a:p>
          <a:p>
            <a:pPr lvl="0" defTabSz="457200">
              <a:spcBef>
                <a:spcPts val="600"/>
              </a:spcBef>
              <a:spcAft>
                <a:spcPts val="100"/>
              </a:spcAft>
              <a:defRPr/>
            </a:pPr>
            <a:r>
              <a:rPr lang="en-US" sz="1325" b="1" dirty="0" smtClean="0">
                <a:solidFill>
                  <a:schemeClr val="tx2"/>
                </a:solidFill>
                <a:latin typeface="Arial Bold"/>
                <a:cs typeface="Arial Bold"/>
              </a:rPr>
              <a:t>Mark Calhoun</a:t>
            </a:r>
            <a:r>
              <a:rPr lang="en-US" sz="1325" dirty="0" smtClean="0">
                <a:solidFill>
                  <a:schemeClr val="tx2"/>
                </a:solidFill>
                <a:latin typeface="Arial Bold"/>
                <a:cs typeface="Arial Bold"/>
              </a:rPr>
              <a:t>, RTI Coordinator, East High School, DPS</a:t>
            </a:r>
          </a:p>
          <a:p>
            <a:pPr lvl="0" defTabSz="457200">
              <a:spcBef>
                <a:spcPts val="600"/>
              </a:spcBef>
              <a:spcAft>
                <a:spcPts val="100"/>
              </a:spcAft>
              <a:defRPr/>
            </a:pPr>
            <a:r>
              <a:rPr lang="en-US" sz="1325" b="1" dirty="0" smtClean="0">
                <a:solidFill>
                  <a:schemeClr val="tx2"/>
                </a:solidFill>
                <a:latin typeface="Arial Bold"/>
                <a:cs typeface="Arial Bold"/>
              </a:rPr>
              <a:t>Dale Downing</a:t>
            </a:r>
            <a:r>
              <a:rPr lang="en-US" sz="1325" dirty="0" smtClean="0">
                <a:solidFill>
                  <a:schemeClr val="tx2"/>
                </a:solidFill>
                <a:latin typeface="Arial Bold"/>
                <a:cs typeface="Arial Bold"/>
              </a:rPr>
              <a:t>, Product Manager Principal Portal, DPS</a:t>
            </a:r>
          </a:p>
          <a:p>
            <a:pPr lvl="0" defTabSz="457200">
              <a:spcBef>
                <a:spcPts val="600"/>
              </a:spcBef>
              <a:spcAft>
                <a:spcPts val="100"/>
              </a:spcAft>
              <a:defRPr/>
            </a:pPr>
            <a:r>
              <a:rPr lang="en-US" sz="1325" b="1" dirty="0" smtClean="0">
                <a:solidFill>
                  <a:schemeClr val="tx2"/>
                </a:solidFill>
                <a:latin typeface="Arial Bold"/>
                <a:cs typeface="Arial Bold"/>
              </a:rPr>
              <a:t>Doug Ferguson</a:t>
            </a:r>
            <a:r>
              <a:rPr lang="en-US" sz="1325" dirty="0" smtClean="0">
                <a:solidFill>
                  <a:schemeClr val="tx2"/>
                </a:solidFill>
                <a:latin typeface="Arial Bold"/>
                <a:cs typeface="Arial Bold"/>
              </a:rPr>
              <a:t>, Manager of Business Intelligence, DPS</a:t>
            </a:r>
          </a:p>
          <a:p>
            <a:pPr lvl="0" defTabSz="457200">
              <a:spcBef>
                <a:spcPts val="600"/>
              </a:spcBef>
              <a:spcAft>
                <a:spcPts val="100"/>
              </a:spcAft>
              <a:defRPr/>
            </a:pPr>
            <a:r>
              <a:rPr lang="en-US" sz="1325" b="1" dirty="0" smtClean="0">
                <a:solidFill>
                  <a:schemeClr val="tx2"/>
                </a:solidFill>
                <a:latin typeface="Arial Bold"/>
                <a:cs typeface="Arial Bold"/>
              </a:rPr>
              <a:t>Tom Imperiale</a:t>
            </a:r>
            <a:r>
              <a:rPr lang="en-US" sz="1325" dirty="0" smtClean="0">
                <a:solidFill>
                  <a:schemeClr val="tx2"/>
                </a:solidFill>
                <a:latin typeface="Arial Bold"/>
                <a:cs typeface="Arial Bold"/>
              </a:rPr>
              <a:t>, Business Analyst, DPS</a:t>
            </a:r>
          </a:p>
          <a:p>
            <a:pPr lvl="0" defTabSz="457200">
              <a:spcBef>
                <a:spcPts val="600"/>
              </a:spcBef>
              <a:spcAft>
                <a:spcPts val="100"/>
              </a:spcAft>
              <a:defRPr/>
            </a:pPr>
            <a:r>
              <a:rPr lang="en-US" sz="1325" b="1" dirty="0" smtClean="0">
                <a:solidFill>
                  <a:schemeClr val="tx2"/>
                </a:solidFill>
                <a:latin typeface="Arial Bold"/>
                <a:cs typeface="Arial Bold"/>
              </a:rPr>
              <a:t>Chung Pham</a:t>
            </a:r>
            <a:r>
              <a:rPr lang="en-US" sz="1325" dirty="0" smtClean="0">
                <a:solidFill>
                  <a:schemeClr val="tx2"/>
                </a:solidFill>
                <a:latin typeface="Arial Bold"/>
                <a:cs typeface="Arial Bold"/>
              </a:rPr>
              <a:t>, Senior Research Analyst, DPS</a:t>
            </a:r>
          </a:p>
          <a:p>
            <a:pPr lvl="0" defTabSz="457200">
              <a:spcBef>
                <a:spcPts val="600"/>
              </a:spcBef>
              <a:spcAft>
                <a:spcPts val="100"/>
              </a:spcAft>
              <a:defRPr/>
            </a:pPr>
            <a:r>
              <a:rPr lang="en-US" sz="1325" b="1" dirty="0" smtClean="0">
                <a:solidFill>
                  <a:schemeClr val="tx2"/>
                </a:solidFill>
                <a:latin typeface="Arial Bold"/>
                <a:cs typeface="Arial Bold"/>
              </a:rPr>
              <a:t>Moderated by: Ashley Brown</a:t>
            </a:r>
            <a:r>
              <a:rPr lang="en-US" sz="1325" dirty="0" smtClean="0">
                <a:solidFill>
                  <a:schemeClr val="tx2"/>
                </a:solidFill>
                <a:latin typeface="Arial Bold"/>
                <a:cs typeface="Arial Bold"/>
              </a:rPr>
              <a:t>, Education Program Specialist, U.S. Department of Education and </a:t>
            </a:r>
            <a:r>
              <a:rPr lang="en-US" sz="1325" b="1" dirty="0" smtClean="0">
                <a:solidFill>
                  <a:schemeClr val="tx2"/>
                </a:solidFill>
                <a:latin typeface="Arial Bold"/>
                <a:cs typeface="Arial Bold"/>
              </a:rPr>
              <a:t>Brian Keating</a:t>
            </a:r>
            <a:r>
              <a:rPr lang="en-US" sz="1325" dirty="0" smtClean="0">
                <a:solidFill>
                  <a:schemeClr val="tx2"/>
                </a:solidFill>
                <a:latin typeface="Arial Bold"/>
                <a:cs typeface="Arial Bold"/>
              </a:rPr>
              <a:t>, Webinar Facilitator and Knowledge Manager, Maher &amp; Maher</a:t>
            </a:r>
          </a:p>
          <a:p>
            <a:pPr marL="0" marR="0" lvl="0" indent="0" algn="l" defTabSz="457200" rtl="0" eaLnBrk="1" fontAlgn="auto" latinLnBrk="0" hangingPunct="1">
              <a:spcBef>
                <a:spcPts val="200"/>
              </a:spcBef>
              <a:buClrTx/>
              <a:buSzTx/>
              <a:buFont typeface="Arial"/>
              <a:buNone/>
              <a:tabLst/>
              <a:defRPr/>
            </a:pPr>
            <a:endParaRPr kumimoji="0" lang="en-US" sz="1325" b="0" i="0" u="none" strike="noStrike" kern="1200" cap="none" spc="0" normalizeH="0" baseline="0" noProof="0" dirty="0">
              <a:ln>
                <a:noFill/>
              </a:ln>
              <a:solidFill>
                <a:schemeClr val="tx2"/>
              </a:solidFill>
              <a:effectLst/>
              <a:uLnTx/>
              <a:uFillTx/>
              <a:latin typeface="Arial Bold"/>
              <a:ea typeface="+mn-ea"/>
              <a:cs typeface="Arial Bold"/>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53354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nvGraphicFramePr>
        <p:xfrm>
          <a:off x="381000" y="3440899"/>
          <a:ext cx="8382000" cy="3340901"/>
        </p:xfrm>
        <a:graphic>
          <a:graphicData uri="http://schemas.openxmlformats.org/presentationml/2006/ole">
            <p:oleObj spid="_x0000_s3086" name="Worksheet" r:id="rId4" imgW="6388100" imgH="2552700" progId="Excel.Sheet.8">
              <p:link updateAutomatic="1"/>
            </p:oleObj>
          </a:graphicData>
        </a:graphic>
      </p:graphicFrame>
      <p:sp>
        <p:nvSpPr>
          <p:cNvPr id="33796" name="Text Box 4"/>
          <p:cNvSpPr txBox="1">
            <a:spLocks noChangeArrowheads="1"/>
          </p:cNvSpPr>
          <p:nvPr/>
        </p:nvSpPr>
        <p:spPr bwMode="auto">
          <a:xfrm>
            <a:off x="381000" y="1447800"/>
            <a:ext cx="8375650" cy="221599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ts val="300"/>
              </a:spcBef>
              <a:spcAft>
                <a:spcPts val="300"/>
              </a:spcAft>
              <a:buFontTx/>
              <a:buChar char="•"/>
            </a:pPr>
            <a:r>
              <a:rPr lang="en-US" sz="1900" dirty="0">
                <a:latin typeface="Arial"/>
                <a:cs typeface="Arial"/>
              </a:rPr>
              <a:t>Without additional support to provide interventions at the scale and intensity required to meet each student’s individual needs, teachers can easy feel overwhelmed</a:t>
            </a:r>
            <a:r>
              <a:rPr lang="en-US" sz="1900" dirty="0" smtClean="0">
                <a:latin typeface="Arial"/>
                <a:cs typeface="Arial"/>
              </a:rPr>
              <a:t>. </a:t>
            </a:r>
          </a:p>
          <a:p>
            <a:pPr eaLnBrk="1" hangingPunct="1">
              <a:spcBef>
                <a:spcPts val="300"/>
              </a:spcBef>
              <a:spcAft>
                <a:spcPts val="300"/>
              </a:spcAft>
              <a:buFontTx/>
              <a:buChar char="•"/>
            </a:pPr>
            <a:r>
              <a:rPr lang="en-US" sz="1900" dirty="0">
                <a:latin typeface="Arial"/>
                <a:cs typeface="Arial"/>
              </a:rPr>
              <a:t>Research has shown that when teachers feel overwhelmed by the level of challenge in high needs schools, they will often lower expectations for students.</a:t>
            </a:r>
          </a:p>
          <a:p>
            <a:pPr eaLnBrk="1" hangingPunct="1">
              <a:buFontTx/>
              <a:buChar char="•"/>
            </a:pPr>
            <a:endParaRPr lang="en-US" sz="1400" dirty="0">
              <a:latin typeface="Gill Sans MT" pitchFamily="34" charset="0"/>
            </a:endParaRPr>
          </a:p>
        </p:txBody>
      </p:sp>
      <p:sp>
        <p:nvSpPr>
          <p:cNvPr id="5"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EARLY WARNING INDICATOR DATA TOOL</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6" name="TextBox 5"/>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30131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Compose a “support list” of students and revise it every few weeks based on the indicators.</a:t>
            </a:r>
          </a:p>
          <a:p>
            <a:pPr marL="230188" indent="-230188">
              <a:spcBef>
                <a:spcPts val="400"/>
              </a:spcBef>
              <a:spcAft>
                <a:spcPts val="400"/>
              </a:spcAft>
            </a:pPr>
            <a:r>
              <a:rPr lang="en-US" sz="1900" dirty="0" smtClean="0">
                <a:latin typeface="Arial"/>
                <a:cs typeface="Arial"/>
              </a:rPr>
              <a:t>Act on the data shown in the “support list.”</a:t>
            </a:r>
          </a:p>
          <a:p>
            <a:pPr marL="230188" indent="-230188">
              <a:spcBef>
                <a:spcPts val="400"/>
              </a:spcBef>
              <a:spcAft>
                <a:spcPts val="400"/>
              </a:spcAft>
            </a:pPr>
            <a:r>
              <a:rPr lang="en-US" sz="1900" dirty="0" smtClean="0">
                <a:latin typeface="Arial"/>
                <a:cs typeface="Arial"/>
              </a:rPr>
              <a:t>Make decisions about actions and interventions as a team.</a:t>
            </a:r>
          </a:p>
          <a:p>
            <a:pPr marL="230188" indent="-230188">
              <a:spcBef>
                <a:spcPts val="400"/>
              </a:spcBef>
              <a:spcAft>
                <a:spcPts val="400"/>
              </a:spcAft>
            </a:pPr>
            <a:r>
              <a:rPr lang="en-US" sz="1900" dirty="0" smtClean="0">
                <a:latin typeface="Arial"/>
                <a:cs typeface="Arial"/>
              </a:rPr>
              <a:t>Use knowledge of your school and students when choosing interventions (one size does not fit all).</a:t>
            </a:r>
          </a:p>
          <a:p>
            <a:endParaRPr lang="en-US" dirty="0" smtClean="0"/>
          </a:p>
          <a:p>
            <a:endParaRPr lang="en-US" dirty="0" smtClean="0"/>
          </a:p>
          <a:p>
            <a:endParaRPr lang="en-US" dirty="0"/>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smtClean="0">
                <a:solidFill>
                  <a:schemeClr val="bg1"/>
                </a:solidFill>
                <a:latin typeface="Arial"/>
                <a:ea typeface="+mj-ea"/>
                <a:cs typeface="Arial"/>
              </a:rPr>
              <a:t>INTERVENING AT THE SCHOOL LEVEL:</a:t>
            </a:r>
            <a:br>
              <a:rPr lang="en-US" sz="1600" b="1" noProof="0" smtClean="0">
                <a:solidFill>
                  <a:schemeClr val="bg1"/>
                </a:solidFill>
                <a:latin typeface="Arial"/>
                <a:ea typeface="+mj-ea"/>
                <a:cs typeface="Arial"/>
              </a:rPr>
            </a:br>
            <a:r>
              <a:rPr lang="en-US" sz="1600" b="1" noProof="0" smtClean="0">
                <a:solidFill>
                  <a:schemeClr val="bg1"/>
                </a:solidFill>
                <a:latin typeface="Arial"/>
                <a:ea typeface="+mj-ea"/>
                <a:cs typeface="Arial"/>
              </a:rPr>
              <a:t>BASIC IDEA</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11</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94308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447800"/>
            <a:ext cx="8382000" cy="4648200"/>
          </a:xfrm>
        </p:spPr>
        <p:txBody>
          <a:bodyPr>
            <a:noAutofit/>
          </a:bodyPr>
          <a:lstStyle/>
          <a:p>
            <a:pPr marL="230188" indent="-230188" fontAlgn="auto">
              <a:spcBef>
                <a:spcPts val="400"/>
              </a:spcBef>
              <a:spcAft>
                <a:spcPts val="400"/>
              </a:spcAft>
              <a:buFont typeface="Arial"/>
              <a:buChar char="•"/>
              <a:defRPr/>
            </a:pPr>
            <a:r>
              <a:rPr lang="en-US" sz="1900" dirty="0" smtClean="0">
                <a:latin typeface="Arial"/>
                <a:cs typeface="Arial"/>
              </a:rPr>
              <a:t>Have diagnostic tools to deduce if student behavior is driven by academic, socio-emotional needs or both.</a:t>
            </a:r>
          </a:p>
          <a:p>
            <a:pPr marL="230188" indent="-230188">
              <a:spcBef>
                <a:spcPts val="400"/>
              </a:spcBef>
              <a:spcAft>
                <a:spcPts val="400"/>
              </a:spcAft>
              <a:buFont typeface="Arial"/>
              <a:buChar char="•"/>
              <a:defRPr/>
            </a:pPr>
            <a:r>
              <a:rPr lang="en-US" sz="1900" dirty="0">
                <a:latin typeface="Arial"/>
                <a:cs typeface="Arial"/>
              </a:rPr>
              <a:t>Recognize and build on student </a:t>
            </a:r>
            <a:r>
              <a:rPr lang="en-US" sz="1900" dirty="0" smtClean="0">
                <a:latin typeface="Arial"/>
                <a:cs typeface="Arial"/>
              </a:rPr>
              <a:t>strengths.</a:t>
            </a:r>
          </a:p>
          <a:p>
            <a:pPr marL="230188" indent="-230188">
              <a:spcBef>
                <a:spcPts val="400"/>
              </a:spcBef>
              <a:spcAft>
                <a:spcPts val="400"/>
              </a:spcAft>
              <a:buFont typeface="Arial"/>
              <a:buChar char="•"/>
              <a:defRPr/>
            </a:pPr>
            <a:r>
              <a:rPr lang="en-US" sz="1900" dirty="0" smtClean="0">
                <a:latin typeface="Arial"/>
                <a:cs typeface="Arial"/>
              </a:rPr>
              <a:t>Look </a:t>
            </a:r>
            <a:r>
              <a:rPr lang="en-US" sz="1900" dirty="0">
                <a:latin typeface="Arial"/>
                <a:cs typeface="Arial"/>
              </a:rPr>
              <a:t>for and act upon patterns that emerge from the </a:t>
            </a:r>
            <a:r>
              <a:rPr lang="en-US" sz="1900" dirty="0" smtClean="0">
                <a:latin typeface="Arial"/>
                <a:cs typeface="Arial"/>
              </a:rPr>
              <a:t>data—at </a:t>
            </a:r>
            <a:r>
              <a:rPr lang="en-US" sz="1900" dirty="0">
                <a:latin typeface="Arial"/>
                <a:cs typeface="Arial"/>
              </a:rPr>
              <a:t>individual, classroom, school, and district </a:t>
            </a:r>
            <a:r>
              <a:rPr lang="en-US" sz="1900" dirty="0" smtClean="0">
                <a:latin typeface="Arial"/>
                <a:cs typeface="Arial"/>
              </a:rPr>
              <a:t>levels.</a:t>
            </a:r>
          </a:p>
          <a:p>
            <a:pPr marL="230188" indent="-230188">
              <a:spcBef>
                <a:spcPts val="400"/>
              </a:spcBef>
              <a:spcAft>
                <a:spcPts val="400"/>
              </a:spcAft>
              <a:buFont typeface="Arial"/>
              <a:buChar char="•"/>
              <a:defRPr/>
            </a:pPr>
            <a:r>
              <a:rPr lang="en-US" sz="1900" dirty="0">
                <a:latin typeface="Arial"/>
                <a:cs typeface="Arial"/>
              </a:rPr>
              <a:t>Systematically apply school-wide preventative, targeted and intensive interventions until students are on-</a:t>
            </a:r>
            <a:r>
              <a:rPr lang="en-US" sz="1900" dirty="0" smtClean="0">
                <a:latin typeface="Arial"/>
                <a:cs typeface="Arial"/>
              </a:rPr>
              <a:t>track.</a:t>
            </a:r>
          </a:p>
          <a:p>
            <a:pPr marL="274320" indent="-274320" fontAlgn="auto">
              <a:lnSpc>
                <a:spcPct val="120000"/>
              </a:lnSpc>
              <a:spcBef>
                <a:spcPts val="0"/>
              </a:spcBef>
              <a:spcAft>
                <a:spcPts val="0"/>
              </a:spcAft>
              <a:buFont typeface="Wingdings 2"/>
              <a:buChar char=""/>
              <a:defRPr/>
            </a:pPr>
            <a:endParaRPr lang="en-US" sz="2800" dirty="0"/>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ADVANCED APPROACH TO IMPLEMENTING AT THE SCHOOL LEVEL: LINK EARLY WARNING DATA TO TIERED INTERVENTIONS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1613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What is the most effective level of intervention: student, classroom, or school level?</a:t>
            </a:r>
          </a:p>
          <a:p>
            <a:pPr marL="230188" indent="-230188">
              <a:spcBef>
                <a:spcPts val="400"/>
              </a:spcBef>
              <a:spcAft>
                <a:spcPts val="400"/>
              </a:spcAft>
            </a:pPr>
            <a:r>
              <a:rPr lang="en-US" sz="1900" dirty="0" smtClean="0">
                <a:latin typeface="Arial"/>
                <a:cs typeface="Arial"/>
              </a:rPr>
              <a:t>Does the school have the scale and scope of interventions needed to reach all students effectively?</a:t>
            </a:r>
            <a:endParaRPr lang="en-US" sz="1900" dirty="0">
              <a:latin typeface="Arial"/>
              <a:cs typeface="Arial"/>
            </a:endParaRP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TWO KEY QUESTIONS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13</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841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graphicFrame>
        <p:nvGraphicFramePr>
          <p:cNvPr id="79875" name="Group 3"/>
          <p:cNvGraphicFramePr>
            <a:graphicFrameLocks noGrp="1"/>
          </p:cNvGraphicFramePr>
          <p:nvPr>
            <p:ph type="tbl"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11702"/>
              </p:ext>
            </p:extLst>
          </p:nvPr>
        </p:nvGraphicFramePr>
        <p:xfrm>
          <a:off x="381000" y="1447801"/>
          <a:ext cx="8382000" cy="3428999"/>
        </p:xfrm>
        <a:graphic>
          <a:graphicData uri="http://schemas.openxmlformats.org/drawingml/2006/table">
            <a:tbl>
              <a:tblPr/>
              <a:tblGrid>
                <a:gridCol w="1676400"/>
                <a:gridCol w="3352800"/>
                <a:gridCol w="3352800"/>
              </a:tblGrid>
              <a:tr h="724297">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endParaRPr kumimoji="0" lang="en-US" sz="1400" b="0" i="0" u="none" strike="noStrike" cap="none" normalizeH="0" baseline="0" dirty="0" smtClean="0">
                        <a:ln>
                          <a:noFill/>
                        </a:ln>
                        <a:solidFill>
                          <a:schemeClr val="bg1"/>
                        </a:solidFill>
                        <a:effectLst/>
                        <a:latin typeface="Arial"/>
                        <a:cs typeface="Arial"/>
                      </a:endParaRP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bg1"/>
                          </a:solidFill>
                          <a:effectLst/>
                          <a:latin typeface="Arial"/>
                          <a:cs typeface="Arial"/>
                        </a:rPr>
                        <a:t>EXAMPLES OF ACADEMIC INTERVENTIONS</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bg1"/>
                          </a:solidFill>
                          <a:effectLst/>
                          <a:latin typeface="Arial"/>
                          <a:cs typeface="Arial"/>
                        </a:rPr>
                        <a:t>EXAMPLES OF BEHAVIORAL/ATTENDANCE INTERVENTIONS</a:t>
                      </a:r>
                      <a:r>
                        <a:rPr kumimoji="0" lang="en-US" sz="1400" b="0" i="0" u="none" strike="noStrike" cap="none" normalizeH="0" baseline="0" dirty="0" smtClean="0">
                          <a:ln>
                            <a:noFill/>
                          </a:ln>
                          <a:solidFill>
                            <a:schemeClr val="bg1"/>
                          </a:solidFill>
                          <a:effectLst/>
                          <a:latin typeface="Arial"/>
                          <a:cs typeface="Arial"/>
                        </a:rPr>
                        <a:t> </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tx2">
                        <a:lumMod val="75000"/>
                      </a:schemeClr>
                    </a:solidFill>
                  </a:tcPr>
                </a:tc>
              </a:tr>
              <a:tr h="1409302">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tx2">
                              <a:lumMod val="75000"/>
                            </a:schemeClr>
                          </a:solidFill>
                          <a:effectLst/>
                          <a:latin typeface="Arial"/>
                          <a:cs typeface="Arial"/>
                        </a:rPr>
                        <a:t>WHOLE SCHOOL</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tx2">
                              <a:lumMod val="75000"/>
                            </a:schemeClr>
                          </a:solidFill>
                          <a:effectLst/>
                          <a:latin typeface="Arial"/>
                          <a:cs typeface="Arial"/>
                        </a:rPr>
                        <a:t>PREVENTATIVE</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Research- and Standards- Based Core Curriculum</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Extended Time Math and Literacy Blocks</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Benchmark Assessments</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Positive Behavior Supports</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Attendance Campaigns (first absence brings a response, social incentives)</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Hands On/Minds On Courses (Music, Art, Science, Debate, Sports) </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tx2">
                              <a:lumMod val="75000"/>
                            </a:schemeClr>
                          </a:solidFill>
                          <a:effectLst/>
                          <a:latin typeface="Arial"/>
                          <a:cs typeface="Arial"/>
                        </a:rPr>
                        <a:t>TARGETED</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Elective Replacement Extra Help Courses Linked to Core Course</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Behavior/Attendance Team-Problem Solving, Contracts and Daily Monitoring</a:t>
                      </a:r>
                    </a:p>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Mentoring</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1" i="0" u="none" strike="noStrike" cap="none" normalizeH="0" baseline="0" dirty="0" smtClean="0">
                          <a:ln>
                            <a:noFill/>
                          </a:ln>
                          <a:solidFill>
                            <a:schemeClr val="tx2">
                              <a:lumMod val="75000"/>
                            </a:schemeClr>
                          </a:solidFill>
                          <a:effectLst/>
                          <a:latin typeface="Arial"/>
                          <a:cs typeface="Arial"/>
                        </a:rPr>
                        <a:t>INTENSIVE</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Tutoring</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400"/>
                        </a:spcBef>
                        <a:spcAft>
                          <a:spcPts val="400"/>
                        </a:spcAft>
                        <a:buClrTx/>
                        <a:buSzTx/>
                        <a:buFontTx/>
                        <a:buNone/>
                        <a:tabLst/>
                      </a:pPr>
                      <a:r>
                        <a:rPr kumimoji="0" lang="en-US" sz="1400" b="0" i="0" u="none" strike="noStrike" cap="none" normalizeH="0" baseline="0" dirty="0" smtClean="0">
                          <a:ln>
                            <a:noFill/>
                          </a:ln>
                          <a:solidFill>
                            <a:schemeClr val="tx1"/>
                          </a:solidFill>
                          <a:effectLst/>
                          <a:latin typeface="Arial"/>
                          <a:cs typeface="Arial"/>
                        </a:rPr>
                        <a:t>Social Service Supports</a:t>
                      </a:r>
                    </a:p>
                  </a:txBody>
                  <a:tcPr marL="81968" marR="81968" marT="40986" marB="4098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KEEPING EARLY SECONDARY STUDENTS ON TRACK TO GRADUATION (GRADES 6-10)</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1" name="TextBox 10"/>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14</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60482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685800" y="304800"/>
            <a:ext cx="7772400" cy="1470025"/>
          </a:xfrm>
          <a:prstGeom prst="rect">
            <a:avLst/>
          </a:prstGeom>
        </p:spPr>
        <p:txBody>
          <a:bodyPr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endParaRPr lang="en-US" sz="3600" dirty="0">
              <a:solidFill>
                <a:srgbClr val="3366FF"/>
              </a:solidFill>
            </a:endParaRPr>
          </a:p>
        </p:txBody>
      </p:sp>
      <p:graphicFrame>
        <p:nvGraphicFramePr>
          <p:cNvPr id="8" name="Table 7"/>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23638042"/>
              </p:ext>
            </p:extLst>
          </p:nvPr>
        </p:nvGraphicFramePr>
        <p:xfrm>
          <a:off x="381000" y="1447801"/>
          <a:ext cx="8382000" cy="4296965"/>
        </p:xfrm>
        <a:graphic>
          <a:graphicData uri="http://schemas.openxmlformats.org/drawingml/2006/table">
            <a:tbl>
              <a:tblPr firstRow="1" bandRow="1">
                <a:effectLst/>
                <a:tableStyleId>{3C2FFA5D-87B4-456A-9821-1D502468CF0F}</a:tableStyleId>
              </a:tblPr>
              <a:tblGrid>
                <a:gridCol w="2095500"/>
                <a:gridCol w="2095500"/>
                <a:gridCol w="2095500"/>
                <a:gridCol w="2095500"/>
              </a:tblGrid>
              <a:tr h="825104">
                <a:tc>
                  <a:txBody>
                    <a:bodyPr/>
                    <a:lstStyle/>
                    <a:p>
                      <a:pPr algn="l">
                        <a:spcBef>
                          <a:spcPts val="400"/>
                        </a:spcBef>
                        <a:spcAft>
                          <a:spcPts val="400"/>
                        </a:spcAft>
                      </a:pPr>
                      <a:endParaRPr lang="en-US" sz="1400" dirty="0">
                        <a:solidFill>
                          <a:schemeClr val="bg1"/>
                        </a:solidFill>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17375E"/>
                    </a:solidFill>
                  </a:tcPr>
                </a:tc>
                <a:tc>
                  <a:txBody>
                    <a:bodyPr/>
                    <a:lstStyle/>
                    <a:p>
                      <a:pPr algn="l">
                        <a:spcBef>
                          <a:spcPts val="400"/>
                        </a:spcBef>
                        <a:spcAft>
                          <a:spcPts val="400"/>
                        </a:spcAft>
                      </a:pPr>
                      <a:r>
                        <a:rPr lang="en-US" sz="1400" dirty="0" smtClean="0">
                          <a:latin typeface="Arial"/>
                          <a:cs typeface="Arial"/>
                        </a:rPr>
                        <a:t>ATTENDANCE</a:t>
                      </a: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17375E"/>
                    </a:solidFill>
                  </a:tcPr>
                </a:tc>
                <a:tc>
                  <a:txBody>
                    <a:bodyPr/>
                    <a:lstStyle/>
                    <a:p>
                      <a:pPr algn="l">
                        <a:spcBef>
                          <a:spcPts val="400"/>
                        </a:spcBef>
                        <a:spcAft>
                          <a:spcPts val="400"/>
                        </a:spcAft>
                      </a:pPr>
                      <a:r>
                        <a:rPr lang="en-US" sz="1400" dirty="0" smtClean="0">
                          <a:latin typeface="Arial"/>
                          <a:cs typeface="Arial"/>
                        </a:rPr>
                        <a:t>BEHAVIOR </a:t>
                      </a:r>
                    </a:p>
                    <a:p>
                      <a:pPr algn="l">
                        <a:spcBef>
                          <a:spcPts val="400"/>
                        </a:spcBef>
                        <a:spcAft>
                          <a:spcPts val="400"/>
                        </a:spcAft>
                      </a:pPr>
                      <a:r>
                        <a:rPr lang="en-US" sz="1400" dirty="0" smtClean="0">
                          <a:latin typeface="Arial"/>
                          <a:cs typeface="Arial"/>
                        </a:rPr>
                        <a:t>(INCLUDING EFFORT)</a:t>
                      </a: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17375E"/>
                    </a:solidFill>
                  </a:tcPr>
                </a:tc>
                <a:tc>
                  <a:txBody>
                    <a:bodyPr/>
                    <a:lstStyle/>
                    <a:p>
                      <a:pPr algn="l">
                        <a:spcBef>
                          <a:spcPts val="400"/>
                        </a:spcBef>
                        <a:spcAft>
                          <a:spcPts val="400"/>
                        </a:spcAft>
                      </a:pPr>
                      <a:r>
                        <a:rPr lang="en-US" sz="1400" dirty="0" smtClean="0">
                          <a:latin typeface="Arial"/>
                          <a:cs typeface="Arial"/>
                        </a:rPr>
                        <a:t>COURSE PERFORMANCE</a:t>
                      </a: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17375E"/>
                    </a:solidFill>
                  </a:tcPr>
                </a:tc>
              </a:tr>
              <a:tr h="1157287">
                <a:tc>
                  <a:txBody>
                    <a:bodyPr/>
                    <a:lstStyle/>
                    <a:p>
                      <a:pPr algn="l">
                        <a:spcBef>
                          <a:spcPts val="400"/>
                        </a:spcBef>
                        <a:spcAft>
                          <a:spcPts val="400"/>
                        </a:spcAft>
                      </a:pPr>
                      <a:r>
                        <a:rPr lang="en-US" sz="1400" b="1" i="0" dirty="0" smtClean="0">
                          <a:solidFill>
                            <a:srgbClr val="17375E"/>
                          </a:solidFill>
                          <a:latin typeface="Arial"/>
                          <a:cs typeface="Arial"/>
                        </a:rPr>
                        <a:t>WHOLE SCHOOL</a:t>
                      </a:r>
                      <a:endParaRPr lang="en-US" sz="1400" b="1" i="0" dirty="0">
                        <a:solidFill>
                          <a:srgbClr val="17375E"/>
                        </a:solidFill>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r>
                        <a:rPr lang="en-US" sz="1400" dirty="0" smtClean="0">
                          <a:latin typeface="Arial"/>
                          <a:cs typeface="Arial"/>
                        </a:rPr>
                        <a:t>Need:</a:t>
                      </a:r>
                    </a:p>
                    <a:p>
                      <a:pPr algn="l">
                        <a:spcBef>
                          <a:spcPts val="400"/>
                        </a:spcBef>
                        <a:spcAft>
                          <a:spcPts val="400"/>
                        </a:spcAft>
                      </a:pPr>
                      <a:r>
                        <a:rPr lang="en-US" sz="1400" dirty="0" smtClean="0">
                          <a:latin typeface="Arial"/>
                          <a:cs typeface="Arial"/>
                        </a:rPr>
                        <a:t>Capacity:</a:t>
                      </a:r>
                    </a:p>
                    <a:p>
                      <a:pPr algn="l">
                        <a:spcBef>
                          <a:spcPts val="400"/>
                        </a:spcBef>
                        <a:spcAft>
                          <a:spcPts val="400"/>
                        </a:spcAft>
                      </a:pPr>
                      <a:r>
                        <a:rPr lang="en-US" sz="1400" dirty="0" smtClean="0">
                          <a:latin typeface="Arial"/>
                          <a:cs typeface="Arial"/>
                        </a:rPr>
                        <a:t>Effectiveness:</a:t>
                      </a: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r>
              <a:tr h="1157287">
                <a:tc>
                  <a:txBody>
                    <a:bodyPr/>
                    <a:lstStyle/>
                    <a:p>
                      <a:pPr algn="l">
                        <a:spcBef>
                          <a:spcPts val="400"/>
                        </a:spcBef>
                        <a:spcAft>
                          <a:spcPts val="400"/>
                        </a:spcAft>
                      </a:pPr>
                      <a:r>
                        <a:rPr lang="en-US" sz="1400" b="1" i="0" dirty="0" smtClean="0">
                          <a:solidFill>
                            <a:srgbClr val="17375E"/>
                          </a:solidFill>
                          <a:latin typeface="Arial"/>
                          <a:cs typeface="Arial"/>
                        </a:rPr>
                        <a:t>TARGETED</a:t>
                      </a:r>
                      <a:endParaRPr lang="en-US" sz="1400" b="1" i="0" dirty="0">
                        <a:solidFill>
                          <a:srgbClr val="17375E"/>
                        </a:solidFill>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r>
              <a:tr h="1157287">
                <a:tc>
                  <a:txBody>
                    <a:bodyPr/>
                    <a:lstStyle/>
                    <a:p>
                      <a:pPr algn="l">
                        <a:spcBef>
                          <a:spcPts val="400"/>
                        </a:spcBef>
                        <a:spcAft>
                          <a:spcPts val="400"/>
                        </a:spcAft>
                      </a:pPr>
                      <a:r>
                        <a:rPr lang="en-US" sz="1400" b="1" i="0" dirty="0" smtClean="0">
                          <a:solidFill>
                            <a:srgbClr val="17375E"/>
                          </a:solidFill>
                          <a:latin typeface="Arial"/>
                          <a:cs typeface="Arial"/>
                        </a:rPr>
                        <a:t>INTENSIVE</a:t>
                      </a:r>
                      <a:endParaRPr lang="en-US" sz="1400" b="1" i="0" dirty="0">
                        <a:solidFill>
                          <a:srgbClr val="17375E"/>
                        </a:solidFill>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c>
                  <a:txBody>
                    <a:bodyPr/>
                    <a:lstStyle/>
                    <a:p>
                      <a:pPr algn="l">
                        <a:spcBef>
                          <a:spcPts val="400"/>
                        </a:spcBef>
                        <a:spcAft>
                          <a:spcPts val="400"/>
                        </a:spcAft>
                      </a:pPr>
                      <a:endParaRPr lang="en-US" sz="1400" dirty="0">
                        <a:latin typeface="Arial"/>
                        <a:cs typeface="Arial"/>
                      </a:endParaRPr>
                    </a:p>
                  </a:txBody>
                  <a:tcPr>
                    <a:lnL w="6350" cap="flat" cmpd="sng" algn="ctr">
                      <a:solidFill>
                        <a:scrgbClr r="0" g="0" b="0"/>
                      </a:solidFill>
                      <a:prstDash val="solid"/>
                      <a:round/>
                      <a:headEnd type="none" w="med" len="med"/>
                      <a:tailEnd type="none" w="med" len="med"/>
                    </a:lnL>
                    <a:lnR w="6350" cap="flat" cmpd="sng" algn="ctr">
                      <a:solidFill>
                        <a:scrgbClr r="0" g="0" b="0"/>
                      </a:solidFill>
                      <a:prstDash val="solid"/>
                      <a:round/>
                      <a:headEnd type="none" w="med" len="med"/>
                      <a:tailEnd type="none" w="med" len="med"/>
                    </a:lnR>
                    <a:lnT w="63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solidFill>
                      <a:schemeClr val="bg1"/>
                    </a:solidFill>
                  </a:tcPr>
                </a:tc>
              </a:tr>
            </a:tbl>
          </a:graphicData>
        </a:graphic>
      </p:graphicFrame>
      <p:sp>
        <p:nvSpPr>
          <p:cNvPr id="9"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IS YOUR SCHOOL READY TO PROMOTE THE ABC’S OF STUDENT SUCCESS?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5" name="TextBox 1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15</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02725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724400"/>
          </a:xfrm>
        </p:spPr>
        <p:txBody>
          <a:bodyPr>
            <a:normAutofit/>
          </a:bodyPr>
          <a:lstStyle/>
          <a:p>
            <a:pPr marL="230188" indent="-230188">
              <a:spcBef>
                <a:spcPts val="400"/>
              </a:spcBef>
              <a:spcAft>
                <a:spcPts val="400"/>
              </a:spcAft>
            </a:pPr>
            <a:r>
              <a:rPr lang="en-US" sz="1900" dirty="0" smtClean="0">
                <a:latin typeface="Arial"/>
                <a:cs typeface="Arial"/>
              </a:rPr>
              <a:t>Practice intervention discipline; do not go first to highest intensity intervention.</a:t>
            </a:r>
          </a:p>
          <a:p>
            <a:pPr marL="230188" indent="-230188">
              <a:spcBef>
                <a:spcPts val="400"/>
              </a:spcBef>
              <a:spcAft>
                <a:spcPts val="400"/>
              </a:spcAft>
            </a:pPr>
            <a:r>
              <a:rPr lang="en-US" sz="1900" dirty="0" smtClean="0">
                <a:latin typeface="Arial"/>
                <a:cs typeface="Arial"/>
              </a:rPr>
              <a:t>Track outcome of interventions frequently.</a:t>
            </a:r>
          </a:p>
          <a:p>
            <a:pPr marL="230188" indent="-230188">
              <a:spcBef>
                <a:spcPts val="400"/>
              </a:spcBef>
              <a:spcAft>
                <a:spcPts val="400"/>
              </a:spcAft>
            </a:pPr>
            <a:r>
              <a:rPr lang="en-US" sz="1900" dirty="0" smtClean="0">
                <a:latin typeface="Arial"/>
                <a:cs typeface="Arial"/>
              </a:rPr>
              <a:t>Cast a wide support net; involve students, parents, non-profits and community organizations in keeping students on-track.</a:t>
            </a:r>
          </a:p>
          <a:p>
            <a:pPr marL="230188" indent="-230188">
              <a:spcBef>
                <a:spcPts val="400"/>
              </a:spcBef>
              <a:spcAft>
                <a:spcPts val="400"/>
              </a:spcAft>
            </a:pPr>
            <a:r>
              <a:rPr lang="en-US" sz="1900" dirty="0" smtClean="0">
                <a:latin typeface="Arial"/>
                <a:cs typeface="Arial"/>
              </a:rPr>
              <a:t>In schools with large numbers of off-track students, often need to organize a “second shift” of adults from non-profits and the community to ensure all off-track students can be supported.</a:t>
            </a:r>
            <a:endParaRPr lang="en-US" sz="1900" dirty="0">
              <a:latin typeface="Arial"/>
              <a:cs typeface="Arial"/>
            </a:endParaRP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BUILDING A STRONG INTERVENTION SYSTEM:</a:t>
            </a:r>
            <a:br>
              <a:rPr lang="en-US" sz="1600" b="1" noProof="0" dirty="0" smtClean="0">
                <a:solidFill>
                  <a:schemeClr val="bg1"/>
                </a:solidFill>
                <a:latin typeface="Arial"/>
                <a:ea typeface="+mj-ea"/>
                <a:cs typeface="Arial"/>
              </a:rPr>
            </a:br>
            <a:r>
              <a:rPr lang="en-US" sz="1600" b="1" noProof="0" dirty="0" smtClean="0">
                <a:solidFill>
                  <a:schemeClr val="bg1"/>
                </a:solidFill>
                <a:latin typeface="Arial"/>
                <a:ea typeface="+mj-ea"/>
                <a:cs typeface="Arial"/>
              </a:rPr>
              <a:t>KEY IDEA</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69720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Title 1"/>
          <p:cNvSpPr txBox="1">
            <a:spLocks/>
          </p:cNvSpPr>
          <p:nvPr/>
        </p:nvSpPr>
        <p:spPr>
          <a:xfrm>
            <a:off x="459582" y="2057400"/>
            <a:ext cx="8227218" cy="761999"/>
          </a:xfrm>
          <a:prstGeom prst="rect">
            <a:avLst/>
          </a:prstGeom>
        </p:spPr>
        <p:txBody>
          <a:bodyPr anchor="t">
            <a:normAutofit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KEY ABC INTERVENTIONS:</a:t>
            </a:r>
            <a:b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b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LEARNING FROM EARLY ADOPTERS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13" name="TextBox 12"/>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65137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81000" y="1447800"/>
            <a:ext cx="8382000" cy="4191000"/>
          </a:xfrm>
        </p:spPr>
        <p:txBody>
          <a:bodyPr>
            <a:normAutofit/>
          </a:bodyPr>
          <a:lstStyle/>
          <a:p>
            <a:pPr marL="230188" indent="-230188" eaLnBrk="1" hangingPunct="1">
              <a:spcBef>
                <a:spcPts val="400"/>
              </a:spcBef>
              <a:spcAft>
                <a:spcPts val="400"/>
              </a:spcAft>
            </a:pPr>
            <a:r>
              <a:rPr lang="en-US" sz="1900" b="1" dirty="0" smtClean="0">
                <a:latin typeface="Arial"/>
                <a:cs typeface="Arial"/>
              </a:rPr>
              <a:t>Middle Grades:</a:t>
            </a:r>
            <a:r>
              <a:rPr lang="en-US" sz="1900" dirty="0" smtClean="0">
                <a:latin typeface="Arial"/>
                <a:cs typeface="Arial"/>
              </a:rPr>
              <a:t> Intermediate academic skills (reading comprehension and fluency, transition from arithmetic to mathematics) and a need for adventure and camaraderie.</a:t>
            </a:r>
          </a:p>
          <a:p>
            <a:pPr marL="230188" indent="-230188" eaLnBrk="1" hangingPunct="1">
              <a:spcBef>
                <a:spcPts val="400"/>
              </a:spcBef>
              <a:spcAft>
                <a:spcPts val="400"/>
              </a:spcAft>
            </a:pPr>
            <a:r>
              <a:rPr lang="en-US" sz="1900" b="1" dirty="0" smtClean="0">
                <a:latin typeface="Arial"/>
                <a:cs typeface="Arial"/>
              </a:rPr>
              <a:t>High School:</a:t>
            </a:r>
            <a:r>
              <a:rPr lang="en-US" sz="1900" dirty="0" smtClean="0">
                <a:latin typeface="Arial"/>
                <a:cs typeface="Arial"/>
              </a:rPr>
              <a:t> Transition to adult behaviors and mindset and a path to college and career readiness, as well as the right extra help for students with skills below grade level.</a:t>
            </a: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KEEPING STUDENTS ON-TRACK TO POSTSECONDARY:</a:t>
            </a:r>
            <a:br>
              <a:rPr lang="en-US" sz="1600" b="1" noProof="0" dirty="0" smtClean="0">
                <a:solidFill>
                  <a:schemeClr val="bg1"/>
                </a:solidFill>
                <a:latin typeface="Arial"/>
                <a:ea typeface="+mj-ea"/>
                <a:cs typeface="Arial"/>
              </a:rPr>
            </a:br>
            <a:r>
              <a:rPr lang="en-US" sz="1600" b="1" noProof="0" dirty="0" smtClean="0">
                <a:solidFill>
                  <a:schemeClr val="bg1"/>
                </a:solidFill>
                <a:latin typeface="Arial"/>
                <a:ea typeface="+mj-ea"/>
                <a:cs typeface="Arial"/>
              </a:rPr>
              <a:t>CONSIDER BOTH ACADEMIC AND SOCIAL NEEDS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085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029200"/>
          </a:xfrm>
        </p:spPr>
        <p:txBody>
          <a:bodyPr>
            <a:normAutofit lnSpcReduction="10000"/>
          </a:bodyPr>
          <a:lstStyle/>
          <a:p>
            <a:pPr marL="230188" indent="-230188">
              <a:lnSpc>
                <a:spcPct val="110000"/>
              </a:lnSpc>
              <a:spcBef>
                <a:spcPts val="300"/>
              </a:spcBef>
              <a:spcAft>
                <a:spcPts val="300"/>
              </a:spcAft>
            </a:pPr>
            <a:r>
              <a:rPr lang="en-US" sz="1900" dirty="0" smtClean="0">
                <a:latin typeface="Arial"/>
                <a:cs typeface="Arial"/>
              </a:rPr>
              <a:t>Understand that chronic absenteeism (missing a month or more of school) is much more widespread, particularly in high-poverty communities, than is commonly recognized and that, like bacteria in hospitals, creates havoc. </a:t>
            </a:r>
          </a:p>
          <a:p>
            <a:pPr marL="230188" indent="-230188">
              <a:lnSpc>
                <a:spcPct val="110000"/>
              </a:lnSpc>
              <a:spcBef>
                <a:spcPts val="300"/>
              </a:spcBef>
              <a:spcAft>
                <a:spcPts val="300"/>
              </a:spcAft>
            </a:pPr>
            <a:r>
              <a:rPr lang="en-US" sz="1900" dirty="0" smtClean="0">
                <a:latin typeface="Arial"/>
                <a:cs typeface="Arial"/>
              </a:rPr>
              <a:t>Organize comprehensive efforts built around knowledge that, from the middle grades on, student absenteeism driven by a combination of student choice, school factors driving students away, and out-of-school factors pulling them away.</a:t>
            </a:r>
          </a:p>
          <a:p>
            <a:pPr marL="230188" indent="-230188">
              <a:lnSpc>
                <a:spcPct val="110000"/>
              </a:lnSpc>
              <a:spcBef>
                <a:spcPts val="300"/>
              </a:spcBef>
              <a:spcAft>
                <a:spcPts val="300"/>
              </a:spcAft>
            </a:pPr>
            <a:r>
              <a:rPr lang="en-US" sz="1900" dirty="0" smtClean="0">
                <a:latin typeface="Arial"/>
                <a:cs typeface="Arial"/>
              </a:rPr>
              <a:t>Create programming that compels students to come to school, e.g. most engaged secondary grade students often found in cognitively rich activities which combine teamwork with performance (robotics, debate, drama, chess etc.).</a:t>
            </a:r>
          </a:p>
          <a:p>
            <a:pPr marL="230188" indent="-230188">
              <a:lnSpc>
                <a:spcPct val="110000"/>
              </a:lnSpc>
              <a:spcBef>
                <a:spcPts val="300"/>
              </a:spcBef>
              <a:spcAft>
                <a:spcPts val="300"/>
              </a:spcAft>
            </a:pPr>
            <a:r>
              <a:rPr lang="en-US" sz="1900" dirty="0" smtClean="0">
                <a:latin typeface="Arial"/>
                <a:cs typeface="Arial"/>
              </a:rPr>
              <a:t>Build an attendance problem solving capacity into schools; districts extend it via a network of relationships with wraparound service providers and organizations which can provide additional adults during the school day to serve as “Success Mentors.”</a:t>
            </a: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FOCUS ON THE ABC’S:</a:t>
            </a:r>
            <a:br>
              <a:rPr lang="en-US" sz="1600" b="1" dirty="0" smtClean="0">
                <a:solidFill>
                  <a:schemeClr val="bg1"/>
                </a:solidFill>
                <a:latin typeface="Arial"/>
                <a:ea typeface="+mj-ea"/>
                <a:cs typeface="Arial"/>
              </a:rPr>
            </a:br>
            <a:r>
              <a:rPr lang="en-US" sz="1600" b="1" dirty="0" smtClean="0">
                <a:solidFill>
                  <a:schemeClr val="bg1"/>
                </a:solidFill>
                <a:latin typeface="Arial"/>
                <a:ea typeface="+mj-ea"/>
                <a:cs typeface="Arial"/>
              </a:rPr>
              <a:t>ATTENDANCE</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48868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2" name="Picture 3"/>
          <p:cNvPicPr>
            <a:picLocks noChangeAspect="1"/>
          </p:cNvPicPr>
          <p:nvPr/>
        </p:nvPicPr>
        <p:blipFill>
          <a:blip r:embed="rId3"/>
          <a:srcRect t="2071" r="44478" b="20036"/>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2790702" y="308759"/>
            <a:ext cx="6329547" cy="6549241"/>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878773" y="19792"/>
            <a:ext cx="855024" cy="288968"/>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9"/>
          <p:cNvPicPr>
            <a:picLocks noChangeAspect="1"/>
          </p:cNvPicPr>
          <p:nvPr/>
        </p:nvPicPr>
        <p:blipFill>
          <a:blip r:embed="rId4"/>
          <a:srcRect t="2179" r="44536" b="20003"/>
          <a:stretch>
            <a:fillRect/>
          </a:stretch>
        </p:blipFill>
        <p:spPr bwMode="auto">
          <a:xfrm>
            <a:off x="0" y="0"/>
            <a:ext cx="9144000" cy="6858000"/>
          </a:xfrm>
          <a:prstGeom prst="rect">
            <a:avLst/>
          </a:prstGeom>
          <a:noFill/>
          <a:ln w="9525">
            <a:noFill/>
            <a:miter lim="800000"/>
            <a:headEnd/>
            <a:tailEnd/>
          </a:ln>
        </p:spPr>
      </p:pic>
      <p:pic>
        <p:nvPicPr>
          <p:cNvPr id="13" name="Picture 12"/>
          <p:cNvPicPr>
            <a:picLocks noChangeAspect="1"/>
          </p:cNvPicPr>
          <p:nvPr/>
        </p:nvPicPr>
        <p:blipFill>
          <a:blip r:embed="rId5"/>
          <a:srcRect/>
          <a:stretch>
            <a:fillRect/>
          </a:stretch>
        </p:blipFill>
        <p:spPr bwMode="auto">
          <a:xfrm>
            <a:off x="0" y="0"/>
            <a:ext cx="9155113" cy="6858000"/>
          </a:xfrm>
          <a:prstGeom prst="rect">
            <a:avLst/>
          </a:prstGeom>
          <a:noFill/>
          <a:ln w="9525">
            <a:noFill/>
            <a:miter lim="800000"/>
            <a:headEnd/>
            <a:tailEnd/>
          </a:ln>
        </p:spPr>
      </p:pic>
      <p:sp>
        <p:nvSpPr>
          <p:cNvPr id="14" name="Rectangle 13"/>
          <p:cNvSpPr/>
          <p:nvPr/>
        </p:nvSpPr>
        <p:spPr>
          <a:xfrm>
            <a:off x="23749" y="347140"/>
            <a:ext cx="2766952" cy="2054866"/>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7296" y="2430347"/>
            <a:ext cx="2763406" cy="4427652"/>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16" name="Text Box 20"/>
          <p:cNvSpPr txBox="1">
            <a:spLocks noChangeArrowheads="1"/>
          </p:cNvSpPr>
          <p:nvPr/>
        </p:nvSpPr>
        <p:spPr bwMode="auto">
          <a:xfrm>
            <a:off x="3333750" y="3219450"/>
            <a:ext cx="5295900" cy="519113"/>
          </a:xfrm>
          <a:prstGeom prst="rect">
            <a:avLst/>
          </a:prstGeom>
          <a:solidFill>
            <a:srgbClr val="FFCC99"/>
          </a:solidFill>
          <a:ln>
            <a:noFill/>
          </a:ln>
          <a:effectLst/>
          <a:extLst>
            <a:ext uri="{91240B29-F687-4F45-9708-019B960494DF}">
              <a14:hiddenLine xmlns:r="http://schemas.openxmlformats.org/officeDocument/2006/relationships" xmlns:mc="http://schemas.openxmlformats.org/markup-compatibility/2006" xmlns:mv="urn:schemas-microsoft-com:mac:vml" xmlns:a14="http://schemas.microsoft.com/office/drawing/2010/main" xmlns:a="http://schemas.openxmlformats.org/drawingml/2006/main" xmlns:p="http://schemas.openxmlformats.org/presentationml/2006/main" xmlns="" w="9525">
                <a:solidFill>
                  <a:schemeClr val="tx1"/>
                </a:solidFill>
                <a:miter lim="800000"/>
                <a:headEnd/>
                <a:tailEnd/>
              </a14:hiddenLine>
            </a:ext>
            <a:ext uri="{AF507438-7753-43E0-B8FC-AC1667EBCBE1}">
              <a14:hiddenEffects xmlns:r="http://schemas.openxmlformats.org/officeDocument/2006/relationships" xmlns:mc="http://schemas.openxmlformats.org/markup-compatibility/2006" xmlns:mv="urn:schemas-microsoft-com:mac:vml" xmlns:a14="http://schemas.microsoft.com/office/drawing/2010/main" xmlns:a="http://schemas.openxmlformats.org/drawingml/2006/main" xmlns:p="http://schemas.openxmlformats.org/presentationml/2006/main" xmlns="">
                <a:effectLst>
                  <a:outerShdw dist="35921" dir="2700000" algn="ctr" rotWithShape="0">
                    <a:schemeClr val="bg2"/>
                  </a:outerShdw>
                </a:effectLst>
              </a14:hiddenEffects>
            </a:ext>
          </a:extLst>
        </p:spPr>
        <p:txBody>
          <a:bodyPr>
            <a:spAutoFit/>
          </a:bodyPr>
          <a:lstStyle/>
          <a:p>
            <a:pPr algn="ctr" fontAlgn="auto">
              <a:spcBef>
                <a:spcPct val="50000"/>
              </a:spcBef>
              <a:spcAft>
                <a:spcPts val="0"/>
              </a:spcAft>
              <a:defRPr/>
            </a:pPr>
            <a:r>
              <a:rPr lang="en-US" sz="2800" b="1">
                <a:solidFill>
                  <a:srgbClr val="CC0000"/>
                </a:solidFill>
                <a:effectLst>
                  <a:outerShdw blurRad="38100" dist="38100" dir="2700000" algn="tl">
                    <a:srgbClr val="000000"/>
                  </a:outerShdw>
                </a:effectLst>
                <a:latin typeface="+mn-lt"/>
                <a:ea typeface="+mn-ea"/>
                <a:cs typeface="+mn-cs"/>
              </a:rPr>
              <a:t>Welcome to Workforce</a:t>
            </a:r>
            <a:r>
              <a:rPr lang="en-US" sz="2800" b="1" baseline="30000">
                <a:solidFill>
                  <a:srgbClr val="CC0000"/>
                </a:solidFill>
                <a:effectLst>
                  <a:outerShdw blurRad="38100" dist="38100" dir="2700000" algn="tl">
                    <a:srgbClr val="000000"/>
                  </a:outerShdw>
                </a:effectLst>
                <a:latin typeface="+mn-lt"/>
                <a:ea typeface="+mn-ea"/>
                <a:cs typeface="+mn-cs"/>
              </a:rPr>
              <a:t>3</a:t>
            </a:r>
            <a:r>
              <a:rPr lang="en-US" sz="2800" b="1">
                <a:solidFill>
                  <a:srgbClr val="CC0000"/>
                </a:solidFill>
                <a:effectLst>
                  <a:outerShdw blurRad="38100" dist="38100" dir="2700000" algn="tl">
                    <a:srgbClr val="000000"/>
                  </a:outerShdw>
                </a:effectLst>
                <a:latin typeface="+mn-lt"/>
                <a:ea typeface="+mn-ea"/>
                <a:cs typeface="+mn-cs"/>
              </a:rPr>
              <a:t> One!</a:t>
            </a:r>
          </a:p>
        </p:txBody>
      </p:sp>
      <p:pic>
        <p:nvPicPr>
          <p:cNvPr id="5138" name="Picture 2"/>
          <p:cNvPicPr>
            <a:picLocks noChangeAspect="1"/>
          </p:cNvPicPr>
          <p:nvPr/>
        </p:nvPicPr>
        <p:blipFill>
          <a:blip r:embed="rId6"/>
          <a:srcRect/>
          <a:stretch>
            <a:fillRect/>
          </a:stretch>
        </p:blipFill>
        <p:spPr bwMode="auto">
          <a:xfrm>
            <a:off x="2843213" y="606425"/>
            <a:ext cx="6276975" cy="6251575"/>
          </a:xfrm>
          <a:prstGeom prst="rect">
            <a:avLst/>
          </a:prstGeom>
          <a:noFill/>
          <a:ln w="9525">
            <a:noFill/>
            <a:miter lim="800000"/>
            <a:headEnd/>
            <a:tailEnd/>
          </a:ln>
        </p:spPr>
      </p:pic>
      <p:pic>
        <p:nvPicPr>
          <p:cNvPr id="16" name="Picture 12" descr="pointing_finger_01_png"/>
          <p:cNvPicPr>
            <a:picLocks noChangeAspect="1" noChangeArrowheads="1"/>
          </p:cNvPicPr>
          <p:nvPr/>
        </p:nvPicPr>
        <p:blipFill>
          <a:blip r:embed="rId7"/>
          <a:srcRect/>
          <a:stretch>
            <a:fillRect/>
          </a:stretch>
        </p:blipFill>
        <p:spPr bwMode="auto">
          <a:xfrm>
            <a:off x="7934325" y="606425"/>
            <a:ext cx="1103313" cy="1277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42" presetClass="path" presetSubtype="0" accel="50000" decel="50000" fill="hold" nodeType="withEffect">
                                  <p:stCondLst>
                                    <p:cond delay="0"/>
                                  </p:stCondLst>
                                  <p:childTnLst>
                                    <p:animMotion origin="layout" path="M -3.88889E-6 8.32562E-8 L -0.80902 -0.05435 " pathEditMode="relative" rAng="0" ptsTypes="AA">
                                      <p:cBhvr>
                                        <p:cTn id="26" dur="2000" fill="hold"/>
                                        <p:tgtEl>
                                          <p:spTgt spid="16"/>
                                        </p:tgtEl>
                                        <p:attrNameLst>
                                          <p:attrName>ppt_x</p:attrName>
                                          <p:attrName>ppt_y</p:attrName>
                                        </p:attrNameLst>
                                      </p:cBhvr>
                                      <p:rCtr x="-405" y="-27"/>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nodeType="clickEffect">
                                  <p:stCondLst>
                                    <p:cond delay="0"/>
                                  </p:stCondLst>
                                  <p:childTnLst>
                                    <p:animMotion origin="layout" path="M -0.80903 -0.05434 L -0.76753 -0.05527 " pathEditMode="relative" rAng="0" ptsTypes="AA">
                                      <p:cBhvr>
                                        <p:cTn id="30" dur="2000" fill="hold"/>
                                        <p:tgtEl>
                                          <p:spTgt spid="16"/>
                                        </p:tgtEl>
                                        <p:attrNameLst>
                                          <p:attrName>ppt_x</p:attrName>
                                          <p:attrName>ppt_y</p:attrName>
                                        </p:attrNameLst>
                                      </p:cBhvr>
                                      <p:rCtr x="21" y="0"/>
                                    </p:animMotion>
                                  </p:childTnLst>
                                </p:cTn>
                              </p:par>
                            </p:childTnLst>
                          </p:cTn>
                        </p:par>
                        <p:par>
                          <p:cTn id="31" fill="hold" nodeType="afterGroup">
                            <p:stCondLst>
                              <p:cond delay="2000"/>
                            </p:stCondLst>
                            <p:childTnLst>
                              <p:par>
                                <p:cTn id="32" presetID="1" presetClass="exit" presetSubtype="0" fill="hold" nodeType="after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42" presetClass="path" presetSubtype="0" accel="50000" decel="50000" fill="hold" nodeType="withEffect">
                                  <p:stCondLst>
                                    <p:cond delay="0"/>
                                  </p:stCondLst>
                                  <p:childTnLst>
                                    <p:animMotion origin="layout" path="M -0.76389 -0.05527 L -0.85087 -0.11864 " pathEditMode="relative" rAng="0" ptsTypes="AA">
                                      <p:cBhvr>
                                        <p:cTn id="38" dur="1000" fill="hold"/>
                                        <p:tgtEl>
                                          <p:spTgt spid="16"/>
                                        </p:tgtEl>
                                        <p:attrNameLst>
                                          <p:attrName>ppt_x</p:attrName>
                                          <p:attrName>ppt_y</p:attrName>
                                        </p:attrNameLst>
                                      </p:cBhvr>
                                      <p:rCtr x="-44" y="-32"/>
                                    </p:animMotion>
                                  </p:childTnLst>
                                </p:cTn>
                              </p:par>
                              <p:par>
                                <p:cTn id="39" presetID="8" presetClass="emph" presetSubtype="0" fill="hold" nodeType="withEffect">
                                  <p:stCondLst>
                                    <p:cond delay="0"/>
                                  </p:stCondLst>
                                  <p:childTnLst>
                                    <p:animRot by="5400000">
                                      <p:cBhvr>
                                        <p:cTn id="40" dur="1000" fill="hold"/>
                                        <p:tgtEl>
                                          <p:spTgt spid="16"/>
                                        </p:tgtEl>
                                        <p:attrNameLst>
                                          <p:attrName>r</p:attrName>
                                        </p:attrNameLst>
                                      </p:cBhvr>
                                    </p:animRot>
                                  </p:childTnLst>
                                </p:cTn>
                              </p:par>
                            </p:childTnLst>
                          </p:cTn>
                        </p:par>
                        <p:par>
                          <p:cTn id="41" fill="hold" nodeType="afterGroup">
                            <p:stCondLst>
                              <p:cond delay="3000"/>
                            </p:stCondLst>
                            <p:childTnLst>
                              <p:par>
                                <p:cTn id="42" presetID="42" presetClass="path" presetSubtype="0" accel="50000" decel="50000" autoRev="1" fill="hold" nodeType="afterEffect">
                                  <p:stCondLst>
                                    <p:cond delay="0"/>
                                  </p:stCondLst>
                                  <p:childTnLst>
                                    <p:animMotion origin="layout" path="M -0.85087 -0.11864 L -0.85087 0.13136 " pathEditMode="relative" rAng="0" ptsTypes="AA">
                                      <p:cBhvr>
                                        <p:cTn id="43" dur="2000" fill="hold"/>
                                        <p:tgtEl>
                                          <p:spTgt spid="16"/>
                                        </p:tgtEl>
                                        <p:attrNameLst>
                                          <p:attrName>ppt_x</p:attrName>
                                          <p:attrName>ppt_y</p:attrName>
                                        </p:attrNameLst>
                                      </p:cBhvr>
                                      <p:rCtr x="0" y="12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par>
                          <p:cTn id="51" fill="hold" nodeType="afterGroup">
                            <p:stCondLst>
                              <p:cond delay="5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xit" presetSubtype="0" fill="hold" nodeType="clickEffect">
                                  <p:stCondLst>
                                    <p:cond delay="0"/>
                                  </p:stCondLst>
                                  <p:childTnLst>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Model and teach resiliency, self-management and organization skills.</a:t>
            </a:r>
          </a:p>
          <a:p>
            <a:pPr marL="230188" indent="-230188">
              <a:spcBef>
                <a:spcPts val="400"/>
              </a:spcBef>
              <a:spcAft>
                <a:spcPts val="400"/>
              </a:spcAft>
            </a:pPr>
            <a:r>
              <a:rPr lang="en-US" sz="1900" dirty="0" smtClean="0">
                <a:latin typeface="Arial"/>
                <a:cs typeface="Arial"/>
              </a:rPr>
              <a:t>Implement school-wide positive </a:t>
            </a:r>
            <a:r>
              <a:rPr lang="en-US" sz="1900" dirty="0">
                <a:latin typeface="Arial"/>
                <a:cs typeface="Arial"/>
              </a:rPr>
              <a:t>behavior support programs and alternatives to </a:t>
            </a:r>
            <a:r>
              <a:rPr lang="en-US" sz="1900" dirty="0" smtClean="0">
                <a:latin typeface="Arial"/>
                <a:cs typeface="Arial"/>
              </a:rPr>
              <a:t>suspensions.</a:t>
            </a:r>
          </a:p>
          <a:p>
            <a:pPr marL="230188" indent="-230188">
              <a:spcBef>
                <a:spcPts val="400"/>
              </a:spcBef>
              <a:spcAft>
                <a:spcPts val="400"/>
              </a:spcAft>
            </a:pPr>
            <a:r>
              <a:rPr lang="en-US" sz="1900" dirty="0" smtClean="0">
                <a:latin typeface="Arial"/>
                <a:cs typeface="Arial"/>
              </a:rPr>
              <a:t>May </a:t>
            </a:r>
            <a:r>
              <a:rPr lang="en-US" sz="1900" dirty="0">
                <a:latin typeface="Arial"/>
                <a:cs typeface="Arial"/>
              </a:rPr>
              <a:t>need to re-examine </a:t>
            </a:r>
            <a:r>
              <a:rPr lang="en-US" sz="1900" dirty="0" smtClean="0">
                <a:latin typeface="Arial"/>
                <a:cs typeface="Arial"/>
              </a:rPr>
              <a:t>disciplinary policies.</a:t>
            </a:r>
          </a:p>
          <a:p>
            <a:pPr marL="230188" indent="-230188">
              <a:spcBef>
                <a:spcPts val="400"/>
              </a:spcBef>
              <a:spcAft>
                <a:spcPts val="400"/>
              </a:spcAft>
            </a:pPr>
            <a:r>
              <a:rPr lang="en-US" sz="1900" dirty="0" smtClean="0">
                <a:latin typeface="Arial"/>
                <a:cs typeface="Arial"/>
              </a:rPr>
              <a:t>Work to ensure that students experience consistent academic and behavioral norms as they travel from class to class.</a:t>
            </a:r>
          </a:p>
          <a:p>
            <a:pPr marL="230188" indent="-230188">
              <a:spcBef>
                <a:spcPts val="400"/>
              </a:spcBef>
              <a:spcAft>
                <a:spcPts val="400"/>
              </a:spcAft>
            </a:pPr>
            <a:r>
              <a:rPr lang="en-US" sz="1900" dirty="0" smtClean="0">
                <a:latin typeface="Arial"/>
                <a:cs typeface="Arial"/>
              </a:rPr>
              <a:t>Build Success Scripts in students’ heads (effort leads to success); work to undermine Failure Scripts (success is capricious, withholding effort keeps you psychologically safe).</a:t>
            </a:r>
            <a:endParaRPr lang="en-US" sz="1900" dirty="0">
              <a:latin typeface="Arial"/>
              <a:cs typeface="Arial"/>
            </a:endParaRP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FOCUS ON THE ABC’S:</a:t>
            </a:r>
            <a:br>
              <a:rPr lang="en-US" sz="1600" b="1" dirty="0" smtClean="0">
                <a:solidFill>
                  <a:schemeClr val="bg1"/>
                </a:solidFill>
                <a:latin typeface="Arial"/>
                <a:ea typeface="+mj-ea"/>
                <a:cs typeface="Arial"/>
              </a:rPr>
            </a:br>
            <a:r>
              <a:rPr lang="en-US" sz="1600" b="1" dirty="0" smtClean="0">
                <a:solidFill>
                  <a:schemeClr val="bg1"/>
                </a:solidFill>
                <a:latin typeface="Arial"/>
                <a:ea typeface="+mj-ea"/>
                <a:cs typeface="Arial"/>
              </a:rPr>
              <a:t>BEHAVIOR AND EFFORT</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8538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Provide course coaching assistance, support, and on occasion even advocacy to enable students to succeed in their courses, including monitoring assignment completion and preparation for tests and quizzes, as well as helping students catch up when absent.</a:t>
            </a:r>
          </a:p>
          <a:p>
            <a:pPr marL="230188" indent="-230188">
              <a:spcBef>
                <a:spcPts val="400"/>
              </a:spcBef>
              <a:spcAft>
                <a:spcPts val="400"/>
              </a:spcAft>
            </a:pPr>
            <a:r>
              <a:rPr lang="en-US" sz="1900" dirty="0" smtClean="0">
                <a:latin typeface="Arial"/>
                <a:cs typeface="Arial"/>
              </a:rPr>
              <a:t>Make sure tutoring efforts are linked tightly with needs and expectations of students’ courses (don’t work on fractions if Friday’s test is on probability).</a:t>
            </a:r>
          </a:p>
          <a:p>
            <a:pPr marL="230188" indent="-230188">
              <a:spcBef>
                <a:spcPts val="400"/>
              </a:spcBef>
              <a:spcAft>
                <a:spcPts val="400"/>
              </a:spcAft>
            </a:pPr>
            <a:r>
              <a:rPr lang="en-US" sz="1900" dirty="0" smtClean="0">
                <a:latin typeface="Arial"/>
                <a:cs typeface="Arial"/>
              </a:rPr>
              <a:t>Need </a:t>
            </a:r>
            <a:r>
              <a:rPr lang="en-US" sz="1900" dirty="0">
                <a:latin typeface="Arial"/>
                <a:cs typeface="Arial"/>
              </a:rPr>
              <a:t>effective second chance and credit recovery programs which hold students accountable but provide a reason for them to keep </a:t>
            </a:r>
            <a:r>
              <a:rPr lang="en-US" sz="1900" dirty="0" smtClean="0">
                <a:latin typeface="Arial"/>
                <a:cs typeface="Arial"/>
              </a:rPr>
              <a:t>trying.</a:t>
            </a:r>
          </a:p>
          <a:p>
            <a:endParaRPr lang="en-US" sz="2800" dirty="0" smtClean="0"/>
          </a:p>
          <a:p>
            <a:endParaRPr lang="en-US" dirty="0" smtClean="0"/>
          </a:p>
          <a:p>
            <a:endParaRPr lang="en-US" dirty="0"/>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FOCUS ON THE ABC’S:</a:t>
            </a:r>
            <a:br>
              <a:rPr lang="en-US" sz="1600" b="1" dirty="0" smtClean="0">
                <a:solidFill>
                  <a:schemeClr val="bg1"/>
                </a:solidFill>
                <a:latin typeface="Arial"/>
                <a:ea typeface="+mj-ea"/>
                <a:cs typeface="Arial"/>
              </a:rPr>
            </a:br>
            <a:r>
              <a:rPr lang="en-US" sz="1600" b="1" dirty="0" smtClean="0">
                <a:solidFill>
                  <a:schemeClr val="bg1"/>
                </a:solidFill>
                <a:latin typeface="Arial"/>
                <a:ea typeface="+mj-ea"/>
                <a:cs typeface="Arial"/>
              </a:rPr>
              <a:t>COURSE PERFORMANCE</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21</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35930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459582" y="2057400"/>
            <a:ext cx="8227218" cy="1600200"/>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EXTENDING EARLY WARNING INTERVENTION SYSTEMS</a:t>
            </a:r>
            <a:r>
              <a:rPr kumimoji="0" lang="en-US" sz="2400" b="1" i="0" u="none" strike="noStrike" kern="1200" cap="none" spc="0" normalizeH="0" noProof="0" dirty="0" smtClean="0">
                <a:ln>
                  <a:noFill/>
                </a:ln>
                <a:solidFill>
                  <a:srgbClr val="17375E"/>
                </a:solidFill>
                <a:effectLst/>
                <a:uLnTx/>
                <a:uFillTx/>
                <a:latin typeface="Arial"/>
                <a:ea typeface="+mj-ea"/>
                <a:cs typeface="American Typewriter"/>
              </a:rPr>
              <a:t> TO POSTSECONDARY SUCCESS EARLY FINDINGS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6" name="TextBox 5"/>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02159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Content Placeholder 2"/>
          <p:cNvSpPr>
            <a:spLocks noGrp="1"/>
          </p:cNvSpPr>
          <p:nvPr>
            <p:ph sz="quarter" idx="1"/>
          </p:nvPr>
        </p:nvSpPr>
        <p:spPr>
          <a:xfrm>
            <a:off x="381000" y="1447800"/>
            <a:ext cx="8458200" cy="4495800"/>
          </a:xfrm>
        </p:spPr>
        <p:txBody>
          <a:bodyPr/>
          <a:lstStyle/>
          <a:p>
            <a:pPr marL="230188" indent="-230188" eaLnBrk="1" hangingPunct="1">
              <a:spcBef>
                <a:spcPts val="400"/>
              </a:spcBef>
              <a:spcAft>
                <a:spcPts val="400"/>
              </a:spcAft>
            </a:pPr>
            <a:r>
              <a:rPr lang="en-US" sz="1900">
                <a:latin typeface="Arial" pitchFamily="1" charset="0"/>
                <a:ea typeface="Arial" pitchFamily="1" charset="0"/>
                <a:cs typeface="Arial" pitchFamily="1" charset="0"/>
              </a:rPr>
              <a:t>All students need a clear pathway from college to post-secondary schooling and training.</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Many students will need additional supports, both academic and social, to successfully make the transition.</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Currently no one owns the space between students meeting HS graduation requirements and starting college and career training. </a:t>
            </a:r>
          </a:p>
        </p:txBody>
      </p:sp>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NEED TO BUILD AND PROVIDE TRANSITIONAL SUPPORT FROM HIGH SCHOOL TO COLLEGE AND CAREER</a:t>
            </a:r>
          </a:p>
        </p:txBody>
      </p:sp>
      <p:sp>
        <p:nvSpPr>
          <p:cNvPr id="10" name="TextBox 9"/>
          <p:cNvSpPr txBox="1"/>
          <p:nvPr/>
        </p:nvSpPr>
        <p:spPr>
          <a:xfrm>
            <a:off x="8077200" y="6400800"/>
            <a:ext cx="838200" cy="276225"/>
          </a:xfrm>
          <a:prstGeom prst="rect">
            <a:avLst/>
          </a:prstGeom>
          <a:noFill/>
        </p:spPr>
        <p:txBody>
          <a:bodyPr>
            <a:prstTxWarp prst="textNoShape">
              <a:avLst/>
            </a:prstTxWarp>
            <a:spAutoFit/>
          </a:bodyPr>
          <a:lstStyle/>
          <a:p>
            <a:pPr algn="r"/>
            <a:fld id="{76479774-6D4E-D54D-AF2C-5485645A6B12}" type="slidenum">
              <a:rPr lang="en-US" sz="1200">
                <a:solidFill>
                  <a:srgbClr val="7F7F7F"/>
                </a:solidFill>
                <a:latin typeface="Calibri (Body)" charset="0"/>
                <a:ea typeface="Calibri (Body)" charset="0"/>
                <a:cs typeface="Calibri (Body)" charset="0"/>
              </a:rPr>
              <a:pPr algn="r"/>
              <a:t>23</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81000" y="1447800"/>
            <a:ext cx="8382000" cy="4525963"/>
          </a:xfrm>
        </p:spPr>
        <p:txBody>
          <a:bodyPr/>
          <a:lstStyle/>
          <a:p>
            <a:pPr marL="230188" indent="-230188" eaLnBrk="1" hangingPunct="1">
              <a:spcBef>
                <a:spcPts val="400"/>
              </a:spcBef>
              <a:spcAft>
                <a:spcPts val="400"/>
              </a:spcAft>
            </a:pPr>
            <a:r>
              <a:rPr lang="en-US" sz="1900">
                <a:latin typeface="Arial" pitchFamily="1" charset="0"/>
                <a:ea typeface="Arial" pitchFamily="1" charset="0"/>
                <a:cs typeface="Arial" pitchFamily="1" charset="0"/>
              </a:rPr>
              <a:t>Not having any off-track indicators for high school graduation leads to increased odds of post-secondary attainment.</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But to have high odds of post-secondary attainment, need to have a very strong 9</a:t>
            </a:r>
            <a:r>
              <a:rPr lang="en-US" sz="1900" baseline="30000">
                <a:latin typeface="Arial" pitchFamily="1" charset="0"/>
                <a:ea typeface="Arial" pitchFamily="1" charset="0"/>
                <a:cs typeface="Arial" pitchFamily="1" charset="0"/>
              </a:rPr>
              <a:t>th</a:t>
            </a:r>
            <a:r>
              <a:rPr lang="en-US" sz="1900">
                <a:latin typeface="Arial" pitchFamily="1" charset="0"/>
                <a:ea typeface="Arial" pitchFamily="1" charset="0"/>
                <a:cs typeface="Arial" pitchFamily="1" charset="0"/>
              </a:rPr>
              <a:t> grade year, including strong attendance, no behavior problems, B or better average-and be on-age.</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Low ABC’s predict high school dropout; high ABC’s predict post-secondary success.</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Means we can have a unified high school graduation to post-secondary success indicator system.</a:t>
            </a:r>
          </a:p>
        </p:txBody>
      </p:sp>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POSTSECONDARY SUCCESS INDICATORS:</a:t>
            </a:r>
            <a:br>
              <a:rPr lang="en-US" sz="1600" b="1" dirty="0">
                <a:solidFill>
                  <a:schemeClr val="bg1"/>
                </a:solidFill>
                <a:latin typeface="Arial"/>
                <a:ea typeface="+mj-ea"/>
                <a:cs typeface="Arial"/>
              </a:rPr>
            </a:br>
            <a:r>
              <a:rPr lang="en-US" sz="1600" b="1" dirty="0">
                <a:solidFill>
                  <a:schemeClr val="bg1"/>
                </a:solidFill>
                <a:latin typeface="Arial"/>
                <a:ea typeface="+mj-ea"/>
                <a:cs typeface="Arial"/>
              </a:rPr>
              <a:t>EARLY FINDINGS</a:t>
            </a:r>
          </a:p>
        </p:txBody>
      </p:sp>
      <p:sp>
        <p:nvSpPr>
          <p:cNvPr id="10" name="TextBox 9"/>
          <p:cNvSpPr txBox="1"/>
          <p:nvPr/>
        </p:nvSpPr>
        <p:spPr>
          <a:xfrm>
            <a:off x="8077200" y="6400800"/>
            <a:ext cx="838200" cy="276225"/>
          </a:xfrm>
          <a:prstGeom prst="rect">
            <a:avLst/>
          </a:prstGeom>
          <a:noFill/>
        </p:spPr>
        <p:txBody>
          <a:bodyPr>
            <a:prstTxWarp prst="textNoShape">
              <a:avLst/>
            </a:prstTxWarp>
            <a:spAutoFit/>
          </a:bodyPr>
          <a:lstStyle/>
          <a:p>
            <a:pPr algn="r"/>
            <a:fld id="{9347C910-66EE-3D4C-82B0-0F7CF3088135}" type="slidenum">
              <a:rPr lang="en-US" sz="1200">
                <a:solidFill>
                  <a:srgbClr val="7F7F7F"/>
                </a:solidFill>
                <a:latin typeface="Calibri (Body)" charset="0"/>
                <a:ea typeface="Calibri (Body)" charset="0"/>
                <a:cs typeface="Calibri (Body)" charset="0"/>
              </a:rPr>
              <a:pPr algn="r"/>
              <a:t>24</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381000" y="1447800"/>
            <a:ext cx="8382000" cy="4419600"/>
          </a:xfrm>
        </p:spPr>
        <p:txBody>
          <a:bodyPr/>
          <a:lstStyle/>
          <a:p>
            <a:pPr marL="230188" indent="-230188" eaLnBrk="1" hangingPunct="1">
              <a:spcBef>
                <a:spcPts val="400"/>
              </a:spcBef>
              <a:spcAft>
                <a:spcPts val="400"/>
              </a:spcAft>
            </a:pPr>
            <a:r>
              <a:rPr lang="en-US" sz="1900">
                <a:latin typeface="Arial" pitchFamily="1" charset="0"/>
                <a:ea typeface="Arial" pitchFamily="1" charset="0"/>
                <a:cs typeface="Arial" pitchFamily="1" charset="0"/>
              </a:rPr>
              <a:t>We know why students drop out, which schools they drop out from and what the warning signs are.</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Effective interventions and examples of substantial improvement exist, even in cities once viewed as unreformable and states viewed as too poor. </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We are left with a giant engineering challenge of getting the right supports, to the right students, at the right time, at the scale and intensity required.</a:t>
            </a:r>
          </a:p>
          <a:p>
            <a:pPr marL="230188" indent="-230188" eaLnBrk="1" hangingPunct="1">
              <a:spcBef>
                <a:spcPts val="400"/>
              </a:spcBef>
              <a:spcAft>
                <a:spcPts val="400"/>
              </a:spcAft>
            </a:pPr>
            <a:r>
              <a:rPr lang="en-US" sz="1900">
                <a:latin typeface="Arial" pitchFamily="1" charset="0"/>
                <a:ea typeface="Arial" pitchFamily="1" charset="0"/>
                <a:cs typeface="Arial" pitchFamily="1" charset="0"/>
              </a:rPr>
              <a:t>America is good at engineering challenges.</a:t>
            </a:r>
          </a:p>
        </p:txBody>
      </p:sp>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THE GOOD NEWS IS . . . </a:t>
            </a:r>
          </a:p>
        </p:txBody>
      </p:sp>
      <p:sp>
        <p:nvSpPr>
          <p:cNvPr id="10" name="TextBox 9"/>
          <p:cNvSpPr txBox="1"/>
          <p:nvPr/>
        </p:nvSpPr>
        <p:spPr>
          <a:xfrm>
            <a:off x="8077200" y="6400800"/>
            <a:ext cx="838200" cy="276225"/>
          </a:xfrm>
          <a:prstGeom prst="rect">
            <a:avLst/>
          </a:prstGeom>
          <a:noFill/>
        </p:spPr>
        <p:txBody>
          <a:bodyPr>
            <a:prstTxWarp prst="textNoShape">
              <a:avLst/>
            </a:prstTxWarp>
            <a:spAutoFit/>
          </a:bodyPr>
          <a:lstStyle/>
          <a:p>
            <a:pPr algn="r"/>
            <a:fld id="{3A6F0760-06D6-3140-A77B-00BE47F60FDD}" type="slidenum">
              <a:rPr lang="en-US" sz="1200">
                <a:solidFill>
                  <a:srgbClr val="7F7F7F"/>
                </a:solidFill>
                <a:latin typeface="Calibri (Body)" charset="0"/>
                <a:ea typeface="Calibri (Body)" charset="0"/>
                <a:cs typeface="Calibri (Body)" charset="0"/>
              </a:rPr>
              <a:pPr algn="r"/>
              <a:t>25</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71800"/>
            <a:ext cx="7315200" cy="2667000"/>
          </a:xfrm>
        </p:spPr>
        <p:txBody>
          <a:bodyPr rtlCol="0">
            <a:normAutofit/>
          </a:bodyPr>
          <a:lstStyle/>
          <a:p>
            <a:pPr algn="l" eaLnBrk="1" fontAlgn="auto" hangingPunct="1">
              <a:spcAft>
                <a:spcPts val="0"/>
              </a:spcAft>
              <a:defRPr/>
            </a:pPr>
            <a:r>
              <a:rPr lang="en-US" sz="1400" dirty="0" smtClean="0">
                <a:latin typeface="Arial"/>
                <a:cs typeface="Arial"/>
              </a:rPr>
              <a:t>DEVELOPING AN ABC STOPLIGHT FRAMEWORK K-12 </a:t>
            </a:r>
          </a:p>
        </p:txBody>
      </p:sp>
      <p:sp>
        <p:nvSpPr>
          <p:cNvPr id="4" name="Title 1"/>
          <p:cNvSpPr txBox="1">
            <a:spLocks/>
          </p:cNvSpPr>
          <p:nvPr/>
        </p:nvSpPr>
        <p:spPr>
          <a:xfrm>
            <a:off x="459582" y="2057400"/>
            <a:ext cx="8227218" cy="761999"/>
          </a:xfrm>
          <a:prstGeom prst="rect">
            <a:avLst/>
          </a:prstGeom>
        </p:spPr>
        <p:txBody>
          <a:bodyPr anchor="t">
            <a:normAutofit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400" b="1" dirty="0" smtClean="0">
                <a:solidFill>
                  <a:srgbClr val="17375E"/>
                </a:solidFill>
                <a:latin typeface="Arial"/>
                <a:ea typeface="+mj-ea"/>
                <a:cs typeface="American Typewriter"/>
              </a:rPr>
              <a:t>DENVER PUBLIC SCHOOLS’ EARLY WARNING SYSTEM</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6" name="TextBox 5"/>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26</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81000" y="1447800"/>
            <a:ext cx="8382000" cy="4525963"/>
          </a:xfrm>
        </p:spPr>
        <p:txBody>
          <a:bodyPr/>
          <a:lstStyle/>
          <a:p>
            <a:pPr marL="231775" lvl="1" indent="-231775" eaLnBrk="1" hangingPunct="1">
              <a:spcBef>
                <a:spcPts val="400"/>
              </a:spcBef>
              <a:spcAft>
                <a:spcPts val="400"/>
              </a:spcAft>
              <a:buFont typeface="Arial" pitchFamily="1" charset="0"/>
              <a:buChar char="•"/>
            </a:pPr>
            <a:r>
              <a:rPr lang="en-US" sz="1900" dirty="0">
                <a:latin typeface="Arial" pitchFamily="1" charset="0"/>
                <a:ea typeface="Arial" pitchFamily="1" charset="0"/>
                <a:cs typeface="Arial" pitchFamily="1" charset="0"/>
              </a:rPr>
              <a:t>Johns Hopkins University (2008) provided DPS with data to underpin the development of our early-</a:t>
            </a:r>
            <a:r>
              <a:rPr lang="en-US" sz="1900" dirty="0" smtClean="0">
                <a:latin typeface="Arial" pitchFamily="1" charset="0"/>
                <a:ea typeface="Arial" pitchFamily="1" charset="0"/>
                <a:cs typeface="Arial" pitchFamily="1" charset="0"/>
              </a:rPr>
              <a:t>warning system. </a:t>
            </a:r>
            <a:endParaRPr lang="en-US" sz="1900" dirty="0">
              <a:latin typeface="Arial" pitchFamily="1" charset="0"/>
              <a:ea typeface="Arial" pitchFamily="1" charset="0"/>
              <a:cs typeface="Arial" pitchFamily="1" charset="0"/>
            </a:endParaRPr>
          </a:p>
          <a:p>
            <a:pPr marL="231775" lvl="1" indent="-231775" eaLnBrk="1" hangingPunct="1">
              <a:spcBef>
                <a:spcPts val="400"/>
              </a:spcBef>
              <a:spcAft>
                <a:spcPts val="400"/>
              </a:spcAft>
              <a:buFont typeface="Arial" pitchFamily="1" charset="0"/>
              <a:buChar char="•"/>
            </a:pPr>
            <a:r>
              <a:rPr lang="en-US" sz="1900" dirty="0">
                <a:latin typeface="Arial" pitchFamily="1" charset="0"/>
                <a:ea typeface="Arial" pitchFamily="1" charset="0"/>
                <a:cs typeface="Arial" pitchFamily="1" charset="0"/>
              </a:rPr>
              <a:t>Produced first report 2009—ABC Stoplight—single risk indicator used at the beginning of the year (snapshot picture of the report).</a:t>
            </a:r>
          </a:p>
          <a:p>
            <a:pPr marL="231775" lvl="1" indent="-231775" eaLnBrk="1" hangingPunct="1">
              <a:spcBef>
                <a:spcPts val="400"/>
              </a:spcBef>
              <a:spcAft>
                <a:spcPts val="400"/>
              </a:spcAft>
              <a:buFont typeface="Arial" pitchFamily="1" charset="0"/>
              <a:buChar char="•"/>
            </a:pPr>
            <a:r>
              <a:rPr lang="en-US" sz="1900" dirty="0">
                <a:latin typeface="Arial" pitchFamily="1" charset="0"/>
                <a:ea typeface="Arial" pitchFamily="1" charset="0"/>
                <a:cs typeface="Arial" pitchFamily="1" charset="0"/>
              </a:rPr>
              <a:t>Created two supplemental reports 2010—Daily Student Status and On-Track to Graduate to provide on-going tracking. </a:t>
            </a:r>
          </a:p>
          <a:p>
            <a:pPr marL="231775" lvl="1" indent="-231775" eaLnBrk="1" hangingPunct="1">
              <a:spcBef>
                <a:spcPts val="400"/>
              </a:spcBef>
              <a:spcAft>
                <a:spcPts val="400"/>
              </a:spcAft>
              <a:buFont typeface="Arial" pitchFamily="1" charset="0"/>
              <a:buChar char="•"/>
            </a:pPr>
            <a:r>
              <a:rPr lang="en-US" sz="1900" dirty="0">
                <a:latin typeface="Arial" pitchFamily="1" charset="0"/>
                <a:ea typeface="Arial" pitchFamily="1" charset="0"/>
                <a:cs typeface="Arial" pitchFamily="1" charset="0"/>
              </a:rPr>
              <a:t>Strong correlation between ABC risk indicator and number of freshmen on-track.</a:t>
            </a:r>
          </a:p>
        </p:txBody>
      </p:sp>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BACKGROUND OF CREATION OF EARLY WARNING INDICATORS </a:t>
            </a:r>
            <a:br>
              <a:rPr lang="en-US" sz="1600" b="1" dirty="0">
                <a:solidFill>
                  <a:schemeClr val="bg1"/>
                </a:solidFill>
                <a:latin typeface="Arial"/>
                <a:ea typeface="+mj-ea"/>
                <a:cs typeface="Arial"/>
              </a:rPr>
            </a:br>
            <a:r>
              <a:rPr lang="en-US" sz="1600" b="1" dirty="0">
                <a:solidFill>
                  <a:schemeClr val="bg1"/>
                </a:solidFill>
                <a:latin typeface="Arial"/>
                <a:ea typeface="+mj-ea"/>
                <a:cs typeface="Arial"/>
              </a:rPr>
              <a:t>IN DPS</a:t>
            </a:r>
          </a:p>
        </p:txBody>
      </p:sp>
      <p:sp>
        <p:nvSpPr>
          <p:cNvPr id="10" name="TextBox 9"/>
          <p:cNvSpPr txBox="1"/>
          <p:nvPr/>
        </p:nvSpPr>
        <p:spPr>
          <a:xfrm>
            <a:off x="8077200" y="6400800"/>
            <a:ext cx="838200" cy="276225"/>
          </a:xfrm>
          <a:prstGeom prst="rect">
            <a:avLst/>
          </a:prstGeom>
          <a:noFill/>
        </p:spPr>
        <p:txBody>
          <a:bodyPr>
            <a:prstTxWarp prst="textNoShape">
              <a:avLst/>
            </a:prstTxWarp>
            <a:spAutoFit/>
          </a:bodyPr>
          <a:lstStyle/>
          <a:p>
            <a:pPr algn="r"/>
            <a:fld id="{B7E7C061-4AB6-C94E-89C9-4881B698C4A3}" type="slidenum">
              <a:rPr lang="en-US" sz="1200">
                <a:solidFill>
                  <a:srgbClr val="7F7F7F"/>
                </a:solidFill>
                <a:latin typeface="Calibri (Body)" charset="0"/>
                <a:ea typeface="Calibri (Body)" charset="0"/>
                <a:cs typeface="Calibri (Body)" charset="0"/>
              </a:rPr>
              <a:pPr algn="r"/>
              <a:t>27</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1447800"/>
            <a:ext cx="3581400" cy="4683125"/>
          </a:xfrm>
          <a:prstGeom prst="rect">
            <a:avLst/>
          </a:prstGeom>
          <a:noFill/>
          <a:ln w="9525">
            <a:noFill/>
            <a:miter lim="800000"/>
            <a:headEnd/>
            <a:tailEnd/>
          </a:ln>
        </p:spPr>
        <p:txBody>
          <a:bodyPr>
            <a:prstTxWarp prst="textNoShape">
              <a:avLst/>
            </a:prstTxWarp>
            <a:spAutoFit/>
          </a:bodyPr>
          <a:lstStyle/>
          <a:p>
            <a:pPr marL="231775" lvl="1" indent="-231775">
              <a:spcBef>
                <a:spcPts val="400"/>
              </a:spcBef>
              <a:spcAft>
                <a:spcPts val="400"/>
              </a:spcAft>
              <a:buFont typeface="Arial" pitchFamily="1" charset="0"/>
              <a:buChar char="•"/>
            </a:pPr>
            <a:r>
              <a:rPr lang="en-US" sz="1900">
                <a:latin typeface="Arial" pitchFamily="1" charset="0"/>
              </a:rPr>
              <a:t>District hosts a Middle—High School Transitions Summit in early May—transitions teams from middle and high schools exchange information about high risk students to inform scheduling and interventions. </a:t>
            </a:r>
          </a:p>
          <a:p>
            <a:pPr marL="231775" lvl="1" indent="-231775">
              <a:spcBef>
                <a:spcPts val="400"/>
              </a:spcBef>
              <a:spcAft>
                <a:spcPts val="400"/>
              </a:spcAft>
              <a:buFont typeface="Arial" pitchFamily="1" charset="0"/>
              <a:buChar char="•"/>
            </a:pPr>
            <a:endParaRPr lang="en-US" sz="1900">
              <a:latin typeface="Arial" pitchFamily="1" charset="0"/>
            </a:endParaRPr>
          </a:p>
          <a:p>
            <a:pPr marL="231775" lvl="1" indent="-231775">
              <a:spcBef>
                <a:spcPts val="400"/>
              </a:spcBef>
              <a:spcAft>
                <a:spcPts val="400"/>
              </a:spcAft>
              <a:buFont typeface="Arial" pitchFamily="1" charset="0"/>
              <a:buChar char="•"/>
            </a:pPr>
            <a:r>
              <a:rPr lang="en-US" sz="1900">
                <a:latin typeface="Arial" pitchFamily="1" charset="0"/>
              </a:rPr>
              <a:t>Use ABC Stoplight Report to inform creating students’ schedules, course offerings and support systems for incoming students (i.e., Academic Success Classes, social/emotional supports).</a:t>
            </a:r>
          </a:p>
        </p:txBody>
      </p:sp>
      <p:pic>
        <p:nvPicPr>
          <p:cNvPr id="30723" name="Picture 4"/>
          <p:cNvPicPr>
            <a:picLocks noChangeAspect="1"/>
          </p:cNvPicPr>
          <p:nvPr/>
        </p:nvPicPr>
        <p:blipFill>
          <a:blip r:embed="rId2"/>
          <a:srcRect b="45132"/>
          <a:stretch>
            <a:fillRect/>
          </a:stretch>
        </p:blipFill>
        <p:spPr bwMode="auto">
          <a:xfrm>
            <a:off x="4038600" y="1600200"/>
            <a:ext cx="4724400" cy="2438400"/>
          </a:xfrm>
          <a:prstGeom prst="rect">
            <a:avLst/>
          </a:prstGeom>
          <a:noFill/>
          <a:ln w="9525">
            <a:noFill/>
            <a:miter lim="800000"/>
            <a:headEnd/>
            <a:tailEnd/>
          </a:ln>
        </p:spPr>
      </p:pic>
      <p:sp>
        <p:nvSpPr>
          <p:cNvPr id="6"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ABC STOPLIGHT REPORT</a:t>
            </a:r>
          </a:p>
        </p:txBody>
      </p:sp>
      <p:sp>
        <p:nvSpPr>
          <p:cNvPr id="15" name="TextBox 14"/>
          <p:cNvSpPr txBox="1"/>
          <p:nvPr/>
        </p:nvSpPr>
        <p:spPr>
          <a:xfrm>
            <a:off x="8077200" y="6400800"/>
            <a:ext cx="838200" cy="276225"/>
          </a:xfrm>
          <a:prstGeom prst="rect">
            <a:avLst/>
          </a:prstGeom>
          <a:noFill/>
        </p:spPr>
        <p:txBody>
          <a:bodyPr>
            <a:prstTxWarp prst="textNoShape">
              <a:avLst/>
            </a:prstTxWarp>
            <a:spAutoFit/>
          </a:bodyPr>
          <a:lstStyle/>
          <a:p>
            <a:pPr algn="r"/>
            <a:fld id="{EE27C188-E8EB-3C43-BB3E-50CBD622BFFA}" type="slidenum">
              <a:rPr lang="en-US" sz="1200">
                <a:solidFill>
                  <a:srgbClr val="7F7F7F"/>
                </a:solidFill>
                <a:latin typeface="Calibri (Body)" charset="0"/>
                <a:ea typeface="Calibri (Body)" charset="0"/>
                <a:cs typeface="Calibri (Body)" charset="0"/>
              </a:rPr>
              <a:pPr algn="r"/>
              <a:t>28</a:t>
            </a:fld>
            <a:endParaRPr lang="en-US" sz="1200">
              <a:solidFill>
                <a:srgbClr val="7F7F7F"/>
              </a:solidFill>
              <a:latin typeface="Calibri (Body)" charset="0"/>
              <a:ea typeface="Calibri (Body)" charset="0"/>
              <a:cs typeface="Calibri (Body)" charset="0"/>
            </a:endParaRPr>
          </a:p>
        </p:txBody>
      </p:sp>
      <p:sp>
        <p:nvSpPr>
          <p:cNvPr id="30726" name="TextBox 2"/>
          <p:cNvSpPr txBox="1">
            <a:spLocks noChangeArrowheads="1"/>
          </p:cNvSpPr>
          <p:nvPr/>
        </p:nvSpPr>
        <p:spPr bwMode="auto">
          <a:xfrm>
            <a:off x="4038600" y="4341813"/>
            <a:ext cx="4572000" cy="1754187"/>
          </a:xfrm>
          <a:prstGeom prst="rect">
            <a:avLst/>
          </a:prstGeom>
          <a:noFill/>
          <a:ln w="9525">
            <a:noFill/>
            <a:miter lim="800000"/>
            <a:headEnd/>
            <a:tailEnd/>
          </a:ln>
        </p:spPr>
        <p:txBody>
          <a:bodyPr>
            <a:prstTxWarp prst="textNoShape">
              <a:avLst/>
            </a:prstTxWarp>
            <a:spAutoFit/>
          </a:bodyPr>
          <a:lstStyle/>
          <a:p>
            <a:pPr marL="285750" indent="-285750">
              <a:buFont typeface="Arial" pitchFamily="1" charset="0"/>
              <a:buChar char="•"/>
            </a:pPr>
            <a:r>
              <a:rPr lang="en-US"/>
              <a:t>Math grades: U for standards based schools; D or lower for letter grade schools</a:t>
            </a:r>
          </a:p>
          <a:p>
            <a:pPr marL="285750" indent="-285750">
              <a:buFont typeface="Arial" pitchFamily="1" charset="0"/>
              <a:buChar char="•"/>
            </a:pPr>
            <a:r>
              <a:rPr lang="en-US"/>
              <a:t>Language Arts grade: U for standards based schools; D or lower for letter grade schools</a:t>
            </a:r>
          </a:p>
          <a:p>
            <a:pPr marL="285750" indent="-285750">
              <a:buFont typeface="Arial" pitchFamily="1" charset="0"/>
              <a:buChar char="•"/>
            </a:pPr>
            <a:r>
              <a:rPr lang="en-US"/>
              <a:t>Student Attendance: Below 94%</a:t>
            </a:r>
          </a:p>
          <a:p>
            <a:pPr marL="285750" indent="-285750">
              <a:buFont typeface="Arial" pitchFamily="1" charset="0"/>
              <a:buChar char="•"/>
            </a:pPr>
            <a:r>
              <a:rPr lang="en-US"/>
              <a:t>Suspensions: 1 or more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hart 4"/>
          <p:cNvGraphicFramePr/>
          <p:nvPr/>
        </p:nvGraphicFramePr>
        <p:xfrm>
          <a:off x="228600" y="1295400"/>
          <a:ext cx="8394493"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ABC SCORES VS. ON-TRACK STATUS</a:t>
            </a:r>
          </a:p>
        </p:txBody>
      </p:sp>
      <p:sp>
        <p:nvSpPr>
          <p:cNvPr id="13" name="TextBox 12"/>
          <p:cNvSpPr txBox="1"/>
          <p:nvPr/>
        </p:nvSpPr>
        <p:spPr>
          <a:xfrm>
            <a:off x="8077200" y="6400800"/>
            <a:ext cx="838200" cy="276225"/>
          </a:xfrm>
          <a:prstGeom prst="rect">
            <a:avLst/>
          </a:prstGeom>
          <a:noFill/>
        </p:spPr>
        <p:txBody>
          <a:bodyPr>
            <a:prstTxWarp prst="textNoShape">
              <a:avLst/>
            </a:prstTxWarp>
            <a:spAutoFit/>
          </a:bodyPr>
          <a:lstStyle/>
          <a:p>
            <a:pPr algn="r"/>
            <a:fld id="{5FF47037-394D-2D46-9E05-EE33D274EE72}" type="slidenum">
              <a:rPr lang="en-US" sz="1200">
                <a:solidFill>
                  <a:srgbClr val="7F7F7F"/>
                </a:solidFill>
                <a:latin typeface="Calibri (Body)" charset="0"/>
                <a:ea typeface="Calibri (Body)" charset="0"/>
                <a:cs typeface="Calibri (Body)" charset="0"/>
              </a:rPr>
              <a:pPr algn="r"/>
              <a:t>29</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6" name="Picture 11"/>
          <p:cNvPicPr>
            <a:picLocks noChangeAspect="1"/>
          </p:cNvPicPr>
          <p:nvPr/>
        </p:nvPicPr>
        <p:blipFill>
          <a:blip r:embed="rId3"/>
          <a:srcRect t="34827" r="69478" b="369"/>
          <a:stretch>
            <a:fillRect/>
          </a:stretch>
        </p:blipFill>
        <p:spPr bwMode="auto">
          <a:xfrm>
            <a:off x="180975" y="1843088"/>
            <a:ext cx="3381375" cy="4779962"/>
          </a:xfrm>
          <a:prstGeom prst="rect">
            <a:avLst/>
          </a:prstGeom>
          <a:noFill/>
          <a:ln w="9525">
            <a:noFill/>
            <a:miter lim="800000"/>
            <a:headEnd/>
            <a:tailEnd/>
          </a:ln>
        </p:spPr>
      </p:pic>
      <p:sp>
        <p:nvSpPr>
          <p:cNvPr id="6147" name="Rectangle 2"/>
          <p:cNvSpPr>
            <a:spLocks noGrp="1" noChangeArrowheads="1"/>
          </p:cNvSpPr>
          <p:nvPr>
            <p:ph type="title" idx="4294967295"/>
          </p:nvPr>
        </p:nvSpPr>
        <p:spPr>
          <a:xfrm>
            <a:off x="171450" y="92075"/>
            <a:ext cx="8972550" cy="1033463"/>
          </a:xfrm>
        </p:spPr>
        <p:txBody>
          <a:bodyPr/>
          <a:lstStyle/>
          <a:p>
            <a:pPr algn="l" defTabSz="457200" eaLnBrk="1" hangingPunct="1"/>
            <a:r>
              <a:rPr lang="en-US" sz="1600" b="1">
                <a:solidFill>
                  <a:schemeClr val="bg1"/>
                </a:solidFill>
                <a:latin typeface="Arial" pitchFamily="1" charset="0"/>
                <a:ea typeface="Arial" pitchFamily="1" charset="0"/>
                <a:cs typeface="Arial" pitchFamily="1" charset="0"/>
              </a:rPr>
              <a:t>Submitting Questions: Open Chat</a:t>
            </a:r>
          </a:p>
        </p:txBody>
      </p:sp>
      <p:pic>
        <p:nvPicPr>
          <p:cNvPr id="2" name="Picture 1"/>
          <p:cNvPicPr>
            <a:picLocks noChangeAspect="1"/>
          </p:cNvPicPr>
          <p:nvPr/>
        </p:nvPicPr>
        <p:blipFill>
          <a:blip r:embed="rId4"/>
          <a:srcRect/>
          <a:stretch>
            <a:fillRect/>
          </a:stretch>
        </p:blipFill>
        <p:spPr bwMode="auto">
          <a:xfrm>
            <a:off x="171450" y="1830388"/>
            <a:ext cx="4224338" cy="4792662"/>
          </a:xfrm>
          <a:prstGeom prst="rect">
            <a:avLst/>
          </a:prstGeom>
          <a:noFill/>
          <a:ln w="9525">
            <a:noFill/>
            <a:miter lim="800000"/>
            <a:headEnd/>
            <a:tailEnd/>
          </a:ln>
        </p:spPr>
      </p:pic>
      <p:sp>
        <p:nvSpPr>
          <p:cNvPr id="13" name="Rectangle 12"/>
          <p:cNvSpPr/>
          <p:nvPr/>
        </p:nvSpPr>
        <p:spPr>
          <a:xfrm>
            <a:off x="170954" y="6354432"/>
            <a:ext cx="509529" cy="288968"/>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3"/>
          <p:cNvPicPr>
            <a:picLocks noChangeAspect="1"/>
          </p:cNvPicPr>
          <p:nvPr/>
        </p:nvPicPr>
        <p:blipFill>
          <a:blip r:embed="rId5"/>
          <a:srcRect/>
          <a:stretch>
            <a:fillRect/>
          </a:stretch>
        </p:blipFill>
        <p:spPr bwMode="auto">
          <a:xfrm>
            <a:off x="171450" y="1827213"/>
            <a:ext cx="4224338" cy="4792662"/>
          </a:xfrm>
          <a:prstGeom prst="rect">
            <a:avLst/>
          </a:prstGeom>
          <a:noFill/>
          <a:ln w="9525">
            <a:noFill/>
            <a:miter lim="800000"/>
            <a:headEnd/>
            <a:tailEnd/>
          </a:ln>
        </p:spPr>
      </p:pic>
      <p:pic>
        <p:nvPicPr>
          <p:cNvPr id="3" name="Picture 2"/>
          <p:cNvPicPr>
            <a:picLocks noChangeAspect="1"/>
          </p:cNvPicPr>
          <p:nvPr/>
        </p:nvPicPr>
        <p:blipFill>
          <a:blip r:embed="rId6"/>
          <a:srcRect/>
          <a:stretch>
            <a:fillRect/>
          </a:stretch>
        </p:blipFill>
        <p:spPr bwMode="auto">
          <a:xfrm>
            <a:off x="171450" y="1828800"/>
            <a:ext cx="4224338" cy="4792663"/>
          </a:xfrm>
          <a:prstGeom prst="rect">
            <a:avLst/>
          </a:prstGeom>
          <a:noFill/>
          <a:ln w="9525">
            <a:noFill/>
            <a:miter lim="800000"/>
            <a:headEnd/>
            <a:tailEnd/>
          </a:ln>
        </p:spPr>
      </p:pic>
      <p:pic>
        <p:nvPicPr>
          <p:cNvPr id="5" name="Picture 4"/>
          <p:cNvPicPr>
            <a:picLocks noChangeAspect="1"/>
          </p:cNvPicPr>
          <p:nvPr/>
        </p:nvPicPr>
        <p:blipFill>
          <a:blip r:embed="rId7"/>
          <a:srcRect/>
          <a:stretch>
            <a:fillRect/>
          </a:stretch>
        </p:blipFill>
        <p:spPr bwMode="auto">
          <a:xfrm>
            <a:off x="171450" y="1830388"/>
            <a:ext cx="4224338" cy="4792662"/>
          </a:xfrm>
          <a:prstGeom prst="rect">
            <a:avLst/>
          </a:prstGeom>
          <a:noFill/>
          <a:ln w="9525">
            <a:noFill/>
            <a:miter lim="800000"/>
            <a:headEnd/>
            <a:tailEnd/>
          </a:ln>
        </p:spPr>
      </p:pic>
      <p:sp>
        <p:nvSpPr>
          <p:cNvPr id="59401" name="AutoShape 9"/>
          <p:cNvSpPr>
            <a:spLocks noChangeArrowheads="1"/>
          </p:cNvSpPr>
          <p:nvPr/>
        </p:nvSpPr>
        <p:spPr bwMode="auto">
          <a:xfrm>
            <a:off x="193901" y="1185532"/>
            <a:ext cx="3381375" cy="528637"/>
          </a:xfrm>
          <a:prstGeom prst="wedgeRoundRectCallout">
            <a:avLst>
              <a:gd name="adj1" fmla="val 44533"/>
              <a:gd name="adj2" fmla="val 90562"/>
              <a:gd name="adj3" fmla="val 16667"/>
            </a:avLst>
          </a:prstGeom>
          <a:solidFill>
            <a:srgbClr val="C20000"/>
          </a:solidFill>
          <a:ln w="9525">
            <a:solidFill>
              <a:schemeClr val="tx1"/>
            </a:solidFill>
            <a:miter lim="800000"/>
            <a:headEnd/>
            <a:tailEnd/>
          </a:ln>
          <a:effectLst>
            <a:glow rad="101600">
              <a:srgbClr val="C00000">
                <a:alpha val="60000"/>
              </a:srgbClr>
            </a:glow>
          </a:effectLst>
        </p:spPr>
        <p:txBody>
          <a:bodyPr anchor="ctr" anchorCtr="1"/>
          <a:lstStyle/>
          <a:p>
            <a:pPr algn="ctr" fontAlgn="auto">
              <a:spcBef>
                <a:spcPts val="0"/>
              </a:spcBef>
              <a:spcAft>
                <a:spcPts val="0"/>
              </a:spcAft>
              <a:defRPr/>
            </a:pPr>
            <a:r>
              <a:rPr lang="en-US" b="1" dirty="0">
                <a:solidFill>
                  <a:schemeClr val="bg1"/>
                </a:solidFill>
                <a:effectLst>
                  <a:outerShdw blurRad="38100" dist="38100" dir="2700000" algn="tl">
                    <a:srgbClr val="000000"/>
                  </a:outerShdw>
                </a:effectLst>
                <a:latin typeface="+mn-lt"/>
                <a:ea typeface="+mn-ea"/>
                <a:cs typeface="+mn-cs"/>
              </a:rPr>
              <a:t>Drop-Down Menu</a:t>
            </a:r>
          </a:p>
        </p:txBody>
      </p:sp>
      <p:sp>
        <p:nvSpPr>
          <p:cNvPr id="16" name="Rectangle 15"/>
          <p:cNvSpPr/>
          <p:nvPr/>
        </p:nvSpPr>
        <p:spPr>
          <a:xfrm>
            <a:off x="2590219" y="2108934"/>
            <a:ext cx="855024" cy="288968"/>
          </a:xfrm>
          <a:prstGeom prst="rect">
            <a:avLst/>
          </a:prstGeom>
          <a:noFill/>
          <a:ln>
            <a:solidFill>
              <a:srgbClr val="C00000"/>
            </a:solidFill>
          </a:ln>
          <a:effectLst>
            <a:glow rad="101600">
              <a:srgbClr val="C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395" name="Rectangle 3"/>
          <p:cNvSpPr>
            <a:spLocks noChangeArrowheads="1"/>
          </p:cNvSpPr>
          <p:nvPr/>
        </p:nvSpPr>
        <p:spPr bwMode="auto">
          <a:xfrm>
            <a:off x="3733800" y="1185863"/>
            <a:ext cx="5438775" cy="5672137"/>
          </a:xfrm>
          <a:prstGeom prst="rect">
            <a:avLst/>
          </a:prstGeom>
          <a:noFill/>
          <a:ln w="9525">
            <a:noFill/>
            <a:miter lim="800000"/>
            <a:headEnd/>
            <a:tailEnd/>
          </a:ln>
        </p:spPr>
        <p:txBody>
          <a:bodyPr>
            <a:prstTxWarp prst="textNoShape">
              <a:avLst/>
            </a:prstTxWarp>
          </a:bodyPr>
          <a:lstStyle/>
          <a:p>
            <a:pPr marL="342900" indent="-342900">
              <a:spcBef>
                <a:spcPts val="600"/>
              </a:spcBef>
              <a:spcAft>
                <a:spcPts val="1200"/>
              </a:spcAft>
              <a:buClr>
                <a:srgbClr val="CC0000"/>
              </a:buClr>
              <a:buFont typeface="Wingdings" pitchFamily="1" charset="2"/>
              <a:buChar char="§"/>
            </a:pPr>
            <a:r>
              <a:rPr lang="en-US" sz="2400">
                <a:latin typeface="Tahoma" pitchFamily="1" charset="0"/>
              </a:rPr>
              <a:t>To submit a question, type the question in the </a:t>
            </a:r>
            <a:r>
              <a:rPr lang="en-US" sz="2400" b="1">
                <a:solidFill>
                  <a:srgbClr val="CC0000"/>
                </a:solidFill>
                <a:latin typeface="Tahoma" pitchFamily="1" charset="0"/>
              </a:rPr>
              <a:t>text field</a:t>
            </a:r>
            <a:r>
              <a:rPr lang="en-US" sz="2400">
                <a:latin typeface="Tahoma" pitchFamily="1" charset="0"/>
              </a:rPr>
              <a:t> and press your </a:t>
            </a:r>
            <a:r>
              <a:rPr lang="en-US" sz="2400" b="1">
                <a:solidFill>
                  <a:srgbClr val="C00000"/>
                </a:solidFill>
                <a:latin typeface="Tahoma" pitchFamily="1" charset="0"/>
              </a:rPr>
              <a:t>Enter/Return</a:t>
            </a:r>
            <a:r>
              <a:rPr lang="en-US" sz="2400">
                <a:latin typeface="Tahoma" pitchFamily="1" charset="0"/>
              </a:rPr>
              <a:t> key.</a:t>
            </a:r>
          </a:p>
          <a:p>
            <a:pPr marL="800100" lvl="1" indent="-342900">
              <a:spcBef>
                <a:spcPts val="600"/>
              </a:spcBef>
              <a:spcAft>
                <a:spcPts val="2500"/>
              </a:spcAft>
              <a:buClr>
                <a:srgbClr val="CC0000"/>
              </a:buClr>
              <a:buFont typeface="Tahoma" pitchFamily="1" charset="0"/>
              <a:buChar char="‒"/>
            </a:pPr>
            <a:r>
              <a:rPr lang="en-US" sz="2300">
                <a:latin typeface="Tahoma" pitchFamily="1" charset="0"/>
              </a:rPr>
              <a:t>Please enter the name to whom the question is directed.</a:t>
            </a:r>
          </a:p>
          <a:p>
            <a:pPr marL="342900" indent="-342900">
              <a:spcBef>
                <a:spcPts val="600"/>
              </a:spcBef>
              <a:spcAft>
                <a:spcPts val="2500"/>
              </a:spcAft>
              <a:buClr>
                <a:srgbClr val="CC0000"/>
              </a:buClr>
              <a:buFont typeface="Wingdings" pitchFamily="1" charset="2"/>
              <a:buChar char="§"/>
            </a:pPr>
            <a:r>
              <a:rPr lang="en-US" sz="2400">
                <a:latin typeface="Tahoma" pitchFamily="1" charset="0"/>
              </a:rPr>
              <a:t>To send questions only to the presenters, select </a:t>
            </a:r>
            <a:r>
              <a:rPr lang="en-US" sz="2400" b="1">
                <a:solidFill>
                  <a:srgbClr val="CC0000"/>
                </a:solidFill>
                <a:latin typeface="Tahoma" pitchFamily="1" charset="0"/>
              </a:rPr>
              <a:t>Presenters</a:t>
            </a:r>
            <a:r>
              <a:rPr lang="en-US" sz="2400">
                <a:latin typeface="Tahoma" pitchFamily="1" charset="0"/>
              </a:rPr>
              <a:t> from the </a:t>
            </a:r>
            <a:r>
              <a:rPr lang="en-US" sz="2400" b="1">
                <a:solidFill>
                  <a:srgbClr val="CC0000"/>
                </a:solidFill>
                <a:latin typeface="Tahoma" pitchFamily="1" charset="0"/>
              </a:rPr>
              <a:t>drop-down menu</a:t>
            </a:r>
            <a:r>
              <a:rPr lang="en-US" sz="2400">
                <a:latin typeface="Tahoma" pitchFamily="1" charset="0"/>
              </a:rPr>
              <a:t> before pressing your </a:t>
            </a:r>
            <a:r>
              <a:rPr lang="en-US" sz="2400" b="1">
                <a:solidFill>
                  <a:srgbClr val="C00000"/>
                </a:solidFill>
                <a:latin typeface="Tahoma" pitchFamily="1" charset="0"/>
              </a:rPr>
              <a:t>Enter/Return</a:t>
            </a:r>
            <a:r>
              <a:rPr lang="en-US" sz="2400">
                <a:latin typeface="Tahoma" pitchFamily="1" charset="0"/>
              </a:rPr>
              <a:t> key.</a:t>
            </a:r>
          </a:p>
          <a:p>
            <a:pPr marL="342900" indent="-342900">
              <a:spcBef>
                <a:spcPts val="600"/>
              </a:spcBef>
              <a:spcAft>
                <a:spcPts val="600"/>
              </a:spcAft>
              <a:buClr>
                <a:srgbClr val="CC0000"/>
              </a:buClr>
              <a:buFont typeface="Wingdings" pitchFamily="1" charset="2"/>
              <a:buChar char="§"/>
            </a:pPr>
            <a:r>
              <a:rPr lang="en-US" sz="2400">
                <a:latin typeface="Tahoma" pitchFamily="1" charset="0"/>
              </a:rPr>
              <a:t>Change </a:t>
            </a:r>
            <a:r>
              <a:rPr lang="en-US" sz="2400" b="1">
                <a:solidFill>
                  <a:srgbClr val="C00000"/>
                </a:solidFill>
                <a:latin typeface="Tahoma" pitchFamily="1" charset="0"/>
              </a:rPr>
              <a:t>Text Size </a:t>
            </a:r>
            <a:r>
              <a:rPr lang="en-US" sz="2400">
                <a:latin typeface="Tahoma" pitchFamily="1" charset="0"/>
              </a:rPr>
              <a:t>and </a:t>
            </a:r>
            <a:r>
              <a:rPr lang="en-US" sz="2400" b="1">
                <a:solidFill>
                  <a:srgbClr val="C00000"/>
                </a:solidFill>
                <a:latin typeface="Tahoma" pitchFamily="1" charset="0"/>
              </a:rPr>
              <a:t>Chat Color</a:t>
            </a:r>
            <a:r>
              <a:rPr lang="en-US" sz="2400">
                <a:latin typeface="Tahoma" pitchFamily="1" charset="0"/>
              </a:rPr>
              <a:t>…</a:t>
            </a:r>
          </a:p>
        </p:txBody>
      </p:sp>
      <p:sp>
        <p:nvSpPr>
          <p:cNvPr id="59397" name="AutoShape 5"/>
          <p:cNvSpPr>
            <a:spLocks noChangeArrowheads="1"/>
          </p:cNvSpPr>
          <p:nvPr/>
        </p:nvSpPr>
        <p:spPr bwMode="auto">
          <a:xfrm>
            <a:off x="5323195" y="6271471"/>
            <a:ext cx="1590365" cy="408623"/>
          </a:xfrm>
          <a:prstGeom prst="wedgeRoundRectCallout">
            <a:avLst>
              <a:gd name="adj1" fmla="val -250599"/>
              <a:gd name="adj2" fmla="val -62808"/>
              <a:gd name="adj3" fmla="val 16667"/>
            </a:avLst>
          </a:prstGeom>
          <a:solidFill>
            <a:srgbClr val="C20000"/>
          </a:solidFill>
          <a:ln w="9525">
            <a:solidFill>
              <a:schemeClr val="tx1"/>
            </a:solidFill>
            <a:miter lim="800000"/>
            <a:headEnd/>
            <a:tailEnd/>
          </a:ln>
          <a:effectLst>
            <a:glow rad="101600">
              <a:srgbClr val="C00000">
                <a:alpha val="60000"/>
              </a:srgbClr>
            </a:glow>
          </a:effectLst>
        </p:spPr>
        <p:txBody>
          <a:bodyPr anchor="ctr" anchorCtr="1">
            <a:spAutoFit/>
          </a:bodyPr>
          <a:lstStyle/>
          <a:p>
            <a:pPr algn="ctr" fontAlgn="auto">
              <a:spcBef>
                <a:spcPts val="0"/>
              </a:spcBef>
              <a:spcAft>
                <a:spcPts val="0"/>
              </a:spcAft>
              <a:defRPr/>
            </a:pPr>
            <a:r>
              <a:rPr lang="en-US" b="1" dirty="0">
                <a:solidFill>
                  <a:schemeClr val="bg1"/>
                </a:solidFill>
                <a:effectLst>
                  <a:outerShdw blurRad="38100" dist="38100" dir="2700000" algn="tl">
                    <a:srgbClr val="000000"/>
                  </a:outerShdw>
                </a:effectLst>
                <a:latin typeface="+mn-lt"/>
                <a:ea typeface="+mn-ea"/>
                <a:cs typeface="+mn-cs"/>
              </a:rPr>
              <a:t>Text Field</a:t>
            </a:r>
          </a:p>
        </p:txBody>
      </p:sp>
      <p:sp>
        <p:nvSpPr>
          <p:cNvPr id="6165" name="TextBox 16"/>
          <p:cNvSpPr txBox="1">
            <a:spLocks noChangeArrowheads="1"/>
          </p:cNvSpPr>
          <p:nvPr/>
        </p:nvSpPr>
        <p:spPr bwMode="auto">
          <a:xfrm>
            <a:off x="623888" y="66341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59397"/>
                                        </p:tgtEl>
                                        <p:attrNameLst>
                                          <p:attrName>style.visibility</p:attrName>
                                        </p:attrNameLst>
                                      </p:cBhvr>
                                      <p:to>
                                        <p:strVal val="visible"/>
                                      </p:to>
                                    </p:set>
                                    <p:animEffect transition="in" filter="fade">
                                      <p:cBhvr>
                                        <p:cTn id="11" dur="1000"/>
                                        <p:tgtEl>
                                          <p:spTgt spid="59397"/>
                                        </p:tgtEl>
                                      </p:cBhvr>
                                    </p:animEffect>
                                  </p:childTnLst>
                                </p:cTn>
                              </p:par>
                            </p:childTnLst>
                          </p:cTn>
                        </p:par>
                        <p:par>
                          <p:cTn id="12" fill="hold" nodeType="afterGroup">
                            <p:stCondLst>
                              <p:cond delay="2000"/>
                            </p:stCondLst>
                            <p:childTnLst>
                              <p:par>
                                <p:cTn id="13" presetID="10" presetClass="entr" presetSubtype="0" fill="hold" nodeType="afterEffect">
                                  <p:stCondLst>
                                    <p:cond delay="2000"/>
                                  </p:stCondLst>
                                  <p:childTnLst>
                                    <p:set>
                                      <p:cBhvr>
                                        <p:cTn id="14" dur="1" fill="hold">
                                          <p:stCondLst>
                                            <p:cond delay="0"/>
                                          </p:stCondLst>
                                        </p:cTn>
                                        <p:tgtEl>
                                          <p:spTgt spid="59395">
                                            <p:txEl>
                                              <p:pRg st="1" end="1"/>
                                            </p:txEl>
                                          </p:spTgt>
                                        </p:tgtEl>
                                        <p:attrNameLst>
                                          <p:attrName>style.visibility</p:attrName>
                                        </p:attrNameLst>
                                      </p:cBhvr>
                                      <p:to>
                                        <p:strVal val="visible"/>
                                      </p:to>
                                    </p:set>
                                    <p:animEffect transition="in" filter="fade">
                                      <p:cBhvr>
                                        <p:cTn id="15" dur="500"/>
                                        <p:tgtEl>
                                          <p:spTgt spid="5939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9395">
                                            <p:txEl>
                                              <p:pRg st="2" end="2"/>
                                            </p:txEl>
                                          </p:spTgt>
                                        </p:tgtEl>
                                        <p:attrNameLst>
                                          <p:attrName>style.visibility</p:attrName>
                                        </p:attrNameLst>
                                      </p:cBhvr>
                                      <p:to>
                                        <p:strVal val="visible"/>
                                      </p:to>
                                    </p:set>
                                    <p:animEffect transition="in" filter="fade">
                                      <p:cBhvr>
                                        <p:cTn id="20" dur="500"/>
                                        <p:tgtEl>
                                          <p:spTgt spid="59395">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59397"/>
                                        </p:tgtEl>
                                      </p:cBhvr>
                                    </p:animEffect>
                                    <p:set>
                                      <p:cBhvr>
                                        <p:cTn id="23" dur="1" fill="hold">
                                          <p:stCondLst>
                                            <p:cond delay="499"/>
                                          </p:stCondLst>
                                        </p:cTn>
                                        <p:tgtEl>
                                          <p:spTgt spid="59397"/>
                                        </p:tgtEl>
                                        <p:attrNameLst>
                                          <p:attrName>style.visibility</p:attrName>
                                        </p:attrNameLst>
                                      </p:cBhvr>
                                      <p:to>
                                        <p:strVal val="hidden"/>
                                      </p:to>
                                    </p:set>
                                  </p:childTnLst>
                                </p:cTn>
                              </p:par>
                            </p:childTnLst>
                          </p:cTn>
                        </p:par>
                        <p:par>
                          <p:cTn id="24" fill="hold" nodeType="afterGroup">
                            <p:stCondLst>
                              <p:cond delay="500"/>
                            </p:stCondLst>
                            <p:childTnLst>
                              <p:par>
                                <p:cTn id="25" presetID="53" presetClass="entr" presetSubtype="16"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9401"/>
                                        </p:tgtEl>
                                        <p:attrNameLst>
                                          <p:attrName>style.visibility</p:attrName>
                                        </p:attrNameLst>
                                      </p:cBhvr>
                                      <p:to>
                                        <p:strVal val="visible"/>
                                      </p:to>
                                    </p:set>
                                    <p:animEffect transition="in" filter="fade">
                                      <p:cBhvr>
                                        <p:cTn id="34" dur="500"/>
                                        <p:tgtEl>
                                          <p:spTgt spid="59401"/>
                                        </p:tgtEl>
                                      </p:cBhvr>
                                    </p:animEffec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par>
                          <p:cTn id="40" fill="hold" nodeType="afterGroup">
                            <p:stCondLst>
                              <p:cond delay="5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59395">
                                            <p:txEl>
                                              <p:pRg st="3" end="3"/>
                                            </p:txEl>
                                          </p:spTgt>
                                        </p:tgtEl>
                                        <p:attrNameLst>
                                          <p:attrName>style.visibility</p:attrName>
                                        </p:attrNameLst>
                                      </p:cBhvr>
                                      <p:to>
                                        <p:strVal val="visible"/>
                                      </p:to>
                                    </p:set>
                                    <p:animEffect transition="in" filter="fade">
                                      <p:cBhvr>
                                        <p:cTn id="53" dur="500"/>
                                        <p:tgtEl>
                                          <p:spTgt spid="59395">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path" presetSubtype="0" accel="50000" decel="50000" fill="hold" nodeType="clickEffect">
                                  <p:stCondLst>
                                    <p:cond delay="0"/>
                                  </p:stCondLst>
                                  <p:childTnLst>
                                    <p:animMotion origin="layout" path="M -4.72222E-6 -1.85185E-6 L 0.00105 0.04861 " pathEditMode="relative" rAng="0" ptsTypes="AA">
                                      <p:cBhvr>
                                        <p:cTn id="57" dur="2000" fill="hold"/>
                                        <p:tgtEl>
                                          <p:spTgt spid="16"/>
                                        </p:tgtEl>
                                        <p:attrNameLst>
                                          <p:attrName>ppt_x</p:attrName>
                                          <p:attrName>ppt_y</p:attrName>
                                        </p:attrNameLst>
                                      </p:cBhvr>
                                      <p:rCtr x="1" y="24"/>
                                    </p:animMotion>
                                  </p:childTnLst>
                                </p:cTn>
                              </p:par>
                            </p:childTnLst>
                          </p:cTn>
                        </p:par>
                        <p:par>
                          <p:cTn id="58" fill="hold" nodeType="afterGroup">
                            <p:stCondLst>
                              <p:cond delay="2000"/>
                            </p:stCondLst>
                            <p:childTnLst>
                              <p:par>
                                <p:cTn id="59" presetID="1"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nodeType="clickEffect">
                                  <p:stCondLst>
                                    <p:cond delay="0"/>
                                  </p:stCondLst>
                                  <p:childTnLst>
                                    <p:animMotion origin="layout" path="M 0.00122 0.05023 L 0.00018 0.07847 " pathEditMode="relative" rAng="0" ptsTypes="AA">
                                      <p:cBhvr>
                                        <p:cTn id="64" dur="2000" fill="hold"/>
                                        <p:tgtEl>
                                          <p:spTgt spid="16"/>
                                        </p:tgtEl>
                                        <p:attrNameLst>
                                          <p:attrName>ppt_x</p:attrName>
                                          <p:attrName>ppt_y</p:attrName>
                                        </p:attrNameLst>
                                      </p:cBhvr>
                                      <p:rCtr x="-1" y="14"/>
                                    </p:animMotion>
                                  </p:childTnLst>
                                </p:cTn>
                              </p:par>
                            </p:childTnLst>
                          </p:cTn>
                        </p:par>
                        <p:par>
                          <p:cTn id="65" fill="hold" nodeType="afterGroup">
                            <p:stCondLst>
                              <p:cond delay="2000"/>
                            </p:stCondLst>
                            <p:childTnLst>
                              <p:par>
                                <p:cTn id="66" presetID="1"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334963" y="1235075"/>
            <a:ext cx="8275637" cy="5546725"/>
          </a:xfrm>
          <a:prstGeom prst="rect">
            <a:avLst/>
          </a:prstGeom>
          <a:noFill/>
          <a:ln w="9525">
            <a:noFill/>
            <a:miter lim="800000"/>
            <a:headEnd/>
            <a:tailEnd/>
          </a:ln>
        </p:spPr>
      </p:pic>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Enrollment Snapshot for East HS</a:t>
            </a:r>
          </a:p>
        </p:txBody>
      </p:sp>
      <p:sp>
        <p:nvSpPr>
          <p:cNvPr id="10" name="TextBox 9"/>
          <p:cNvSpPr txBox="1"/>
          <p:nvPr/>
        </p:nvSpPr>
        <p:spPr>
          <a:xfrm>
            <a:off x="8077200" y="6400800"/>
            <a:ext cx="838200" cy="276225"/>
          </a:xfrm>
          <a:prstGeom prst="rect">
            <a:avLst/>
          </a:prstGeom>
          <a:noFill/>
        </p:spPr>
        <p:txBody>
          <a:bodyPr>
            <a:prstTxWarp prst="textNoShape">
              <a:avLst/>
            </a:prstTxWarp>
            <a:spAutoFit/>
          </a:bodyPr>
          <a:lstStyle/>
          <a:p>
            <a:pPr algn="r"/>
            <a:fld id="{DC2A0CBC-B59B-3D4A-B427-F802D083B635}" type="slidenum">
              <a:rPr lang="en-US" sz="1200">
                <a:solidFill>
                  <a:srgbClr val="7F7F7F"/>
                </a:solidFill>
                <a:latin typeface="Calibri (Body)" charset="0"/>
                <a:ea typeface="Calibri (Body)" charset="0"/>
                <a:cs typeface="Calibri (Body)" charset="0"/>
              </a:rPr>
              <a:pPr algn="r"/>
              <a:t>30</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381000" y="1143000"/>
            <a:ext cx="8382000" cy="1508125"/>
          </a:xfrm>
          <a:prstGeom prst="rect">
            <a:avLst/>
          </a:prstGeom>
          <a:noFill/>
          <a:ln w="9525">
            <a:noFill/>
            <a:miter lim="800000"/>
            <a:headEnd/>
            <a:tailEnd/>
          </a:ln>
        </p:spPr>
        <p:txBody>
          <a:bodyPr>
            <a:prstTxWarp prst="textNoShape">
              <a:avLst/>
            </a:prstTxWarp>
            <a:spAutoFit/>
          </a:bodyPr>
          <a:lstStyle/>
          <a:p>
            <a:r>
              <a:rPr lang="en-US" sz="1900">
                <a:latin typeface="Arial" pitchFamily="1" charset="0"/>
              </a:rPr>
              <a:t>District reports: Daily Student Status Report and On-Track to Graduate Reports provide a “real-time” ABC Stoplight </a:t>
            </a:r>
            <a:r>
              <a:rPr lang="en-US"/>
              <a:t/>
            </a:r>
            <a:br>
              <a:rPr lang="en-US"/>
            </a:br>
            <a:endParaRPr lang="en-US"/>
          </a:p>
          <a:p>
            <a:endParaRPr lang="en-US"/>
          </a:p>
          <a:p>
            <a:endParaRPr lang="en-US"/>
          </a:p>
        </p:txBody>
      </p:sp>
      <p:pic>
        <p:nvPicPr>
          <p:cNvPr id="33795" name="Picture 3" descr="Risk Pts Test.png"/>
          <p:cNvPicPr>
            <a:picLocks noChangeAspect="1"/>
          </p:cNvPicPr>
          <p:nvPr/>
        </p:nvPicPr>
        <p:blipFill>
          <a:blip r:embed="rId2"/>
          <a:srcRect/>
          <a:stretch>
            <a:fillRect/>
          </a:stretch>
        </p:blipFill>
        <p:spPr bwMode="auto">
          <a:xfrm>
            <a:off x="1295400" y="1811338"/>
            <a:ext cx="6324600" cy="4918075"/>
          </a:xfrm>
          <a:prstGeom prst="rect">
            <a:avLst/>
          </a:prstGeom>
          <a:noFill/>
          <a:ln w="9525">
            <a:noFill/>
            <a:miter lim="800000"/>
            <a:headEnd/>
            <a:tailEnd/>
          </a:ln>
        </p:spPr>
      </p:pic>
      <p:sp>
        <p:nvSpPr>
          <p:cNvPr id="5"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PROGRESS MONITORING</a:t>
            </a:r>
            <a:br>
              <a:rPr lang="en-US" sz="1600" b="1" dirty="0">
                <a:solidFill>
                  <a:schemeClr val="bg1"/>
                </a:solidFill>
                <a:latin typeface="Arial"/>
                <a:ea typeface="+mj-ea"/>
                <a:cs typeface="Arial"/>
              </a:rPr>
            </a:br>
            <a:r>
              <a:rPr lang="en-US" sz="1600" b="1" dirty="0">
                <a:solidFill>
                  <a:schemeClr val="bg1"/>
                </a:solidFill>
                <a:latin typeface="Arial"/>
                <a:ea typeface="+mj-ea"/>
                <a:cs typeface="Arial"/>
              </a:rPr>
              <a:t>CASE STUDY: DENVER EAST HIGH SCHOOL</a:t>
            </a:r>
          </a:p>
        </p:txBody>
      </p:sp>
      <p:sp>
        <p:nvSpPr>
          <p:cNvPr id="13" name="TextBox 12"/>
          <p:cNvSpPr txBox="1"/>
          <p:nvPr/>
        </p:nvSpPr>
        <p:spPr>
          <a:xfrm>
            <a:off x="8077200" y="6400800"/>
            <a:ext cx="838200" cy="276225"/>
          </a:xfrm>
          <a:prstGeom prst="rect">
            <a:avLst/>
          </a:prstGeom>
          <a:noFill/>
        </p:spPr>
        <p:txBody>
          <a:bodyPr>
            <a:prstTxWarp prst="textNoShape">
              <a:avLst/>
            </a:prstTxWarp>
            <a:spAutoFit/>
          </a:bodyPr>
          <a:lstStyle/>
          <a:p>
            <a:pPr algn="r"/>
            <a:fld id="{A99C1E9E-EA09-8145-B7ED-79549322C260}" type="slidenum">
              <a:rPr lang="en-US" sz="1200">
                <a:solidFill>
                  <a:srgbClr val="7F7F7F"/>
                </a:solidFill>
                <a:latin typeface="Calibri (Body)" charset="0"/>
                <a:ea typeface="Calibri (Body)" charset="0"/>
                <a:cs typeface="Calibri (Body)" charset="0"/>
              </a:rPr>
              <a:pPr algn="r"/>
              <a:t>31</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1447800"/>
            <a:ext cx="8382000" cy="4406900"/>
          </a:xfrm>
          <a:prstGeom prst="rect">
            <a:avLst/>
          </a:prstGeom>
          <a:noFill/>
          <a:ln w="9525">
            <a:noFill/>
            <a:miter lim="800000"/>
            <a:headEnd/>
            <a:tailEnd/>
          </a:ln>
        </p:spPr>
        <p:txBody>
          <a:bodyPr>
            <a:prstTxWarp prst="textNoShape">
              <a:avLst/>
            </a:prstTxWarp>
            <a:spAutoFit/>
          </a:bodyPr>
          <a:lstStyle/>
          <a:p>
            <a:pPr marL="230188" indent="-230188">
              <a:spcBef>
                <a:spcPts val="400"/>
              </a:spcBef>
              <a:spcAft>
                <a:spcPts val="400"/>
              </a:spcAft>
              <a:buFont typeface="Arial" pitchFamily="1" charset="0"/>
              <a:buChar char="•"/>
            </a:pPr>
            <a:r>
              <a:rPr lang="en-US" sz="1900">
                <a:latin typeface="Arial" pitchFamily="1" charset="0"/>
              </a:rPr>
              <a:t>Invest time to engage end users to ensure usability of products. </a:t>
            </a:r>
          </a:p>
          <a:p>
            <a:pPr marL="230188" indent="-230188">
              <a:spcBef>
                <a:spcPts val="400"/>
              </a:spcBef>
              <a:spcAft>
                <a:spcPts val="400"/>
              </a:spcAft>
              <a:buFont typeface="Arial" pitchFamily="1" charset="0"/>
              <a:buChar char="•"/>
            </a:pPr>
            <a:r>
              <a:rPr lang="en-US" sz="1900">
                <a:latin typeface="Arial" pitchFamily="1" charset="0"/>
              </a:rPr>
              <a:t>Need for a continuum of “real-time” data K-12 throughout the year.  Data Quality and Frequency are of the utmost importance.</a:t>
            </a:r>
          </a:p>
          <a:p>
            <a:pPr marL="230188" indent="-230188">
              <a:spcBef>
                <a:spcPts val="400"/>
              </a:spcBef>
              <a:spcAft>
                <a:spcPts val="400"/>
              </a:spcAft>
              <a:buFont typeface="Arial" pitchFamily="1" charset="0"/>
              <a:buChar char="•"/>
            </a:pPr>
            <a:r>
              <a:rPr lang="en-US" sz="1900">
                <a:latin typeface="Arial" pitchFamily="1" charset="0"/>
              </a:rPr>
              <a:t>Importance of establishing school policies, practices and system enhancements to ensure teachers’ weekly grades are included in the risk analysis.</a:t>
            </a:r>
          </a:p>
          <a:p>
            <a:pPr marL="230188" indent="-230188">
              <a:spcBef>
                <a:spcPts val="400"/>
              </a:spcBef>
              <a:spcAft>
                <a:spcPts val="400"/>
              </a:spcAft>
              <a:buFont typeface="Arial" pitchFamily="1" charset="0"/>
              <a:buChar char="•"/>
            </a:pPr>
            <a:r>
              <a:rPr lang="en-US" sz="1900">
                <a:latin typeface="Arial" pitchFamily="1" charset="0"/>
              </a:rPr>
              <a:t>Provide Professional Development around RTI best practices—focus on process not just content—at district and school level.</a:t>
            </a:r>
          </a:p>
          <a:p>
            <a:pPr marL="230188" indent="-230188">
              <a:spcBef>
                <a:spcPts val="400"/>
              </a:spcBef>
              <a:spcAft>
                <a:spcPts val="400"/>
              </a:spcAft>
              <a:buFont typeface="Arial" pitchFamily="1" charset="0"/>
              <a:buChar char="•"/>
            </a:pPr>
            <a:r>
              <a:rPr lang="en-US" sz="1900">
                <a:latin typeface="Arial" pitchFamily="1" charset="0"/>
              </a:rPr>
              <a:t>Support a school-based empowered RTI Coordinator to run reports, develop identification system, monitor implementation and track impact of interventions. </a:t>
            </a:r>
          </a:p>
          <a:p>
            <a:pPr marL="230188" indent="-230188">
              <a:spcBef>
                <a:spcPts val="400"/>
              </a:spcBef>
              <a:spcAft>
                <a:spcPts val="400"/>
              </a:spcAft>
              <a:buFont typeface="Arial" pitchFamily="1" charset="0"/>
              <a:buChar char="•"/>
            </a:pPr>
            <a:r>
              <a:rPr lang="en-US" sz="1900">
                <a:latin typeface="Arial" pitchFamily="1" charset="0"/>
              </a:rPr>
              <a:t>Partner with the City and community partners early to leverage and coordinate attendance and behavior supports.</a:t>
            </a:r>
          </a:p>
        </p:txBody>
      </p:sp>
      <p:sp>
        <p:nvSpPr>
          <p:cNvPr id="5"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LESSONS LEARNED</a:t>
            </a:r>
          </a:p>
        </p:txBody>
      </p:sp>
      <p:sp>
        <p:nvSpPr>
          <p:cNvPr id="12" name="TextBox 11"/>
          <p:cNvSpPr txBox="1"/>
          <p:nvPr/>
        </p:nvSpPr>
        <p:spPr>
          <a:xfrm>
            <a:off x="8077200" y="6400800"/>
            <a:ext cx="838200" cy="276225"/>
          </a:xfrm>
          <a:prstGeom prst="rect">
            <a:avLst/>
          </a:prstGeom>
          <a:noFill/>
        </p:spPr>
        <p:txBody>
          <a:bodyPr>
            <a:prstTxWarp prst="textNoShape">
              <a:avLst/>
            </a:prstTxWarp>
            <a:spAutoFit/>
          </a:bodyPr>
          <a:lstStyle/>
          <a:p>
            <a:pPr algn="r"/>
            <a:fld id="{424CD743-456E-3544-8A65-3BFB36DC2CF5}" type="slidenum">
              <a:rPr lang="en-US" sz="1200">
                <a:solidFill>
                  <a:srgbClr val="7F7F7F"/>
                </a:solidFill>
                <a:latin typeface="Calibri (Body)" charset="0"/>
                <a:ea typeface="Calibri (Body)" charset="0"/>
                <a:cs typeface="Calibri (Body)" charset="0"/>
              </a:rPr>
              <a:pPr algn="r"/>
              <a:t>32</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1000" y="1447800"/>
            <a:ext cx="8382000" cy="3425825"/>
          </a:xfrm>
          <a:prstGeom prst="rect">
            <a:avLst/>
          </a:prstGeom>
          <a:noFill/>
          <a:ln w="9525">
            <a:noFill/>
            <a:miter lim="800000"/>
            <a:headEnd/>
            <a:tailEnd/>
          </a:ln>
        </p:spPr>
        <p:txBody>
          <a:bodyPr>
            <a:prstTxWarp prst="textNoShape">
              <a:avLst/>
            </a:prstTxWarp>
            <a:spAutoFit/>
          </a:bodyPr>
          <a:lstStyle/>
          <a:p>
            <a:pPr marL="230188" indent="-230188">
              <a:spcBef>
                <a:spcPts val="400"/>
              </a:spcBef>
              <a:spcAft>
                <a:spcPts val="400"/>
              </a:spcAft>
              <a:buFont typeface="Arial" pitchFamily="1" charset="0"/>
              <a:buChar char="•"/>
            </a:pPr>
            <a:r>
              <a:rPr lang="en-US" sz="1900">
                <a:latin typeface="Arial" pitchFamily="1" charset="0"/>
              </a:rPr>
              <a:t>Piloting an Early Warning System through a grant from Dell Foundation with SchoolNet Respond.</a:t>
            </a:r>
          </a:p>
          <a:p>
            <a:pPr marL="230188" indent="-230188">
              <a:spcBef>
                <a:spcPts val="400"/>
              </a:spcBef>
              <a:spcAft>
                <a:spcPts val="400"/>
              </a:spcAft>
              <a:buFont typeface="Arial" pitchFamily="1" charset="0"/>
              <a:buChar char="•"/>
            </a:pPr>
            <a:r>
              <a:rPr lang="en-US" sz="1900">
                <a:latin typeface="Arial" pitchFamily="1" charset="0"/>
              </a:rPr>
              <a:t>Using the ABC’s as a foundation for identification of students and state assessments. </a:t>
            </a:r>
          </a:p>
          <a:p>
            <a:pPr marL="230188" indent="-230188">
              <a:spcBef>
                <a:spcPts val="400"/>
              </a:spcBef>
              <a:spcAft>
                <a:spcPts val="400"/>
              </a:spcAft>
              <a:buFont typeface="Arial" pitchFamily="1" charset="0"/>
              <a:buChar char="•"/>
            </a:pPr>
            <a:r>
              <a:rPr lang="en-US" sz="1900">
                <a:latin typeface="Arial" pitchFamily="1" charset="0"/>
              </a:rPr>
              <a:t>Building stronger evidence base of interventions for attendance, behavior and math/literacy.</a:t>
            </a:r>
          </a:p>
          <a:p>
            <a:pPr marL="230188" indent="-230188">
              <a:spcBef>
                <a:spcPts val="400"/>
              </a:spcBef>
              <a:spcAft>
                <a:spcPts val="400"/>
              </a:spcAft>
              <a:buFont typeface="Arial" pitchFamily="1" charset="0"/>
              <a:buChar char="•"/>
            </a:pPr>
            <a:r>
              <a:rPr lang="en-US" sz="1900">
                <a:latin typeface="Arial" pitchFamily="1" charset="0"/>
              </a:rPr>
              <a:t>Developing a framework to expand the early warning indicators/On-Track to College K12.</a:t>
            </a:r>
          </a:p>
          <a:p>
            <a:pPr marL="230188" indent="-230188">
              <a:spcBef>
                <a:spcPts val="400"/>
              </a:spcBef>
              <a:spcAft>
                <a:spcPts val="400"/>
              </a:spcAft>
              <a:buFont typeface="Arial" pitchFamily="1" charset="0"/>
              <a:buChar char="•"/>
            </a:pPr>
            <a:r>
              <a:rPr lang="en-US" sz="1900">
                <a:latin typeface="Arial" pitchFamily="1" charset="0"/>
              </a:rPr>
              <a:t>Training for schools on urgency of this work (i.e., grading practices, RTI, value-chain, etc.).</a:t>
            </a:r>
          </a:p>
        </p:txBody>
      </p:sp>
      <p:sp>
        <p:nvSpPr>
          <p:cNvPr id="4"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NEXT STEPS</a:t>
            </a:r>
          </a:p>
        </p:txBody>
      </p:sp>
      <p:sp>
        <p:nvSpPr>
          <p:cNvPr id="12" name="TextBox 11"/>
          <p:cNvSpPr txBox="1"/>
          <p:nvPr/>
        </p:nvSpPr>
        <p:spPr>
          <a:xfrm>
            <a:off x="8077200" y="6400800"/>
            <a:ext cx="838200" cy="276225"/>
          </a:xfrm>
          <a:prstGeom prst="rect">
            <a:avLst/>
          </a:prstGeom>
          <a:noFill/>
        </p:spPr>
        <p:txBody>
          <a:bodyPr>
            <a:prstTxWarp prst="textNoShape">
              <a:avLst/>
            </a:prstTxWarp>
            <a:spAutoFit/>
          </a:bodyPr>
          <a:lstStyle/>
          <a:p>
            <a:pPr algn="r"/>
            <a:fld id="{C8F30EBB-D869-5B4B-ADA1-3788C5B573E1}" type="slidenum">
              <a:rPr lang="en-US" sz="1200">
                <a:solidFill>
                  <a:srgbClr val="7F7F7F"/>
                </a:solidFill>
                <a:latin typeface="Calibri (Body)" charset="0"/>
                <a:ea typeface="Calibri (Body)" charset="0"/>
                <a:cs typeface="Calibri (Body)" charset="0"/>
              </a:rPr>
              <a:pPr algn="r"/>
              <a:t>33</a:t>
            </a:fld>
            <a:endParaRPr lang="en-US" sz="1200">
              <a:solidFill>
                <a:srgbClr val="7F7F7F"/>
              </a:solidFill>
              <a:latin typeface="Calibri (Body)" charset="0"/>
              <a:ea typeface="Calibri (Body)" charset="0"/>
              <a:cs typeface="Calibri (Body)"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733800" y="1447800"/>
          <a:ext cx="5181600" cy="4871885"/>
        </p:xfrm>
        <a:graphic>
          <a:graphicData uri="http://schemas.openxmlformats.org/drawingml/2006/table">
            <a:tbl>
              <a:tblPr/>
              <a:tblGrid>
                <a:gridCol w="1616075"/>
                <a:gridCol w="274638"/>
                <a:gridCol w="274637"/>
                <a:gridCol w="274638"/>
                <a:gridCol w="273050"/>
                <a:gridCol w="274637"/>
                <a:gridCol w="274638"/>
                <a:gridCol w="274637"/>
                <a:gridCol w="273050"/>
                <a:gridCol w="274638"/>
                <a:gridCol w="274637"/>
                <a:gridCol w="274638"/>
                <a:gridCol w="273050"/>
                <a:gridCol w="274637"/>
              </a:tblGrid>
              <a:tr h="279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INDICATOR</a:t>
                      </a:r>
                    </a:p>
                  </a:txBody>
                  <a:tcPr marL="5041" marR="5041" marT="5042" marB="0" anchor="b"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K</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1</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2</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3</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4</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5</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6</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7</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8</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9</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10</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11</a:t>
                      </a:r>
                    </a:p>
                  </a:txBody>
                  <a:tcPr marL="5041" marR="5041" marT="5042" marB="0" anchor="b"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17375E"/>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Calibri" pitchFamily="1" charset="0"/>
                          <a:ea typeface="Arial" pitchFamily="1" charset="0"/>
                          <a:cs typeface="Arial" pitchFamily="1" charset="0"/>
                        </a:rPr>
                        <a:t>12</a:t>
                      </a:r>
                    </a:p>
                  </a:txBody>
                  <a:tcPr marL="5041" marR="5041" marT="5042" marB="0" anchor="b"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17375E"/>
                    </a:solidFill>
                  </a:tcPr>
                </a:tc>
              </a:tr>
              <a:tr h="309563">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Attendance</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431800">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Chronic Absenteeism</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CE6F2"/>
                    </a:solidFill>
                  </a:tcPr>
                </a:tc>
              </a:tr>
              <a:tr h="309563">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Behavior</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858838">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Failing key courses (Language Art, Math)</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CE6F2"/>
                    </a:solidFill>
                  </a:tcPr>
                </a:tc>
              </a:tr>
              <a:tr h="431800">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Off track to graduate</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309563">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Segmentation</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CE6F2"/>
                    </a:solidFill>
                  </a:tcPr>
                </a:tc>
              </a:tr>
              <a:tr h="644525">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Reading at grade level (DRA, CSAP if applicable)</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431800">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Writing at grade level (CSAP)</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CE6F2"/>
                    </a:solidFill>
                  </a:tcPr>
                </a:tc>
              </a:tr>
              <a:tr h="431800">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Math at grade level (CSAP)</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endParaRPr kumimoji="0" lang="en-US" sz="14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431800">
                <a:tc>
                  <a:txBody>
                    <a:bodyPr/>
                    <a:lstStyle/>
                    <a:p>
                      <a:pPr marL="0" marR="0" lvl="0" indent="0" algn="l" defTabSz="914400" rtl="0" eaLnBrk="1" fontAlgn="b" latinLnBrk="0" hangingPunct="1">
                        <a:lnSpc>
                          <a:spcPct val="100000"/>
                        </a:lnSpc>
                        <a:spcBef>
                          <a:spcPts val="300"/>
                        </a:spcBef>
                        <a:spcAft>
                          <a:spcPts val="300"/>
                        </a:spcAft>
                        <a:buClrTx/>
                        <a:buSzTx/>
                        <a:buFontTx/>
                        <a:buNone/>
                        <a:tabLst/>
                      </a:pPr>
                      <a:r>
                        <a:rPr kumimoji="0" lang="en-US" sz="1400" b="1" i="0" u="none" strike="noStrike" cap="none" normalizeH="0" baseline="0">
                          <a:ln>
                            <a:noFill/>
                          </a:ln>
                          <a:solidFill>
                            <a:srgbClr val="000000"/>
                          </a:solidFill>
                          <a:effectLst/>
                          <a:latin typeface="Arial" pitchFamily="1" charset="0"/>
                          <a:ea typeface="Arial" pitchFamily="1" charset="0"/>
                          <a:cs typeface="Arial" pitchFamily="1" charset="0"/>
                        </a:rPr>
                        <a:t>ELA trajectory for ELL students</a:t>
                      </a:r>
                    </a:p>
                  </a:txBody>
                  <a:tcPr marL="5041" marR="5041" marT="5042" marB="0" anchor="ctr" horzOverflow="overflow">
                    <a:lnL>
                      <a:noFill/>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a:noFill/>
                    </a:lnT>
                    <a:lnB>
                      <a:noFill/>
                    </a:lnB>
                    <a:lnTlToBr>
                      <a:noFill/>
                    </a:lnTlToBr>
                    <a:lnBlToTr>
                      <a:noFill/>
                    </a:lnBlToTr>
                    <a:solidFill>
                      <a:srgbClr val="DCE6F2"/>
                    </a:solidFill>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pPr>
                      <a:r>
                        <a:rPr kumimoji="0" lang="en-US" sz="2000" b="0" i="0" u="none" strike="noStrike" cap="none" normalizeH="0" baseline="0">
                          <a:ln>
                            <a:noFill/>
                          </a:ln>
                          <a:solidFill>
                            <a:srgbClr val="000000"/>
                          </a:solidFill>
                          <a:effectLst/>
                          <a:latin typeface="Wingdings" pitchFamily="1" charset="2"/>
                          <a:ea typeface="Wingdings" pitchFamily="1" charset="2"/>
                          <a:cs typeface="Wingdings" pitchFamily="1" charset="2"/>
                        </a:rPr>
                        <a:t></a:t>
                      </a:r>
                      <a:endParaRPr kumimoji="0" lang="en-US" sz="2000" b="0" i="0" u="none" strike="noStrike" cap="none" normalizeH="0" baseline="0">
                        <a:ln>
                          <a:noFill/>
                        </a:ln>
                        <a:solidFill>
                          <a:srgbClr val="000000"/>
                        </a:solidFill>
                        <a:effectLst/>
                        <a:latin typeface="Arial" pitchFamily="1" charset="0"/>
                        <a:ea typeface="Arial" pitchFamily="1" charset="0"/>
                        <a:cs typeface="Arial" pitchFamily="1" charset="0"/>
                      </a:endParaRPr>
                    </a:p>
                  </a:txBody>
                  <a:tcPr marL="5041" marR="5041" marT="5042" marB="0" anchor="ctr" horzOverflow="overflow">
                    <a:lnL w="31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CE6F2"/>
                    </a:solidFill>
                  </a:tcPr>
                </a:tc>
              </a:tr>
            </a:tbl>
          </a:graphicData>
        </a:graphic>
      </p:graphicFrame>
      <p:sp>
        <p:nvSpPr>
          <p:cNvPr id="5"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ABC STOPLIGHT FRAMEWORK</a:t>
            </a:r>
          </a:p>
        </p:txBody>
      </p:sp>
      <p:sp>
        <p:nvSpPr>
          <p:cNvPr id="20" name="TextBox 19"/>
          <p:cNvSpPr txBox="1"/>
          <p:nvPr/>
        </p:nvSpPr>
        <p:spPr>
          <a:xfrm>
            <a:off x="8077200" y="6400800"/>
            <a:ext cx="838200" cy="276225"/>
          </a:xfrm>
          <a:prstGeom prst="rect">
            <a:avLst/>
          </a:prstGeom>
          <a:noFill/>
        </p:spPr>
        <p:txBody>
          <a:bodyPr>
            <a:prstTxWarp prst="textNoShape">
              <a:avLst/>
            </a:prstTxWarp>
            <a:spAutoFit/>
          </a:bodyPr>
          <a:lstStyle/>
          <a:p>
            <a:pPr algn="r"/>
            <a:fld id="{E09EE7D1-6BB3-9E46-B502-47A720CE5C8E}" type="slidenum">
              <a:rPr lang="en-US" sz="1200">
                <a:solidFill>
                  <a:srgbClr val="7F7F7F"/>
                </a:solidFill>
                <a:latin typeface="Calibri (Body)" charset="0"/>
                <a:ea typeface="Calibri (Body)" charset="0"/>
                <a:cs typeface="Calibri (Body)" charset="0"/>
              </a:rPr>
              <a:pPr algn="r"/>
              <a:t>34</a:t>
            </a:fld>
            <a:endParaRPr lang="en-US" sz="1200">
              <a:solidFill>
                <a:srgbClr val="7F7F7F"/>
              </a:solidFill>
              <a:latin typeface="Calibri (Body)" charset="0"/>
              <a:ea typeface="Calibri (Body)" charset="0"/>
              <a:cs typeface="Calibri (Body)" charset="0"/>
            </a:endParaRPr>
          </a:p>
        </p:txBody>
      </p:sp>
      <p:sp>
        <p:nvSpPr>
          <p:cNvPr id="37036" name="TextBox 1"/>
          <p:cNvSpPr txBox="1">
            <a:spLocks noChangeArrowheads="1"/>
          </p:cNvSpPr>
          <p:nvPr/>
        </p:nvSpPr>
        <p:spPr bwMode="auto">
          <a:xfrm>
            <a:off x="76200" y="1447800"/>
            <a:ext cx="3429000" cy="4278313"/>
          </a:xfrm>
          <a:prstGeom prst="rect">
            <a:avLst/>
          </a:prstGeom>
          <a:noFill/>
          <a:ln w="9525">
            <a:noFill/>
            <a:miter lim="800000"/>
            <a:headEnd/>
            <a:tailEnd/>
          </a:ln>
        </p:spPr>
        <p:txBody>
          <a:bodyPr>
            <a:prstTxWarp prst="textNoShape">
              <a:avLst/>
            </a:prstTxWarp>
            <a:spAutoFit/>
          </a:bodyPr>
          <a:lstStyle/>
          <a:p>
            <a:pPr marL="285750" indent="-285750">
              <a:buFont typeface="Arial" pitchFamily="1" charset="0"/>
              <a:buChar char="•"/>
            </a:pPr>
            <a:r>
              <a:rPr lang="en-US"/>
              <a:t>Comprehensive risk score per student</a:t>
            </a:r>
          </a:p>
          <a:p>
            <a:pPr marL="285750" indent="-285750">
              <a:spcBef>
                <a:spcPts val="600"/>
              </a:spcBef>
              <a:buFont typeface="Arial" pitchFamily="1" charset="0"/>
              <a:buChar char="•"/>
            </a:pPr>
            <a:r>
              <a:rPr lang="en-US"/>
              <a:t>For all Ed. Levels and programs</a:t>
            </a:r>
          </a:p>
          <a:p>
            <a:pPr marL="285750" indent="-285750">
              <a:spcBef>
                <a:spcPts val="600"/>
              </a:spcBef>
              <a:buFont typeface="Arial" pitchFamily="1" charset="0"/>
              <a:buChar char="•"/>
            </a:pPr>
            <a:r>
              <a:rPr lang="en-US"/>
              <a:t>Each grade will use a specific set of measures to calculate a risk status</a:t>
            </a:r>
          </a:p>
          <a:p>
            <a:pPr marL="285750" indent="-285750">
              <a:spcBef>
                <a:spcPts val="600"/>
              </a:spcBef>
              <a:buFont typeface="Arial" pitchFamily="1" charset="0"/>
              <a:buChar char="•"/>
            </a:pPr>
            <a:r>
              <a:rPr lang="en-US"/>
              <a:t>End of year measures will be predictive of performance in the next grade</a:t>
            </a:r>
          </a:p>
          <a:p>
            <a:pPr marL="285750" indent="-285750">
              <a:spcBef>
                <a:spcPts val="600"/>
              </a:spcBef>
              <a:buFont typeface="Arial" pitchFamily="1" charset="0"/>
              <a:buChar char="•"/>
            </a:pPr>
            <a:r>
              <a:rPr lang="en-US"/>
              <a:t>Current year measures will be compared to previous end of year (prediction) to highlight efficacy of interventions.</a:t>
            </a:r>
          </a:p>
          <a:p>
            <a:pPr marL="285750" indent="-285750">
              <a:buFont typeface="Arial" pitchFamily="1" charset="0"/>
              <a:buChar char="•"/>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457200" y="304800"/>
            <a:ext cx="7010400" cy="792163"/>
          </a:xfrm>
          <a:prstGeom prst="rect">
            <a:avLst/>
          </a:prstGeom>
        </p:spPr>
        <p:txBody>
          <a:bodyPr>
            <a:normAutofit/>
          </a:bodyPr>
          <a:lstStyle/>
          <a:p>
            <a:pPr defTabSz="457200" fontAlgn="auto">
              <a:spcAft>
                <a:spcPts val="0"/>
              </a:spcAft>
              <a:defRPr/>
            </a:pPr>
            <a:r>
              <a:rPr lang="en-US" sz="1600" b="1" dirty="0">
                <a:solidFill>
                  <a:schemeClr val="bg1"/>
                </a:solidFill>
                <a:latin typeface="Arial"/>
                <a:ea typeface="+mj-ea"/>
                <a:cs typeface="Arial"/>
              </a:rPr>
              <a:t>KINDERGARTEN ABC STOPLIGHT</a:t>
            </a:r>
            <a:br>
              <a:rPr lang="en-US" sz="1600" b="1" dirty="0">
                <a:solidFill>
                  <a:schemeClr val="bg1"/>
                </a:solidFill>
                <a:latin typeface="Arial"/>
                <a:ea typeface="+mj-ea"/>
                <a:cs typeface="Arial"/>
              </a:rPr>
            </a:br>
            <a:r>
              <a:rPr lang="en-US" sz="1600" b="1" dirty="0">
                <a:solidFill>
                  <a:schemeClr val="bg1"/>
                </a:solidFill>
                <a:latin typeface="Arial"/>
                <a:ea typeface="+mj-ea"/>
                <a:cs typeface="Arial"/>
              </a:rPr>
              <a:t>OUTCOME: READ AT GRADE LEVEL IN 1</a:t>
            </a:r>
            <a:r>
              <a:rPr lang="en-US" sz="1600" b="1" baseline="30000" dirty="0">
                <a:solidFill>
                  <a:schemeClr val="bg1"/>
                </a:solidFill>
                <a:latin typeface="Arial"/>
                <a:ea typeface="+mj-ea"/>
                <a:cs typeface="Arial"/>
              </a:rPr>
              <a:t>ST</a:t>
            </a:r>
            <a:r>
              <a:rPr lang="en-US" sz="1600" b="1" dirty="0">
                <a:solidFill>
                  <a:schemeClr val="bg1"/>
                </a:solidFill>
                <a:latin typeface="Arial"/>
                <a:ea typeface="+mj-ea"/>
                <a:cs typeface="Arial"/>
              </a:rPr>
              <a:t> GRADE</a:t>
            </a:r>
          </a:p>
        </p:txBody>
      </p:sp>
      <p:sp>
        <p:nvSpPr>
          <p:cNvPr id="11" name="TextBox 10"/>
          <p:cNvSpPr txBox="1"/>
          <p:nvPr/>
        </p:nvSpPr>
        <p:spPr>
          <a:xfrm>
            <a:off x="8077200" y="6400800"/>
            <a:ext cx="838200" cy="276225"/>
          </a:xfrm>
          <a:prstGeom prst="rect">
            <a:avLst/>
          </a:prstGeom>
          <a:noFill/>
        </p:spPr>
        <p:txBody>
          <a:bodyPr>
            <a:prstTxWarp prst="textNoShape">
              <a:avLst/>
            </a:prstTxWarp>
            <a:spAutoFit/>
          </a:bodyPr>
          <a:lstStyle/>
          <a:p>
            <a:pPr algn="r"/>
            <a:fld id="{9DF827D6-6807-1A4D-9B36-5C16BD128FDE}" type="slidenum">
              <a:rPr lang="en-US" sz="1200">
                <a:solidFill>
                  <a:srgbClr val="7F7F7F"/>
                </a:solidFill>
                <a:latin typeface="Calibri (Body)" charset="0"/>
                <a:ea typeface="Calibri (Body)" charset="0"/>
                <a:cs typeface="Calibri (Body)" charset="0"/>
              </a:rPr>
              <a:pPr algn="r"/>
              <a:t>35</a:t>
            </a:fld>
            <a:endParaRPr lang="en-US" sz="1200">
              <a:solidFill>
                <a:srgbClr val="7F7F7F"/>
              </a:solidFill>
              <a:latin typeface="Calibri (Body)" charset="0"/>
              <a:ea typeface="Calibri (Body)" charset="0"/>
              <a:cs typeface="Calibri (Body)" charset="0"/>
            </a:endParaRPr>
          </a:p>
        </p:txBody>
      </p:sp>
      <p:sp>
        <p:nvSpPr>
          <p:cNvPr id="2" name="TextBox 1"/>
          <p:cNvSpPr txBox="1"/>
          <p:nvPr/>
        </p:nvSpPr>
        <p:spPr>
          <a:xfrm>
            <a:off x="457200" y="1295400"/>
            <a:ext cx="7010400" cy="1431925"/>
          </a:xfrm>
          <a:prstGeom prst="rect">
            <a:avLst/>
          </a:prstGeom>
          <a:noFill/>
        </p:spPr>
        <p:txBody>
          <a:bodyPr>
            <a:prstTxWarp prst="textNoShape">
              <a:avLst/>
            </a:prstTxWarp>
            <a:spAutoFit/>
          </a:bodyPr>
          <a:lstStyle/>
          <a:p>
            <a:r>
              <a:rPr lang="en-US" b="1"/>
              <a:t>Example of predictive analysis for Reading in Grade 1:</a:t>
            </a:r>
          </a:p>
          <a:p>
            <a:pPr>
              <a:spcBef>
                <a:spcPts val="600"/>
              </a:spcBef>
              <a:buFont typeface="Arial" pitchFamily="1" charset="0"/>
              <a:buChar char="•"/>
            </a:pPr>
            <a:r>
              <a:rPr lang="en-US"/>
              <a:t>Student has an absence rate of 5.5% in Kindergarten</a:t>
            </a:r>
          </a:p>
          <a:p>
            <a:pPr>
              <a:spcBef>
                <a:spcPts val="600"/>
              </a:spcBef>
              <a:buFont typeface="Arial" pitchFamily="1" charset="0"/>
              <a:buChar char="•"/>
            </a:pPr>
            <a:r>
              <a:rPr lang="en-US"/>
              <a:t>Student is not reading at grade level in Kindergarten</a:t>
            </a:r>
          </a:p>
          <a:p>
            <a:pPr>
              <a:spcBef>
                <a:spcPts val="600"/>
              </a:spcBef>
              <a:buFont typeface="Arial" pitchFamily="1" charset="0"/>
              <a:buChar char="•"/>
            </a:pPr>
            <a:r>
              <a:rPr lang="en-US"/>
              <a:t>Student has a 39% likelihood of reading at grade level in Grade 1</a:t>
            </a:r>
          </a:p>
        </p:txBody>
      </p:sp>
      <p:pic>
        <p:nvPicPr>
          <p:cNvPr id="37893" name="Picture 33"/>
          <p:cNvPicPr>
            <a:picLocks noChangeAspect="1" noChangeArrowheads="1"/>
          </p:cNvPicPr>
          <p:nvPr/>
        </p:nvPicPr>
        <p:blipFill>
          <a:blip r:embed="rId2"/>
          <a:srcRect/>
          <a:stretch>
            <a:fillRect/>
          </a:stretch>
        </p:blipFill>
        <p:spPr bwMode="auto">
          <a:xfrm>
            <a:off x="609600" y="2895600"/>
            <a:ext cx="7974013"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txBox="1">
            <a:spLocks/>
          </p:cNvSpPr>
          <p:nvPr/>
        </p:nvSpPr>
        <p:spPr>
          <a:xfrm>
            <a:off x="459582" y="2057400"/>
            <a:ext cx="8227218" cy="761999"/>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QUESTIONS &amp; ANSWERS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Visit the School Turnaround Learning Community</a:t>
            </a:r>
            <a:r>
              <a:rPr lang="en-US" sz="1900" dirty="0" smtClean="0">
                <a:latin typeface="Arial"/>
                <a:cs typeface="Arial"/>
              </a:rPr>
              <a:t> Discussion site</a:t>
            </a:r>
            <a:r>
              <a:rPr lang="en-US" sz="1900" dirty="0" smtClean="0">
                <a:latin typeface="Arial"/>
                <a:cs typeface="Arial"/>
              </a:rPr>
              <a:t>: </a:t>
            </a:r>
            <a:r>
              <a:rPr lang="en-US" sz="1900" dirty="0" smtClean="0">
                <a:latin typeface="Arial"/>
                <a:cs typeface="Arial"/>
                <a:hlinkClick r:id="rId2"/>
              </a:rPr>
              <a:t>http://</a:t>
            </a:r>
            <a:r>
              <a:rPr lang="en-US" sz="1900" dirty="0" smtClean="0">
                <a:latin typeface="Arial"/>
                <a:cs typeface="Arial"/>
                <a:hlinkClick r:id="rId2"/>
              </a:rPr>
              <a:t>www.schoolturnaroundsupport.org/content/discussions</a:t>
            </a:r>
            <a:r>
              <a:rPr lang="en-US" sz="1900" dirty="0" smtClean="0">
                <a:latin typeface="Arial"/>
                <a:cs typeface="Arial"/>
              </a:rPr>
              <a:t>. </a:t>
            </a:r>
          </a:p>
          <a:p>
            <a:pPr marL="230188" indent="-230188">
              <a:spcBef>
                <a:spcPts val="400"/>
              </a:spcBef>
              <a:spcAft>
                <a:spcPts val="400"/>
              </a:spcAft>
            </a:pPr>
            <a:r>
              <a:rPr lang="en-US" sz="1900" dirty="0" smtClean="0">
                <a:latin typeface="Arial"/>
                <a:cs typeface="Arial"/>
              </a:rPr>
              <a:t>Get real-time feedback from webinar presenters on the unique challenges facing your school/district until 5pm on Friday, March 16.</a:t>
            </a:r>
          </a:p>
          <a:p>
            <a:pPr marL="230188" indent="-230188">
              <a:spcBef>
                <a:spcPts val="400"/>
              </a:spcBef>
              <a:spcAft>
                <a:spcPts val="400"/>
              </a:spcAft>
            </a:pPr>
            <a:r>
              <a:rPr lang="en-US" sz="1900" dirty="0" smtClean="0">
                <a:latin typeface="Arial"/>
                <a:cs typeface="Arial"/>
              </a:rPr>
              <a:t>Pose questions and/or share promising practices employed in your school/district on the discussion board.</a:t>
            </a:r>
            <a:endParaRPr lang="en-US" sz="1900" dirty="0">
              <a:latin typeface="Arial"/>
              <a:cs typeface="Arial"/>
            </a:endParaRP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FOR FURTHER DISCUSSION</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06455070"/>
      </p:ext>
    </p:extLst>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Visit the </a:t>
            </a:r>
            <a:r>
              <a:rPr lang="en-US" sz="1900" b="1" dirty="0" smtClean="0">
                <a:latin typeface="Arial"/>
                <a:cs typeface="Arial"/>
              </a:rPr>
              <a:t>Everyone Graduates Center </a:t>
            </a:r>
            <a:r>
              <a:rPr lang="en-US" sz="1900" dirty="0" smtClean="0">
                <a:latin typeface="Arial"/>
                <a:cs typeface="Arial"/>
              </a:rPr>
              <a:t>website at </a:t>
            </a:r>
            <a:r>
              <a:rPr lang="en-US" sz="1900" dirty="0" smtClean="0">
                <a:latin typeface="Arial"/>
                <a:cs typeface="Arial"/>
                <a:hlinkClick r:id="rId2"/>
              </a:rPr>
              <a:t>www.every1graduates.org</a:t>
            </a:r>
            <a:endParaRPr lang="en-US" sz="1900" dirty="0" smtClean="0">
              <a:latin typeface="Arial"/>
              <a:cs typeface="Arial"/>
            </a:endParaRPr>
          </a:p>
          <a:p>
            <a:pPr marL="230188" indent="-230188">
              <a:spcBef>
                <a:spcPts val="400"/>
              </a:spcBef>
              <a:spcAft>
                <a:spcPts val="400"/>
              </a:spcAft>
            </a:pPr>
            <a:r>
              <a:rPr lang="en-US" sz="1900" dirty="0" smtClean="0">
                <a:latin typeface="Arial"/>
                <a:cs typeface="Arial"/>
              </a:rPr>
              <a:t>Email </a:t>
            </a:r>
            <a:r>
              <a:rPr lang="en-US" sz="1900" b="1" dirty="0" smtClean="0">
                <a:latin typeface="Arial"/>
                <a:cs typeface="Arial"/>
              </a:rPr>
              <a:t>Robert Balfanz </a:t>
            </a:r>
            <a:r>
              <a:rPr lang="en-US" sz="1900" dirty="0" smtClean="0">
                <a:latin typeface="Arial"/>
                <a:cs typeface="Arial"/>
              </a:rPr>
              <a:t>at </a:t>
            </a:r>
            <a:r>
              <a:rPr lang="en-US" sz="1900" dirty="0" smtClean="0">
                <a:latin typeface="Arial"/>
                <a:cs typeface="Arial"/>
                <a:hlinkClick r:id="rId3"/>
              </a:rPr>
              <a:t>rbalfanz@csos.jhu.edu</a:t>
            </a:r>
            <a:r>
              <a:rPr lang="en-US" sz="1900" dirty="0" smtClean="0">
                <a:latin typeface="Arial"/>
                <a:cs typeface="Arial"/>
              </a:rPr>
              <a:t> </a:t>
            </a:r>
          </a:p>
          <a:p>
            <a:pPr marL="230188" indent="-230188">
              <a:spcBef>
                <a:spcPts val="400"/>
              </a:spcBef>
              <a:spcAft>
                <a:spcPts val="400"/>
              </a:spcAft>
            </a:pPr>
            <a:r>
              <a:rPr lang="en-US" sz="1900" dirty="0" smtClean="0">
                <a:latin typeface="Arial"/>
                <a:cs typeface="Arial"/>
              </a:rPr>
              <a:t>Email </a:t>
            </a:r>
            <a:r>
              <a:rPr lang="en-US" sz="1900" b="1" dirty="0" smtClean="0">
                <a:latin typeface="Arial"/>
                <a:cs typeface="Arial"/>
              </a:rPr>
              <a:t>Joanna Fox </a:t>
            </a:r>
            <a:r>
              <a:rPr lang="en-US" sz="1900" dirty="0" smtClean="0">
                <a:latin typeface="Arial"/>
                <a:cs typeface="Arial"/>
              </a:rPr>
              <a:t>at </a:t>
            </a:r>
            <a:r>
              <a:rPr lang="en-US" sz="1900" dirty="0" smtClean="0">
                <a:latin typeface="Arial"/>
                <a:cs typeface="Arial"/>
                <a:hlinkClick r:id="rId4"/>
              </a:rPr>
              <a:t>jfox@jhu.edu</a:t>
            </a:r>
            <a:r>
              <a:rPr lang="en-US" sz="1900" dirty="0" smtClean="0">
                <a:latin typeface="Arial"/>
                <a:cs typeface="Arial"/>
              </a:rPr>
              <a:t> </a:t>
            </a:r>
          </a:p>
          <a:p>
            <a:pPr marL="230188" indent="-230188">
              <a:spcBef>
                <a:spcPts val="400"/>
              </a:spcBef>
              <a:spcAft>
                <a:spcPts val="400"/>
              </a:spcAft>
            </a:pPr>
            <a:r>
              <a:rPr lang="en-US" sz="1900" dirty="0" smtClean="0">
                <a:latin typeface="Arial"/>
              </a:rPr>
              <a:t>Contact </a:t>
            </a:r>
            <a:r>
              <a:rPr lang="en-US" sz="1900" b="1" dirty="0" smtClean="0">
                <a:latin typeface="Arial"/>
              </a:rPr>
              <a:t>Kelli Trotsky Pfaff </a:t>
            </a:r>
            <a:r>
              <a:rPr lang="en-US" sz="1900" dirty="0" smtClean="0">
                <a:latin typeface="Arial"/>
              </a:rPr>
              <a:t>at 303-726-8994 (C), 720-423-3147 (O), or </a:t>
            </a:r>
            <a:r>
              <a:rPr lang="en-US" sz="1900" u="sng" dirty="0" smtClean="0">
                <a:latin typeface="Arial"/>
                <a:hlinkClick r:id="rId5"/>
              </a:rPr>
              <a:t>kelli_pfaff@dpsk12.org</a:t>
            </a:r>
            <a:endParaRPr lang="en-US" sz="1900" dirty="0">
              <a:latin typeface="Arial"/>
              <a:cs typeface="Arial"/>
            </a:endParaRPr>
          </a:p>
        </p:txBody>
      </p:sp>
      <p:sp>
        <p:nvSpPr>
          <p:cNvPr id="4" name="Title 1"/>
          <p:cNvSpPr txBox="1">
            <a:spLocks/>
          </p:cNvSpPr>
          <p:nvPr/>
        </p:nvSpPr>
        <p:spPr>
          <a:xfrm>
            <a:off x="457200" y="304800"/>
            <a:ext cx="7010400" cy="792162"/>
          </a:xfrm>
          <a:prstGeom prst="rect">
            <a:avLst/>
          </a:prstGeom>
        </p:spPr>
        <p:txBody>
          <a:bodyPr anchor="t">
            <a:normAutofit/>
          </a:bodyPr>
          <a:lstStyle/>
          <a:p>
            <a:pPr lvl="0" defTabSz="457200">
              <a:spcBef>
                <a:spcPct val="0"/>
              </a:spcBef>
              <a:defRPr/>
            </a:pPr>
            <a:r>
              <a:rPr lang="en-US" sz="1600" b="1" dirty="0" smtClean="0">
                <a:solidFill>
                  <a:schemeClr val="bg1"/>
                </a:solidFill>
                <a:latin typeface="Arial"/>
                <a:ea typeface="+mj-ea"/>
                <a:cs typeface="Arial"/>
              </a:rPr>
              <a:t>FOR MORE INFORMATION</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506455070"/>
      </p:ext>
    </p:extLst>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ubtitle 2"/>
          <p:cNvSpPr txBox="1">
            <a:spLocks/>
          </p:cNvSpPr>
          <p:nvPr/>
        </p:nvSpPr>
        <p:spPr>
          <a:xfrm>
            <a:off x="1828799" y="4267200"/>
            <a:ext cx="6324600" cy="20574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TEL 617.728.4446 FAX 617.728.4857 </a:t>
            </a:r>
            <a:r>
              <a:rPr kumimoji="0" lang="en-US" sz="1400" b="0" i="0" u="none" strike="noStrike" kern="1200" cap="none" spc="0" normalizeH="0" baseline="0" noProof="0" dirty="0" err="1" smtClean="0">
                <a:ln>
                  <a:noFill/>
                </a:ln>
                <a:solidFill>
                  <a:schemeClr val="tx2"/>
                </a:solidFill>
                <a:effectLst/>
                <a:uLnTx/>
                <a:uFillTx/>
                <a:latin typeface="Arial Bold"/>
                <a:ea typeface="+mn-ea"/>
                <a:cs typeface="Arial Bold"/>
              </a:rPr>
              <a:t>info@jff.org</a:t>
            </a: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88 Broad Street, 8</a:t>
            </a:r>
            <a:r>
              <a:rPr kumimoji="0" lang="en-US" sz="1400" b="0" i="0" u="none" strike="noStrike" kern="1200" cap="none" spc="0" normalizeH="0" baseline="30000" noProof="0" dirty="0" smtClean="0">
                <a:ln>
                  <a:noFill/>
                </a:ln>
                <a:solidFill>
                  <a:schemeClr val="tx2"/>
                </a:solidFill>
                <a:effectLst/>
                <a:uLnTx/>
                <a:uFillTx/>
                <a:latin typeface="Arial Bold"/>
                <a:ea typeface="+mn-ea"/>
                <a:cs typeface="Arial Bold"/>
              </a:rPr>
              <a:t>th</a:t>
            </a: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 Floor, Boston, MA 02110</a:t>
            </a: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2000 Pennsylvania Avenue, NW, Suite 5300, Washington, DC 20006</a:t>
            </a:r>
          </a:p>
          <a:p>
            <a:pPr marL="0" marR="0" lvl="0" indent="0" algn="l" defTabSz="457200" rtl="0" eaLnBrk="1" fontAlgn="auto" latinLnBrk="0" hangingPunct="1">
              <a:lnSpc>
                <a:spcPts val="1880"/>
              </a:lnSpc>
              <a:spcBef>
                <a:spcPct val="20000"/>
              </a:spcBef>
              <a:spcAft>
                <a:spcPts val="0"/>
              </a:spcAft>
              <a:buClrTx/>
              <a:buSzTx/>
              <a:buFont typeface="Arial"/>
              <a:buNone/>
              <a:tabLst/>
              <a:defRPr/>
            </a:pP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1" i="0" u="none" strike="noStrike" kern="1200" cap="all" spc="0" normalizeH="0" baseline="0" noProof="0" dirty="0" smtClean="0">
                <a:ln>
                  <a:noFill/>
                </a:ln>
                <a:solidFill>
                  <a:schemeClr val="tx2"/>
                </a:solidFill>
                <a:effectLst/>
                <a:uLnTx/>
                <a:uFillTx/>
                <a:latin typeface="Arial"/>
                <a:ea typeface="+mn-ea"/>
                <a:cs typeface="Arial"/>
              </a:rPr>
              <a:t>WWW.JFF.ORG</a:t>
            </a:r>
          </a:p>
        </p:txBody>
      </p:sp>
      <p:pic>
        <p:nvPicPr>
          <p:cNvPr id="5" name="Picture 4"/>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219200" y="3581400"/>
            <a:ext cx="3733799" cy="514435"/>
          </a:xfrm>
          <a:prstGeom prst="rect">
            <a:avLst/>
          </a:prstGeom>
        </p:spPr>
      </p:pic>
      <p:sp>
        <p:nvSpPr>
          <p:cNvPr id="6" name="Rectangle 5"/>
          <p:cNvSpPr/>
          <p:nvPr/>
        </p:nvSpPr>
        <p:spPr>
          <a:xfrm>
            <a:off x="0" y="0"/>
            <a:ext cx="9144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OVAE.gif"/>
          <p:cNvPicPr>
            <a:picLocks noChangeAspect="1"/>
          </p:cNvPicPr>
          <p:nvPr/>
        </p:nvPicPr>
        <p:blipFill>
          <a:blip r:embed="rId4"/>
          <a:stretch>
            <a:fillRect/>
          </a:stretch>
        </p:blipFill>
        <p:spPr>
          <a:xfrm>
            <a:off x="685800" y="1295400"/>
            <a:ext cx="1143000" cy="1143000"/>
          </a:xfrm>
          <a:prstGeom prst="rect">
            <a:avLst/>
          </a:prstGeom>
        </p:spPr>
      </p:pic>
      <p:sp>
        <p:nvSpPr>
          <p:cNvPr id="8" name="Rectangle 7"/>
          <p:cNvSpPr/>
          <p:nvPr/>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ubtitle 2"/>
          <p:cNvSpPr txBox="1">
            <a:spLocks/>
          </p:cNvSpPr>
          <p:nvPr/>
        </p:nvSpPr>
        <p:spPr>
          <a:xfrm>
            <a:off x="1905000" y="1447800"/>
            <a:ext cx="6324600" cy="1828800"/>
          </a:xfrm>
          <a:prstGeom prst="rect">
            <a:avLst/>
          </a:prstGeom>
        </p:spPr>
        <p:txBody>
          <a:bodyPr vert="horz" lIns="91440" tIns="45720" rIns="91440" bIns="45720" rtlCol="0" anchor="t">
            <a:normAutofit/>
          </a:bodyPr>
          <a:lstStyle/>
          <a:p>
            <a:pPr defTabSz="457200">
              <a:lnSpc>
                <a:spcPts val="1880"/>
              </a:lnSpc>
              <a:spcBef>
                <a:spcPct val="20000"/>
              </a:spcBef>
            </a:pPr>
            <a:r>
              <a:rPr lang="en-US" sz="1400" dirty="0" smtClean="0">
                <a:solidFill>
                  <a:schemeClr val="tx2"/>
                </a:solidFill>
                <a:latin typeface="Arial"/>
                <a:cs typeface="Arial"/>
              </a:rPr>
              <a:t>Office of Elementary &amp; Secondary Education</a:t>
            </a:r>
          </a:p>
          <a:p>
            <a:pPr defTabSz="457200">
              <a:lnSpc>
                <a:spcPts val="1880"/>
              </a:lnSpc>
              <a:spcBef>
                <a:spcPct val="20000"/>
              </a:spcBef>
            </a:pPr>
            <a:endParaRPr lang="en-US" sz="1400" dirty="0" smtClean="0">
              <a:solidFill>
                <a:schemeClr val="tx2"/>
              </a:solidFill>
              <a:latin typeface="Arial"/>
              <a:cs typeface="Arial"/>
            </a:endParaRPr>
          </a:p>
          <a:p>
            <a:pPr defTabSz="457200">
              <a:lnSpc>
                <a:spcPts val="1880"/>
              </a:lnSpc>
              <a:spcBef>
                <a:spcPct val="20000"/>
              </a:spcBef>
            </a:pPr>
            <a:r>
              <a:rPr lang="en-US" sz="1400" dirty="0" smtClean="0">
                <a:solidFill>
                  <a:schemeClr val="tx2"/>
                </a:solidFill>
                <a:latin typeface="Arial"/>
                <a:cs typeface="Arial"/>
              </a:rPr>
              <a:t>TEL 1.800.872.5327</a:t>
            </a:r>
          </a:p>
          <a:p>
            <a:pPr lvl="0" defTabSz="457200">
              <a:lnSpc>
                <a:spcPts val="1880"/>
              </a:lnSpc>
              <a:spcBef>
                <a:spcPct val="20000"/>
              </a:spcBef>
            </a:pPr>
            <a:r>
              <a:rPr lang="en-US" sz="1400" dirty="0" smtClean="0">
                <a:solidFill>
                  <a:schemeClr val="tx2"/>
                </a:solidFill>
                <a:latin typeface="Arial Bold"/>
                <a:cs typeface="Arial Bold"/>
              </a:rPr>
              <a:t>400 Maryland Avenue, SW, Washington, D.C. 20202</a:t>
            </a:r>
          </a:p>
          <a:p>
            <a:pPr lvl="0" defTabSz="457200">
              <a:lnSpc>
                <a:spcPts val="1880"/>
              </a:lnSpc>
              <a:spcBef>
                <a:spcPct val="20000"/>
              </a:spcBef>
            </a:pPr>
            <a:endParaRPr lang="en-US" sz="1400" b="1" cap="all" dirty="0" smtClean="0">
              <a:solidFill>
                <a:schemeClr val="tx2"/>
              </a:solidFill>
              <a:latin typeface="Arial"/>
              <a:cs typeface="Arial"/>
            </a:endParaRPr>
          </a:p>
          <a:p>
            <a:pPr lvl="0" defTabSz="457200">
              <a:lnSpc>
                <a:spcPts val="1880"/>
              </a:lnSpc>
              <a:spcBef>
                <a:spcPct val="20000"/>
              </a:spcBef>
            </a:pPr>
            <a:r>
              <a:rPr lang="en-US" sz="1400" b="1" cap="all" dirty="0" err="1" smtClean="0">
                <a:solidFill>
                  <a:schemeClr val="tx2"/>
                </a:solidFill>
                <a:latin typeface="Arial"/>
                <a:cs typeface="Arial"/>
              </a:rPr>
              <a:t>www.ed.gov</a:t>
            </a:r>
            <a:endParaRPr kumimoji="0" lang="en-US" sz="1400" b="1" i="0" u="none" strike="noStrike" kern="1200" cap="all" spc="0" normalizeH="0" baseline="0" noProof="0" dirty="0" smtClean="0">
              <a:ln>
                <a:noFill/>
              </a:ln>
              <a:solidFill>
                <a:schemeClr val="tx2"/>
              </a:solidFill>
              <a:effectLst/>
              <a:uLnTx/>
              <a:uFillTx/>
              <a:latin typeface="Arial"/>
              <a:ea typeface="+mn-ea"/>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70" name="Picture 13"/>
          <p:cNvPicPr>
            <a:picLocks noChangeAspect="1"/>
          </p:cNvPicPr>
          <p:nvPr/>
        </p:nvPicPr>
        <p:blipFill>
          <a:blip r:embed="rId3"/>
          <a:srcRect l="2" t="29286" r="86876" b="20221"/>
          <a:stretch>
            <a:fillRect/>
          </a:stretch>
        </p:blipFill>
        <p:spPr bwMode="auto">
          <a:xfrm>
            <a:off x="242888" y="1317625"/>
            <a:ext cx="3124200" cy="5214938"/>
          </a:xfrm>
          <a:prstGeom prst="rect">
            <a:avLst/>
          </a:prstGeom>
          <a:noFill/>
          <a:ln w="9525">
            <a:noFill/>
            <a:miter lim="800000"/>
            <a:headEnd/>
            <a:tailEnd/>
          </a:ln>
        </p:spPr>
      </p:pic>
      <p:pic>
        <p:nvPicPr>
          <p:cNvPr id="15" name="Picture 14"/>
          <p:cNvPicPr>
            <a:picLocks noChangeAspect="1"/>
          </p:cNvPicPr>
          <p:nvPr/>
        </p:nvPicPr>
        <p:blipFill>
          <a:blip r:embed="rId4"/>
          <a:srcRect t="29286" r="86876" b="20221"/>
          <a:stretch>
            <a:fillRect/>
          </a:stretch>
        </p:blipFill>
        <p:spPr bwMode="auto">
          <a:xfrm>
            <a:off x="242888" y="1317625"/>
            <a:ext cx="3124200" cy="5214938"/>
          </a:xfrm>
          <a:prstGeom prst="rect">
            <a:avLst/>
          </a:prstGeom>
          <a:noFill/>
          <a:ln w="9525">
            <a:noFill/>
            <a:miter lim="800000"/>
            <a:headEnd/>
            <a:tailEnd/>
          </a:ln>
        </p:spPr>
      </p:pic>
      <p:sp>
        <p:nvSpPr>
          <p:cNvPr id="16" name="Rectangle 4"/>
          <p:cNvSpPr>
            <a:spLocks noChangeArrowheads="1"/>
          </p:cNvSpPr>
          <p:nvPr/>
        </p:nvSpPr>
        <p:spPr bwMode="auto">
          <a:xfrm>
            <a:off x="3552825" y="1379538"/>
            <a:ext cx="5373688" cy="5376862"/>
          </a:xfrm>
          <a:prstGeom prst="rect">
            <a:avLst/>
          </a:prstGeom>
          <a:noFill/>
          <a:ln w="9525">
            <a:noFill/>
            <a:miter lim="800000"/>
            <a:headEnd/>
            <a:tailEnd/>
          </a:ln>
        </p:spPr>
        <p:txBody>
          <a:bodyPr>
            <a:prstTxWarp prst="textNoShape">
              <a:avLst/>
            </a:prstTxWarp>
          </a:bodyPr>
          <a:lstStyle/>
          <a:p>
            <a:pPr marL="342900" indent="-342900">
              <a:spcBef>
                <a:spcPts val="600"/>
              </a:spcBef>
              <a:spcAft>
                <a:spcPts val="1200"/>
              </a:spcAft>
              <a:buClr>
                <a:srgbClr val="CC0000"/>
              </a:buClr>
              <a:buFont typeface="Wingdings" pitchFamily="1" charset="2"/>
              <a:buChar char="§"/>
            </a:pPr>
            <a:r>
              <a:rPr lang="en-US" sz="2400">
                <a:latin typeface="Tahoma" pitchFamily="1" charset="0"/>
              </a:rPr>
              <a:t>To submit a question, type the question in the </a:t>
            </a:r>
            <a:r>
              <a:rPr lang="en-US" sz="2400" b="1">
                <a:solidFill>
                  <a:srgbClr val="CC0000"/>
                </a:solidFill>
                <a:latin typeface="Tahoma" pitchFamily="1" charset="0"/>
              </a:rPr>
              <a:t>text field</a:t>
            </a:r>
            <a:r>
              <a:rPr lang="en-US" sz="2400">
                <a:latin typeface="Tahoma" pitchFamily="1" charset="0"/>
              </a:rPr>
              <a:t> and press your </a:t>
            </a:r>
            <a:r>
              <a:rPr lang="en-US" sz="2400" b="1">
                <a:solidFill>
                  <a:srgbClr val="C00000"/>
                </a:solidFill>
                <a:latin typeface="Tahoma" pitchFamily="1" charset="0"/>
              </a:rPr>
              <a:t>Enter/Return</a:t>
            </a:r>
            <a:r>
              <a:rPr lang="en-US" sz="2400">
                <a:latin typeface="Tahoma" pitchFamily="1" charset="0"/>
              </a:rPr>
              <a:t> key.</a:t>
            </a:r>
          </a:p>
          <a:p>
            <a:pPr marL="800100" lvl="1" indent="-342900">
              <a:spcBef>
                <a:spcPts val="600"/>
              </a:spcBef>
              <a:spcAft>
                <a:spcPts val="3000"/>
              </a:spcAft>
              <a:buClr>
                <a:srgbClr val="CC0000"/>
              </a:buClr>
              <a:buFont typeface="Tahoma" pitchFamily="1" charset="0"/>
              <a:buChar char="‒"/>
            </a:pPr>
            <a:r>
              <a:rPr lang="en-US" sz="2300">
                <a:latin typeface="Tahoma" pitchFamily="1" charset="0"/>
              </a:rPr>
              <a:t>Please enter the name to whom the question is directed.</a:t>
            </a:r>
          </a:p>
          <a:p>
            <a:pPr marL="342900" indent="-342900">
              <a:spcBef>
                <a:spcPts val="600"/>
              </a:spcBef>
              <a:spcAft>
                <a:spcPts val="3000"/>
              </a:spcAft>
              <a:buClr>
                <a:srgbClr val="CC0000"/>
              </a:buClr>
              <a:buFont typeface="Wingdings" pitchFamily="1" charset="2"/>
              <a:buChar char="§"/>
            </a:pPr>
            <a:r>
              <a:rPr lang="en-US" sz="2400">
                <a:latin typeface="Tahoma" pitchFamily="1" charset="0"/>
              </a:rPr>
              <a:t>Your name and your question will appear on your screen, indicating successful submission.  </a:t>
            </a:r>
          </a:p>
          <a:p>
            <a:pPr marL="342900" indent="-342900">
              <a:spcBef>
                <a:spcPts val="600"/>
              </a:spcBef>
              <a:spcAft>
                <a:spcPts val="600"/>
              </a:spcAft>
              <a:buClr>
                <a:srgbClr val="CC0000"/>
              </a:buClr>
              <a:buFont typeface="Wingdings" pitchFamily="1" charset="2"/>
              <a:buChar char="§"/>
            </a:pPr>
            <a:r>
              <a:rPr lang="en-US" sz="2400">
                <a:latin typeface="Tahoma" pitchFamily="1" charset="0"/>
              </a:rPr>
              <a:t>Questions are directly transmitted to presenters—no other participants will  see your questions.</a:t>
            </a:r>
          </a:p>
        </p:txBody>
      </p:sp>
      <p:sp>
        <p:nvSpPr>
          <p:cNvPr id="18" name="Rectangle 3"/>
          <p:cNvSpPr txBox="1">
            <a:spLocks noChangeArrowheads="1"/>
          </p:cNvSpPr>
          <p:nvPr/>
        </p:nvSpPr>
        <p:spPr bwMode="auto">
          <a:xfrm>
            <a:off x="242888" y="92075"/>
            <a:ext cx="8901112" cy="1036638"/>
          </a:xfrm>
          <a:prstGeom prst="rect">
            <a:avLst/>
          </a:prstGeom>
          <a:noFill/>
          <a:ln>
            <a:noFill/>
          </a:ln>
        </p:spPr>
        <p:txBody>
          <a:bodyPr anchor="ctr"/>
          <a:lstStyle>
            <a:lvl1pPr algn="r" rtl="0" eaLnBrk="0" fontAlgn="base" hangingPunct="0">
              <a:spcBef>
                <a:spcPct val="0"/>
              </a:spcBef>
              <a:spcAft>
                <a:spcPct val="0"/>
              </a:spcAft>
              <a:defRPr lang="en-US" sz="3200" b="1" dirty="0">
                <a:solidFill>
                  <a:srgbClr val="CC0000"/>
                </a:solidFill>
                <a:effectLst>
                  <a:outerShdw blurRad="38100" dist="38100" dir="2700000" algn="tl">
                    <a:srgbClr val="000000"/>
                  </a:outerShdw>
                </a:effectLst>
                <a:latin typeface="+mj-lt"/>
                <a:ea typeface="+mj-ea"/>
                <a:cs typeface="+mj-cs"/>
              </a:defRPr>
            </a:lvl1pPr>
            <a:lvl2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2pPr>
            <a:lvl3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3pPr>
            <a:lvl4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4pPr>
            <a:lvl5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5pPr>
            <a:lvl6pPr marL="4572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6pPr>
            <a:lvl7pPr marL="9144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7pPr>
            <a:lvl8pPr marL="13716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8pPr>
            <a:lvl9pPr marL="18288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9pPr>
          </a:lstStyle>
          <a:p>
            <a:pPr algn="l" defTabSz="457200" eaLnBrk="1" hangingPunct="1">
              <a:defRPr/>
            </a:pPr>
            <a:r>
              <a:rPr sz="1600">
                <a:solidFill>
                  <a:schemeClr val="bg1"/>
                </a:solidFill>
                <a:latin typeface="Arial"/>
                <a:cs typeface="Arial"/>
              </a:rPr>
              <a:t>Submitting Questions: Closed Chat</a:t>
            </a:r>
          </a:p>
        </p:txBody>
      </p:sp>
      <p:sp>
        <p:nvSpPr>
          <p:cNvPr id="19" name="AutoShape 5"/>
          <p:cNvSpPr>
            <a:spLocks noChangeArrowheads="1"/>
          </p:cNvSpPr>
          <p:nvPr/>
        </p:nvSpPr>
        <p:spPr bwMode="auto">
          <a:xfrm>
            <a:off x="887761" y="3720986"/>
            <a:ext cx="1590365" cy="408623"/>
          </a:xfrm>
          <a:prstGeom prst="wedgeRoundRectCallout">
            <a:avLst>
              <a:gd name="adj1" fmla="val -81843"/>
              <a:gd name="adj2" fmla="val 550395"/>
              <a:gd name="adj3" fmla="val 16667"/>
            </a:avLst>
          </a:prstGeom>
          <a:solidFill>
            <a:srgbClr val="C20000"/>
          </a:solidFill>
          <a:ln w="9525">
            <a:solidFill>
              <a:schemeClr val="tx1"/>
            </a:solidFill>
            <a:miter lim="800000"/>
            <a:headEnd/>
            <a:tailEnd/>
          </a:ln>
          <a:effectLst>
            <a:glow rad="101600">
              <a:srgbClr val="C00000">
                <a:alpha val="60000"/>
              </a:srgbClr>
            </a:glow>
          </a:effectLst>
        </p:spPr>
        <p:txBody>
          <a:bodyPr anchor="ctr" anchorCtr="1">
            <a:spAutoFit/>
          </a:bodyPr>
          <a:lstStyle/>
          <a:p>
            <a:pPr algn="ctr" fontAlgn="auto">
              <a:spcBef>
                <a:spcPts val="0"/>
              </a:spcBef>
              <a:spcAft>
                <a:spcPts val="0"/>
              </a:spcAft>
              <a:defRPr/>
            </a:pPr>
            <a:r>
              <a:rPr lang="en-US" b="1" dirty="0">
                <a:solidFill>
                  <a:schemeClr val="bg1"/>
                </a:solidFill>
                <a:effectLst>
                  <a:outerShdw blurRad="38100" dist="38100" dir="2700000" algn="tl">
                    <a:srgbClr val="000000"/>
                  </a:outerShdw>
                </a:effectLst>
                <a:latin typeface="+mn-lt"/>
                <a:ea typeface="+mn-ea"/>
                <a:cs typeface="+mn-cs"/>
              </a:rPr>
              <a:t>Text Field</a:t>
            </a:r>
          </a:p>
        </p:txBody>
      </p:sp>
      <p:sp>
        <p:nvSpPr>
          <p:cNvPr id="20" name="Text Box 12"/>
          <p:cNvSpPr txBox="1">
            <a:spLocks noChangeArrowheads="1"/>
          </p:cNvSpPr>
          <p:nvPr/>
        </p:nvSpPr>
        <p:spPr bwMode="auto">
          <a:xfrm>
            <a:off x="295275" y="6205538"/>
            <a:ext cx="2082800" cy="228600"/>
          </a:xfrm>
          <a:prstGeom prst="rect">
            <a:avLst/>
          </a:prstGeom>
          <a:noFill/>
          <a:ln w="9525">
            <a:noFill/>
            <a:miter lim="800000"/>
            <a:headEnd/>
            <a:tailEnd/>
          </a:ln>
        </p:spPr>
        <p:txBody>
          <a:bodyPr>
            <a:prstTxWarp prst="textNoShape">
              <a:avLst/>
            </a:prstTxWarp>
            <a:spAutoFit/>
          </a:bodyPr>
          <a:lstStyle/>
          <a:p>
            <a:pPr>
              <a:spcBef>
                <a:spcPct val="50000"/>
              </a:spcBef>
            </a:pPr>
            <a:r>
              <a:rPr lang="en-US" sz="900">
                <a:latin typeface="Arial" pitchFamily="1" charset="0"/>
              </a:rPr>
              <a:t>Gary, where can I find today’s PPT?</a:t>
            </a:r>
          </a:p>
        </p:txBody>
      </p:sp>
      <p:sp>
        <p:nvSpPr>
          <p:cNvPr id="7178" name="TextBox 1"/>
          <p:cNvSpPr txBox="1">
            <a:spLocks noChangeArrowheads="1"/>
          </p:cNvSpPr>
          <p:nvPr/>
        </p:nvSpPr>
        <p:spPr bwMode="auto">
          <a:xfrm>
            <a:off x="295275" y="65325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childTnLst>
                                </p:cTn>
                              </p:par>
                            </p:childTnLst>
                          </p:cTn>
                        </p:par>
                        <p:par>
                          <p:cTn id="16" fill="hold" nodeType="afterGroup">
                            <p:stCondLst>
                              <p:cond delay="15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20"/>
                                        </p:tgtEl>
                                        <p:attrNameLst>
                                          <p:attrName>style.visibility</p:attrName>
                                        </p:attrNameLst>
                                      </p:cBhvr>
                                      <p:to>
                                        <p:strVal val="visible"/>
                                      </p:to>
                                    </p:set>
                                    <p:anim calcmode="discrete" valueType="clr">
                                      <p:cBhvr override="childStyle">
                                        <p:cTn id="19" dur="80"/>
                                        <p:tgtEl>
                                          <p:spTgt spid="20"/>
                                        </p:tgtEl>
                                        <p:attrNameLst>
                                          <p:attrName>style.color</p:attrName>
                                        </p:attrNameLst>
                                      </p:cBhvr>
                                      <p:tavLst>
                                        <p:tav tm="0">
                                          <p:val>
                                            <p:clrVal>
                                              <a:schemeClr val="tx1"/>
                                            </p:clrVal>
                                          </p:val>
                                        </p:tav>
                                        <p:tav tm="50000">
                                          <p:val>
                                            <p:clrVal>
                                              <a:schemeClr val="tx1"/>
                                            </p:clrVal>
                                          </p:val>
                                        </p:tav>
                                      </p:tavLst>
                                    </p:anim>
                                    <p:anim calcmode="discrete" valueType="clr">
                                      <p:cBhvr>
                                        <p:cTn id="20" dur="80"/>
                                        <p:tgtEl>
                                          <p:spTgt spid="20"/>
                                        </p:tgtEl>
                                        <p:attrNameLst>
                                          <p:attrName>fillcolor</p:attrName>
                                        </p:attrNameLst>
                                      </p:cBhvr>
                                      <p:tavLst>
                                        <p:tav tm="0">
                                          <p:val>
                                            <p:clrVal>
                                              <a:schemeClr val="accent2"/>
                                            </p:clrVal>
                                          </p:val>
                                        </p:tav>
                                        <p:tav tm="50000">
                                          <p:val>
                                            <p:clrVal>
                                              <a:schemeClr val="hlink"/>
                                            </p:clrVal>
                                          </p:val>
                                        </p:tav>
                                      </p:tavLst>
                                    </p:anim>
                                    <p:set>
                                      <p:cBhvr>
                                        <p:cTn id="21" dur="80"/>
                                        <p:tgtEl>
                                          <p:spTgt spid="20"/>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Effect transition="in" filter="fade">
                                      <p:cBhvr>
                                        <p:cTn id="26" dur="500"/>
                                        <p:tgtEl>
                                          <p:spTgt spid="16">
                                            <p:txEl>
                                              <p:pRg st="2" end="2"/>
                                            </p:txEl>
                                          </p:spTgt>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xit" presetSubtype="0" fill="hold" grpId="1" nodeType="withEffect">
                                  <p:stCondLst>
                                    <p:cond delay="0"/>
                                  </p:stCondLst>
                                  <p:iterate type="lt">
                                    <p:tmAbs val="0"/>
                                  </p:iterate>
                                  <p:childTnLst>
                                    <p:set>
                                      <p:cBhvr>
                                        <p:cTn id="31" dur="1" fill="hold">
                                          <p:stCondLst>
                                            <p:cond delay="0"/>
                                          </p:stCondLst>
                                        </p:cTn>
                                        <p:tgtEl>
                                          <p:spTgt spid="2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xEl>
                                              <p:pRg st="3" end="3"/>
                                            </p:txEl>
                                          </p:spTgt>
                                        </p:tgtEl>
                                        <p:attrNameLst>
                                          <p:attrName>style.visibility</p:attrName>
                                        </p:attrNameLst>
                                      </p:cBhvr>
                                      <p:to>
                                        <p:strVal val="visible"/>
                                      </p:to>
                                    </p:set>
                                    <p:animEffect transition="in" filter="fade">
                                      <p:cBhvr>
                                        <p:cTn id="3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srcRect t="3661" r="1303" b="5067"/>
          <a:stretch>
            <a:fillRect/>
          </a:stretch>
        </p:blipFill>
        <p:spPr bwMode="auto">
          <a:xfrm>
            <a:off x="0" y="2679700"/>
            <a:ext cx="9144000" cy="4178300"/>
          </a:xfrm>
          <a:prstGeom prst="rect">
            <a:avLst/>
          </a:prstGeom>
          <a:noFill/>
          <a:ln w="9525">
            <a:noFill/>
            <a:miter lim="800000"/>
            <a:headEnd/>
            <a:tailEnd/>
          </a:ln>
        </p:spPr>
      </p:pic>
      <p:sp>
        <p:nvSpPr>
          <p:cNvPr id="262146" name="Rectangle 2"/>
          <p:cNvSpPr>
            <a:spLocks noGrp="1" noChangeArrowheads="1"/>
          </p:cNvSpPr>
          <p:nvPr>
            <p:ph type="title" idx="4294967295"/>
          </p:nvPr>
        </p:nvSpPr>
        <p:spPr>
          <a:xfrm>
            <a:off x="533400" y="0"/>
            <a:ext cx="8610600" cy="1033463"/>
          </a:xfrm>
          <a:extLst/>
        </p:spPr>
        <p:txBody>
          <a:bodyPr rtlCol="0">
            <a:normAutofit/>
          </a:bodyPr>
          <a:lstStyle/>
          <a:p>
            <a:pPr algn="l" eaLnBrk="1" fontAlgn="auto" hangingPunct="1">
              <a:spcAft>
                <a:spcPts val="0"/>
              </a:spcAft>
              <a:defRPr/>
            </a:pPr>
            <a:r>
              <a:rPr lang="en-US" sz="1600" b="1" dirty="0" smtClean="0">
                <a:solidFill>
                  <a:schemeClr val="bg1"/>
                </a:solidFill>
                <a:effectLst>
                  <a:outerShdw blurRad="38100" dist="38100" dir="2700000" algn="tl">
                    <a:srgbClr val="000000"/>
                  </a:outerShdw>
                </a:effectLst>
                <a:latin typeface="Arial"/>
                <a:cs typeface="Arial"/>
              </a:rPr>
              <a:t>Practice</a:t>
            </a:r>
            <a:endParaRPr lang="en-US" sz="1600" b="1" dirty="0">
              <a:solidFill>
                <a:schemeClr val="bg1"/>
              </a:solidFill>
              <a:effectLst>
                <a:outerShdw blurRad="38100" dist="38100" dir="2700000" algn="tl">
                  <a:srgbClr val="000000"/>
                </a:outerShdw>
              </a:effectLst>
              <a:latin typeface="Arial"/>
              <a:cs typeface="Arial"/>
            </a:endParaRPr>
          </a:p>
        </p:txBody>
      </p:sp>
      <p:sp>
        <p:nvSpPr>
          <p:cNvPr id="7171" name="Rectangle 3"/>
          <p:cNvSpPr>
            <a:spLocks noChangeArrowheads="1"/>
          </p:cNvSpPr>
          <p:nvPr/>
        </p:nvSpPr>
        <p:spPr bwMode="auto">
          <a:xfrm>
            <a:off x="88900" y="1125538"/>
            <a:ext cx="9055100" cy="1554162"/>
          </a:xfrm>
          <a:prstGeom prst="rect">
            <a:avLst/>
          </a:prstGeom>
          <a:noFill/>
          <a:ln w="9525">
            <a:noFill/>
            <a:miter lim="800000"/>
            <a:headEnd/>
            <a:tailEnd/>
          </a:ln>
        </p:spPr>
        <p:txBody>
          <a:bodyPr>
            <a:prstTxWarp prst="textNoShape">
              <a:avLst/>
            </a:prstTxWarp>
            <a:spAutoFit/>
          </a:bodyPr>
          <a:lstStyle/>
          <a:p>
            <a:pPr algn="ctr">
              <a:spcBef>
                <a:spcPts val="600"/>
              </a:spcBef>
              <a:spcAft>
                <a:spcPts val="600"/>
              </a:spcAft>
            </a:pPr>
            <a:r>
              <a:rPr lang="en-US" sz="3200">
                <a:latin typeface="Tahoma" pitchFamily="1" charset="0"/>
                <a:sym typeface="Wingdings" pitchFamily="1" charset="2"/>
              </a:rPr>
              <a:t>In the </a:t>
            </a:r>
            <a:r>
              <a:rPr lang="en-US" sz="3200" b="1">
                <a:solidFill>
                  <a:srgbClr val="C20000"/>
                </a:solidFill>
                <a:latin typeface="Tahoma" pitchFamily="1" charset="0"/>
                <a:sym typeface="Wingdings" pitchFamily="1" charset="2"/>
              </a:rPr>
              <a:t>Chat Room</a:t>
            </a:r>
            <a:r>
              <a:rPr lang="en-US" sz="3200">
                <a:latin typeface="Tahoma" pitchFamily="1" charset="0"/>
                <a:sym typeface="Wingdings" pitchFamily="1" charset="2"/>
              </a:rPr>
              <a:t>, please type the name of your organization, your location, and how many people are attending with you today.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Hear about the key facets of a strong early warning system intervention system.</a:t>
            </a:r>
          </a:p>
          <a:p>
            <a:pPr marL="230188" indent="-230188">
              <a:spcBef>
                <a:spcPts val="400"/>
              </a:spcBef>
              <a:spcAft>
                <a:spcPts val="400"/>
              </a:spcAft>
            </a:pPr>
            <a:r>
              <a:rPr lang="en-US" sz="1900" dirty="0" smtClean="0">
                <a:latin typeface="Arial"/>
                <a:cs typeface="Arial"/>
              </a:rPr>
              <a:t>Learn about lessons learned from early adopters and users of early warning systems.</a:t>
            </a:r>
          </a:p>
          <a:p>
            <a:pPr marL="230188" indent="-230188">
              <a:spcBef>
                <a:spcPts val="400"/>
              </a:spcBef>
              <a:spcAft>
                <a:spcPts val="400"/>
              </a:spcAft>
            </a:pPr>
            <a:r>
              <a:rPr lang="en-US" sz="1900" dirty="0" smtClean="0">
                <a:latin typeface="Arial"/>
                <a:cs typeface="Arial"/>
              </a:rPr>
              <a:t>Learn about the Denver Public School system’s efforts, experiences, and findings.</a:t>
            </a:r>
            <a:endParaRPr lang="en-US" sz="1900" dirty="0">
              <a:latin typeface="Arial"/>
              <a:cs typeface="Arial"/>
            </a:endParaRPr>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PARTICIPANTS WILL</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1594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EWS Core Components</a:t>
            </a:r>
          </a:p>
          <a:p>
            <a:pPr marL="230188" indent="-230188">
              <a:spcBef>
                <a:spcPts val="400"/>
              </a:spcBef>
              <a:spcAft>
                <a:spcPts val="400"/>
              </a:spcAft>
            </a:pPr>
            <a:r>
              <a:rPr lang="en-US" sz="1900" dirty="0" smtClean="0">
                <a:latin typeface="Arial"/>
                <a:cs typeface="Arial"/>
              </a:rPr>
              <a:t>Intervention Systems – Whole School/Targeted/Intensive</a:t>
            </a:r>
          </a:p>
          <a:p>
            <a:pPr marL="230188" indent="-230188">
              <a:spcBef>
                <a:spcPts val="400"/>
              </a:spcBef>
              <a:spcAft>
                <a:spcPts val="400"/>
              </a:spcAft>
            </a:pPr>
            <a:r>
              <a:rPr lang="en-US" sz="1900" dirty="0" smtClean="0">
                <a:latin typeface="Arial"/>
                <a:cs typeface="Arial"/>
              </a:rPr>
              <a:t>EWS Indicator Tool</a:t>
            </a:r>
          </a:p>
          <a:p>
            <a:pPr marL="230188" indent="-230188">
              <a:spcBef>
                <a:spcPts val="400"/>
              </a:spcBef>
              <a:spcAft>
                <a:spcPts val="400"/>
              </a:spcAft>
            </a:pPr>
            <a:r>
              <a:rPr lang="en-US" sz="1900" dirty="0" smtClean="0">
                <a:latin typeface="Arial"/>
                <a:cs typeface="Arial"/>
              </a:rPr>
              <a:t>Learning from Early Adopters: Focus on ABC’s</a:t>
            </a:r>
          </a:p>
          <a:p>
            <a:pPr marL="230188" indent="-230188">
              <a:spcBef>
                <a:spcPts val="400"/>
              </a:spcBef>
              <a:spcAft>
                <a:spcPts val="400"/>
              </a:spcAft>
            </a:pPr>
            <a:r>
              <a:rPr lang="en-US" sz="1900" dirty="0" smtClean="0">
                <a:latin typeface="Arial"/>
                <a:cs typeface="Arial"/>
              </a:rPr>
              <a:t>EWS Post-Secondary Success: Early Findings</a:t>
            </a:r>
          </a:p>
          <a:p>
            <a:pPr marL="230188" indent="-230188">
              <a:spcBef>
                <a:spcPts val="400"/>
              </a:spcBef>
              <a:spcAft>
                <a:spcPts val="400"/>
              </a:spcAft>
            </a:pPr>
            <a:r>
              <a:rPr lang="en-US" sz="1900" dirty="0" smtClean="0">
                <a:latin typeface="Arial"/>
                <a:cs typeface="Arial"/>
              </a:rPr>
              <a:t>DPS’ Early Warning System: Background, Stop Light Report, Monitoring, Lessons Learned, and Next Steps</a:t>
            </a:r>
            <a:endParaRPr lang="en-US" sz="1900" dirty="0">
              <a:latin typeface="Arial"/>
              <a:cs typeface="Arial"/>
            </a:endParaRPr>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OVERVIEW</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1594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525963"/>
          </a:xfrm>
        </p:spPr>
        <p:txBody>
          <a:bodyPr>
            <a:normAutofit/>
          </a:bodyPr>
          <a:lstStyle/>
          <a:p>
            <a:pPr marL="230188" indent="-230188">
              <a:spcBef>
                <a:spcPts val="400"/>
              </a:spcBef>
              <a:spcAft>
                <a:spcPts val="400"/>
              </a:spcAft>
            </a:pPr>
            <a:r>
              <a:rPr lang="en-US" sz="1900" dirty="0" smtClean="0">
                <a:latin typeface="Arial"/>
                <a:cs typeface="Arial"/>
              </a:rPr>
              <a:t>To graduate college and career ready, students need to successfully navigate several key transitions and acquire a set of academic behaviors. In short, they need to learn how to succeed at school.</a:t>
            </a:r>
          </a:p>
          <a:p>
            <a:pPr marL="230188" indent="-230188">
              <a:spcBef>
                <a:spcPts val="400"/>
              </a:spcBef>
              <a:spcAft>
                <a:spcPts val="400"/>
              </a:spcAft>
            </a:pPr>
            <a:r>
              <a:rPr lang="en-US" sz="1900" dirty="0" smtClean="0">
                <a:latin typeface="Arial"/>
                <a:cs typeface="Arial"/>
              </a:rPr>
              <a:t>Students signal that they are on- or off-track towards these outcomes through their attendance, behavior, and course performance—the ABC’s.</a:t>
            </a:r>
          </a:p>
          <a:p>
            <a:pPr marL="230188" indent="-230188">
              <a:spcBef>
                <a:spcPts val="400"/>
              </a:spcBef>
              <a:spcAft>
                <a:spcPts val="400"/>
              </a:spcAft>
            </a:pPr>
            <a:r>
              <a:rPr lang="en-US" sz="1900" dirty="0" smtClean="0">
                <a:latin typeface="Arial"/>
                <a:cs typeface="Arial"/>
              </a:rPr>
              <a:t>By tracking the ABC’s, it is possible to identify when students are beginning to fall off-track, providing time to intervene and alter their trajectory through school and beyond.</a:t>
            </a:r>
          </a:p>
          <a:p>
            <a:pPr marL="230188" indent="-230188">
              <a:spcBef>
                <a:spcPts val="400"/>
              </a:spcBef>
              <a:spcAft>
                <a:spcPts val="400"/>
              </a:spcAft>
            </a:pPr>
            <a:r>
              <a:rPr lang="en-US" sz="1900" dirty="0" smtClean="0">
                <a:latin typeface="Arial"/>
                <a:cs typeface="Arial"/>
              </a:rPr>
              <a:t>Using ABC Early Indicator data it is possible to design more targeted and effective interventions at the individual, classroom, school, and even district and state levels.</a:t>
            </a:r>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CORE IDEA OF EARLY WARNING SYSTEMS (EWS)</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42378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678363"/>
          </a:xfrm>
        </p:spPr>
        <p:txBody>
          <a:bodyPr>
            <a:normAutofit/>
          </a:bodyPr>
          <a:lstStyle/>
          <a:p>
            <a:pPr marL="230188" indent="-230188">
              <a:spcBef>
                <a:spcPts val="400"/>
              </a:spcBef>
              <a:spcAft>
                <a:spcPts val="400"/>
              </a:spcAft>
            </a:pPr>
            <a:r>
              <a:rPr lang="en-US" sz="1900" dirty="0" smtClean="0">
                <a:latin typeface="Arial"/>
                <a:cs typeface="Arial"/>
              </a:rPr>
              <a:t>Need to understand scale and scope of challenge at school level—how many students have off-track indicators?</a:t>
            </a:r>
          </a:p>
          <a:p>
            <a:pPr marL="230188" indent="-230188">
              <a:spcBef>
                <a:spcPts val="400"/>
              </a:spcBef>
              <a:spcAft>
                <a:spcPts val="400"/>
              </a:spcAft>
            </a:pPr>
            <a:r>
              <a:rPr lang="en-US" sz="1900" dirty="0" smtClean="0">
                <a:latin typeface="Arial"/>
                <a:cs typeface="Arial"/>
              </a:rPr>
              <a:t>If it’s 50 or less, a student support team or graduation coach can lead the effort.</a:t>
            </a:r>
          </a:p>
          <a:p>
            <a:pPr marL="230188" indent="-230188">
              <a:spcBef>
                <a:spcPts val="400"/>
              </a:spcBef>
              <a:spcAft>
                <a:spcPts val="400"/>
              </a:spcAft>
            </a:pPr>
            <a:r>
              <a:rPr lang="en-US" sz="1900" dirty="0" smtClean="0">
                <a:latin typeface="Arial"/>
                <a:cs typeface="Arial"/>
              </a:rPr>
              <a:t>If it’s closer to 100 or more, teacher teams will need to play a critical role.</a:t>
            </a:r>
          </a:p>
          <a:p>
            <a:pPr marL="230188" indent="-230188">
              <a:spcBef>
                <a:spcPts val="400"/>
              </a:spcBef>
              <a:spcAft>
                <a:spcPts val="400"/>
              </a:spcAft>
            </a:pPr>
            <a:r>
              <a:rPr lang="en-US" sz="1900" dirty="0" smtClean="0">
                <a:latin typeface="Arial"/>
                <a:cs typeface="Arial"/>
              </a:rPr>
              <a:t>In both cases, investments in mission building, professional development, coaching and networking are critical to success.</a:t>
            </a:r>
          </a:p>
          <a:p>
            <a:pPr marL="230188" indent="-230188">
              <a:spcBef>
                <a:spcPts val="400"/>
              </a:spcBef>
              <a:spcAft>
                <a:spcPts val="400"/>
              </a:spcAft>
            </a:pPr>
            <a:r>
              <a:rPr lang="en-US" sz="1900" dirty="0" smtClean="0">
                <a:latin typeface="Arial"/>
                <a:cs typeface="Arial"/>
              </a:rPr>
              <a:t>Combine ready access, at the classroom level, to on- and off-track indicators (the ABC’s), with regular time to analyze the data and an organized response system that can act upon early warning data in both a systematic and tailored manner.</a:t>
            </a:r>
          </a:p>
        </p:txBody>
      </p:sp>
      <p:sp>
        <p:nvSpPr>
          <p:cNvPr id="4" name="Title 1"/>
          <p:cNvSpPr txBox="1">
            <a:spLocks/>
          </p:cNvSpPr>
          <p:nvPr/>
        </p:nvSpPr>
        <p:spPr>
          <a:xfrm>
            <a:off x="457200" y="304800"/>
            <a:ext cx="6324600" cy="792162"/>
          </a:xfrm>
          <a:prstGeom prst="rect">
            <a:avLst/>
          </a:prstGeom>
        </p:spPr>
        <p:txBody>
          <a:bodyPr anchor="t">
            <a:normAutofit/>
          </a:bodyPr>
          <a:lstStyle/>
          <a:p>
            <a:pPr lvl="0" defTabSz="457200">
              <a:spcBef>
                <a:spcPct val="0"/>
              </a:spcBef>
              <a:defRPr/>
            </a:pPr>
            <a:r>
              <a:rPr lang="en-US" sz="1600" b="1" noProof="0" dirty="0" smtClean="0">
                <a:solidFill>
                  <a:schemeClr val="bg1"/>
                </a:solidFill>
                <a:latin typeface="Arial"/>
                <a:ea typeface="+mj-ea"/>
                <a:cs typeface="Arial"/>
              </a:rPr>
              <a:t>BUILDING STRONG INTERVENTION SYSTEMS:</a:t>
            </a:r>
            <a:br>
              <a:rPr lang="en-US" sz="1600" b="1" noProof="0" dirty="0" smtClean="0">
                <a:solidFill>
                  <a:schemeClr val="bg1"/>
                </a:solidFill>
                <a:latin typeface="Arial"/>
                <a:ea typeface="+mj-ea"/>
                <a:cs typeface="Arial"/>
              </a:rPr>
            </a:br>
            <a:r>
              <a:rPr lang="en-US" sz="1600" b="1" noProof="0" dirty="0" smtClean="0">
                <a:solidFill>
                  <a:schemeClr val="bg1"/>
                </a:solidFill>
                <a:latin typeface="Arial"/>
                <a:ea typeface="+mj-ea"/>
                <a:cs typeface="Arial"/>
              </a:rPr>
              <a:t>KEY IDEA</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61969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756</TotalTime>
  <Words>3550</Words>
  <Application>Microsoft Macintosh PowerPoint</Application>
  <PresentationFormat>On-screen Show (4:3)</PresentationFormat>
  <Paragraphs>376</Paragraphs>
  <Slides>39</Slides>
  <Notes>6</Notes>
  <HiddenSlides>0</HiddenSlides>
  <MMClips>0</MMClips>
  <ScaleCrop>false</ScaleCrop>
  <HeadingPairs>
    <vt:vector size="6" baseType="variant">
      <vt:variant>
        <vt:lpstr>Design Template</vt:lpstr>
      </vt:variant>
      <vt:variant>
        <vt:i4>1</vt:i4>
      </vt:variant>
      <vt:variant>
        <vt:lpstr>Links</vt:lpstr>
      </vt:variant>
      <vt:variant>
        <vt:i4>1</vt:i4>
      </vt:variant>
      <vt:variant>
        <vt:lpstr>Slide Titles</vt:lpstr>
      </vt:variant>
      <vt:variant>
        <vt:i4>39</vt:i4>
      </vt:variant>
    </vt:vector>
  </HeadingPairs>
  <TitlesOfParts>
    <vt:vector size="41" baseType="lpstr">
      <vt:lpstr>Office Theme</vt:lpstr>
      <vt:lpstr>C:\Users\CSOSLoanerD830\Desktop\table.xls!Sheet1!R2C2:R6C15</vt:lpstr>
      <vt:lpstr>Slide 1</vt:lpstr>
      <vt:lpstr>Slide 2</vt:lpstr>
      <vt:lpstr>Submitting Questions: Open Chat</vt:lpstr>
      <vt:lpstr>Slide 4</vt:lpstr>
      <vt:lpstr>Practice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CSOS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 Systems</dc:title>
  <dc:creator>CSOSLoanerD830</dc:creator>
  <cp:lastModifiedBy>Adelina Garcia</cp:lastModifiedBy>
  <cp:revision>54</cp:revision>
  <dcterms:created xsi:type="dcterms:W3CDTF">2012-03-13T19:20:19Z</dcterms:created>
  <dcterms:modified xsi:type="dcterms:W3CDTF">2012-03-13T19:22:37Z</dcterms:modified>
</cp:coreProperties>
</file>