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58" r:id="rId2"/>
    <p:sldId id="320" r:id="rId3"/>
    <p:sldId id="321" r:id="rId4"/>
    <p:sldId id="322" r:id="rId5"/>
    <p:sldId id="323" r:id="rId6"/>
    <p:sldId id="340" r:id="rId7"/>
    <p:sldId id="336" r:id="rId8"/>
    <p:sldId id="292" r:id="rId9"/>
    <p:sldId id="298" r:id="rId10"/>
    <p:sldId id="273" r:id="rId11"/>
    <p:sldId id="300" r:id="rId12"/>
    <p:sldId id="297" r:id="rId13"/>
    <p:sldId id="301" r:id="rId14"/>
    <p:sldId id="299" r:id="rId15"/>
    <p:sldId id="338" r:id="rId16"/>
    <p:sldId id="339" r:id="rId17"/>
    <p:sldId id="274" r:id="rId18"/>
    <p:sldId id="275"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9" r:id="rId33"/>
    <p:sldId id="35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10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0A171E-6DAF-B943-8689-5E7D4B618305}" type="doc">
      <dgm:prSet loTypeId="urn:microsoft.com/office/officeart/2005/8/layout/cycle3" loCatId="" qsTypeId="urn:microsoft.com/office/officeart/2005/8/quickstyle/simple4" qsCatId="simple" csTypeId="urn:microsoft.com/office/officeart/2005/8/colors/accent1_2" csCatId="accent1" phldr="1"/>
      <dgm:spPr/>
      <dgm:t>
        <a:bodyPr/>
        <a:lstStyle/>
        <a:p>
          <a:endParaRPr lang="en-US"/>
        </a:p>
      </dgm:t>
    </dgm:pt>
    <dgm:pt modelId="{DB63B727-10B3-8749-8D0F-79D2A1563F10}">
      <dgm:prSet phldrT="[Text]"/>
      <dgm:spPr>
        <a:solidFill>
          <a:schemeClr val="tx2">
            <a:lumMod val="75000"/>
          </a:schemeClr>
        </a:solidFill>
        <a:effectLst/>
      </dgm:spPr>
      <dgm:t>
        <a:bodyPr/>
        <a:lstStyle/>
        <a:p>
          <a:r>
            <a:rPr lang="en-US" dirty="0" smtClean="0">
              <a:effectLst/>
            </a:rPr>
            <a:t>Using Data, Identify Student Needs </a:t>
          </a:r>
          <a:endParaRPr lang="en-US" dirty="0">
            <a:effectLst/>
          </a:endParaRPr>
        </a:p>
      </dgm:t>
    </dgm:pt>
    <dgm:pt modelId="{64677F34-5E77-C549-9914-90F15356FCFF}" type="parTrans" cxnId="{4F4852F1-EA0B-0B43-BE17-6B8CCB78206C}">
      <dgm:prSet/>
      <dgm:spPr/>
      <dgm:t>
        <a:bodyPr/>
        <a:lstStyle/>
        <a:p>
          <a:endParaRPr lang="en-US"/>
        </a:p>
      </dgm:t>
    </dgm:pt>
    <dgm:pt modelId="{7440AFC5-1063-FA49-BADB-1CC27F4A2102}" type="sibTrans" cxnId="{4F4852F1-EA0B-0B43-BE17-6B8CCB78206C}">
      <dgm:prSet/>
      <dgm:spPr>
        <a:ln>
          <a:solidFill>
            <a:schemeClr val="tx2">
              <a:lumMod val="75000"/>
              <a:alpha val="50000"/>
            </a:schemeClr>
          </a:solidFill>
        </a:ln>
        <a:effectLst/>
      </dgm:spPr>
      <dgm:t>
        <a:bodyPr/>
        <a:lstStyle/>
        <a:p>
          <a:endParaRPr lang="en-US"/>
        </a:p>
      </dgm:t>
    </dgm:pt>
    <dgm:pt modelId="{FA998C1D-AE7B-3D4F-B13D-BD2898DC5FE6}">
      <dgm:prSet phldrT="[Text]"/>
      <dgm:spPr>
        <a:solidFill>
          <a:schemeClr val="tx2">
            <a:lumMod val="75000"/>
          </a:schemeClr>
        </a:solidFill>
        <a:effectLst/>
      </dgm:spPr>
      <dgm:t>
        <a:bodyPr/>
        <a:lstStyle/>
        <a:p>
          <a:r>
            <a:rPr lang="en-US" dirty="0" smtClean="0">
              <a:effectLst/>
            </a:rPr>
            <a:t>Identify Area of Inquiry for CCL Team-review and discuss readings</a:t>
          </a:r>
          <a:endParaRPr lang="en-US" dirty="0">
            <a:effectLst/>
          </a:endParaRPr>
        </a:p>
      </dgm:t>
    </dgm:pt>
    <dgm:pt modelId="{76F22EEC-9CE9-AB46-90E3-1E1DC3544DCE}" type="parTrans" cxnId="{754B3B1E-81F2-5A4C-A8D7-5508960A98CF}">
      <dgm:prSet/>
      <dgm:spPr/>
      <dgm:t>
        <a:bodyPr/>
        <a:lstStyle/>
        <a:p>
          <a:endParaRPr lang="en-US"/>
        </a:p>
      </dgm:t>
    </dgm:pt>
    <dgm:pt modelId="{6B6F4FCD-BBD2-6A4A-B6DF-DBE7C0E99232}" type="sibTrans" cxnId="{754B3B1E-81F2-5A4C-A8D7-5508960A98CF}">
      <dgm:prSet/>
      <dgm:spPr/>
      <dgm:t>
        <a:bodyPr/>
        <a:lstStyle/>
        <a:p>
          <a:endParaRPr lang="en-US"/>
        </a:p>
      </dgm:t>
    </dgm:pt>
    <dgm:pt modelId="{61B4286A-260D-D649-848B-10AD6D00D7AF}">
      <dgm:prSet phldrT="[Text]"/>
      <dgm:spPr>
        <a:solidFill>
          <a:schemeClr val="tx2">
            <a:lumMod val="75000"/>
          </a:schemeClr>
        </a:solidFill>
        <a:effectLst/>
      </dgm:spPr>
      <dgm:t>
        <a:bodyPr/>
        <a:lstStyle/>
        <a:p>
          <a:r>
            <a:rPr lang="en-US" dirty="0" smtClean="0">
              <a:effectLst/>
            </a:rPr>
            <a:t>Participate in Lab Site Work (pre-conference, observation, debrief)</a:t>
          </a:r>
          <a:endParaRPr lang="en-US" dirty="0">
            <a:effectLst/>
          </a:endParaRPr>
        </a:p>
      </dgm:t>
    </dgm:pt>
    <dgm:pt modelId="{DDAF073E-8045-A748-9332-844235535F90}" type="parTrans" cxnId="{3BF87B01-F728-B249-96ED-6DE973798FEE}">
      <dgm:prSet/>
      <dgm:spPr/>
      <dgm:t>
        <a:bodyPr/>
        <a:lstStyle/>
        <a:p>
          <a:endParaRPr lang="en-US"/>
        </a:p>
      </dgm:t>
    </dgm:pt>
    <dgm:pt modelId="{B6947D50-FFFF-1346-B3DF-4BCD5E274A5D}" type="sibTrans" cxnId="{3BF87B01-F728-B249-96ED-6DE973798FEE}">
      <dgm:prSet/>
      <dgm:spPr/>
      <dgm:t>
        <a:bodyPr/>
        <a:lstStyle/>
        <a:p>
          <a:endParaRPr lang="en-US"/>
        </a:p>
      </dgm:t>
    </dgm:pt>
    <dgm:pt modelId="{CDB61C89-CE5E-4F4A-974B-0B546C9D14C0}">
      <dgm:prSet phldrT="[Text]"/>
      <dgm:spPr>
        <a:solidFill>
          <a:schemeClr val="tx2">
            <a:lumMod val="75000"/>
          </a:schemeClr>
        </a:solidFill>
        <a:effectLst/>
      </dgm:spPr>
      <dgm:t>
        <a:bodyPr/>
        <a:lstStyle/>
        <a:p>
          <a:r>
            <a:rPr lang="en-US" dirty="0" smtClean="0">
              <a:effectLst/>
            </a:rPr>
            <a:t>Classroom Practice and Follow-up</a:t>
          </a:r>
          <a:endParaRPr lang="en-US" dirty="0">
            <a:effectLst/>
          </a:endParaRPr>
        </a:p>
      </dgm:t>
    </dgm:pt>
    <dgm:pt modelId="{66EA4E64-A01F-4149-ABBD-407302DB7E75}" type="parTrans" cxnId="{BF1FA442-8196-8F47-AEDD-FD1419639D2D}">
      <dgm:prSet/>
      <dgm:spPr/>
      <dgm:t>
        <a:bodyPr/>
        <a:lstStyle/>
        <a:p>
          <a:endParaRPr lang="en-US"/>
        </a:p>
      </dgm:t>
    </dgm:pt>
    <dgm:pt modelId="{25692DE0-9FFD-0442-BE29-EE79D8DB59DC}" type="sibTrans" cxnId="{BF1FA442-8196-8F47-AEDD-FD1419639D2D}">
      <dgm:prSet/>
      <dgm:spPr/>
      <dgm:t>
        <a:bodyPr/>
        <a:lstStyle/>
        <a:p>
          <a:endParaRPr lang="en-US"/>
        </a:p>
      </dgm:t>
    </dgm:pt>
    <dgm:pt modelId="{4D13EB1B-F7A7-FB44-857D-D7A128825CF4}">
      <dgm:prSet phldrT="[Text]"/>
      <dgm:spPr>
        <a:solidFill>
          <a:schemeClr val="tx2">
            <a:lumMod val="75000"/>
          </a:schemeClr>
        </a:solidFill>
        <a:effectLst/>
      </dgm:spPr>
      <dgm:t>
        <a:bodyPr/>
        <a:lstStyle/>
        <a:p>
          <a:r>
            <a:rPr lang="en-US" dirty="0" smtClean="0">
              <a:effectLst/>
            </a:rPr>
            <a:t>One on One Coaching</a:t>
          </a:r>
          <a:endParaRPr lang="en-US" dirty="0">
            <a:effectLst/>
          </a:endParaRPr>
        </a:p>
      </dgm:t>
    </dgm:pt>
    <dgm:pt modelId="{23E412A5-A3E8-124E-A5F2-11B081DB1FC0}" type="parTrans" cxnId="{7EDF4A5B-574E-B74B-B075-B8E2763F84BC}">
      <dgm:prSet/>
      <dgm:spPr/>
      <dgm:t>
        <a:bodyPr/>
        <a:lstStyle/>
        <a:p>
          <a:endParaRPr lang="en-US"/>
        </a:p>
      </dgm:t>
    </dgm:pt>
    <dgm:pt modelId="{EE629E2F-2BED-F34D-A726-21BB4D15D3A4}" type="sibTrans" cxnId="{7EDF4A5B-574E-B74B-B075-B8E2763F84BC}">
      <dgm:prSet/>
      <dgm:spPr/>
      <dgm:t>
        <a:bodyPr/>
        <a:lstStyle/>
        <a:p>
          <a:endParaRPr lang="en-US"/>
        </a:p>
      </dgm:t>
    </dgm:pt>
    <dgm:pt modelId="{6C8946D9-122A-8A4C-8018-584328829ADD}" type="pres">
      <dgm:prSet presAssocID="{750A171E-6DAF-B943-8689-5E7D4B618305}" presName="Name0" presStyleCnt="0">
        <dgm:presLayoutVars>
          <dgm:dir/>
          <dgm:resizeHandles val="exact"/>
        </dgm:presLayoutVars>
      </dgm:prSet>
      <dgm:spPr/>
      <dgm:t>
        <a:bodyPr/>
        <a:lstStyle/>
        <a:p>
          <a:endParaRPr lang="en-US"/>
        </a:p>
      </dgm:t>
    </dgm:pt>
    <dgm:pt modelId="{FBCAA93B-C0CD-B64E-81B0-8D6870D1093D}" type="pres">
      <dgm:prSet presAssocID="{750A171E-6DAF-B943-8689-5E7D4B618305}" presName="cycle" presStyleCnt="0"/>
      <dgm:spPr/>
    </dgm:pt>
    <dgm:pt modelId="{D1B795E5-E874-4642-96FB-9D0102B97765}" type="pres">
      <dgm:prSet presAssocID="{DB63B727-10B3-8749-8D0F-79D2A1563F10}" presName="nodeFirstNode" presStyleLbl="node1" presStyleIdx="0" presStyleCnt="5">
        <dgm:presLayoutVars>
          <dgm:bulletEnabled val="1"/>
        </dgm:presLayoutVars>
      </dgm:prSet>
      <dgm:spPr/>
      <dgm:t>
        <a:bodyPr/>
        <a:lstStyle/>
        <a:p>
          <a:endParaRPr lang="en-US"/>
        </a:p>
      </dgm:t>
    </dgm:pt>
    <dgm:pt modelId="{7ADC0B56-ED5C-BA46-895E-FC7CE1EE6353}" type="pres">
      <dgm:prSet presAssocID="{7440AFC5-1063-FA49-BADB-1CC27F4A2102}" presName="sibTransFirstNode" presStyleLbl="bgShp" presStyleIdx="0" presStyleCnt="1"/>
      <dgm:spPr/>
      <dgm:t>
        <a:bodyPr/>
        <a:lstStyle/>
        <a:p>
          <a:endParaRPr lang="en-US"/>
        </a:p>
      </dgm:t>
    </dgm:pt>
    <dgm:pt modelId="{4E5B989F-F93F-7340-8780-FC1072D35425}" type="pres">
      <dgm:prSet presAssocID="{FA998C1D-AE7B-3D4F-B13D-BD2898DC5FE6}" presName="nodeFollowingNodes" presStyleLbl="node1" presStyleIdx="1" presStyleCnt="5">
        <dgm:presLayoutVars>
          <dgm:bulletEnabled val="1"/>
        </dgm:presLayoutVars>
      </dgm:prSet>
      <dgm:spPr/>
      <dgm:t>
        <a:bodyPr/>
        <a:lstStyle/>
        <a:p>
          <a:endParaRPr lang="en-US"/>
        </a:p>
      </dgm:t>
    </dgm:pt>
    <dgm:pt modelId="{71D1401F-F898-2A40-89AA-30E8A4746215}" type="pres">
      <dgm:prSet presAssocID="{61B4286A-260D-D649-848B-10AD6D00D7AF}" presName="nodeFollowingNodes" presStyleLbl="node1" presStyleIdx="2" presStyleCnt="5">
        <dgm:presLayoutVars>
          <dgm:bulletEnabled val="1"/>
        </dgm:presLayoutVars>
      </dgm:prSet>
      <dgm:spPr/>
      <dgm:t>
        <a:bodyPr/>
        <a:lstStyle/>
        <a:p>
          <a:endParaRPr lang="en-US"/>
        </a:p>
      </dgm:t>
    </dgm:pt>
    <dgm:pt modelId="{72157D23-E2FE-9F42-8888-2D4BC2D22C6E}" type="pres">
      <dgm:prSet presAssocID="{CDB61C89-CE5E-4F4A-974B-0B546C9D14C0}" presName="nodeFollowingNodes" presStyleLbl="node1" presStyleIdx="3" presStyleCnt="5">
        <dgm:presLayoutVars>
          <dgm:bulletEnabled val="1"/>
        </dgm:presLayoutVars>
      </dgm:prSet>
      <dgm:spPr/>
      <dgm:t>
        <a:bodyPr/>
        <a:lstStyle/>
        <a:p>
          <a:endParaRPr lang="en-US"/>
        </a:p>
      </dgm:t>
    </dgm:pt>
    <dgm:pt modelId="{4063B298-C39C-D74F-BF6E-DF427EAB81E2}" type="pres">
      <dgm:prSet presAssocID="{4D13EB1B-F7A7-FB44-857D-D7A128825CF4}" presName="nodeFollowingNodes" presStyleLbl="node1" presStyleIdx="4" presStyleCnt="5">
        <dgm:presLayoutVars>
          <dgm:bulletEnabled val="1"/>
        </dgm:presLayoutVars>
      </dgm:prSet>
      <dgm:spPr/>
      <dgm:t>
        <a:bodyPr/>
        <a:lstStyle/>
        <a:p>
          <a:endParaRPr lang="en-US"/>
        </a:p>
      </dgm:t>
    </dgm:pt>
  </dgm:ptLst>
  <dgm:cxnLst>
    <dgm:cxn modelId="{0D920EC2-8CB1-D344-8A46-A76D312157E1}" type="presOf" srcId="{750A171E-6DAF-B943-8689-5E7D4B618305}" destId="{6C8946D9-122A-8A4C-8018-584328829ADD}" srcOrd="0" destOrd="0" presId="urn:microsoft.com/office/officeart/2005/8/layout/cycle3"/>
    <dgm:cxn modelId="{754B3B1E-81F2-5A4C-A8D7-5508960A98CF}" srcId="{750A171E-6DAF-B943-8689-5E7D4B618305}" destId="{FA998C1D-AE7B-3D4F-B13D-BD2898DC5FE6}" srcOrd="1" destOrd="0" parTransId="{76F22EEC-9CE9-AB46-90E3-1E1DC3544DCE}" sibTransId="{6B6F4FCD-BBD2-6A4A-B6DF-DBE7C0E99232}"/>
    <dgm:cxn modelId="{F2344215-923B-7D47-A25C-0A8105127DFD}" type="presOf" srcId="{CDB61C89-CE5E-4F4A-974B-0B546C9D14C0}" destId="{72157D23-E2FE-9F42-8888-2D4BC2D22C6E}" srcOrd="0" destOrd="0" presId="urn:microsoft.com/office/officeart/2005/8/layout/cycle3"/>
    <dgm:cxn modelId="{BF1FA442-8196-8F47-AEDD-FD1419639D2D}" srcId="{750A171E-6DAF-B943-8689-5E7D4B618305}" destId="{CDB61C89-CE5E-4F4A-974B-0B546C9D14C0}" srcOrd="3" destOrd="0" parTransId="{66EA4E64-A01F-4149-ABBD-407302DB7E75}" sibTransId="{25692DE0-9FFD-0442-BE29-EE79D8DB59DC}"/>
    <dgm:cxn modelId="{464B242E-AE66-C643-8310-14E01AFBE9C2}" type="presOf" srcId="{DB63B727-10B3-8749-8D0F-79D2A1563F10}" destId="{D1B795E5-E874-4642-96FB-9D0102B97765}" srcOrd="0" destOrd="0" presId="urn:microsoft.com/office/officeart/2005/8/layout/cycle3"/>
    <dgm:cxn modelId="{ECBDEEA2-E738-374F-B8D1-4C6248F3BCA9}" type="presOf" srcId="{61B4286A-260D-D649-848B-10AD6D00D7AF}" destId="{71D1401F-F898-2A40-89AA-30E8A4746215}" srcOrd="0" destOrd="0" presId="urn:microsoft.com/office/officeart/2005/8/layout/cycle3"/>
    <dgm:cxn modelId="{3BF87B01-F728-B249-96ED-6DE973798FEE}" srcId="{750A171E-6DAF-B943-8689-5E7D4B618305}" destId="{61B4286A-260D-D649-848B-10AD6D00D7AF}" srcOrd="2" destOrd="0" parTransId="{DDAF073E-8045-A748-9332-844235535F90}" sibTransId="{B6947D50-FFFF-1346-B3DF-4BCD5E274A5D}"/>
    <dgm:cxn modelId="{54DE2053-C20C-F541-A0FF-560A0E06A567}" type="presOf" srcId="{4D13EB1B-F7A7-FB44-857D-D7A128825CF4}" destId="{4063B298-C39C-D74F-BF6E-DF427EAB81E2}" srcOrd="0" destOrd="0" presId="urn:microsoft.com/office/officeart/2005/8/layout/cycle3"/>
    <dgm:cxn modelId="{2AF0CF70-3A82-234E-AAA8-C8899E923234}" type="presOf" srcId="{FA998C1D-AE7B-3D4F-B13D-BD2898DC5FE6}" destId="{4E5B989F-F93F-7340-8780-FC1072D35425}" srcOrd="0" destOrd="0" presId="urn:microsoft.com/office/officeart/2005/8/layout/cycle3"/>
    <dgm:cxn modelId="{BE7A7ABF-4E4D-C342-AE8C-90504EDEABAD}" type="presOf" srcId="{7440AFC5-1063-FA49-BADB-1CC27F4A2102}" destId="{7ADC0B56-ED5C-BA46-895E-FC7CE1EE6353}" srcOrd="0" destOrd="0" presId="urn:microsoft.com/office/officeart/2005/8/layout/cycle3"/>
    <dgm:cxn modelId="{4F4852F1-EA0B-0B43-BE17-6B8CCB78206C}" srcId="{750A171E-6DAF-B943-8689-5E7D4B618305}" destId="{DB63B727-10B3-8749-8D0F-79D2A1563F10}" srcOrd="0" destOrd="0" parTransId="{64677F34-5E77-C549-9914-90F15356FCFF}" sibTransId="{7440AFC5-1063-FA49-BADB-1CC27F4A2102}"/>
    <dgm:cxn modelId="{7EDF4A5B-574E-B74B-B075-B8E2763F84BC}" srcId="{750A171E-6DAF-B943-8689-5E7D4B618305}" destId="{4D13EB1B-F7A7-FB44-857D-D7A128825CF4}" srcOrd="4" destOrd="0" parTransId="{23E412A5-A3E8-124E-A5F2-11B081DB1FC0}" sibTransId="{EE629E2F-2BED-F34D-A726-21BB4D15D3A4}"/>
    <dgm:cxn modelId="{07067121-95F9-A749-9F92-884071C5E642}" type="presParOf" srcId="{6C8946D9-122A-8A4C-8018-584328829ADD}" destId="{FBCAA93B-C0CD-B64E-81B0-8D6870D1093D}" srcOrd="0" destOrd="0" presId="urn:microsoft.com/office/officeart/2005/8/layout/cycle3"/>
    <dgm:cxn modelId="{AF658823-C892-C145-91B4-B56A24D5504A}" type="presParOf" srcId="{FBCAA93B-C0CD-B64E-81B0-8D6870D1093D}" destId="{D1B795E5-E874-4642-96FB-9D0102B97765}" srcOrd="0" destOrd="0" presId="urn:microsoft.com/office/officeart/2005/8/layout/cycle3"/>
    <dgm:cxn modelId="{A8E3258B-08E5-4340-952D-F7C1763DB572}" type="presParOf" srcId="{FBCAA93B-C0CD-B64E-81B0-8D6870D1093D}" destId="{7ADC0B56-ED5C-BA46-895E-FC7CE1EE6353}" srcOrd="1" destOrd="0" presId="urn:microsoft.com/office/officeart/2005/8/layout/cycle3"/>
    <dgm:cxn modelId="{A7346A5B-CAF8-974B-BF38-1FA2D3300D01}" type="presParOf" srcId="{FBCAA93B-C0CD-B64E-81B0-8D6870D1093D}" destId="{4E5B989F-F93F-7340-8780-FC1072D35425}" srcOrd="2" destOrd="0" presId="urn:microsoft.com/office/officeart/2005/8/layout/cycle3"/>
    <dgm:cxn modelId="{1037AEAA-D3E3-954E-AB81-01406DB7B00A}" type="presParOf" srcId="{FBCAA93B-C0CD-B64E-81B0-8D6870D1093D}" destId="{71D1401F-F898-2A40-89AA-30E8A4746215}" srcOrd="3" destOrd="0" presId="urn:microsoft.com/office/officeart/2005/8/layout/cycle3"/>
    <dgm:cxn modelId="{6CD09CEB-98AF-D548-890B-F594E3DD1E93}" type="presParOf" srcId="{FBCAA93B-C0CD-B64E-81B0-8D6870D1093D}" destId="{72157D23-E2FE-9F42-8888-2D4BC2D22C6E}" srcOrd="4" destOrd="0" presId="urn:microsoft.com/office/officeart/2005/8/layout/cycle3"/>
    <dgm:cxn modelId="{805CB1AF-D7C7-1743-ACD6-C2D61CF91863}" type="presParOf" srcId="{FBCAA93B-C0CD-B64E-81B0-8D6870D1093D}" destId="{4063B298-C39C-D74F-BF6E-DF427EAB81E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CF104E-D43D-4947-86D5-3BD9963B2F3F}" type="doc">
      <dgm:prSet loTypeId="urn:microsoft.com/office/officeart/2008/layout/VerticalAccentList" loCatId="" qsTypeId="urn:microsoft.com/office/officeart/2005/8/quickstyle/simple4" qsCatId="simple" csTypeId="urn:microsoft.com/office/officeart/2005/8/colors/accent1_2" csCatId="accent1" phldr="1"/>
      <dgm:spPr/>
      <dgm:t>
        <a:bodyPr/>
        <a:lstStyle/>
        <a:p>
          <a:endParaRPr lang="en-US"/>
        </a:p>
      </dgm:t>
    </dgm:pt>
    <dgm:pt modelId="{AA20C677-2CE6-FC4D-A7D5-4EB67AADA429}">
      <dgm:prSet phldrT="[Text]" custT="1"/>
      <dgm:spPr/>
      <dgm:t>
        <a:bodyPr/>
        <a:lstStyle/>
        <a:p>
          <a:r>
            <a:rPr lang="en-US" sz="1900" dirty="0" smtClean="0">
              <a:latin typeface="Arial"/>
              <a:cs typeface="Arial"/>
            </a:rPr>
            <a:t>English Language Arts MCAS Gains HS</a:t>
          </a:r>
          <a:endParaRPr lang="en-US" sz="1900" dirty="0">
            <a:latin typeface="Arial"/>
            <a:cs typeface="Arial"/>
          </a:endParaRPr>
        </a:p>
      </dgm:t>
    </dgm:pt>
    <dgm:pt modelId="{C045C643-512C-2647-95B9-2E8A113BD2D7}" type="parTrans" cxnId="{33F80680-77A9-1A47-8864-3835216AD940}">
      <dgm:prSet/>
      <dgm:spPr/>
      <dgm:t>
        <a:bodyPr/>
        <a:lstStyle/>
        <a:p>
          <a:endParaRPr lang="en-US"/>
        </a:p>
      </dgm:t>
    </dgm:pt>
    <dgm:pt modelId="{9EE9DCDB-E4AE-604C-8713-C880FD139569}" type="sibTrans" cxnId="{33F80680-77A9-1A47-8864-3835216AD940}">
      <dgm:prSet/>
      <dgm:spPr/>
      <dgm:t>
        <a:bodyPr/>
        <a:lstStyle/>
        <a:p>
          <a:endParaRPr lang="en-US"/>
        </a:p>
      </dgm:t>
    </dgm:pt>
    <dgm:pt modelId="{5C840A81-4BA1-E94F-81EF-A687C5AF2404}">
      <dgm:prSet phldrT="[Text]" custT="1"/>
      <dgm:spPr>
        <a:solidFill>
          <a:schemeClr val="bg1"/>
        </a:solidFill>
        <a:ln>
          <a:solidFill>
            <a:schemeClr val="tx2">
              <a:lumMod val="75000"/>
              <a:alpha val="50000"/>
            </a:schemeClr>
          </a:solidFill>
        </a:ln>
      </dgm:spPr>
      <dgm:t>
        <a:bodyPr/>
        <a:lstStyle/>
        <a:p>
          <a:r>
            <a:rPr lang="en-US" sz="1600" dirty="0" smtClean="0"/>
            <a:t>1998 43% Proficient or Advanced</a:t>
          </a:r>
        </a:p>
        <a:p>
          <a:r>
            <a:rPr lang="en-US" sz="1600" dirty="0" smtClean="0"/>
            <a:t>2003 77% Proficient or Advanced</a:t>
          </a:r>
        </a:p>
      </dgm:t>
    </dgm:pt>
    <dgm:pt modelId="{B26A21B3-5AC4-AB4D-A391-77D24B6166D7}" type="parTrans" cxnId="{FE89B8CE-DC77-4046-A124-56EBDA9D2EBF}">
      <dgm:prSet/>
      <dgm:spPr/>
      <dgm:t>
        <a:bodyPr/>
        <a:lstStyle/>
        <a:p>
          <a:endParaRPr lang="en-US"/>
        </a:p>
      </dgm:t>
    </dgm:pt>
    <dgm:pt modelId="{FEAAF52A-BE25-DF49-8EE0-A7838A1A22F9}" type="sibTrans" cxnId="{FE89B8CE-DC77-4046-A124-56EBDA9D2EBF}">
      <dgm:prSet/>
      <dgm:spPr/>
      <dgm:t>
        <a:bodyPr/>
        <a:lstStyle/>
        <a:p>
          <a:endParaRPr lang="en-US"/>
        </a:p>
      </dgm:t>
    </dgm:pt>
    <dgm:pt modelId="{FF8A97D4-302E-9A41-9775-32BDCACB2ADA}">
      <dgm:prSet phldrT="[Text]" custT="1"/>
      <dgm:spPr/>
      <dgm:t>
        <a:bodyPr/>
        <a:lstStyle/>
        <a:p>
          <a:r>
            <a:rPr lang="en-US" sz="1900" dirty="0" smtClean="0">
              <a:latin typeface="Arial"/>
              <a:cs typeface="Arial"/>
            </a:rPr>
            <a:t>Mathematics MCAS Gains HS</a:t>
          </a:r>
          <a:endParaRPr lang="en-US" sz="1900" dirty="0">
            <a:latin typeface="Arial"/>
            <a:cs typeface="Arial"/>
          </a:endParaRPr>
        </a:p>
      </dgm:t>
    </dgm:pt>
    <dgm:pt modelId="{79DB686C-1378-3944-B918-AFC976B53782}" type="parTrans" cxnId="{15C1B85E-1829-3544-8721-60FBA3B7C8C6}">
      <dgm:prSet/>
      <dgm:spPr/>
      <dgm:t>
        <a:bodyPr/>
        <a:lstStyle/>
        <a:p>
          <a:endParaRPr lang="en-US"/>
        </a:p>
      </dgm:t>
    </dgm:pt>
    <dgm:pt modelId="{41AA07BE-80D9-BE41-B35B-2F222A83275F}" type="sibTrans" cxnId="{15C1B85E-1829-3544-8721-60FBA3B7C8C6}">
      <dgm:prSet/>
      <dgm:spPr/>
      <dgm:t>
        <a:bodyPr/>
        <a:lstStyle/>
        <a:p>
          <a:endParaRPr lang="en-US"/>
        </a:p>
      </dgm:t>
    </dgm:pt>
    <dgm:pt modelId="{0B73D416-B4DA-A34D-84F2-1F5CEE2DA02F}">
      <dgm:prSet phldrT="[Text]" custT="1"/>
      <dgm:spPr/>
      <dgm:t>
        <a:bodyPr/>
        <a:lstStyle/>
        <a:p>
          <a:r>
            <a:rPr lang="en-US" sz="1900" dirty="0" smtClean="0">
              <a:latin typeface="Arial"/>
              <a:cs typeface="Arial"/>
            </a:rPr>
            <a:t>Other</a:t>
          </a:r>
          <a:endParaRPr lang="en-US" sz="1900" dirty="0">
            <a:latin typeface="Arial"/>
            <a:cs typeface="Arial"/>
          </a:endParaRPr>
        </a:p>
      </dgm:t>
    </dgm:pt>
    <dgm:pt modelId="{301464D3-CA1C-E04B-91B5-12727F78670F}" type="parTrans" cxnId="{516896CD-2692-AC47-BB46-C2D3C910E7C6}">
      <dgm:prSet/>
      <dgm:spPr/>
      <dgm:t>
        <a:bodyPr/>
        <a:lstStyle/>
        <a:p>
          <a:endParaRPr lang="en-US"/>
        </a:p>
      </dgm:t>
    </dgm:pt>
    <dgm:pt modelId="{DCBA7537-75C5-BD45-B0FE-31632DEAC142}" type="sibTrans" cxnId="{516896CD-2692-AC47-BB46-C2D3C910E7C6}">
      <dgm:prSet/>
      <dgm:spPr/>
      <dgm:t>
        <a:bodyPr/>
        <a:lstStyle/>
        <a:p>
          <a:endParaRPr lang="en-US"/>
        </a:p>
      </dgm:t>
    </dgm:pt>
    <dgm:pt modelId="{ED1CBFCB-FCAC-C149-ACA9-818BEEC5FD77}">
      <dgm:prSet phldrT="[Text]" custT="1"/>
      <dgm:spPr>
        <a:solidFill>
          <a:schemeClr val="bg1"/>
        </a:solidFill>
        <a:ln>
          <a:solidFill>
            <a:schemeClr val="tx2">
              <a:lumMod val="75000"/>
              <a:alpha val="50000"/>
            </a:schemeClr>
          </a:solidFill>
        </a:ln>
      </dgm:spPr>
      <dgm:t>
        <a:bodyPr/>
        <a:lstStyle/>
        <a:p>
          <a:r>
            <a:rPr lang="en-US" sz="1600" dirty="0" smtClean="0"/>
            <a:t>Broad Prize Winner 2006</a:t>
          </a:r>
        </a:p>
        <a:p>
          <a:r>
            <a:rPr lang="en-US" sz="1600" dirty="0" smtClean="0"/>
            <a:t>Broad Prize Finalist 2002, 2003, 2004, 2005</a:t>
          </a:r>
          <a:endParaRPr lang="en-US" sz="1600" dirty="0"/>
        </a:p>
      </dgm:t>
    </dgm:pt>
    <dgm:pt modelId="{4D449D14-5CBE-8947-B237-AD25926A6364}" type="parTrans" cxnId="{5B1F3F2F-EE90-EE40-9A36-8BE854F0B5A3}">
      <dgm:prSet/>
      <dgm:spPr/>
      <dgm:t>
        <a:bodyPr/>
        <a:lstStyle/>
        <a:p>
          <a:endParaRPr lang="en-US"/>
        </a:p>
      </dgm:t>
    </dgm:pt>
    <dgm:pt modelId="{10A07837-61C0-1D45-9460-80156F2C9A97}" type="sibTrans" cxnId="{5B1F3F2F-EE90-EE40-9A36-8BE854F0B5A3}">
      <dgm:prSet/>
      <dgm:spPr/>
      <dgm:t>
        <a:bodyPr/>
        <a:lstStyle/>
        <a:p>
          <a:endParaRPr lang="en-US"/>
        </a:p>
      </dgm:t>
    </dgm:pt>
    <dgm:pt modelId="{9C928E65-042B-8B4A-BB1F-348B664E25ED}">
      <dgm:prSet custT="1"/>
      <dgm:spPr>
        <a:solidFill>
          <a:schemeClr val="bg1"/>
        </a:solidFill>
        <a:ln>
          <a:solidFill>
            <a:schemeClr val="tx2">
              <a:lumMod val="75000"/>
              <a:alpha val="50000"/>
            </a:schemeClr>
          </a:solidFill>
        </a:ln>
      </dgm:spPr>
      <dgm:t>
        <a:bodyPr/>
        <a:lstStyle/>
        <a:p>
          <a:r>
            <a:rPr lang="en-US" sz="1600" dirty="0" smtClean="0"/>
            <a:t>2003 74% Proficient or Advanced</a:t>
          </a:r>
        </a:p>
      </dgm:t>
    </dgm:pt>
    <dgm:pt modelId="{F9BE5737-BD03-E545-AADF-386D50EA60E1}" type="sibTrans" cxnId="{C3EC271F-30EB-324F-9266-895E09F16D29}">
      <dgm:prSet/>
      <dgm:spPr/>
      <dgm:t>
        <a:bodyPr/>
        <a:lstStyle/>
        <a:p>
          <a:endParaRPr lang="en-US"/>
        </a:p>
      </dgm:t>
    </dgm:pt>
    <dgm:pt modelId="{E0F04FC3-5202-6C4E-95FD-2B2B22F35D24}" type="parTrans" cxnId="{C3EC271F-30EB-324F-9266-895E09F16D29}">
      <dgm:prSet/>
      <dgm:spPr/>
      <dgm:t>
        <a:bodyPr/>
        <a:lstStyle/>
        <a:p>
          <a:endParaRPr lang="en-US"/>
        </a:p>
      </dgm:t>
    </dgm:pt>
    <dgm:pt modelId="{02FB0244-FCD2-BF42-8AEF-7200D9B6A274}">
      <dgm:prSet phldrT="[Text]" custT="1"/>
      <dgm:spPr>
        <a:solidFill>
          <a:schemeClr val="bg1"/>
        </a:solidFill>
        <a:ln>
          <a:solidFill>
            <a:schemeClr val="tx2">
              <a:lumMod val="75000"/>
              <a:alpha val="50000"/>
            </a:schemeClr>
          </a:solidFill>
        </a:ln>
      </dgm:spPr>
      <dgm:t>
        <a:bodyPr/>
        <a:lstStyle/>
        <a:p>
          <a:r>
            <a:rPr lang="en-US" sz="1600" dirty="0" smtClean="0"/>
            <a:t>1998 25% Proficient or Advanced</a:t>
          </a:r>
          <a:endParaRPr lang="en-US" sz="1000" dirty="0"/>
        </a:p>
      </dgm:t>
    </dgm:pt>
    <dgm:pt modelId="{1D12F1CD-C22C-6442-937F-57E33EC491C3}" type="sibTrans" cxnId="{417ABE0B-9C56-E04F-BFB6-9D97A43E1E8D}">
      <dgm:prSet/>
      <dgm:spPr/>
      <dgm:t>
        <a:bodyPr/>
        <a:lstStyle/>
        <a:p>
          <a:endParaRPr lang="en-US"/>
        </a:p>
      </dgm:t>
    </dgm:pt>
    <dgm:pt modelId="{21CBAD35-D5D9-2440-BD0E-64D8550A53A0}" type="parTrans" cxnId="{417ABE0B-9C56-E04F-BFB6-9D97A43E1E8D}">
      <dgm:prSet/>
      <dgm:spPr/>
      <dgm:t>
        <a:bodyPr/>
        <a:lstStyle/>
        <a:p>
          <a:endParaRPr lang="en-US"/>
        </a:p>
      </dgm:t>
    </dgm:pt>
    <dgm:pt modelId="{B0431D8C-18E7-1146-A4AE-EE486D154043}" type="pres">
      <dgm:prSet presAssocID="{8FCF104E-D43D-4947-86D5-3BD9963B2F3F}" presName="Name0" presStyleCnt="0">
        <dgm:presLayoutVars>
          <dgm:chMax/>
          <dgm:chPref/>
          <dgm:dir/>
        </dgm:presLayoutVars>
      </dgm:prSet>
      <dgm:spPr/>
      <dgm:t>
        <a:bodyPr/>
        <a:lstStyle/>
        <a:p>
          <a:endParaRPr lang="en-US"/>
        </a:p>
      </dgm:t>
    </dgm:pt>
    <dgm:pt modelId="{739A4C27-AB5B-D74C-B201-605C5D647A35}" type="pres">
      <dgm:prSet presAssocID="{AA20C677-2CE6-FC4D-A7D5-4EB67AADA429}" presName="parenttextcomposite" presStyleCnt="0"/>
      <dgm:spPr/>
    </dgm:pt>
    <dgm:pt modelId="{E78AED05-CE83-F045-8A5E-454E9C47A36B}" type="pres">
      <dgm:prSet presAssocID="{AA20C677-2CE6-FC4D-A7D5-4EB67AADA429}" presName="parenttext" presStyleLbl="revTx" presStyleIdx="0" presStyleCnt="3">
        <dgm:presLayoutVars>
          <dgm:chMax/>
          <dgm:chPref val="2"/>
          <dgm:bulletEnabled val="1"/>
        </dgm:presLayoutVars>
      </dgm:prSet>
      <dgm:spPr/>
      <dgm:t>
        <a:bodyPr/>
        <a:lstStyle/>
        <a:p>
          <a:endParaRPr lang="en-US"/>
        </a:p>
      </dgm:t>
    </dgm:pt>
    <dgm:pt modelId="{EFF928C9-E132-E547-BEB0-C0BF791D0D2D}" type="pres">
      <dgm:prSet presAssocID="{AA20C677-2CE6-FC4D-A7D5-4EB67AADA429}" presName="composite" presStyleCnt="0"/>
      <dgm:spPr/>
    </dgm:pt>
    <dgm:pt modelId="{CAFB76DA-F9EB-834C-A23C-0187345748BA}" type="pres">
      <dgm:prSet presAssocID="{AA20C677-2CE6-FC4D-A7D5-4EB67AADA429}" presName="chevron1" presStyleLbl="alignNode1" presStyleIdx="0" presStyleCnt="21"/>
      <dgm:spPr>
        <a:solidFill>
          <a:schemeClr val="tx2">
            <a:lumMod val="75000"/>
          </a:schemeClr>
        </a:solidFill>
        <a:ln>
          <a:noFill/>
        </a:ln>
        <a:effectLst/>
      </dgm:spPr>
      <dgm:t>
        <a:bodyPr/>
        <a:lstStyle/>
        <a:p>
          <a:endParaRPr lang="en-US"/>
        </a:p>
      </dgm:t>
    </dgm:pt>
    <dgm:pt modelId="{D03C1153-5608-1540-8463-ABF339DBCF73}" type="pres">
      <dgm:prSet presAssocID="{AA20C677-2CE6-FC4D-A7D5-4EB67AADA429}" presName="chevron2" presStyleLbl="alignNode1" presStyleIdx="1" presStyleCnt="21"/>
      <dgm:spPr>
        <a:solidFill>
          <a:schemeClr val="tx2">
            <a:lumMod val="75000"/>
          </a:schemeClr>
        </a:solidFill>
        <a:ln>
          <a:noFill/>
        </a:ln>
        <a:effectLst/>
      </dgm:spPr>
      <dgm:t>
        <a:bodyPr/>
        <a:lstStyle/>
        <a:p>
          <a:endParaRPr lang="en-US"/>
        </a:p>
      </dgm:t>
    </dgm:pt>
    <dgm:pt modelId="{525FFB37-6586-B344-B629-80D774E06258}" type="pres">
      <dgm:prSet presAssocID="{AA20C677-2CE6-FC4D-A7D5-4EB67AADA429}" presName="chevron3" presStyleLbl="alignNode1" presStyleIdx="2" presStyleCnt="21"/>
      <dgm:spPr>
        <a:solidFill>
          <a:schemeClr val="tx2">
            <a:lumMod val="75000"/>
          </a:schemeClr>
        </a:solidFill>
        <a:ln>
          <a:noFill/>
        </a:ln>
        <a:effectLst/>
      </dgm:spPr>
      <dgm:t>
        <a:bodyPr/>
        <a:lstStyle/>
        <a:p>
          <a:endParaRPr lang="en-US"/>
        </a:p>
      </dgm:t>
    </dgm:pt>
    <dgm:pt modelId="{C7BC2E68-81C2-904B-834C-3EA134E1BDDE}" type="pres">
      <dgm:prSet presAssocID="{AA20C677-2CE6-FC4D-A7D5-4EB67AADA429}" presName="chevron4" presStyleLbl="alignNode1" presStyleIdx="3" presStyleCnt="21"/>
      <dgm:spPr>
        <a:solidFill>
          <a:schemeClr val="tx2">
            <a:lumMod val="75000"/>
          </a:schemeClr>
        </a:solidFill>
        <a:ln>
          <a:noFill/>
        </a:ln>
        <a:effectLst/>
      </dgm:spPr>
      <dgm:t>
        <a:bodyPr/>
        <a:lstStyle/>
        <a:p>
          <a:endParaRPr lang="en-US"/>
        </a:p>
      </dgm:t>
    </dgm:pt>
    <dgm:pt modelId="{4096B1B1-1EE2-0042-BEC0-B4BBB5A88186}" type="pres">
      <dgm:prSet presAssocID="{AA20C677-2CE6-FC4D-A7D5-4EB67AADA429}" presName="chevron5" presStyleLbl="alignNode1" presStyleIdx="4" presStyleCnt="21"/>
      <dgm:spPr>
        <a:solidFill>
          <a:schemeClr val="tx2">
            <a:lumMod val="75000"/>
          </a:schemeClr>
        </a:solidFill>
        <a:ln>
          <a:noFill/>
        </a:ln>
        <a:effectLst/>
      </dgm:spPr>
      <dgm:t>
        <a:bodyPr/>
        <a:lstStyle/>
        <a:p>
          <a:endParaRPr lang="en-US"/>
        </a:p>
      </dgm:t>
    </dgm:pt>
    <dgm:pt modelId="{4FE57231-657A-FD47-A6D5-926C147EFAD0}" type="pres">
      <dgm:prSet presAssocID="{AA20C677-2CE6-FC4D-A7D5-4EB67AADA429}" presName="chevron6" presStyleLbl="alignNode1" presStyleIdx="5" presStyleCnt="21"/>
      <dgm:spPr>
        <a:solidFill>
          <a:schemeClr val="tx2">
            <a:lumMod val="75000"/>
          </a:schemeClr>
        </a:solidFill>
        <a:ln>
          <a:noFill/>
        </a:ln>
        <a:effectLst/>
      </dgm:spPr>
      <dgm:t>
        <a:bodyPr/>
        <a:lstStyle/>
        <a:p>
          <a:endParaRPr lang="en-US"/>
        </a:p>
      </dgm:t>
    </dgm:pt>
    <dgm:pt modelId="{8F078731-7210-FE46-8ED2-BC506A90A850}" type="pres">
      <dgm:prSet presAssocID="{AA20C677-2CE6-FC4D-A7D5-4EB67AADA429}" presName="chevron7" presStyleLbl="alignNode1" presStyleIdx="6" presStyleCnt="21"/>
      <dgm:spPr>
        <a:solidFill>
          <a:schemeClr val="tx2">
            <a:lumMod val="75000"/>
          </a:schemeClr>
        </a:solidFill>
        <a:ln>
          <a:noFill/>
        </a:ln>
        <a:effectLst/>
      </dgm:spPr>
      <dgm:t>
        <a:bodyPr/>
        <a:lstStyle/>
        <a:p>
          <a:endParaRPr lang="en-US"/>
        </a:p>
      </dgm:t>
    </dgm:pt>
    <dgm:pt modelId="{018AD482-4983-C741-880D-B8EEA4074295}" type="pres">
      <dgm:prSet presAssocID="{AA20C677-2CE6-FC4D-A7D5-4EB67AADA429}" presName="childtext" presStyleLbl="solidFgAcc1" presStyleIdx="0" presStyleCnt="3" custScaleX="98640">
        <dgm:presLayoutVars>
          <dgm:chMax/>
          <dgm:chPref val="0"/>
          <dgm:bulletEnabled val="1"/>
        </dgm:presLayoutVars>
      </dgm:prSet>
      <dgm:spPr/>
      <dgm:t>
        <a:bodyPr/>
        <a:lstStyle/>
        <a:p>
          <a:endParaRPr lang="en-US"/>
        </a:p>
      </dgm:t>
    </dgm:pt>
    <dgm:pt modelId="{29AB99BD-B233-854B-A8F4-23DDDB3A633A}" type="pres">
      <dgm:prSet presAssocID="{9EE9DCDB-E4AE-604C-8713-C880FD139569}" presName="sibTrans" presStyleCnt="0"/>
      <dgm:spPr/>
    </dgm:pt>
    <dgm:pt modelId="{8C517584-210F-2043-8927-81A7D92DD13E}" type="pres">
      <dgm:prSet presAssocID="{FF8A97D4-302E-9A41-9775-32BDCACB2ADA}" presName="parenttextcomposite" presStyleCnt="0"/>
      <dgm:spPr/>
    </dgm:pt>
    <dgm:pt modelId="{FAE33BFA-52F7-8245-A217-63DFDB7A5F4A}" type="pres">
      <dgm:prSet presAssocID="{FF8A97D4-302E-9A41-9775-32BDCACB2ADA}" presName="parenttext" presStyleLbl="revTx" presStyleIdx="1" presStyleCnt="3">
        <dgm:presLayoutVars>
          <dgm:chMax/>
          <dgm:chPref val="2"/>
          <dgm:bulletEnabled val="1"/>
        </dgm:presLayoutVars>
      </dgm:prSet>
      <dgm:spPr/>
      <dgm:t>
        <a:bodyPr/>
        <a:lstStyle/>
        <a:p>
          <a:endParaRPr lang="en-US"/>
        </a:p>
      </dgm:t>
    </dgm:pt>
    <dgm:pt modelId="{E216E264-423E-3446-B76B-AFFD4B35566D}" type="pres">
      <dgm:prSet presAssocID="{FF8A97D4-302E-9A41-9775-32BDCACB2ADA}" presName="composite" presStyleCnt="0"/>
      <dgm:spPr/>
    </dgm:pt>
    <dgm:pt modelId="{9EB6412D-B4D4-B348-9198-B394E20F2DC3}" type="pres">
      <dgm:prSet presAssocID="{FF8A97D4-302E-9A41-9775-32BDCACB2ADA}" presName="chevron1" presStyleLbl="alignNode1" presStyleIdx="7" presStyleCnt="21"/>
      <dgm:spPr>
        <a:solidFill>
          <a:schemeClr val="tx2">
            <a:lumMod val="75000"/>
          </a:schemeClr>
        </a:solidFill>
        <a:ln>
          <a:noFill/>
        </a:ln>
        <a:effectLst/>
      </dgm:spPr>
      <dgm:t>
        <a:bodyPr/>
        <a:lstStyle/>
        <a:p>
          <a:endParaRPr lang="en-US"/>
        </a:p>
      </dgm:t>
    </dgm:pt>
    <dgm:pt modelId="{8B50F3A1-08F2-F440-85B4-16962C7F2627}" type="pres">
      <dgm:prSet presAssocID="{FF8A97D4-302E-9A41-9775-32BDCACB2ADA}" presName="chevron2" presStyleLbl="alignNode1" presStyleIdx="8" presStyleCnt="21"/>
      <dgm:spPr>
        <a:solidFill>
          <a:schemeClr val="tx2">
            <a:lumMod val="75000"/>
          </a:schemeClr>
        </a:solidFill>
        <a:ln>
          <a:noFill/>
        </a:ln>
        <a:effectLst/>
      </dgm:spPr>
      <dgm:t>
        <a:bodyPr/>
        <a:lstStyle/>
        <a:p>
          <a:endParaRPr lang="en-US"/>
        </a:p>
      </dgm:t>
    </dgm:pt>
    <dgm:pt modelId="{10738431-872C-B44E-B44E-FE971EDC543E}" type="pres">
      <dgm:prSet presAssocID="{FF8A97D4-302E-9A41-9775-32BDCACB2ADA}" presName="chevron3" presStyleLbl="alignNode1" presStyleIdx="9" presStyleCnt="21"/>
      <dgm:spPr>
        <a:solidFill>
          <a:schemeClr val="tx2">
            <a:lumMod val="75000"/>
          </a:schemeClr>
        </a:solidFill>
        <a:ln>
          <a:noFill/>
        </a:ln>
        <a:effectLst/>
      </dgm:spPr>
      <dgm:t>
        <a:bodyPr/>
        <a:lstStyle/>
        <a:p>
          <a:endParaRPr lang="en-US"/>
        </a:p>
      </dgm:t>
    </dgm:pt>
    <dgm:pt modelId="{E94094EC-E896-E248-A98D-2D1F4090B43B}" type="pres">
      <dgm:prSet presAssocID="{FF8A97D4-302E-9A41-9775-32BDCACB2ADA}" presName="chevron4" presStyleLbl="alignNode1" presStyleIdx="10" presStyleCnt="21"/>
      <dgm:spPr>
        <a:solidFill>
          <a:schemeClr val="tx2">
            <a:lumMod val="75000"/>
          </a:schemeClr>
        </a:solidFill>
        <a:ln>
          <a:noFill/>
        </a:ln>
        <a:effectLst/>
      </dgm:spPr>
      <dgm:t>
        <a:bodyPr/>
        <a:lstStyle/>
        <a:p>
          <a:endParaRPr lang="en-US"/>
        </a:p>
      </dgm:t>
    </dgm:pt>
    <dgm:pt modelId="{32A38DA5-EA8A-D247-9B89-E9F379F8C84F}" type="pres">
      <dgm:prSet presAssocID="{FF8A97D4-302E-9A41-9775-32BDCACB2ADA}" presName="chevron5" presStyleLbl="alignNode1" presStyleIdx="11" presStyleCnt="21"/>
      <dgm:spPr>
        <a:solidFill>
          <a:schemeClr val="tx2">
            <a:lumMod val="75000"/>
          </a:schemeClr>
        </a:solidFill>
        <a:ln>
          <a:noFill/>
        </a:ln>
        <a:effectLst/>
      </dgm:spPr>
      <dgm:t>
        <a:bodyPr/>
        <a:lstStyle/>
        <a:p>
          <a:endParaRPr lang="en-US"/>
        </a:p>
      </dgm:t>
    </dgm:pt>
    <dgm:pt modelId="{C5B05098-16A1-1941-98BA-D8875C1CE2D0}" type="pres">
      <dgm:prSet presAssocID="{FF8A97D4-302E-9A41-9775-32BDCACB2ADA}" presName="chevron6" presStyleLbl="alignNode1" presStyleIdx="12" presStyleCnt="21"/>
      <dgm:spPr>
        <a:solidFill>
          <a:schemeClr val="tx2">
            <a:lumMod val="75000"/>
          </a:schemeClr>
        </a:solidFill>
        <a:ln>
          <a:noFill/>
        </a:ln>
        <a:effectLst/>
      </dgm:spPr>
      <dgm:t>
        <a:bodyPr/>
        <a:lstStyle/>
        <a:p>
          <a:endParaRPr lang="en-US"/>
        </a:p>
      </dgm:t>
    </dgm:pt>
    <dgm:pt modelId="{805A89D0-B1C1-4F47-80FD-C43883343C72}" type="pres">
      <dgm:prSet presAssocID="{FF8A97D4-302E-9A41-9775-32BDCACB2ADA}" presName="chevron7" presStyleLbl="alignNode1" presStyleIdx="13" presStyleCnt="21"/>
      <dgm:spPr>
        <a:solidFill>
          <a:schemeClr val="tx2">
            <a:lumMod val="75000"/>
          </a:schemeClr>
        </a:solidFill>
        <a:ln>
          <a:noFill/>
        </a:ln>
        <a:effectLst/>
      </dgm:spPr>
      <dgm:t>
        <a:bodyPr/>
        <a:lstStyle/>
        <a:p>
          <a:endParaRPr lang="en-US"/>
        </a:p>
      </dgm:t>
    </dgm:pt>
    <dgm:pt modelId="{7AE16F19-4EB6-D142-8DA8-B859A476C13B}" type="pres">
      <dgm:prSet presAssocID="{FF8A97D4-302E-9A41-9775-32BDCACB2ADA}" presName="childtext" presStyleLbl="solidFgAcc1" presStyleIdx="1" presStyleCnt="3">
        <dgm:presLayoutVars>
          <dgm:chMax/>
          <dgm:chPref val="0"/>
          <dgm:bulletEnabled val="1"/>
        </dgm:presLayoutVars>
      </dgm:prSet>
      <dgm:spPr/>
      <dgm:t>
        <a:bodyPr/>
        <a:lstStyle/>
        <a:p>
          <a:endParaRPr lang="en-US"/>
        </a:p>
      </dgm:t>
    </dgm:pt>
    <dgm:pt modelId="{495F2A1E-2D6C-CA48-82B7-AB1211704138}" type="pres">
      <dgm:prSet presAssocID="{41AA07BE-80D9-BE41-B35B-2F222A83275F}" presName="sibTrans" presStyleCnt="0"/>
      <dgm:spPr/>
    </dgm:pt>
    <dgm:pt modelId="{688DC2BD-3FD7-CB41-B45C-94E4A6C61E8E}" type="pres">
      <dgm:prSet presAssocID="{0B73D416-B4DA-A34D-84F2-1F5CEE2DA02F}" presName="parenttextcomposite" presStyleCnt="0"/>
      <dgm:spPr/>
    </dgm:pt>
    <dgm:pt modelId="{A877CB1E-659A-CB42-B874-664E5E34E3AB}" type="pres">
      <dgm:prSet presAssocID="{0B73D416-B4DA-A34D-84F2-1F5CEE2DA02F}" presName="parenttext" presStyleLbl="revTx" presStyleIdx="2" presStyleCnt="3">
        <dgm:presLayoutVars>
          <dgm:chMax/>
          <dgm:chPref val="2"/>
          <dgm:bulletEnabled val="1"/>
        </dgm:presLayoutVars>
      </dgm:prSet>
      <dgm:spPr/>
      <dgm:t>
        <a:bodyPr/>
        <a:lstStyle/>
        <a:p>
          <a:endParaRPr lang="en-US"/>
        </a:p>
      </dgm:t>
    </dgm:pt>
    <dgm:pt modelId="{E0BF5135-A5FB-6548-9405-9038A6853DCC}" type="pres">
      <dgm:prSet presAssocID="{0B73D416-B4DA-A34D-84F2-1F5CEE2DA02F}" presName="composite" presStyleCnt="0"/>
      <dgm:spPr/>
    </dgm:pt>
    <dgm:pt modelId="{C640D630-E9A1-C743-869C-8C7C9B96B353}" type="pres">
      <dgm:prSet presAssocID="{0B73D416-B4DA-A34D-84F2-1F5CEE2DA02F}" presName="chevron1" presStyleLbl="alignNode1" presStyleIdx="14" presStyleCnt="21"/>
      <dgm:spPr>
        <a:solidFill>
          <a:schemeClr val="tx2">
            <a:lumMod val="75000"/>
          </a:schemeClr>
        </a:solidFill>
        <a:ln>
          <a:noFill/>
        </a:ln>
        <a:effectLst/>
      </dgm:spPr>
      <dgm:t>
        <a:bodyPr/>
        <a:lstStyle/>
        <a:p>
          <a:endParaRPr lang="en-US"/>
        </a:p>
      </dgm:t>
    </dgm:pt>
    <dgm:pt modelId="{4BA849CE-9553-BD4B-945B-06348664D753}" type="pres">
      <dgm:prSet presAssocID="{0B73D416-B4DA-A34D-84F2-1F5CEE2DA02F}" presName="chevron2" presStyleLbl="alignNode1" presStyleIdx="15" presStyleCnt="21"/>
      <dgm:spPr>
        <a:solidFill>
          <a:schemeClr val="tx2">
            <a:lumMod val="75000"/>
          </a:schemeClr>
        </a:solidFill>
        <a:ln>
          <a:noFill/>
        </a:ln>
        <a:effectLst/>
      </dgm:spPr>
      <dgm:t>
        <a:bodyPr/>
        <a:lstStyle/>
        <a:p>
          <a:endParaRPr lang="en-US"/>
        </a:p>
      </dgm:t>
    </dgm:pt>
    <dgm:pt modelId="{A89B605A-445B-D646-856C-7AC49823DED9}" type="pres">
      <dgm:prSet presAssocID="{0B73D416-B4DA-A34D-84F2-1F5CEE2DA02F}" presName="chevron3" presStyleLbl="alignNode1" presStyleIdx="16" presStyleCnt="21"/>
      <dgm:spPr>
        <a:solidFill>
          <a:schemeClr val="tx2">
            <a:lumMod val="75000"/>
          </a:schemeClr>
        </a:solidFill>
        <a:ln>
          <a:noFill/>
        </a:ln>
        <a:effectLst/>
      </dgm:spPr>
      <dgm:t>
        <a:bodyPr/>
        <a:lstStyle/>
        <a:p>
          <a:endParaRPr lang="en-US"/>
        </a:p>
      </dgm:t>
    </dgm:pt>
    <dgm:pt modelId="{292B2DF7-FD36-8F40-8535-C305D27F1780}" type="pres">
      <dgm:prSet presAssocID="{0B73D416-B4DA-A34D-84F2-1F5CEE2DA02F}" presName="chevron4" presStyleLbl="alignNode1" presStyleIdx="17" presStyleCnt="21"/>
      <dgm:spPr>
        <a:solidFill>
          <a:schemeClr val="tx2">
            <a:lumMod val="75000"/>
          </a:schemeClr>
        </a:solidFill>
        <a:ln>
          <a:noFill/>
        </a:ln>
        <a:effectLst/>
      </dgm:spPr>
      <dgm:t>
        <a:bodyPr/>
        <a:lstStyle/>
        <a:p>
          <a:endParaRPr lang="en-US"/>
        </a:p>
      </dgm:t>
    </dgm:pt>
    <dgm:pt modelId="{F41C50DF-368E-1F47-B181-EDFB37FD1E34}" type="pres">
      <dgm:prSet presAssocID="{0B73D416-B4DA-A34D-84F2-1F5CEE2DA02F}" presName="chevron5" presStyleLbl="alignNode1" presStyleIdx="18" presStyleCnt="21"/>
      <dgm:spPr>
        <a:solidFill>
          <a:schemeClr val="tx2">
            <a:lumMod val="75000"/>
          </a:schemeClr>
        </a:solidFill>
        <a:ln>
          <a:noFill/>
        </a:ln>
        <a:effectLst/>
      </dgm:spPr>
      <dgm:t>
        <a:bodyPr/>
        <a:lstStyle/>
        <a:p>
          <a:endParaRPr lang="en-US"/>
        </a:p>
      </dgm:t>
    </dgm:pt>
    <dgm:pt modelId="{088432CE-B2BE-F44A-8B99-83214B739265}" type="pres">
      <dgm:prSet presAssocID="{0B73D416-B4DA-A34D-84F2-1F5CEE2DA02F}" presName="chevron6" presStyleLbl="alignNode1" presStyleIdx="19" presStyleCnt="21"/>
      <dgm:spPr>
        <a:solidFill>
          <a:schemeClr val="tx2">
            <a:lumMod val="75000"/>
          </a:schemeClr>
        </a:solidFill>
        <a:ln>
          <a:noFill/>
        </a:ln>
        <a:effectLst/>
      </dgm:spPr>
      <dgm:t>
        <a:bodyPr/>
        <a:lstStyle/>
        <a:p>
          <a:endParaRPr lang="en-US"/>
        </a:p>
      </dgm:t>
    </dgm:pt>
    <dgm:pt modelId="{553144DE-6272-734C-9E6D-97C9DFD5ED30}" type="pres">
      <dgm:prSet presAssocID="{0B73D416-B4DA-A34D-84F2-1F5CEE2DA02F}" presName="chevron7" presStyleLbl="alignNode1" presStyleIdx="20" presStyleCnt="21"/>
      <dgm:spPr>
        <a:solidFill>
          <a:schemeClr val="tx2">
            <a:lumMod val="75000"/>
          </a:schemeClr>
        </a:solidFill>
        <a:ln>
          <a:noFill/>
        </a:ln>
        <a:effectLst/>
      </dgm:spPr>
      <dgm:t>
        <a:bodyPr/>
        <a:lstStyle/>
        <a:p>
          <a:endParaRPr lang="en-US"/>
        </a:p>
      </dgm:t>
    </dgm:pt>
    <dgm:pt modelId="{4986F6D0-9896-734E-8802-2D45AC5F64EE}" type="pres">
      <dgm:prSet presAssocID="{0B73D416-B4DA-A34D-84F2-1F5CEE2DA02F}" presName="childtext" presStyleLbl="solidFgAcc1" presStyleIdx="2" presStyleCnt="3">
        <dgm:presLayoutVars>
          <dgm:chMax/>
          <dgm:chPref val="0"/>
          <dgm:bulletEnabled val="1"/>
        </dgm:presLayoutVars>
      </dgm:prSet>
      <dgm:spPr/>
      <dgm:t>
        <a:bodyPr/>
        <a:lstStyle/>
        <a:p>
          <a:endParaRPr lang="en-US"/>
        </a:p>
      </dgm:t>
    </dgm:pt>
  </dgm:ptLst>
  <dgm:cxnLst>
    <dgm:cxn modelId="{15C1B85E-1829-3544-8721-60FBA3B7C8C6}" srcId="{8FCF104E-D43D-4947-86D5-3BD9963B2F3F}" destId="{FF8A97D4-302E-9A41-9775-32BDCACB2ADA}" srcOrd="1" destOrd="0" parTransId="{79DB686C-1378-3944-B918-AFC976B53782}" sibTransId="{41AA07BE-80D9-BE41-B35B-2F222A83275F}"/>
    <dgm:cxn modelId="{1D2DB39D-EF01-B04F-958F-A11010342C2D}" type="presOf" srcId="{ED1CBFCB-FCAC-C149-ACA9-818BEEC5FD77}" destId="{4986F6D0-9896-734E-8802-2D45AC5F64EE}" srcOrd="0" destOrd="0" presId="urn:microsoft.com/office/officeart/2008/layout/VerticalAccentList"/>
    <dgm:cxn modelId="{BE6C6B77-903C-824E-8C5A-D53478BEF9C0}" type="presOf" srcId="{0B73D416-B4DA-A34D-84F2-1F5CEE2DA02F}" destId="{A877CB1E-659A-CB42-B874-664E5E34E3AB}" srcOrd="0" destOrd="0" presId="urn:microsoft.com/office/officeart/2008/layout/VerticalAccentList"/>
    <dgm:cxn modelId="{516896CD-2692-AC47-BB46-C2D3C910E7C6}" srcId="{8FCF104E-D43D-4947-86D5-3BD9963B2F3F}" destId="{0B73D416-B4DA-A34D-84F2-1F5CEE2DA02F}" srcOrd="2" destOrd="0" parTransId="{301464D3-CA1C-E04B-91B5-12727F78670F}" sibTransId="{DCBA7537-75C5-BD45-B0FE-31632DEAC142}"/>
    <dgm:cxn modelId="{C3EC271F-30EB-324F-9266-895E09F16D29}" srcId="{FF8A97D4-302E-9A41-9775-32BDCACB2ADA}" destId="{9C928E65-042B-8B4A-BB1F-348B664E25ED}" srcOrd="1" destOrd="0" parTransId="{E0F04FC3-5202-6C4E-95FD-2B2B22F35D24}" sibTransId="{F9BE5737-BD03-E545-AADF-386D50EA60E1}"/>
    <dgm:cxn modelId="{60720285-4193-9C4C-9643-D26BE93539F0}" type="presOf" srcId="{5C840A81-4BA1-E94F-81EF-A687C5AF2404}" destId="{018AD482-4983-C741-880D-B8EEA4074295}" srcOrd="0" destOrd="0" presId="urn:microsoft.com/office/officeart/2008/layout/VerticalAccentList"/>
    <dgm:cxn modelId="{5B1F3F2F-EE90-EE40-9A36-8BE854F0B5A3}" srcId="{0B73D416-B4DA-A34D-84F2-1F5CEE2DA02F}" destId="{ED1CBFCB-FCAC-C149-ACA9-818BEEC5FD77}" srcOrd="0" destOrd="0" parTransId="{4D449D14-5CBE-8947-B237-AD25926A6364}" sibTransId="{10A07837-61C0-1D45-9460-80156F2C9A97}"/>
    <dgm:cxn modelId="{417ABE0B-9C56-E04F-BFB6-9D97A43E1E8D}" srcId="{FF8A97D4-302E-9A41-9775-32BDCACB2ADA}" destId="{02FB0244-FCD2-BF42-8AEF-7200D9B6A274}" srcOrd="0" destOrd="0" parTransId="{21CBAD35-D5D9-2440-BD0E-64D8550A53A0}" sibTransId="{1D12F1CD-C22C-6442-937F-57E33EC491C3}"/>
    <dgm:cxn modelId="{253D4046-DC8C-8D4B-AB08-CB81DD683757}" type="presOf" srcId="{9C928E65-042B-8B4A-BB1F-348B664E25ED}" destId="{7AE16F19-4EB6-D142-8DA8-B859A476C13B}" srcOrd="0" destOrd="1" presId="urn:microsoft.com/office/officeart/2008/layout/VerticalAccentList"/>
    <dgm:cxn modelId="{33F80680-77A9-1A47-8864-3835216AD940}" srcId="{8FCF104E-D43D-4947-86D5-3BD9963B2F3F}" destId="{AA20C677-2CE6-FC4D-A7D5-4EB67AADA429}" srcOrd="0" destOrd="0" parTransId="{C045C643-512C-2647-95B9-2E8A113BD2D7}" sibTransId="{9EE9DCDB-E4AE-604C-8713-C880FD139569}"/>
    <dgm:cxn modelId="{37F1E770-A66E-6B41-9DB0-0DD0B1A97191}" type="presOf" srcId="{FF8A97D4-302E-9A41-9775-32BDCACB2ADA}" destId="{FAE33BFA-52F7-8245-A217-63DFDB7A5F4A}" srcOrd="0" destOrd="0" presId="urn:microsoft.com/office/officeart/2008/layout/VerticalAccentList"/>
    <dgm:cxn modelId="{FE89B8CE-DC77-4046-A124-56EBDA9D2EBF}" srcId="{AA20C677-2CE6-FC4D-A7D5-4EB67AADA429}" destId="{5C840A81-4BA1-E94F-81EF-A687C5AF2404}" srcOrd="0" destOrd="0" parTransId="{B26A21B3-5AC4-AB4D-A391-77D24B6166D7}" sibTransId="{FEAAF52A-BE25-DF49-8EE0-A7838A1A22F9}"/>
    <dgm:cxn modelId="{94DDA450-3B32-1047-B9E6-8B2AE47D3D46}" type="presOf" srcId="{8FCF104E-D43D-4947-86D5-3BD9963B2F3F}" destId="{B0431D8C-18E7-1146-A4AE-EE486D154043}" srcOrd="0" destOrd="0" presId="urn:microsoft.com/office/officeart/2008/layout/VerticalAccentList"/>
    <dgm:cxn modelId="{0A069290-6372-A842-9FB6-52FD166186C2}" type="presOf" srcId="{02FB0244-FCD2-BF42-8AEF-7200D9B6A274}" destId="{7AE16F19-4EB6-D142-8DA8-B859A476C13B}" srcOrd="0" destOrd="0" presId="urn:microsoft.com/office/officeart/2008/layout/VerticalAccentList"/>
    <dgm:cxn modelId="{5AE33150-9147-7F42-B6F4-8934E9E5A3FC}" type="presOf" srcId="{AA20C677-2CE6-FC4D-A7D5-4EB67AADA429}" destId="{E78AED05-CE83-F045-8A5E-454E9C47A36B}" srcOrd="0" destOrd="0" presId="urn:microsoft.com/office/officeart/2008/layout/VerticalAccentList"/>
    <dgm:cxn modelId="{9863E327-3BF9-A24D-9EA5-5D05E805A12F}" type="presParOf" srcId="{B0431D8C-18E7-1146-A4AE-EE486D154043}" destId="{739A4C27-AB5B-D74C-B201-605C5D647A35}" srcOrd="0" destOrd="0" presId="urn:microsoft.com/office/officeart/2008/layout/VerticalAccentList"/>
    <dgm:cxn modelId="{59BC56D6-DEDE-C447-9A42-96A47918F747}" type="presParOf" srcId="{739A4C27-AB5B-D74C-B201-605C5D647A35}" destId="{E78AED05-CE83-F045-8A5E-454E9C47A36B}" srcOrd="0" destOrd="0" presId="urn:microsoft.com/office/officeart/2008/layout/VerticalAccentList"/>
    <dgm:cxn modelId="{65075261-EBE3-B640-8602-B8FCA9C34323}" type="presParOf" srcId="{B0431D8C-18E7-1146-A4AE-EE486D154043}" destId="{EFF928C9-E132-E547-BEB0-C0BF791D0D2D}" srcOrd="1" destOrd="0" presId="urn:microsoft.com/office/officeart/2008/layout/VerticalAccentList"/>
    <dgm:cxn modelId="{310B7E2A-C170-C84C-B7CA-464FFF9FCD3B}" type="presParOf" srcId="{EFF928C9-E132-E547-BEB0-C0BF791D0D2D}" destId="{CAFB76DA-F9EB-834C-A23C-0187345748BA}" srcOrd="0" destOrd="0" presId="urn:microsoft.com/office/officeart/2008/layout/VerticalAccentList"/>
    <dgm:cxn modelId="{5CF89955-A130-5148-9651-30A5DCB960CD}" type="presParOf" srcId="{EFF928C9-E132-E547-BEB0-C0BF791D0D2D}" destId="{D03C1153-5608-1540-8463-ABF339DBCF73}" srcOrd="1" destOrd="0" presId="urn:microsoft.com/office/officeart/2008/layout/VerticalAccentList"/>
    <dgm:cxn modelId="{25B9B284-1062-E34B-A479-229C23B41C02}" type="presParOf" srcId="{EFF928C9-E132-E547-BEB0-C0BF791D0D2D}" destId="{525FFB37-6586-B344-B629-80D774E06258}" srcOrd="2" destOrd="0" presId="urn:microsoft.com/office/officeart/2008/layout/VerticalAccentList"/>
    <dgm:cxn modelId="{C40EDE78-64A1-A643-BB37-89F84F74C4C6}" type="presParOf" srcId="{EFF928C9-E132-E547-BEB0-C0BF791D0D2D}" destId="{C7BC2E68-81C2-904B-834C-3EA134E1BDDE}" srcOrd="3" destOrd="0" presId="urn:microsoft.com/office/officeart/2008/layout/VerticalAccentList"/>
    <dgm:cxn modelId="{6D295EA4-35C0-5343-A551-07F2DC32063A}" type="presParOf" srcId="{EFF928C9-E132-E547-BEB0-C0BF791D0D2D}" destId="{4096B1B1-1EE2-0042-BEC0-B4BBB5A88186}" srcOrd="4" destOrd="0" presId="urn:microsoft.com/office/officeart/2008/layout/VerticalAccentList"/>
    <dgm:cxn modelId="{A87735DD-F65D-1844-A737-AE3BBC5AF00D}" type="presParOf" srcId="{EFF928C9-E132-E547-BEB0-C0BF791D0D2D}" destId="{4FE57231-657A-FD47-A6D5-926C147EFAD0}" srcOrd="5" destOrd="0" presId="urn:microsoft.com/office/officeart/2008/layout/VerticalAccentList"/>
    <dgm:cxn modelId="{CD12899B-CCDE-BA49-9175-3AE0993120D9}" type="presParOf" srcId="{EFF928C9-E132-E547-BEB0-C0BF791D0D2D}" destId="{8F078731-7210-FE46-8ED2-BC506A90A850}" srcOrd="6" destOrd="0" presId="urn:microsoft.com/office/officeart/2008/layout/VerticalAccentList"/>
    <dgm:cxn modelId="{4AEA81F9-E7EE-F242-BC18-FC7D496008EC}" type="presParOf" srcId="{EFF928C9-E132-E547-BEB0-C0BF791D0D2D}" destId="{018AD482-4983-C741-880D-B8EEA4074295}" srcOrd="7" destOrd="0" presId="urn:microsoft.com/office/officeart/2008/layout/VerticalAccentList"/>
    <dgm:cxn modelId="{746CE712-5889-684F-8BBF-C4193CE3797A}" type="presParOf" srcId="{B0431D8C-18E7-1146-A4AE-EE486D154043}" destId="{29AB99BD-B233-854B-A8F4-23DDDB3A633A}" srcOrd="2" destOrd="0" presId="urn:microsoft.com/office/officeart/2008/layout/VerticalAccentList"/>
    <dgm:cxn modelId="{C310D4BA-AC04-D74C-BA0C-2E70B0BFA057}" type="presParOf" srcId="{B0431D8C-18E7-1146-A4AE-EE486D154043}" destId="{8C517584-210F-2043-8927-81A7D92DD13E}" srcOrd="3" destOrd="0" presId="urn:microsoft.com/office/officeart/2008/layout/VerticalAccentList"/>
    <dgm:cxn modelId="{508FEF81-5923-074F-AF8B-DDF5F7393E22}" type="presParOf" srcId="{8C517584-210F-2043-8927-81A7D92DD13E}" destId="{FAE33BFA-52F7-8245-A217-63DFDB7A5F4A}" srcOrd="0" destOrd="0" presId="urn:microsoft.com/office/officeart/2008/layout/VerticalAccentList"/>
    <dgm:cxn modelId="{D6057804-F75A-F24C-9706-10196614E5AA}" type="presParOf" srcId="{B0431D8C-18E7-1146-A4AE-EE486D154043}" destId="{E216E264-423E-3446-B76B-AFFD4B35566D}" srcOrd="4" destOrd="0" presId="urn:microsoft.com/office/officeart/2008/layout/VerticalAccentList"/>
    <dgm:cxn modelId="{CD05630A-4161-DA4B-AD58-A589856E0F6B}" type="presParOf" srcId="{E216E264-423E-3446-B76B-AFFD4B35566D}" destId="{9EB6412D-B4D4-B348-9198-B394E20F2DC3}" srcOrd="0" destOrd="0" presId="urn:microsoft.com/office/officeart/2008/layout/VerticalAccentList"/>
    <dgm:cxn modelId="{498C25C2-2748-A841-BF22-E36EA2263551}" type="presParOf" srcId="{E216E264-423E-3446-B76B-AFFD4B35566D}" destId="{8B50F3A1-08F2-F440-85B4-16962C7F2627}" srcOrd="1" destOrd="0" presId="urn:microsoft.com/office/officeart/2008/layout/VerticalAccentList"/>
    <dgm:cxn modelId="{1E3EE959-3E8B-1849-8662-E42E66721318}" type="presParOf" srcId="{E216E264-423E-3446-B76B-AFFD4B35566D}" destId="{10738431-872C-B44E-B44E-FE971EDC543E}" srcOrd="2" destOrd="0" presId="urn:microsoft.com/office/officeart/2008/layout/VerticalAccentList"/>
    <dgm:cxn modelId="{B916B2C9-EC10-CD4E-A738-EF93759DFD80}" type="presParOf" srcId="{E216E264-423E-3446-B76B-AFFD4B35566D}" destId="{E94094EC-E896-E248-A98D-2D1F4090B43B}" srcOrd="3" destOrd="0" presId="urn:microsoft.com/office/officeart/2008/layout/VerticalAccentList"/>
    <dgm:cxn modelId="{1382C5CA-51FF-5E4B-9ADA-D4878BA60EE9}" type="presParOf" srcId="{E216E264-423E-3446-B76B-AFFD4B35566D}" destId="{32A38DA5-EA8A-D247-9B89-E9F379F8C84F}" srcOrd="4" destOrd="0" presId="urn:microsoft.com/office/officeart/2008/layout/VerticalAccentList"/>
    <dgm:cxn modelId="{E822C3B2-1EEB-D44A-AF0E-BE051705B00E}" type="presParOf" srcId="{E216E264-423E-3446-B76B-AFFD4B35566D}" destId="{C5B05098-16A1-1941-98BA-D8875C1CE2D0}" srcOrd="5" destOrd="0" presId="urn:microsoft.com/office/officeart/2008/layout/VerticalAccentList"/>
    <dgm:cxn modelId="{8C619D48-D4C1-6F4C-AF5B-0619C35072B6}" type="presParOf" srcId="{E216E264-423E-3446-B76B-AFFD4B35566D}" destId="{805A89D0-B1C1-4F47-80FD-C43883343C72}" srcOrd="6" destOrd="0" presId="urn:microsoft.com/office/officeart/2008/layout/VerticalAccentList"/>
    <dgm:cxn modelId="{85FC11C9-4233-0946-85D8-C8E0EB6DF764}" type="presParOf" srcId="{E216E264-423E-3446-B76B-AFFD4B35566D}" destId="{7AE16F19-4EB6-D142-8DA8-B859A476C13B}" srcOrd="7" destOrd="0" presId="urn:microsoft.com/office/officeart/2008/layout/VerticalAccentList"/>
    <dgm:cxn modelId="{88DAD943-45D1-5D44-B7B2-0CE7BBCC32A1}" type="presParOf" srcId="{B0431D8C-18E7-1146-A4AE-EE486D154043}" destId="{495F2A1E-2D6C-CA48-82B7-AB1211704138}" srcOrd="5" destOrd="0" presId="urn:microsoft.com/office/officeart/2008/layout/VerticalAccentList"/>
    <dgm:cxn modelId="{B2EDD029-5CEC-8A47-88C5-1D96292A5624}" type="presParOf" srcId="{B0431D8C-18E7-1146-A4AE-EE486D154043}" destId="{688DC2BD-3FD7-CB41-B45C-94E4A6C61E8E}" srcOrd="6" destOrd="0" presId="urn:microsoft.com/office/officeart/2008/layout/VerticalAccentList"/>
    <dgm:cxn modelId="{E56FA2E0-A28F-0F45-A51F-B0FFAEE66A0C}" type="presParOf" srcId="{688DC2BD-3FD7-CB41-B45C-94E4A6C61E8E}" destId="{A877CB1E-659A-CB42-B874-664E5E34E3AB}" srcOrd="0" destOrd="0" presId="urn:microsoft.com/office/officeart/2008/layout/VerticalAccentList"/>
    <dgm:cxn modelId="{785AE9F2-14FA-BE43-A263-AB4D7BD5C2E0}" type="presParOf" srcId="{B0431D8C-18E7-1146-A4AE-EE486D154043}" destId="{E0BF5135-A5FB-6548-9405-9038A6853DCC}" srcOrd="7" destOrd="0" presId="urn:microsoft.com/office/officeart/2008/layout/VerticalAccentList"/>
    <dgm:cxn modelId="{98BE945B-D63B-F642-A908-279A012EBE47}" type="presParOf" srcId="{E0BF5135-A5FB-6548-9405-9038A6853DCC}" destId="{C640D630-E9A1-C743-869C-8C7C9B96B353}" srcOrd="0" destOrd="0" presId="urn:microsoft.com/office/officeart/2008/layout/VerticalAccentList"/>
    <dgm:cxn modelId="{FBF1FBF4-BF32-954C-8021-717DCCD63A35}" type="presParOf" srcId="{E0BF5135-A5FB-6548-9405-9038A6853DCC}" destId="{4BA849CE-9553-BD4B-945B-06348664D753}" srcOrd="1" destOrd="0" presId="urn:microsoft.com/office/officeart/2008/layout/VerticalAccentList"/>
    <dgm:cxn modelId="{D7ED5F72-FDA7-5648-A337-349A3008DF73}" type="presParOf" srcId="{E0BF5135-A5FB-6548-9405-9038A6853DCC}" destId="{A89B605A-445B-D646-856C-7AC49823DED9}" srcOrd="2" destOrd="0" presId="urn:microsoft.com/office/officeart/2008/layout/VerticalAccentList"/>
    <dgm:cxn modelId="{AFD395FF-1BF0-F74B-B9C8-E2585F3A3EA5}" type="presParOf" srcId="{E0BF5135-A5FB-6548-9405-9038A6853DCC}" destId="{292B2DF7-FD36-8F40-8535-C305D27F1780}" srcOrd="3" destOrd="0" presId="urn:microsoft.com/office/officeart/2008/layout/VerticalAccentList"/>
    <dgm:cxn modelId="{EB3C3BC4-1526-984B-9F32-7EB2C65FF7CC}" type="presParOf" srcId="{E0BF5135-A5FB-6548-9405-9038A6853DCC}" destId="{F41C50DF-368E-1F47-B181-EDFB37FD1E34}" srcOrd="4" destOrd="0" presId="urn:microsoft.com/office/officeart/2008/layout/VerticalAccentList"/>
    <dgm:cxn modelId="{EA180F5B-AF67-3340-8BAD-F15540166465}" type="presParOf" srcId="{E0BF5135-A5FB-6548-9405-9038A6853DCC}" destId="{088432CE-B2BE-F44A-8B99-83214B739265}" srcOrd="5" destOrd="0" presId="urn:microsoft.com/office/officeart/2008/layout/VerticalAccentList"/>
    <dgm:cxn modelId="{754A9A63-B4BA-B748-BDE6-8AC8462E098E}" type="presParOf" srcId="{E0BF5135-A5FB-6548-9405-9038A6853DCC}" destId="{553144DE-6272-734C-9E6D-97C9DFD5ED30}" srcOrd="6" destOrd="0" presId="urn:microsoft.com/office/officeart/2008/layout/VerticalAccentList"/>
    <dgm:cxn modelId="{F74D9046-92DC-5E4A-B33F-3787C85AF7F3}" type="presParOf" srcId="{E0BF5135-A5FB-6548-9405-9038A6853DCC}" destId="{4986F6D0-9896-734E-8802-2D45AC5F64EE}"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0A171E-6DAF-B943-8689-5E7D4B618305}" type="doc">
      <dgm:prSet loTypeId="urn:microsoft.com/office/officeart/2005/8/layout/cycle3" loCatId="" qsTypeId="urn:microsoft.com/office/officeart/2005/8/quickstyle/simple4" qsCatId="simple" csTypeId="urn:microsoft.com/office/officeart/2005/8/colors/accent1_2" csCatId="accent1" phldr="1"/>
      <dgm:spPr/>
      <dgm:t>
        <a:bodyPr/>
        <a:lstStyle/>
        <a:p>
          <a:endParaRPr lang="en-US"/>
        </a:p>
      </dgm:t>
    </dgm:pt>
    <dgm:pt modelId="{DB63B727-10B3-8749-8D0F-79D2A1563F10}">
      <dgm:prSet phldrT="[Text]"/>
      <dgm:spPr>
        <a:solidFill>
          <a:schemeClr val="tx2">
            <a:lumMod val="75000"/>
          </a:schemeClr>
        </a:solidFill>
        <a:effectLst/>
      </dgm:spPr>
      <dgm:t>
        <a:bodyPr/>
        <a:lstStyle/>
        <a:p>
          <a:r>
            <a:rPr lang="en-US" dirty="0" smtClean="0"/>
            <a:t>Using Data, Identify Student Learning Goal </a:t>
          </a:r>
          <a:endParaRPr lang="en-US" dirty="0"/>
        </a:p>
      </dgm:t>
    </dgm:pt>
    <dgm:pt modelId="{64677F34-5E77-C549-9914-90F15356FCFF}" type="parTrans" cxnId="{4F4852F1-EA0B-0B43-BE17-6B8CCB78206C}">
      <dgm:prSet/>
      <dgm:spPr/>
      <dgm:t>
        <a:bodyPr/>
        <a:lstStyle/>
        <a:p>
          <a:endParaRPr lang="en-US"/>
        </a:p>
      </dgm:t>
    </dgm:pt>
    <dgm:pt modelId="{7440AFC5-1063-FA49-BADB-1CC27F4A2102}" type="sibTrans" cxnId="{4F4852F1-EA0B-0B43-BE17-6B8CCB78206C}">
      <dgm:prSet/>
      <dgm:spPr>
        <a:ln>
          <a:solidFill>
            <a:schemeClr val="tx2">
              <a:lumMod val="75000"/>
              <a:alpha val="50000"/>
            </a:schemeClr>
          </a:solidFill>
        </a:ln>
        <a:effectLst/>
      </dgm:spPr>
      <dgm:t>
        <a:bodyPr/>
        <a:lstStyle/>
        <a:p>
          <a:endParaRPr lang="en-US" dirty="0"/>
        </a:p>
      </dgm:t>
    </dgm:pt>
    <dgm:pt modelId="{FA998C1D-AE7B-3D4F-B13D-BD2898DC5FE6}">
      <dgm:prSet phldrT="[Text]"/>
      <dgm:spPr>
        <a:solidFill>
          <a:schemeClr val="tx2">
            <a:lumMod val="75000"/>
          </a:schemeClr>
        </a:solidFill>
        <a:effectLst/>
      </dgm:spPr>
      <dgm:t>
        <a:bodyPr/>
        <a:lstStyle/>
        <a:p>
          <a:r>
            <a:rPr lang="en-US" dirty="0" smtClean="0"/>
            <a:t>Identify  Instructional Practices Most Likely to Produce Student Learning Goal</a:t>
          </a:r>
          <a:endParaRPr lang="en-US" dirty="0"/>
        </a:p>
      </dgm:t>
    </dgm:pt>
    <dgm:pt modelId="{76F22EEC-9CE9-AB46-90E3-1E1DC3544DCE}" type="parTrans" cxnId="{754B3B1E-81F2-5A4C-A8D7-5508960A98CF}">
      <dgm:prSet/>
      <dgm:spPr/>
      <dgm:t>
        <a:bodyPr/>
        <a:lstStyle/>
        <a:p>
          <a:endParaRPr lang="en-US"/>
        </a:p>
      </dgm:t>
    </dgm:pt>
    <dgm:pt modelId="{6B6F4FCD-BBD2-6A4A-B6DF-DBE7C0E99232}" type="sibTrans" cxnId="{754B3B1E-81F2-5A4C-A8D7-5508960A98CF}">
      <dgm:prSet/>
      <dgm:spPr/>
      <dgm:t>
        <a:bodyPr/>
        <a:lstStyle/>
        <a:p>
          <a:endParaRPr lang="en-US"/>
        </a:p>
      </dgm:t>
    </dgm:pt>
    <dgm:pt modelId="{61B4286A-260D-D649-848B-10AD6D00D7AF}">
      <dgm:prSet phldrT="[Text]"/>
      <dgm:spPr>
        <a:solidFill>
          <a:schemeClr val="tx2">
            <a:lumMod val="75000"/>
          </a:schemeClr>
        </a:solidFill>
        <a:effectLst/>
      </dgm:spPr>
      <dgm:t>
        <a:bodyPr/>
        <a:lstStyle/>
        <a:p>
          <a:r>
            <a:rPr lang="en-US" dirty="0" smtClean="0"/>
            <a:t>Determine Coaching Practices to Implement during Cycle</a:t>
          </a:r>
          <a:endParaRPr lang="en-US" dirty="0"/>
        </a:p>
      </dgm:t>
    </dgm:pt>
    <dgm:pt modelId="{DDAF073E-8045-A748-9332-844235535F90}" type="parTrans" cxnId="{3BF87B01-F728-B249-96ED-6DE973798FEE}">
      <dgm:prSet/>
      <dgm:spPr/>
      <dgm:t>
        <a:bodyPr/>
        <a:lstStyle/>
        <a:p>
          <a:endParaRPr lang="en-US"/>
        </a:p>
      </dgm:t>
    </dgm:pt>
    <dgm:pt modelId="{B6947D50-FFFF-1346-B3DF-4BCD5E274A5D}" type="sibTrans" cxnId="{3BF87B01-F728-B249-96ED-6DE973798FEE}">
      <dgm:prSet/>
      <dgm:spPr/>
      <dgm:t>
        <a:bodyPr/>
        <a:lstStyle/>
        <a:p>
          <a:endParaRPr lang="en-US"/>
        </a:p>
      </dgm:t>
    </dgm:pt>
    <dgm:pt modelId="{CDB61C89-CE5E-4F4A-974B-0B546C9D14C0}">
      <dgm:prSet phldrT="[Text]"/>
      <dgm:spPr>
        <a:solidFill>
          <a:schemeClr val="tx2">
            <a:lumMod val="75000"/>
          </a:schemeClr>
        </a:solidFill>
        <a:effectLst/>
      </dgm:spPr>
      <dgm:t>
        <a:bodyPr/>
        <a:lstStyle/>
        <a:p>
          <a:r>
            <a:rPr lang="en-US" dirty="0" smtClean="0"/>
            <a:t>Identify Instructional Practices the Teacher is Now Using on a Consistent Basis</a:t>
          </a:r>
          <a:endParaRPr lang="en-US" dirty="0"/>
        </a:p>
      </dgm:t>
    </dgm:pt>
    <dgm:pt modelId="{66EA4E64-A01F-4149-ABBD-407302DB7E75}" type="parTrans" cxnId="{BF1FA442-8196-8F47-AEDD-FD1419639D2D}">
      <dgm:prSet/>
      <dgm:spPr/>
      <dgm:t>
        <a:bodyPr/>
        <a:lstStyle/>
        <a:p>
          <a:endParaRPr lang="en-US"/>
        </a:p>
      </dgm:t>
    </dgm:pt>
    <dgm:pt modelId="{25692DE0-9FFD-0442-BE29-EE79D8DB59DC}" type="sibTrans" cxnId="{BF1FA442-8196-8F47-AEDD-FD1419639D2D}">
      <dgm:prSet/>
      <dgm:spPr/>
      <dgm:t>
        <a:bodyPr/>
        <a:lstStyle/>
        <a:p>
          <a:endParaRPr lang="en-US"/>
        </a:p>
      </dgm:t>
    </dgm:pt>
    <dgm:pt modelId="{4D13EB1B-F7A7-FB44-857D-D7A128825CF4}">
      <dgm:prSet phldrT="[Text]"/>
      <dgm:spPr>
        <a:solidFill>
          <a:schemeClr val="tx2">
            <a:lumMod val="75000"/>
          </a:schemeClr>
        </a:solidFill>
        <a:effectLst/>
      </dgm:spPr>
      <dgm:t>
        <a:bodyPr/>
        <a:lstStyle/>
        <a:p>
          <a:r>
            <a:rPr lang="en-US" dirty="0" smtClean="0"/>
            <a:t>Review of Evidence that Students Accomplished Desired Learning Goals</a:t>
          </a:r>
          <a:endParaRPr lang="en-US" dirty="0"/>
        </a:p>
      </dgm:t>
    </dgm:pt>
    <dgm:pt modelId="{23E412A5-A3E8-124E-A5F2-11B081DB1FC0}" type="parTrans" cxnId="{7EDF4A5B-574E-B74B-B075-B8E2763F84BC}">
      <dgm:prSet/>
      <dgm:spPr/>
      <dgm:t>
        <a:bodyPr/>
        <a:lstStyle/>
        <a:p>
          <a:endParaRPr lang="en-US"/>
        </a:p>
      </dgm:t>
    </dgm:pt>
    <dgm:pt modelId="{EE629E2F-2BED-F34D-A726-21BB4D15D3A4}" type="sibTrans" cxnId="{7EDF4A5B-574E-B74B-B075-B8E2763F84BC}">
      <dgm:prSet/>
      <dgm:spPr/>
      <dgm:t>
        <a:bodyPr/>
        <a:lstStyle/>
        <a:p>
          <a:endParaRPr lang="en-US"/>
        </a:p>
      </dgm:t>
    </dgm:pt>
    <dgm:pt modelId="{6C8946D9-122A-8A4C-8018-584328829ADD}" type="pres">
      <dgm:prSet presAssocID="{750A171E-6DAF-B943-8689-5E7D4B618305}" presName="Name0" presStyleCnt="0">
        <dgm:presLayoutVars>
          <dgm:dir/>
          <dgm:resizeHandles val="exact"/>
        </dgm:presLayoutVars>
      </dgm:prSet>
      <dgm:spPr/>
      <dgm:t>
        <a:bodyPr/>
        <a:lstStyle/>
        <a:p>
          <a:endParaRPr lang="en-US"/>
        </a:p>
      </dgm:t>
    </dgm:pt>
    <dgm:pt modelId="{FBCAA93B-C0CD-B64E-81B0-8D6870D1093D}" type="pres">
      <dgm:prSet presAssocID="{750A171E-6DAF-B943-8689-5E7D4B618305}" presName="cycle" presStyleCnt="0"/>
      <dgm:spPr/>
    </dgm:pt>
    <dgm:pt modelId="{D1B795E5-E874-4642-96FB-9D0102B97765}" type="pres">
      <dgm:prSet presAssocID="{DB63B727-10B3-8749-8D0F-79D2A1563F10}" presName="nodeFirstNode" presStyleLbl="node1" presStyleIdx="0" presStyleCnt="5">
        <dgm:presLayoutVars>
          <dgm:bulletEnabled val="1"/>
        </dgm:presLayoutVars>
      </dgm:prSet>
      <dgm:spPr/>
      <dgm:t>
        <a:bodyPr/>
        <a:lstStyle/>
        <a:p>
          <a:endParaRPr lang="en-US"/>
        </a:p>
      </dgm:t>
    </dgm:pt>
    <dgm:pt modelId="{7ADC0B56-ED5C-BA46-895E-FC7CE1EE6353}" type="pres">
      <dgm:prSet presAssocID="{7440AFC5-1063-FA49-BADB-1CC27F4A2102}" presName="sibTransFirstNode" presStyleLbl="bgShp" presStyleIdx="0" presStyleCnt="1"/>
      <dgm:spPr/>
      <dgm:t>
        <a:bodyPr/>
        <a:lstStyle/>
        <a:p>
          <a:endParaRPr lang="en-US"/>
        </a:p>
      </dgm:t>
    </dgm:pt>
    <dgm:pt modelId="{4E5B989F-F93F-7340-8780-FC1072D35425}" type="pres">
      <dgm:prSet presAssocID="{FA998C1D-AE7B-3D4F-B13D-BD2898DC5FE6}" presName="nodeFollowingNodes" presStyleLbl="node1" presStyleIdx="1" presStyleCnt="5">
        <dgm:presLayoutVars>
          <dgm:bulletEnabled val="1"/>
        </dgm:presLayoutVars>
      </dgm:prSet>
      <dgm:spPr/>
      <dgm:t>
        <a:bodyPr/>
        <a:lstStyle/>
        <a:p>
          <a:endParaRPr lang="en-US"/>
        </a:p>
      </dgm:t>
    </dgm:pt>
    <dgm:pt modelId="{71D1401F-F898-2A40-89AA-30E8A4746215}" type="pres">
      <dgm:prSet presAssocID="{61B4286A-260D-D649-848B-10AD6D00D7AF}" presName="nodeFollowingNodes" presStyleLbl="node1" presStyleIdx="2" presStyleCnt="5">
        <dgm:presLayoutVars>
          <dgm:bulletEnabled val="1"/>
        </dgm:presLayoutVars>
      </dgm:prSet>
      <dgm:spPr/>
      <dgm:t>
        <a:bodyPr/>
        <a:lstStyle/>
        <a:p>
          <a:endParaRPr lang="en-US"/>
        </a:p>
      </dgm:t>
    </dgm:pt>
    <dgm:pt modelId="{72157D23-E2FE-9F42-8888-2D4BC2D22C6E}" type="pres">
      <dgm:prSet presAssocID="{CDB61C89-CE5E-4F4A-974B-0B546C9D14C0}" presName="nodeFollowingNodes" presStyleLbl="node1" presStyleIdx="3" presStyleCnt="5">
        <dgm:presLayoutVars>
          <dgm:bulletEnabled val="1"/>
        </dgm:presLayoutVars>
      </dgm:prSet>
      <dgm:spPr/>
      <dgm:t>
        <a:bodyPr/>
        <a:lstStyle/>
        <a:p>
          <a:endParaRPr lang="en-US"/>
        </a:p>
      </dgm:t>
    </dgm:pt>
    <dgm:pt modelId="{4063B298-C39C-D74F-BF6E-DF427EAB81E2}" type="pres">
      <dgm:prSet presAssocID="{4D13EB1B-F7A7-FB44-857D-D7A128825CF4}" presName="nodeFollowingNodes" presStyleLbl="node1" presStyleIdx="4" presStyleCnt="5">
        <dgm:presLayoutVars>
          <dgm:bulletEnabled val="1"/>
        </dgm:presLayoutVars>
      </dgm:prSet>
      <dgm:spPr/>
      <dgm:t>
        <a:bodyPr/>
        <a:lstStyle/>
        <a:p>
          <a:endParaRPr lang="en-US"/>
        </a:p>
      </dgm:t>
    </dgm:pt>
  </dgm:ptLst>
  <dgm:cxnLst>
    <dgm:cxn modelId="{FC4400C8-4479-C14A-AA2E-D6E499E96A1D}" type="presOf" srcId="{DB63B727-10B3-8749-8D0F-79D2A1563F10}" destId="{D1B795E5-E874-4642-96FB-9D0102B97765}" srcOrd="0" destOrd="0" presId="urn:microsoft.com/office/officeart/2005/8/layout/cycle3"/>
    <dgm:cxn modelId="{9239458A-3359-1740-A3C4-4E1DA7507A16}" type="presOf" srcId="{FA998C1D-AE7B-3D4F-B13D-BD2898DC5FE6}" destId="{4E5B989F-F93F-7340-8780-FC1072D35425}" srcOrd="0" destOrd="0" presId="urn:microsoft.com/office/officeart/2005/8/layout/cycle3"/>
    <dgm:cxn modelId="{754B3B1E-81F2-5A4C-A8D7-5508960A98CF}" srcId="{750A171E-6DAF-B943-8689-5E7D4B618305}" destId="{FA998C1D-AE7B-3D4F-B13D-BD2898DC5FE6}" srcOrd="1" destOrd="0" parTransId="{76F22EEC-9CE9-AB46-90E3-1E1DC3544DCE}" sibTransId="{6B6F4FCD-BBD2-6A4A-B6DF-DBE7C0E99232}"/>
    <dgm:cxn modelId="{BF1FA442-8196-8F47-AEDD-FD1419639D2D}" srcId="{750A171E-6DAF-B943-8689-5E7D4B618305}" destId="{CDB61C89-CE5E-4F4A-974B-0B546C9D14C0}" srcOrd="3" destOrd="0" parTransId="{66EA4E64-A01F-4149-ABBD-407302DB7E75}" sibTransId="{25692DE0-9FFD-0442-BE29-EE79D8DB59DC}"/>
    <dgm:cxn modelId="{3BF87B01-F728-B249-96ED-6DE973798FEE}" srcId="{750A171E-6DAF-B943-8689-5E7D4B618305}" destId="{61B4286A-260D-D649-848B-10AD6D00D7AF}" srcOrd="2" destOrd="0" parTransId="{DDAF073E-8045-A748-9332-844235535F90}" sibTransId="{B6947D50-FFFF-1346-B3DF-4BCD5E274A5D}"/>
    <dgm:cxn modelId="{E8C84056-A5ED-3848-8A39-9F88AD7380DF}" type="presOf" srcId="{750A171E-6DAF-B943-8689-5E7D4B618305}" destId="{6C8946D9-122A-8A4C-8018-584328829ADD}" srcOrd="0" destOrd="0" presId="urn:microsoft.com/office/officeart/2005/8/layout/cycle3"/>
    <dgm:cxn modelId="{DA7D9BA7-23AC-A140-BFE5-8D49430554A7}" type="presOf" srcId="{7440AFC5-1063-FA49-BADB-1CC27F4A2102}" destId="{7ADC0B56-ED5C-BA46-895E-FC7CE1EE6353}" srcOrd="0" destOrd="0" presId="urn:microsoft.com/office/officeart/2005/8/layout/cycle3"/>
    <dgm:cxn modelId="{781A6FFC-3873-A24F-A568-72FC8B6F056D}" type="presOf" srcId="{61B4286A-260D-D649-848B-10AD6D00D7AF}" destId="{71D1401F-F898-2A40-89AA-30E8A4746215}" srcOrd="0" destOrd="0" presId="urn:microsoft.com/office/officeart/2005/8/layout/cycle3"/>
    <dgm:cxn modelId="{4F4852F1-EA0B-0B43-BE17-6B8CCB78206C}" srcId="{750A171E-6DAF-B943-8689-5E7D4B618305}" destId="{DB63B727-10B3-8749-8D0F-79D2A1563F10}" srcOrd="0" destOrd="0" parTransId="{64677F34-5E77-C549-9914-90F15356FCFF}" sibTransId="{7440AFC5-1063-FA49-BADB-1CC27F4A2102}"/>
    <dgm:cxn modelId="{C6CF1F28-D8AB-1141-BB34-F3ABDDA343D9}" type="presOf" srcId="{CDB61C89-CE5E-4F4A-974B-0B546C9D14C0}" destId="{72157D23-E2FE-9F42-8888-2D4BC2D22C6E}" srcOrd="0" destOrd="0" presId="urn:microsoft.com/office/officeart/2005/8/layout/cycle3"/>
    <dgm:cxn modelId="{0F3AA27C-7DBB-954A-914E-402A3516AE74}" type="presOf" srcId="{4D13EB1B-F7A7-FB44-857D-D7A128825CF4}" destId="{4063B298-C39C-D74F-BF6E-DF427EAB81E2}" srcOrd="0" destOrd="0" presId="urn:microsoft.com/office/officeart/2005/8/layout/cycle3"/>
    <dgm:cxn modelId="{7EDF4A5B-574E-B74B-B075-B8E2763F84BC}" srcId="{750A171E-6DAF-B943-8689-5E7D4B618305}" destId="{4D13EB1B-F7A7-FB44-857D-D7A128825CF4}" srcOrd="4" destOrd="0" parTransId="{23E412A5-A3E8-124E-A5F2-11B081DB1FC0}" sibTransId="{EE629E2F-2BED-F34D-A726-21BB4D15D3A4}"/>
    <dgm:cxn modelId="{EA29B0E4-BC0B-434B-9875-6CC81D2415FF}" type="presParOf" srcId="{6C8946D9-122A-8A4C-8018-584328829ADD}" destId="{FBCAA93B-C0CD-B64E-81B0-8D6870D1093D}" srcOrd="0" destOrd="0" presId="urn:microsoft.com/office/officeart/2005/8/layout/cycle3"/>
    <dgm:cxn modelId="{A0331E79-BB88-744F-979E-0C0695292B89}" type="presParOf" srcId="{FBCAA93B-C0CD-B64E-81B0-8D6870D1093D}" destId="{D1B795E5-E874-4642-96FB-9D0102B97765}" srcOrd="0" destOrd="0" presId="urn:microsoft.com/office/officeart/2005/8/layout/cycle3"/>
    <dgm:cxn modelId="{C58ADAF4-ECE3-514F-92A7-64172B54D246}" type="presParOf" srcId="{FBCAA93B-C0CD-B64E-81B0-8D6870D1093D}" destId="{7ADC0B56-ED5C-BA46-895E-FC7CE1EE6353}" srcOrd="1" destOrd="0" presId="urn:microsoft.com/office/officeart/2005/8/layout/cycle3"/>
    <dgm:cxn modelId="{8FD5179F-70E1-AC42-A9F5-24EEC0CF1D7D}" type="presParOf" srcId="{FBCAA93B-C0CD-B64E-81B0-8D6870D1093D}" destId="{4E5B989F-F93F-7340-8780-FC1072D35425}" srcOrd="2" destOrd="0" presId="urn:microsoft.com/office/officeart/2005/8/layout/cycle3"/>
    <dgm:cxn modelId="{F34B7822-3DDE-274A-BEF7-F4ACEE37C09F}" type="presParOf" srcId="{FBCAA93B-C0CD-B64E-81B0-8D6870D1093D}" destId="{71D1401F-F898-2A40-89AA-30E8A4746215}" srcOrd="3" destOrd="0" presId="urn:microsoft.com/office/officeart/2005/8/layout/cycle3"/>
    <dgm:cxn modelId="{EEDAE484-F064-DE4F-A5DA-5A9086718EC7}" type="presParOf" srcId="{FBCAA93B-C0CD-B64E-81B0-8D6870D1093D}" destId="{72157D23-E2FE-9F42-8888-2D4BC2D22C6E}" srcOrd="4" destOrd="0" presId="urn:microsoft.com/office/officeart/2005/8/layout/cycle3"/>
    <dgm:cxn modelId="{15E9067A-DAF2-184F-957B-314E37781BAE}" type="presParOf" srcId="{FBCAA93B-C0CD-B64E-81B0-8D6870D1093D}" destId="{4063B298-C39C-D74F-BF6E-DF427EAB81E2}"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B0B93-79E9-4F26-8C4E-5AF45424B99F}" type="datetimeFigureOut">
              <a:rPr lang="en-US" smtClean="0"/>
              <a:pPr/>
              <a:t>4/10/2012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CD9932-3E07-4858-882F-5DE753F59099}" type="slidenum">
              <a:rPr lang="en-US" smtClean="0"/>
              <a:pPr/>
              <a:t>‹#›</a:t>
            </a:fld>
            <a:endParaRPr lang="en-US" dirty="0"/>
          </a:p>
        </p:txBody>
      </p:sp>
    </p:spTree>
    <p:extLst>
      <p:ext uri="{BB962C8B-B14F-4D97-AF65-F5344CB8AC3E}">
        <p14:creationId xmlns:p14="http://schemas.microsoft.com/office/powerpoint/2010/main" val="268817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80000"/>
              </a:lnSpc>
              <a:spcBef>
                <a:spcPct val="15000"/>
              </a:spcBef>
              <a:spcAft>
                <a:spcPct val="35000"/>
              </a:spcAft>
            </a:pPr>
            <a:r>
              <a:rPr lang="en-US" sz="800" b="1" u="sng"/>
              <a:t>WELCOME SLIDE</a:t>
            </a:r>
          </a:p>
          <a:p>
            <a:pPr eaLnBrk="1" hangingPunct="1">
              <a:lnSpc>
                <a:spcPct val="80000"/>
              </a:lnSpc>
              <a:spcBef>
                <a:spcPct val="15000"/>
              </a:spcBef>
              <a:spcAft>
                <a:spcPct val="35000"/>
              </a:spcAft>
            </a:pPr>
            <a:endParaRPr lang="en-US" sz="800" b="1" u="sng"/>
          </a:p>
          <a:p>
            <a:pPr eaLnBrk="1" hangingPunct="1">
              <a:lnSpc>
                <a:spcPct val="80000"/>
              </a:lnSpc>
              <a:spcBef>
                <a:spcPct val="15000"/>
              </a:spcBef>
              <a:spcAft>
                <a:spcPct val="35000"/>
              </a:spcAft>
            </a:pPr>
            <a:r>
              <a:rPr lang="en-US" sz="800" b="1"/>
              <a:t>FACILITATOR:</a:t>
            </a:r>
          </a:p>
          <a:p>
            <a:pPr eaLnBrk="1" hangingPunct="1">
              <a:lnSpc>
                <a:spcPct val="80000"/>
              </a:lnSpc>
              <a:spcBef>
                <a:spcPct val="15000"/>
              </a:spcBef>
              <a:spcAft>
                <a:spcPct val="35000"/>
              </a:spcAft>
            </a:pPr>
            <a:endParaRPr lang="en-US" sz="800" b="1"/>
          </a:p>
          <a:p>
            <a:pPr eaLnBrk="1" hangingPunct="1">
              <a:lnSpc>
                <a:spcPct val="80000"/>
              </a:lnSpc>
              <a:spcBef>
                <a:spcPct val="0"/>
              </a:spcBef>
              <a:spcAft>
                <a:spcPct val="35000"/>
              </a:spcAft>
            </a:pPr>
            <a:r>
              <a:rPr lang="en-US" sz="800"/>
              <a:t>There are some areas that I would like to call to your attention:</a:t>
            </a:r>
          </a:p>
          <a:p>
            <a:pPr eaLnBrk="1" hangingPunct="1">
              <a:lnSpc>
                <a:spcPct val="80000"/>
              </a:lnSpc>
              <a:spcBef>
                <a:spcPct val="0"/>
              </a:spcBef>
              <a:spcAft>
                <a:spcPct val="35000"/>
              </a:spcAft>
            </a:pPr>
            <a:endParaRPr lang="en-US" sz="800"/>
          </a:p>
          <a:p>
            <a:pPr marL="742950" lvl="1" indent="-285750" eaLnBrk="1" hangingPunct="1">
              <a:lnSpc>
                <a:spcPct val="80000"/>
              </a:lnSpc>
              <a:spcBef>
                <a:spcPct val="0"/>
              </a:spcBef>
              <a:spcAft>
                <a:spcPct val="35000"/>
              </a:spcAft>
              <a:buFontTx/>
              <a:buChar char="•"/>
            </a:pPr>
            <a:r>
              <a:rPr lang="en-US" sz="800"/>
              <a:t>The </a:t>
            </a:r>
            <a:r>
              <a:rPr lang="en-US" sz="800" b="1"/>
              <a:t>first</a:t>
            </a:r>
            <a:r>
              <a:rPr lang="en-US" sz="800"/>
              <a:t> is the </a:t>
            </a:r>
            <a:r>
              <a:rPr lang="en-US" sz="800" b="1"/>
              <a:t>Presentation Slide area</a:t>
            </a:r>
            <a:r>
              <a:rPr lang="en-US" sz="800"/>
              <a:t>; it’s where the main visual content for the webinar will appear and it will be the main focus of your attention throughout the webinar.</a:t>
            </a:r>
          </a:p>
          <a:p>
            <a:pPr marL="742950" lvl="1" indent="-285750" eaLnBrk="1" hangingPunct="1">
              <a:lnSpc>
                <a:spcPct val="80000"/>
              </a:lnSpc>
              <a:spcBef>
                <a:spcPct val="0"/>
              </a:spcBef>
              <a:spcAft>
                <a:spcPct val="35000"/>
              </a:spcAft>
            </a:pPr>
            <a:endParaRPr lang="en-US" sz="800"/>
          </a:p>
          <a:p>
            <a:pPr marL="742950" lvl="1" indent="-285750" eaLnBrk="1" hangingPunct="1">
              <a:lnSpc>
                <a:spcPct val="80000"/>
              </a:lnSpc>
              <a:spcBef>
                <a:spcPct val="0"/>
              </a:spcBef>
              <a:spcAft>
                <a:spcPct val="35000"/>
              </a:spcAft>
              <a:buFontTx/>
              <a:buChar char="•"/>
            </a:pPr>
            <a:r>
              <a:rPr lang="en-US" sz="800"/>
              <a:t>The </a:t>
            </a:r>
            <a:r>
              <a:rPr lang="en-US" sz="800" b="1"/>
              <a:t>second </a:t>
            </a:r>
            <a:r>
              <a:rPr lang="en-US" sz="800"/>
              <a:t>area is the </a:t>
            </a:r>
            <a:r>
              <a:rPr lang="en-US" sz="800" b="1"/>
              <a:t>Full Screen</a:t>
            </a:r>
            <a:r>
              <a:rPr lang="en-US" sz="800"/>
              <a:t> option. If you select the Full Screen option, the PPT will enlarge. If any images or text appear too small, please select the Full Screen option, but please keep in mind that you won’t be able to use the Chat to submit any questions unless you deselect the Full Screen option when you are in Full Screen mode.</a:t>
            </a:r>
          </a:p>
          <a:p>
            <a:pPr marL="742950" lvl="1" indent="-285750" eaLnBrk="1" hangingPunct="1">
              <a:lnSpc>
                <a:spcPct val="80000"/>
              </a:lnSpc>
              <a:spcBef>
                <a:spcPct val="0"/>
              </a:spcBef>
              <a:spcAft>
                <a:spcPct val="35000"/>
              </a:spcAft>
            </a:pPr>
            <a:endParaRPr lang="en-US" sz="800"/>
          </a:p>
          <a:p>
            <a:pPr marL="742950" lvl="1" indent="-285750" eaLnBrk="1" hangingPunct="1">
              <a:lnSpc>
                <a:spcPct val="80000"/>
              </a:lnSpc>
              <a:spcBef>
                <a:spcPct val="0"/>
              </a:spcBef>
              <a:spcAft>
                <a:spcPct val="35000"/>
              </a:spcAft>
              <a:buFontTx/>
              <a:buChar char="•"/>
            </a:pPr>
            <a:r>
              <a:rPr lang="en-US" sz="800"/>
              <a:t>The </a:t>
            </a:r>
            <a:r>
              <a:rPr lang="en-US" sz="800" b="1"/>
              <a:t>third</a:t>
            </a:r>
            <a:r>
              <a:rPr lang="en-US" sz="800"/>
              <a:t> is the speakers and status options. You can mute and unmute the audio coming out of your computer speakers using the speaker button. The </a:t>
            </a:r>
            <a:r>
              <a:rPr lang="en-US" sz="800" b="1"/>
              <a:t>Status Options</a:t>
            </a:r>
            <a:r>
              <a:rPr lang="en-US" sz="800"/>
              <a:t> dropdown presents you with a few options to choose from so that you can give the speakers real-time feedback in a shorthand way.</a:t>
            </a:r>
          </a:p>
          <a:p>
            <a:pPr marL="742950" lvl="1" indent="-285750" eaLnBrk="1" hangingPunct="1">
              <a:lnSpc>
                <a:spcPct val="80000"/>
              </a:lnSpc>
              <a:spcBef>
                <a:spcPct val="0"/>
              </a:spcBef>
              <a:spcAft>
                <a:spcPct val="35000"/>
              </a:spcAft>
            </a:pPr>
            <a:endParaRPr lang="en-US" sz="800"/>
          </a:p>
          <a:p>
            <a:pPr marL="742950" lvl="1" indent="-285750" eaLnBrk="1" hangingPunct="1">
              <a:lnSpc>
                <a:spcPct val="80000"/>
              </a:lnSpc>
              <a:spcBef>
                <a:spcPct val="0"/>
              </a:spcBef>
              <a:spcAft>
                <a:spcPct val="35000"/>
              </a:spcAft>
              <a:buFontTx/>
              <a:buChar char="•"/>
            </a:pPr>
            <a:r>
              <a:rPr lang="en-US" sz="800"/>
              <a:t>The</a:t>
            </a:r>
            <a:r>
              <a:rPr lang="en-US" sz="800" b="1"/>
              <a:t> Attendee List</a:t>
            </a:r>
            <a:r>
              <a:rPr lang="en-US" sz="800"/>
              <a:t>;  located at the top left of your screen displays a list of all attendees of this webinar.  </a:t>
            </a:r>
          </a:p>
          <a:p>
            <a:pPr marL="742950" lvl="1" indent="-285750" eaLnBrk="1" hangingPunct="1">
              <a:lnSpc>
                <a:spcPct val="80000"/>
              </a:lnSpc>
              <a:spcBef>
                <a:spcPct val="0"/>
              </a:spcBef>
              <a:spcAft>
                <a:spcPct val="35000"/>
              </a:spcAft>
              <a:buFontTx/>
              <a:buChar char="•"/>
            </a:pPr>
            <a:endParaRPr lang="en-US" sz="800"/>
          </a:p>
          <a:p>
            <a:pPr marL="742950" lvl="1" indent="-285750" eaLnBrk="1" hangingPunct="1">
              <a:lnSpc>
                <a:spcPct val="80000"/>
              </a:lnSpc>
              <a:spcBef>
                <a:spcPct val="0"/>
              </a:spcBef>
              <a:spcAft>
                <a:spcPct val="35000"/>
              </a:spcAft>
              <a:buFontTx/>
              <a:buChar char="•"/>
            </a:pPr>
            <a:r>
              <a:rPr lang="en-US" sz="800"/>
              <a:t>Next is the </a:t>
            </a:r>
            <a:r>
              <a:rPr lang="en-US" sz="800" b="1"/>
              <a:t>Chat Room</a:t>
            </a:r>
            <a:r>
              <a:rPr lang="en-US" sz="800"/>
              <a:t>, also at the left of the screen, directly below the </a:t>
            </a:r>
            <a:r>
              <a:rPr lang="en-US" sz="800" b="1"/>
              <a:t>attendee list</a:t>
            </a:r>
            <a:r>
              <a:rPr lang="en-US" sz="800"/>
              <a:t>, it allows you to ask questions, or make comments during the webinar.  We are using a ONE-WAY conference call for the audio portion of this webinar—you can hear the presenters, but they cannot hear you. Due to the large number of attendees, and to control background noise and interruptions, we’re going to rely on this </a:t>
            </a:r>
            <a:r>
              <a:rPr lang="en-US" sz="800" b="1"/>
              <a:t>CHAT</a:t>
            </a:r>
            <a:r>
              <a:rPr lang="en-US" sz="800"/>
              <a:t> feature to solicit your questions throughout the session. Those of you attending with a group will want to designate a “scribe” to represent your group by entering questions as they occur ANY TIME throughout the session. Your questions are automatically transmitted to the presenters and will be answered during dedicated question and answer periods.</a:t>
            </a:r>
          </a:p>
          <a:p>
            <a:pPr marL="742950" lvl="1" indent="-285750" eaLnBrk="1" hangingPunct="1">
              <a:lnSpc>
                <a:spcPct val="80000"/>
              </a:lnSpc>
              <a:spcBef>
                <a:spcPct val="0"/>
              </a:spcBef>
              <a:spcAft>
                <a:spcPct val="35000"/>
              </a:spcAft>
            </a:pPr>
            <a:endParaRPr lang="en-US" sz="800"/>
          </a:p>
          <a:p>
            <a:pPr eaLnBrk="1" hangingPunct="1">
              <a:lnSpc>
                <a:spcPct val="80000"/>
              </a:lnSpc>
              <a:spcBef>
                <a:spcPct val="0"/>
              </a:spcBef>
              <a:spcAft>
                <a:spcPct val="35000"/>
              </a:spcAft>
            </a:pPr>
            <a:r>
              <a:rPr lang="en-US" sz="800" b="1" i="1"/>
              <a:t>IF POLLING WILL BE CONDUCTED, INFORM USERS THE POLLING WINDOWS WILL NOT APPEAR IF THE USER IS IN FULL SCREEN MODE.</a:t>
            </a:r>
          </a:p>
          <a:p>
            <a:pPr marL="742950" lvl="1" indent="-285750" eaLnBrk="1" hangingPunct="1">
              <a:lnSpc>
                <a:spcPct val="80000"/>
              </a:lnSpc>
              <a:spcBef>
                <a:spcPct val="0"/>
              </a:spcBef>
              <a:spcAft>
                <a:spcPct val="35000"/>
              </a:spcAft>
            </a:pPr>
            <a:endParaRPr lang="en-US" sz="800" b="1" i="1"/>
          </a:p>
          <a:p>
            <a:pPr eaLnBrk="1" hangingPunct="1">
              <a:lnSpc>
                <a:spcPct val="80000"/>
              </a:lnSpc>
              <a:spcBef>
                <a:spcPct val="0"/>
              </a:spcBef>
              <a:spcAft>
                <a:spcPct val="35000"/>
              </a:spcAft>
            </a:pPr>
            <a:r>
              <a:rPr lang="en-US" sz="800" b="1" i="1"/>
              <a:t>IF SCREEN SHARING WILL BE CONDUCTED, INFORM USERS THAT WHAT IS BEING BROADCAST WILL NOT APPEAR IF THE USER IS IN FULL SCREEN MODE.</a:t>
            </a:r>
          </a:p>
          <a:p>
            <a:pPr eaLnBrk="1" hangingPunct="1">
              <a:lnSpc>
                <a:spcPct val="80000"/>
              </a:lnSpc>
              <a:spcBef>
                <a:spcPct val="0"/>
              </a:spcBef>
            </a:pPr>
            <a:r>
              <a:rPr lang="en-US" sz="800" b="1" i="1"/>
              <a:t>(Click to next slide)</a:t>
            </a:r>
          </a:p>
          <a:p>
            <a:pPr eaLnBrk="1" hangingPunct="1">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xfrm>
            <a:off x="914400" y="4346575"/>
            <a:ext cx="5029200" cy="4122738"/>
          </a:xfrm>
          <a:noFill/>
        </p:spPr>
        <p:txBody>
          <a:bodyPr wrap="square" lIns="91426" tIns="45713" rIns="91426" bIns="45713" numCol="1" anchor="t" anchorCtr="0" compatLnSpc="1">
            <a:prstTxWarp prst="textNoShape">
              <a:avLst/>
            </a:prstTxWarp>
          </a:bodyPr>
          <a:lstStyle/>
          <a:p>
            <a:pPr eaLnBrk="1" hangingPunct="1">
              <a:spcBef>
                <a:spcPct val="15000"/>
              </a:spcBef>
              <a:spcAft>
                <a:spcPct val="35000"/>
              </a:spcAft>
            </a:pPr>
            <a:r>
              <a:rPr lang="en-US" b="1" u="sng"/>
              <a:t>OPEN CHAT SLIDE</a:t>
            </a:r>
          </a:p>
          <a:p>
            <a:pPr eaLnBrk="1" hangingPunct="1">
              <a:spcBef>
                <a:spcPct val="15000"/>
              </a:spcBef>
              <a:spcAft>
                <a:spcPct val="35000"/>
              </a:spcAft>
            </a:pPr>
            <a:endParaRPr lang="en-US" b="1" u="sng"/>
          </a:p>
          <a:p>
            <a:pPr eaLnBrk="1" hangingPunct="1">
              <a:spcBef>
                <a:spcPct val="15000"/>
              </a:spcBef>
              <a:spcAft>
                <a:spcPct val="35000"/>
              </a:spcAft>
            </a:pPr>
            <a:r>
              <a:rPr lang="en-US" b="1"/>
              <a:t>FACILITATOR:</a:t>
            </a:r>
          </a:p>
          <a:p>
            <a:pPr eaLnBrk="1" hangingPunct="1">
              <a:spcBef>
                <a:spcPct val="15000"/>
              </a:spcBef>
              <a:spcAft>
                <a:spcPct val="35000"/>
              </a:spcAft>
            </a:pPr>
            <a:endParaRPr lang="en-US" b="1"/>
          </a:p>
          <a:p>
            <a:pPr eaLnBrk="1" hangingPunct="1">
              <a:spcBef>
                <a:spcPct val="15000"/>
              </a:spcBef>
              <a:spcAft>
                <a:spcPct val="35000"/>
              </a:spcAft>
            </a:pPr>
            <a:r>
              <a:rPr lang="en-US"/>
              <a:t>If you would like to submit a question during the question and answer portion of the presentation, please enter that question into the </a:t>
            </a:r>
            <a:r>
              <a:rPr lang="en-US" b="1"/>
              <a:t>Chat Room</a:t>
            </a:r>
            <a:r>
              <a:rPr lang="en-US"/>
              <a:t>.  The Chat Room is located in the lower left portion of the virtual classroom.  </a:t>
            </a:r>
          </a:p>
          <a:p>
            <a:pPr eaLnBrk="1" hangingPunct="1">
              <a:spcBef>
                <a:spcPct val="0"/>
              </a:spcBef>
              <a:buClr>
                <a:srgbClr val="CC0000"/>
              </a:buClr>
              <a:buFont typeface="Wingdings" pitchFamily="1" charset="2"/>
              <a:buNone/>
            </a:pPr>
            <a:endParaRPr lang="en-US"/>
          </a:p>
          <a:p>
            <a:pPr eaLnBrk="1" hangingPunct="1">
              <a:spcBef>
                <a:spcPct val="0"/>
              </a:spcBef>
              <a:buClr>
                <a:srgbClr val="CC0000"/>
              </a:buClr>
              <a:buFont typeface="Wingdings" pitchFamily="1" charset="2"/>
              <a:buNone/>
            </a:pPr>
            <a:r>
              <a:rPr lang="en-US"/>
              <a:t>To submit a question, type the question in the </a:t>
            </a:r>
            <a:r>
              <a:rPr lang="en-US" b="1"/>
              <a:t>text box</a:t>
            </a:r>
            <a:r>
              <a:rPr lang="en-US"/>
              <a:t> and press “enter” or “return” on your keyboard.</a:t>
            </a:r>
          </a:p>
          <a:p>
            <a:pPr eaLnBrk="1" hangingPunct="1">
              <a:spcBef>
                <a:spcPct val="0"/>
              </a:spcBef>
              <a:buClr>
                <a:srgbClr val="CC0000"/>
              </a:buClr>
              <a:buFont typeface="Wingdings" pitchFamily="1" charset="2"/>
              <a:buNone/>
            </a:pPr>
            <a:endParaRPr lang="en-US"/>
          </a:p>
          <a:p>
            <a:pPr eaLnBrk="1" hangingPunct="1">
              <a:spcBef>
                <a:spcPct val="0"/>
              </a:spcBef>
              <a:buClr>
                <a:srgbClr val="CC0000"/>
              </a:buClr>
              <a:buFont typeface="Wingdings" pitchFamily="1" charset="2"/>
              <a:buNone/>
            </a:pPr>
            <a:r>
              <a:rPr lang="en-US"/>
              <a:t>Note that by default, your question will be sent to everyone viewing the presentation. If you would like to send your question to the presenter only, please select </a:t>
            </a:r>
            <a:r>
              <a:rPr lang="en-US" b="1"/>
              <a:t>Presenter</a:t>
            </a:r>
            <a:r>
              <a:rPr lang="en-US"/>
              <a:t> from the </a:t>
            </a:r>
            <a:r>
              <a:rPr lang="en-US" b="1"/>
              <a:t>drop-down menu</a:t>
            </a:r>
            <a:r>
              <a:rPr lang="en-US"/>
              <a:t> at the top right of the chat window..  </a:t>
            </a:r>
          </a:p>
          <a:p>
            <a:pPr eaLnBrk="1" hangingPunct="1">
              <a:spcBef>
                <a:spcPct val="0"/>
              </a:spcBef>
              <a:buClr>
                <a:srgbClr val="CC0000"/>
              </a:buClr>
              <a:buFont typeface="Wingdings" pitchFamily="1" charset="2"/>
              <a:buNone/>
            </a:pPr>
            <a:endParaRPr lang="en-US"/>
          </a:p>
          <a:p>
            <a:pPr eaLnBrk="1" hangingPunct="1">
              <a:spcBef>
                <a:spcPct val="0"/>
              </a:spcBef>
              <a:buClr>
                <a:srgbClr val="CC0000"/>
              </a:buClr>
              <a:buFont typeface="Wingdings" pitchFamily="1" charset="2"/>
              <a:buNone/>
            </a:pPr>
            <a:r>
              <a:rPr lang="en-US"/>
              <a:t>Again, please be sure to enter your questions at ANY TIME throughout our session.  We’ll make time to answer as many of them as possible at the end of today’s presentation. </a:t>
            </a:r>
          </a:p>
          <a:p>
            <a:pPr eaLnBrk="1" hangingPunct="1">
              <a:spcBef>
                <a:spcPct val="0"/>
              </a:spcBef>
              <a:buClr>
                <a:srgbClr val="CC0000"/>
              </a:buClr>
              <a:buFont typeface="Wingdings" pitchFamily="1" charset="2"/>
              <a:buNone/>
            </a:pPr>
            <a:r>
              <a:rPr lang="en-US" b="1" i="1"/>
              <a:t>(Click to next slide)</a:t>
            </a:r>
          </a:p>
          <a:p>
            <a:pPr eaLnBrk="1" hangingPunct="1">
              <a:spcBef>
                <a:spcPct val="15000"/>
              </a:spcBef>
              <a:spcAft>
                <a:spcPct val="35000"/>
              </a:spcAft>
            </a:pPr>
            <a:endParaRPr lang="en-US" b="1"/>
          </a:p>
          <a:p>
            <a:pPr eaLnBrk="1" hangingPunct="1">
              <a:spcBef>
                <a:spcPct val="0"/>
              </a:spcBef>
              <a:buClr>
                <a:srgbClr val="CC0000"/>
              </a:buClr>
              <a:buFont typeface="Wingdings" pitchFamily="1" charset="2"/>
              <a:buNone/>
            </a:pPr>
            <a:endParaRPr 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15000"/>
              </a:spcBef>
              <a:spcAft>
                <a:spcPct val="35000"/>
              </a:spcAft>
            </a:pPr>
            <a:r>
              <a:rPr lang="en-US" b="1" u="sng"/>
              <a:t>CLOSED CHAT SLIDE</a:t>
            </a:r>
          </a:p>
          <a:p>
            <a:pPr eaLnBrk="1" hangingPunct="1">
              <a:spcBef>
                <a:spcPct val="15000"/>
              </a:spcBef>
              <a:spcAft>
                <a:spcPct val="35000"/>
              </a:spcAft>
            </a:pPr>
            <a:endParaRPr lang="en-US" b="1" u="sng"/>
          </a:p>
          <a:p>
            <a:pPr eaLnBrk="1" hangingPunct="1">
              <a:spcBef>
                <a:spcPct val="15000"/>
              </a:spcBef>
              <a:spcAft>
                <a:spcPct val="35000"/>
              </a:spcAft>
            </a:pPr>
            <a:r>
              <a:rPr lang="en-US" b="1"/>
              <a:t>FACILITATOR:</a:t>
            </a:r>
          </a:p>
          <a:p>
            <a:pPr eaLnBrk="1" hangingPunct="1">
              <a:spcBef>
                <a:spcPct val="15000"/>
              </a:spcBef>
              <a:spcAft>
                <a:spcPct val="35000"/>
              </a:spcAft>
            </a:pPr>
            <a:endParaRPr lang="en-US" b="1"/>
          </a:p>
          <a:p>
            <a:pPr eaLnBrk="1" hangingPunct="1">
              <a:spcBef>
                <a:spcPct val="0"/>
              </a:spcBef>
              <a:buClr>
                <a:srgbClr val="CC0000"/>
              </a:buClr>
              <a:buFont typeface="Wingdings" pitchFamily="1" charset="2"/>
              <a:buNone/>
            </a:pPr>
            <a:r>
              <a:rPr lang="en-US"/>
              <a:t>To submit a question using the </a:t>
            </a:r>
            <a:r>
              <a:rPr lang="en-US" b="1"/>
              <a:t>Chat </a:t>
            </a:r>
            <a:r>
              <a:rPr lang="en-US"/>
              <a:t>feature, type the question in the </a:t>
            </a:r>
            <a:r>
              <a:rPr lang="en-US" b="1"/>
              <a:t>text box</a:t>
            </a:r>
            <a:r>
              <a:rPr lang="en-US"/>
              <a:t> and press “enter” or “return” on your keyboard.</a:t>
            </a:r>
          </a:p>
          <a:p>
            <a:pPr eaLnBrk="1" hangingPunct="1">
              <a:spcBef>
                <a:spcPct val="0"/>
              </a:spcBef>
              <a:buClr>
                <a:srgbClr val="CC0000"/>
              </a:buClr>
              <a:buFont typeface="Wingdings" pitchFamily="1" charset="2"/>
              <a:buNone/>
            </a:pPr>
            <a:endParaRPr lang="en-US"/>
          </a:p>
          <a:p>
            <a:pPr eaLnBrk="1" hangingPunct="1">
              <a:spcBef>
                <a:spcPct val="0"/>
              </a:spcBef>
              <a:buClr>
                <a:srgbClr val="CC0000"/>
              </a:buClr>
              <a:buFont typeface="Wingdings" pitchFamily="1" charset="2"/>
              <a:buNone/>
            </a:pPr>
            <a:r>
              <a:rPr lang="en-US"/>
              <a:t>When you submit a question, your name and your question will appear on your screen, indicating successful submission.  Note that questions are directly transmitted to presenters—no other participants will  see your questions.</a:t>
            </a:r>
          </a:p>
          <a:p>
            <a:pPr eaLnBrk="1" hangingPunct="1">
              <a:spcBef>
                <a:spcPct val="0"/>
              </a:spcBef>
              <a:buClr>
                <a:srgbClr val="CC0000"/>
              </a:buClr>
              <a:buFont typeface="Wingdings" pitchFamily="1" charset="2"/>
              <a:buNone/>
            </a:pPr>
            <a:endParaRPr lang="en-US"/>
          </a:p>
          <a:p>
            <a:pPr eaLnBrk="1" hangingPunct="1">
              <a:spcBef>
                <a:spcPct val="0"/>
              </a:spcBef>
              <a:buClr>
                <a:srgbClr val="CC0000"/>
              </a:buClr>
              <a:buFont typeface="Wingdings" pitchFamily="1" charset="2"/>
              <a:buNone/>
            </a:pPr>
            <a:r>
              <a:rPr lang="en-US"/>
              <a:t>Again, please be sure to enter your questions at ANY TIME throughout our session. We’ll make time to answer as many of them as possible during the session. </a:t>
            </a:r>
          </a:p>
          <a:p>
            <a:pPr eaLnBrk="1" hangingPunct="1">
              <a:spcBef>
                <a:spcPct val="0"/>
              </a:spcBef>
              <a:buClr>
                <a:srgbClr val="CC0000"/>
              </a:buClr>
              <a:buFont typeface="Wingdings" pitchFamily="1" charset="2"/>
              <a:buNone/>
            </a:pPr>
            <a:endParaRPr lang="en-US" b="1" i="1"/>
          </a:p>
          <a:p>
            <a:pPr eaLnBrk="1" hangingPunct="1">
              <a:spcBef>
                <a:spcPct val="0"/>
              </a:spcBef>
              <a:buClr>
                <a:srgbClr val="CC0000"/>
              </a:buClr>
              <a:buFont typeface="Wingdings" pitchFamily="1" charset="2"/>
              <a:buNone/>
            </a:pPr>
            <a:r>
              <a:rPr lang="en-US" b="1" i="1"/>
              <a:t>(Click to next slide)</a:t>
            </a:r>
          </a:p>
          <a:p>
            <a:pPr eaLnBrk="1" hangingPunct="1">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xfrm>
            <a:off x="685800" y="4343400"/>
            <a:ext cx="5486400" cy="4113213"/>
          </a:xfrm>
          <a:noFill/>
        </p:spPr>
        <p:txBody>
          <a:bodyPr wrap="square" numCol="1" anchor="t" anchorCtr="0" compatLnSpc="1">
            <a:prstTxWarp prst="textNoShape">
              <a:avLst/>
            </a:prstTxWarp>
          </a:bodyPr>
          <a:lstStyle/>
          <a:p>
            <a:pPr eaLnBrk="1" hangingPunct="1">
              <a:spcBef>
                <a:spcPct val="0"/>
              </a:spcBef>
            </a:pPr>
            <a:r>
              <a:rPr lang="en-US" b="1"/>
              <a:t>PRACTICE SLIDE</a:t>
            </a:r>
          </a:p>
          <a:p>
            <a:pPr eaLnBrk="1" hangingPunct="1">
              <a:spcBef>
                <a:spcPct val="0"/>
              </a:spcBef>
            </a:pPr>
            <a:endParaRPr lang="en-US" b="1"/>
          </a:p>
          <a:p>
            <a:pPr eaLnBrk="1" hangingPunct="1">
              <a:spcBef>
                <a:spcPct val="0"/>
              </a:spcBef>
            </a:pPr>
            <a:r>
              <a:rPr lang="en-US" b="1"/>
              <a:t>FACILITATOR:</a:t>
            </a:r>
          </a:p>
          <a:p>
            <a:pPr eaLnBrk="1" hangingPunct="1">
              <a:spcBef>
                <a:spcPct val="0"/>
              </a:spcBef>
            </a:pPr>
            <a:endParaRPr lang="en-US" b="1"/>
          </a:p>
          <a:p>
            <a:pPr eaLnBrk="1" hangingPunct="1">
              <a:spcBef>
                <a:spcPct val="0"/>
              </a:spcBef>
            </a:pPr>
            <a:r>
              <a:rPr lang="en-US"/>
              <a:t>In order to get an idea of who is attending this webinar with us today, and to give you a chance to practice using the </a:t>
            </a:r>
            <a:r>
              <a:rPr lang="en-US" b="1"/>
              <a:t>Chat </a:t>
            </a:r>
            <a:r>
              <a:rPr lang="en-US"/>
              <a:t>feature, please type the name of your organization, your location, and how many people are attending with you today in the </a:t>
            </a:r>
            <a:r>
              <a:rPr lang="en-US" b="1"/>
              <a:t>Chat Room</a:t>
            </a:r>
            <a:r>
              <a:rPr lang="en-US"/>
              <a:t>, and then click the </a:t>
            </a:r>
            <a:r>
              <a:rPr lang="en-US" b="1"/>
              <a:t>arrow button</a:t>
            </a:r>
            <a:r>
              <a:rPr lang="en-US"/>
              <a:t> to submit your entry.</a:t>
            </a:r>
          </a:p>
          <a:p>
            <a:pPr eaLnBrk="1" hangingPunct="1">
              <a:spcBef>
                <a:spcPct val="0"/>
              </a:spcBef>
            </a:pPr>
            <a:endParaRPr lang="en-US"/>
          </a:p>
          <a:p>
            <a:pPr eaLnBrk="1" hangingPunct="1">
              <a:spcBef>
                <a:spcPct val="0"/>
              </a:spcBef>
            </a:pPr>
            <a:r>
              <a:rPr lang="en-US" b="1" i="1"/>
              <a:t>(</a:t>
            </a:r>
            <a:r>
              <a:rPr lang="en-US" b="1" i="1" u="sng"/>
              <a:t>NOTE</a:t>
            </a:r>
            <a:r>
              <a:rPr lang="en-US" b="1" i="1"/>
              <a:t>:  WAIT FOR RESPONSES TO BEGIN APPEARING IN PRESENTER CHAT, ACKNOWLEDGE SOME OF THOSE RESPONSES, AND CLICK TO NEXT SLIDE)</a:t>
            </a:r>
          </a:p>
          <a:p>
            <a:pPr eaLnBrk="1" hangingPunct="1">
              <a:spcBef>
                <a:spcPct val="0"/>
              </a:spcBef>
            </a:pPr>
            <a:endParaRPr lang="en-US" b="1" i="1"/>
          </a:p>
          <a:p>
            <a:pPr eaLnBrk="1" hangingPunct="1">
              <a:spcBef>
                <a:spcPct val="0"/>
              </a:spcBef>
            </a:pPr>
            <a:endParaRPr lang="en-US" i="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146175" y="687388"/>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xfrm>
            <a:off x="685800" y="4343400"/>
            <a:ext cx="5487988"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288" tIns="44645" rIns="89288" bIns="44645" numCol="1" anchor="t" anchorCtr="0" compatLnSpc="1">
            <a:prstTxWarp prst="textNoShape">
              <a:avLst/>
            </a:prstTxWarp>
          </a:bodyPr>
          <a:lstStyle/>
          <a:p>
            <a:pPr eaLnBrk="1" hangingPunct="1"/>
            <a:endParaRPr lang="en-US" dirty="0" smtClean="0"/>
          </a:p>
        </p:txBody>
      </p:sp>
      <p:sp>
        <p:nvSpPr>
          <p:cNvPr id="44036" name="Slide Number Placeholder 3"/>
          <p:cNvSpPr txBox="1">
            <a:spLocks noGrp="1"/>
          </p:cNvSpPr>
          <p:nvPr/>
        </p:nvSpPr>
        <p:spPr bwMode="auto">
          <a:xfrm>
            <a:off x="3884613" y="868680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288" tIns="44645" rIns="89288" bIns="44645" anchor="b"/>
          <a:lstStyle>
            <a:lvl1pPr defTabSz="901700" eaLnBrk="0" hangingPunct="0">
              <a:defRPr>
                <a:solidFill>
                  <a:schemeClr val="tx1"/>
                </a:solidFill>
                <a:latin typeface="Arial" pitchFamily="34" charset="0"/>
                <a:cs typeface="Arial" pitchFamily="34" charset="0"/>
              </a:defRPr>
            </a:lvl1pPr>
            <a:lvl2pPr marL="742950" indent="-285750" defTabSz="901700" eaLnBrk="0" hangingPunct="0">
              <a:defRPr>
                <a:solidFill>
                  <a:schemeClr val="tx1"/>
                </a:solidFill>
                <a:latin typeface="Arial" pitchFamily="34" charset="0"/>
                <a:cs typeface="Arial" pitchFamily="34" charset="0"/>
              </a:defRPr>
            </a:lvl2pPr>
            <a:lvl3pPr marL="1143000" indent="-228600" defTabSz="901700" eaLnBrk="0" hangingPunct="0">
              <a:defRPr>
                <a:solidFill>
                  <a:schemeClr val="tx1"/>
                </a:solidFill>
                <a:latin typeface="Arial" pitchFamily="34" charset="0"/>
                <a:cs typeface="Arial" pitchFamily="34" charset="0"/>
              </a:defRPr>
            </a:lvl3pPr>
            <a:lvl4pPr marL="1600200" indent="-228600" defTabSz="901700" eaLnBrk="0" hangingPunct="0">
              <a:defRPr>
                <a:solidFill>
                  <a:schemeClr val="tx1"/>
                </a:solidFill>
                <a:latin typeface="Arial" pitchFamily="34" charset="0"/>
                <a:cs typeface="Arial" pitchFamily="34" charset="0"/>
              </a:defRPr>
            </a:lvl4pPr>
            <a:lvl5pPr marL="2057400" indent="-228600" defTabSz="901700" eaLnBrk="0" hangingPunct="0">
              <a:defRPr>
                <a:solidFill>
                  <a:schemeClr val="tx1"/>
                </a:solidFill>
                <a:latin typeface="Arial" pitchFamily="34" charset="0"/>
                <a:cs typeface="Arial" pitchFamily="34" charset="0"/>
              </a:defRPr>
            </a:lvl5pPr>
            <a:lvl6pPr marL="2514600" indent="-228600" defTabSz="9017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017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017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017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13E2DD93-737E-4822-BBF5-E0D24C871F54}" type="slidenum">
              <a:rPr lang="en-US" sz="1300"/>
              <a:pPr algn="r" eaLnBrk="1" hangingPunct="1"/>
              <a:t>10</a:t>
            </a:fld>
            <a:endParaRPr lang="en-US" sz="13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60EF82-A1AA-B142-ACC7-5059414750AB}" type="slidenum">
              <a:rPr lang="en-US" smtClean="0"/>
              <a:pPr/>
              <a:t>21</a:t>
            </a:fld>
            <a:endParaRPr lang="en-US" dirty="0"/>
          </a:p>
        </p:txBody>
      </p:sp>
    </p:spTree>
    <p:extLst>
      <p:ext uri="{BB962C8B-B14F-4D97-AF65-F5344CB8AC3E}">
        <p14:creationId xmlns:p14="http://schemas.microsoft.com/office/powerpoint/2010/main" val="108013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92BA9D-4A9A-424A-ACEE-263A63747102}" type="datetimeFigureOut">
              <a:rPr lang="en-US" smtClean="0"/>
              <a:pPr/>
              <a:t>4/10/2012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p14="http://schemas.microsoft.com/office/powerpoint/2010/main" val="62169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92BA9D-4A9A-424A-ACEE-263A63747102}" type="datetimeFigureOut">
              <a:rPr lang="en-US" smtClean="0"/>
              <a:pPr/>
              <a:t>4/10/2012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p14="http://schemas.microsoft.com/office/powerpoint/2010/main" val="398949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92BA9D-4A9A-424A-ACEE-263A63747102}" type="datetimeFigureOut">
              <a:rPr lang="en-US" smtClean="0"/>
              <a:pPr/>
              <a:t>4/10/2012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p14="http://schemas.microsoft.com/office/powerpoint/2010/main" val="2117153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p:txBody>
          <a:bodyPr/>
          <a:lstStyle>
            <a:lvl1pPr>
              <a:defRPr/>
            </a:lvl1pPr>
          </a:lstStyle>
          <a:p>
            <a:fld id="{2F9E624E-2225-CB4D-83EA-AEC38AD8336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92BA9D-4A9A-424A-ACEE-263A63747102}" type="datetimeFigureOut">
              <a:rPr lang="en-US" smtClean="0"/>
              <a:pPr/>
              <a:t>4/10/2012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p14="http://schemas.microsoft.com/office/powerpoint/2010/main" val="154410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92BA9D-4A9A-424A-ACEE-263A63747102}" type="datetimeFigureOut">
              <a:rPr lang="en-US" smtClean="0"/>
              <a:pPr/>
              <a:t>4/10/2012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p14="http://schemas.microsoft.com/office/powerpoint/2010/main" val="307923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92BA9D-4A9A-424A-ACEE-263A63747102}" type="datetimeFigureOut">
              <a:rPr lang="en-US" smtClean="0"/>
              <a:pPr/>
              <a:t>4/10/2012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p14="http://schemas.microsoft.com/office/powerpoint/2010/main" val="45204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92BA9D-4A9A-424A-ACEE-263A63747102}" type="datetimeFigureOut">
              <a:rPr lang="en-US" smtClean="0"/>
              <a:pPr/>
              <a:t>4/10/2012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p14="http://schemas.microsoft.com/office/powerpoint/2010/main" val="297628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92BA9D-4A9A-424A-ACEE-263A63747102}" type="datetimeFigureOut">
              <a:rPr lang="en-US" smtClean="0"/>
              <a:pPr/>
              <a:t>4/10/2012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p14="http://schemas.microsoft.com/office/powerpoint/2010/main" val="286492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92BA9D-4A9A-424A-ACEE-263A63747102}" type="datetimeFigureOut">
              <a:rPr lang="en-US" smtClean="0"/>
              <a:pPr/>
              <a:t>4/10/2012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p14="http://schemas.microsoft.com/office/powerpoint/2010/main" val="121232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92BA9D-4A9A-424A-ACEE-263A63747102}" type="datetimeFigureOut">
              <a:rPr lang="en-US" smtClean="0"/>
              <a:pPr/>
              <a:t>4/10/2012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p14="http://schemas.microsoft.com/office/powerpoint/2010/main" val="258590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92BA9D-4A9A-424A-ACEE-263A63747102}" type="datetimeFigureOut">
              <a:rPr lang="en-US" smtClean="0"/>
              <a:pPr/>
              <a:t>4/10/2012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C5CDDF-2979-4999-B7BE-2E3666C9C967}" type="slidenum">
              <a:rPr lang="en-US" smtClean="0"/>
              <a:pPr/>
              <a:t>‹#›</a:t>
            </a:fld>
            <a:endParaRPr lang="en-US" dirty="0"/>
          </a:p>
        </p:txBody>
      </p:sp>
    </p:spTree>
    <p:extLst>
      <p:ext uri="{BB962C8B-B14F-4D97-AF65-F5344CB8AC3E}">
        <p14:creationId xmlns:p14="http://schemas.microsoft.com/office/powerpoint/2010/main" val="193502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2BA9D-4A9A-424A-ACEE-263A63747102}" type="datetimeFigureOut">
              <a:rPr lang="en-US" smtClean="0"/>
              <a:pPr/>
              <a:t>4/10/2012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5CDDF-2979-4999-B7BE-2E3666C9C967}" type="slidenum">
              <a:rPr lang="en-US" smtClean="0"/>
              <a:pPr/>
              <a:t>‹#›</a:t>
            </a:fld>
            <a:endParaRPr lang="en-US" dirty="0"/>
          </a:p>
        </p:txBody>
      </p:sp>
      <p:sp>
        <p:nvSpPr>
          <p:cNvPr id="7" name="Rectangle 6"/>
          <p:cNvSpPr/>
          <p:nvPr userDrawn="1"/>
        </p:nvSpPr>
        <p:spPr>
          <a:xfrm>
            <a:off x="0" y="304800"/>
            <a:ext cx="9144000" cy="6858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OVAE.gif"/>
          <p:cNvPicPr>
            <a:picLocks noChangeAspect="1"/>
          </p:cNvPicPr>
          <p:nvPr userDrawn="1"/>
        </p:nvPicPr>
        <p:blipFill>
          <a:blip r:embed="rId14"/>
          <a:stretch>
            <a:fillRect/>
          </a:stretch>
        </p:blipFill>
        <p:spPr>
          <a:xfrm>
            <a:off x="7620000" y="76200"/>
            <a:ext cx="1219200" cy="1219200"/>
          </a:xfrm>
          <a:prstGeom prst="rect">
            <a:avLst/>
          </a:prstGeom>
        </p:spPr>
      </p:pic>
      <p:pic>
        <p:nvPicPr>
          <p:cNvPr id="9" name="Picture 8" descr="OVAE.gif"/>
          <p:cNvPicPr>
            <a:picLocks noChangeAspect="1"/>
          </p:cNvPicPr>
          <p:nvPr userDrawn="1"/>
        </p:nvPicPr>
        <p:blipFill>
          <a:blip r:embed="rId14"/>
          <a:stretch>
            <a:fillRect/>
          </a:stretch>
        </p:blipFill>
        <p:spPr>
          <a:xfrm>
            <a:off x="381000" y="6096000"/>
            <a:ext cx="609600" cy="609600"/>
          </a:xfrm>
          <a:prstGeom prst="rect">
            <a:avLst/>
          </a:prstGeom>
        </p:spPr>
      </p:pic>
    </p:spTree>
    <p:extLst>
      <p:ext uri="{BB962C8B-B14F-4D97-AF65-F5344CB8AC3E}">
        <p14:creationId xmlns:p14="http://schemas.microsoft.com/office/powerpoint/2010/main" val="2082088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schoolturnaroundsupport.org/node/1611/content/discussion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0" y="3124200"/>
            <a:ext cx="7772400" cy="685799"/>
          </a:xfrm>
          <a:prstGeom prst="rect">
            <a:avLst/>
          </a:prstGeom>
        </p:spPr>
        <p:txBody>
          <a:bodyPr vert="horz" anchor="t">
            <a:normAutofit fontScale="925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1" i="0" u="none" strike="noStrike" kern="1200" cap="all" spc="0" normalizeH="0" baseline="0" noProof="0" dirty="0" smtClean="0">
                <a:ln>
                  <a:noFill/>
                </a:ln>
                <a:solidFill>
                  <a:schemeClr val="tx2">
                    <a:lumMod val="75000"/>
                  </a:schemeClr>
                </a:solidFill>
                <a:effectLst/>
                <a:uLnTx/>
                <a:uFillTx/>
                <a:latin typeface="Arial"/>
                <a:ea typeface="+mj-ea"/>
                <a:cs typeface="Arial"/>
              </a:rPr>
              <a:t>CONSIDERATIONS in</a:t>
            </a:r>
            <a:r>
              <a:rPr kumimoji="0" lang="en-US" sz="1800" b="1" i="0" u="none" strike="noStrike" kern="1200" cap="all" spc="0" normalizeH="0" noProof="0" dirty="0" smtClean="0">
                <a:ln>
                  <a:noFill/>
                </a:ln>
                <a:solidFill>
                  <a:schemeClr val="tx2">
                    <a:lumMod val="75000"/>
                  </a:schemeClr>
                </a:solidFill>
                <a:effectLst/>
                <a:uLnTx/>
                <a:uFillTx/>
                <a:latin typeface="Arial"/>
                <a:ea typeface="+mj-ea"/>
                <a:cs typeface="Arial"/>
              </a:rPr>
              <a:t> the design and execution of an adolescent literacy initiative in an urban school system</a:t>
            </a:r>
            <a:endParaRPr kumimoji="0" lang="en-US" sz="1800" b="1" i="0" u="none" strike="noStrike" kern="1200" cap="all" spc="0" normalizeH="0" baseline="0" noProof="0" dirty="0">
              <a:ln>
                <a:noFill/>
              </a:ln>
              <a:solidFill>
                <a:schemeClr val="tx2">
                  <a:lumMod val="75000"/>
                </a:schemeClr>
              </a:solidFill>
              <a:effectLst/>
              <a:uLnTx/>
              <a:uFillTx/>
              <a:latin typeface="Arial"/>
              <a:ea typeface="+mj-ea"/>
              <a:cs typeface="Arial"/>
            </a:endParaRPr>
          </a:p>
        </p:txBody>
      </p:sp>
      <p:pic>
        <p:nvPicPr>
          <p:cNvPr id="5" name="Picture 4" descr="JFF_NewLogo_Stacked.jpg"/>
          <p:cNvPicPr>
            <a:picLocks noChangeAspect="1"/>
          </p:cNvPicPr>
          <p:nvPr/>
        </p:nvPicPr>
        <p:blipFill>
          <a:blip r:embed="rId2"/>
          <a:stretch>
            <a:fillRect/>
          </a:stretch>
        </p:blipFill>
        <p:spPr>
          <a:xfrm>
            <a:off x="3429000" y="5867400"/>
            <a:ext cx="2286000" cy="640080"/>
          </a:xfrm>
          <a:prstGeom prst="rect">
            <a:avLst/>
          </a:prstGeom>
        </p:spPr>
      </p:pic>
      <p:sp>
        <p:nvSpPr>
          <p:cNvPr id="6" name="Rectangle 5"/>
          <p:cNvSpPr/>
          <p:nvPr/>
        </p:nvSpPr>
        <p:spPr>
          <a:xfrm>
            <a:off x="0" y="0"/>
            <a:ext cx="9144000" cy="20574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OVAE.gif"/>
          <p:cNvPicPr>
            <a:picLocks noChangeAspect="1"/>
          </p:cNvPicPr>
          <p:nvPr/>
        </p:nvPicPr>
        <p:blipFill>
          <a:blip r:embed="rId3"/>
          <a:stretch>
            <a:fillRect/>
          </a:stretch>
        </p:blipFill>
        <p:spPr>
          <a:xfrm>
            <a:off x="3581400" y="1066800"/>
            <a:ext cx="1930400" cy="1930400"/>
          </a:xfrm>
          <a:prstGeom prst="rect">
            <a:avLst/>
          </a:prstGeom>
        </p:spPr>
      </p:pic>
      <p:sp>
        <p:nvSpPr>
          <p:cNvPr id="9" name="Rectangle 8"/>
          <p:cNvSpPr/>
          <p:nvPr/>
        </p:nvSpPr>
        <p:spPr>
          <a:xfrm>
            <a:off x="152400" y="5943600"/>
            <a:ext cx="10668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62000" y="3810000"/>
            <a:ext cx="7696200" cy="1374735"/>
          </a:xfrm>
          <a:prstGeom prst="rect">
            <a:avLst/>
          </a:prstGeom>
          <a:noFill/>
        </p:spPr>
        <p:txBody>
          <a:bodyPr wrap="square" rtlCol="0">
            <a:spAutoFit/>
          </a:bodyPr>
          <a:lstStyle/>
          <a:p>
            <a:pPr lvl="0" defTabSz="457200">
              <a:spcBef>
                <a:spcPts val="400"/>
              </a:spcBef>
              <a:spcAft>
                <a:spcPts val="400"/>
              </a:spcAft>
              <a:defRPr/>
            </a:pPr>
            <a:r>
              <a:rPr lang="en-US" sz="1400" b="1" dirty="0" smtClean="0">
                <a:solidFill>
                  <a:schemeClr val="tx2"/>
                </a:solidFill>
                <a:latin typeface="Arial Bold"/>
                <a:cs typeface="Arial Bold"/>
              </a:rPr>
              <a:t>Sheila A. Brown, </a:t>
            </a:r>
            <a:r>
              <a:rPr lang="en-US" sz="1400" b="1" dirty="0" err="1" smtClean="0">
                <a:solidFill>
                  <a:schemeClr val="tx2"/>
                </a:solidFill>
                <a:latin typeface="Arial Bold"/>
                <a:cs typeface="Arial Bold"/>
              </a:rPr>
              <a:t>Ed.D</a:t>
            </a:r>
            <a:r>
              <a:rPr lang="en-US" sz="1400" dirty="0" smtClean="0">
                <a:solidFill>
                  <a:schemeClr val="tx2"/>
                </a:solidFill>
                <a:latin typeface="Arial Bold"/>
                <a:cs typeface="Arial Bold"/>
              </a:rPr>
              <a:t>, Consultant, Urban School District Leadership</a:t>
            </a:r>
            <a:br>
              <a:rPr lang="en-US" sz="1400" dirty="0" smtClean="0">
                <a:solidFill>
                  <a:schemeClr val="tx2"/>
                </a:solidFill>
                <a:latin typeface="Arial Bold"/>
                <a:cs typeface="Arial Bold"/>
              </a:rPr>
            </a:br>
            <a:r>
              <a:rPr lang="en-US" sz="1400" dirty="0" smtClean="0">
                <a:solidFill>
                  <a:schemeClr val="tx2"/>
                </a:solidFill>
                <a:latin typeface="Arial Bold"/>
                <a:cs typeface="Arial Bold"/>
              </a:rPr>
              <a:t>Former Deputy Superintendent, Boston Public Schools</a:t>
            </a:r>
          </a:p>
          <a:p>
            <a:pPr lvl="0" defTabSz="457200">
              <a:spcBef>
                <a:spcPts val="400"/>
              </a:spcBef>
              <a:spcAft>
                <a:spcPts val="400"/>
              </a:spcAft>
              <a:defRPr/>
            </a:pPr>
            <a:r>
              <a:rPr lang="en-US" sz="1400" b="1" dirty="0" smtClean="0">
                <a:solidFill>
                  <a:schemeClr val="tx2"/>
                </a:solidFill>
                <a:latin typeface="Arial Bold"/>
                <a:cs typeface="Arial Bold"/>
              </a:rPr>
              <a:t>Lynn Dougherty</a:t>
            </a:r>
            <a:r>
              <a:rPr lang="en-US" sz="1400" dirty="0" smtClean="0">
                <a:solidFill>
                  <a:schemeClr val="tx2"/>
                </a:solidFill>
                <a:latin typeface="Arial Bold"/>
                <a:cs typeface="Arial Bold"/>
              </a:rPr>
              <a:t>, Hillsborough County Public Schools</a:t>
            </a:r>
            <a:endParaRPr lang="en-US" sz="1400" dirty="0" smtClean="0"/>
          </a:p>
          <a:p>
            <a:pPr lvl="0" defTabSz="457200">
              <a:spcBef>
                <a:spcPts val="400"/>
              </a:spcBef>
              <a:spcAft>
                <a:spcPts val="400"/>
              </a:spcAft>
              <a:defRPr/>
            </a:pPr>
            <a:r>
              <a:rPr lang="en-US" sz="1400" b="1" dirty="0" smtClean="0">
                <a:solidFill>
                  <a:schemeClr val="tx2"/>
                </a:solidFill>
                <a:latin typeface="Arial Bold"/>
                <a:cs typeface="Arial Bold"/>
              </a:rPr>
              <a:t>Moderated by</a:t>
            </a:r>
            <a:r>
              <a:rPr lang="en-US" sz="1400" dirty="0" smtClean="0">
                <a:solidFill>
                  <a:schemeClr val="tx2"/>
                </a:solidFill>
                <a:latin typeface="Arial Bold"/>
                <a:cs typeface="Arial Bold"/>
              </a:rPr>
              <a:t>: </a:t>
            </a:r>
            <a:r>
              <a:rPr lang="en-US" sz="1400" b="1" dirty="0" smtClean="0">
                <a:solidFill>
                  <a:schemeClr val="tx2"/>
                </a:solidFill>
                <a:latin typeface="Arial Bold"/>
                <a:cs typeface="Arial Bold"/>
              </a:rPr>
              <a:t>Christopher Tate</a:t>
            </a:r>
            <a:r>
              <a:rPr lang="en-US" sz="1400" dirty="0" smtClean="0">
                <a:solidFill>
                  <a:schemeClr val="tx2"/>
                </a:solidFill>
                <a:latin typeface="Arial Bold"/>
                <a:cs typeface="Arial Bold"/>
              </a:rPr>
              <a:t>, Education Program Specialist, U.S Department of Education and </a:t>
            </a:r>
            <a:r>
              <a:rPr lang="en-US" sz="1400" b="1" dirty="0" smtClean="0">
                <a:solidFill>
                  <a:schemeClr val="tx2"/>
                </a:solidFill>
                <a:latin typeface="Arial Bold"/>
                <a:cs typeface="Arial Bold"/>
              </a:rPr>
              <a:t>Brian Keating</a:t>
            </a:r>
            <a:r>
              <a:rPr lang="en-US" sz="1400" dirty="0" smtClean="0">
                <a:solidFill>
                  <a:schemeClr val="tx2"/>
                </a:solidFill>
                <a:latin typeface="Arial Bold"/>
                <a:cs typeface="Arial Bold"/>
              </a:rPr>
              <a:t>, Webinar Facilitator and Knowledge Manager, Maher &amp; Maher </a:t>
            </a:r>
          </a:p>
        </p:txBody>
      </p:sp>
    </p:spTree>
    <p:extLst>
      <p:ext uri="{BB962C8B-B14F-4D97-AF65-F5344CB8AC3E}">
        <p14:creationId xmlns:p14="http://schemas.microsoft.com/office/powerpoint/2010/main" val="2853354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p:cNvSpPr txBox="1">
            <a:spLocks noChangeArrowheads="1"/>
          </p:cNvSpPr>
          <p:nvPr/>
        </p:nvSpPr>
        <p:spPr bwMode="auto">
          <a:xfrm>
            <a:off x="381000" y="1524000"/>
            <a:ext cx="837565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ts val="300"/>
              </a:spcBef>
              <a:spcAft>
                <a:spcPts val="300"/>
              </a:spcAft>
              <a:buFontTx/>
              <a:buChar char="•"/>
            </a:pPr>
            <a:r>
              <a:rPr lang="en-US" sz="1900" dirty="0" smtClean="0">
                <a:latin typeface="Arial"/>
                <a:cs typeface="Arial"/>
              </a:rPr>
              <a:t>What are the essential </a:t>
            </a:r>
            <a:r>
              <a:rPr lang="en-US" sz="1900" dirty="0" err="1" smtClean="0">
                <a:latin typeface="Arial"/>
                <a:cs typeface="Arial"/>
              </a:rPr>
              <a:t>learnings</a:t>
            </a:r>
            <a:r>
              <a:rPr lang="en-US" sz="1900" dirty="0" smtClean="0">
                <a:latin typeface="Arial"/>
                <a:cs typeface="Arial"/>
              </a:rPr>
              <a:t> by grade level and content area?</a:t>
            </a:r>
          </a:p>
          <a:p>
            <a:pPr eaLnBrk="1" hangingPunct="1">
              <a:spcBef>
                <a:spcPts val="300"/>
              </a:spcBef>
              <a:spcAft>
                <a:spcPts val="300"/>
              </a:spcAft>
              <a:buFontTx/>
              <a:buChar char="•"/>
            </a:pPr>
            <a:r>
              <a:rPr lang="en-US" sz="1900" dirty="0" smtClean="0">
                <a:latin typeface="Arial"/>
                <a:cs typeface="Arial"/>
              </a:rPr>
              <a:t>What content is taught and assessed in all schools (e.g., common texts, quarterly assessments, mid terms, final exams)?</a:t>
            </a:r>
          </a:p>
          <a:p>
            <a:pPr eaLnBrk="1" hangingPunct="1">
              <a:spcBef>
                <a:spcPts val="300"/>
              </a:spcBef>
              <a:spcAft>
                <a:spcPts val="300"/>
              </a:spcAft>
              <a:buFontTx/>
              <a:buChar char="•"/>
            </a:pPr>
            <a:r>
              <a:rPr lang="en-US" sz="1900" dirty="0" smtClean="0">
                <a:latin typeface="Arial"/>
                <a:cs typeface="Arial"/>
              </a:rPr>
              <a:t>How will we ensure consistency in grading (e.g., anchor papers and assignments)?</a:t>
            </a:r>
          </a:p>
          <a:p>
            <a:pPr eaLnBrk="1" hangingPunct="1">
              <a:spcBef>
                <a:spcPts val="300"/>
              </a:spcBef>
              <a:spcAft>
                <a:spcPts val="300"/>
              </a:spcAft>
              <a:buFontTx/>
              <a:buChar char="•"/>
            </a:pPr>
            <a:r>
              <a:rPr lang="en-US" sz="1900" dirty="0" smtClean="0">
                <a:latin typeface="Arial"/>
                <a:cs typeface="Arial"/>
              </a:rPr>
              <a:t>Will we adopt common pedagogical models in the district?</a:t>
            </a:r>
          </a:p>
          <a:p>
            <a:pPr eaLnBrk="1" hangingPunct="1">
              <a:buFontTx/>
              <a:buChar char="•"/>
            </a:pPr>
            <a:endParaRPr lang="en-US" sz="1400" dirty="0">
              <a:latin typeface="Gill Sans MT" pitchFamily="34" charset="0"/>
            </a:endParaRPr>
          </a:p>
        </p:txBody>
      </p:sp>
      <p:sp>
        <p:nvSpPr>
          <p:cNvPr id="5" name="Title 1"/>
          <p:cNvSpPr txBox="1">
            <a:spLocks/>
          </p:cNvSpPr>
          <p:nvPr/>
        </p:nvSpPr>
        <p:spPr>
          <a:xfrm>
            <a:off x="457200" y="228600"/>
            <a:ext cx="7086600" cy="762000"/>
          </a:xfrm>
          <a:prstGeom prst="rect">
            <a:avLst/>
          </a:prstGeom>
        </p:spPr>
        <p:txBody>
          <a:bodyPr anchor="ctr">
            <a:normAutofit/>
          </a:bodyPr>
          <a:lstStyle/>
          <a:p>
            <a:pPr lvl="0" defTabSz="457200">
              <a:spcBef>
                <a:spcPct val="0"/>
              </a:spcBef>
              <a:defRPr/>
            </a:pPr>
            <a:r>
              <a:rPr lang="en-US" sz="1600" b="1" cap="all" noProof="0" dirty="0" smtClean="0">
                <a:solidFill>
                  <a:schemeClr val="bg1"/>
                </a:solidFill>
                <a:latin typeface="Arial"/>
                <a:ea typeface="+mj-ea"/>
                <a:cs typeface="Arial"/>
              </a:rPr>
              <a:t>A Core Instructional Program Across Content Areas Aligned to the State Standards: Key Considerations</a:t>
            </a:r>
            <a:endParaRPr kumimoji="0" lang="en-US" sz="1600" b="1" i="0" u="none" strike="noStrike" kern="1200" cap="all" spc="0" normalizeH="0" baseline="0" noProof="0" dirty="0">
              <a:ln>
                <a:noFill/>
              </a:ln>
              <a:solidFill>
                <a:schemeClr val="bg1"/>
              </a:solidFill>
              <a:effectLst/>
              <a:uLnTx/>
              <a:uFillTx/>
              <a:latin typeface="Arial"/>
              <a:ea typeface="+mj-ea"/>
              <a:cs typeface="Arial"/>
            </a:endParaRPr>
          </a:p>
        </p:txBody>
      </p:sp>
      <p:sp>
        <p:nvSpPr>
          <p:cNvPr id="6" name="TextBox 5"/>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10</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2830131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525963"/>
          </a:xfrm>
        </p:spPr>
        <p:txBody>
          <a:bodyPr>
            <a:normAutofit/>
          </a:bodyPr>
          <a:lstStyle/>
          <a:p>
            <a:pPr marL="230188" indent="-230188">
              <a:spcBef>
                <a:spcPts val="300"/>
              </a:spcBef>
              <a:spcAft>
                <a:spcPts val="300"/>
              </a:spcAft>
            </a:pPr>
            <a:r>
              <a:rPr lang="en-US" sz="1900" dirty="0" smtClean="0">
                <a:latin typeface="Arial"/>
                <a:cs typeface="Arial"/>
              </a:rPr>
              <a:t>What are our students’ needs in reading and writing?</a:t>
            </a:r>
          </a:p>
          <a:p>
            <a:pPr marL="230188" indent="-230188">
              <a:spcBef>
                <a:spcPts val="300"/>
              </a:spcBef>
              <a:spcAft>
                <a:spcPts val="300"/>
              </a:spcAft>
            </a:pPr>
            <a:r>
              <a:rPr lang="en-US" sz="1900" dirty="0" smtClean="0">
                <a:latin typeface="Arial"/>
                <a:cs typeface="Arial"/>
              </a:rPr>
              <a:t>What strategies and/or structured interventions exist to meet those needs?</a:t>
            </a:r>
          </a:p>
          <a:p>
            <a:pPr marL="230188" indent="-230188">
              <a:spcBef>
                <a:spcPts val="300"/>
              </a:spcBef>
              <a:spcAft>
                <a:spcPts val="300"/>
              </a:spcAft>
            </a:pPr>
            <a:r>
              <a:rPr lang="en-US" sz="1900" dirty="0" smtClean="0">
                <a:latin typeface="Arial"/>
                <a:cs typeface="Arial"/>
              </a:rPr>
              <a:t>How might we need to alter the traditional school day and academic year in order to support students with significant gaps in learning?</a:t>
            </a:r>
          </a:p>
          <a:p>
            <a:pPr marL="230188" indent="-230188">
              <a:spcBef>
                <a:spcPts val="300"/>
              </a:spcBef>
              <a:spcAft>
                <a:spcPts val="300"/>
              </a:spcAft>
            </a:pPr>
            <a:r>
              <a:rPr lang="en-US" sz="1900" dirty="0" smtClean="0">
                <a:latin typeface="Arial"/>
                <a:cs typeface="Arial"/>
              </a:rPr>
              <a:t>How often will we check in on the progress of every student?</a:t>
            </a:r>
          </a:p>
          <a:p>
            <a:pPr marL="230188" indent="-230188">
              <a:spcBef>
                <a:spcPts val="300"/>
              </a:spcBef>
              <a:spcAft>
                <a:spcPts val="300"/>
              </a:spcAft>
            </a:pPr>
            <a:r>
              <a:rPr lang="en-US" sz="1900" dirty="0" smtClean="0">
                <a:latin typeface="Arial"/>
                <a:cs typeface="Arial"/>
              </a:rPr>
              <a:t>What are the entrance and exit criteria for each intervention?</a:t>
            </a:r>
            <a:endParaRPr lang="en-US" dirty="0" smtClean="0"/>
          </a:p>
          <a:p>
            <a:endParaRPr lang="en-US" dirty="0" smtClean="0"/>
          </a:p>
          <a:p>
            <a:endParaRPr lang="en-US" dirty="0"/>
          </a:p>
        </p:txBody>
      </p:sp>
      <p:sp>
        <p:nvSpPr>
          <p:cNvPr id="4" name="Title 1"/>
          <p:cNvSpPr txBox="1">
            <a:spLocks/>
          </p:cNvSpPr>
          <p:nvPr/>
        </p:nvSpPr>
        <p:spPr>
          <a:xfrm>
            <a:off x="457200" y="228600"/>
            <a:ext cx="6324600" cy="762000"/>
          </a:xfrm>
          <a:prstGeom prst="rect">
            <a:avLst/>
          </a:prstGeom>
        </p:spPr>
        <p:txBody>
          <a:bodyPr anchor="ctr">
            <a:normAutofit/>
          </a:bodyPr>
          <a:lstStyle/>
          <a:p>
            <a:pPr lvl="0" defTabSz="457200">
              <a:spcBef>
                <a:spcPct val="0"/>
              </a:spcBef>
              <a:defRPr/>
            </a:pPr>
            <a:r>
              <a:rPr lang="en-US" sz="1600" b="1" cap="all" dirty="0" smtClean="0">
                <a:solidFill>
                  <a:schemeClr val="bg1"/>
                </a:solidFill>
                <a:latin typeface="Arial"/>
                <a:ea typeface="+mj-ea"/>
                <a:cs typeface="Arial"/>
              </a:rPr>
              <a:t>Tiered Interventions and Extended Learning Opportunities</a:t>
            </a:r>
            <a:endParaRPr kumimoji="0" lang="en-US" sz="1600" b="1" i="0" u="none" strike="noStrike" kern="1200" cap="all"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11</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1294308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0"/>
            <a:ext cx="8382000" cy="4648200"/>
          </a:xfrm>
        </p:spPr>
        <p:txBody>
          <a:bodyPr>
            <a:noAutofit/>
          </a:bodyPr>
          <a:lstStyle/>
          <a:p>
            <a:pPr marL="230188" indent="-230188" fontAlgn="auto">
              <a:spcBef>
                <a:spcPts val="300"/>
              </a:spcBef>
              <a:spcAft>
                <a:spcPts val="300"/>
              </a:spcAft>
              <a:buFont typeface="Arial"/>
              <a:buChar char="•"/>
              <a:defRPr/>
            </a:pPr>
            <a:r>
              <a:rPr lang="en-US" sz="1900" dirty="0" smtClean="0">
                <a:latin typeface="Arial"/>
                <a:cs typeface="Arial"/>
              </a:rPr>
              <a:t>Teacher and administrator training by experts</a:t>
            </a:r>
          </a:p>
          <a:p>
            <a:pPr marL="230188" indent="-230188" fontAlgn="auto">
              <a:spcBef>
                <a:spcPts val="300"/>
              </a:spcBef>
              <a:spcAft>
                <a:spcPts val="300"/>
              </a:spcAft>
              <a:buFont typeface="Arial"/>
              <a:buChar char="•"/>
              <a:defRPr/>
            </a:pPr>
            <a:r>
              <a:rPr lang="en-US" sz="1900" dirty="0" smtClean="0">
                <a:latin typeface="Arial"/>
                <a:cs typeface="Arial"/>
              </a:rPr>
              <a:t>Ongoing “Collaborative Coaching and Learning” at the school level</a:t>
            </a:r>
          </a:p>
          <a:p>
            <a:pPr marL="230188" indent="-230188" fontAlgn="auto">
              <a:spcBef>
                <a:spcPts val="300"/>
              </a:spcBef>
              <a:spcAft>
                <a:spcPts val="300"/>
              </a:spcAft>
              <a:buFont typeface="Arial"/>
              <a:buChar char="•"/>
              <a:defRPr/>
            </a:pPr>
            <a:r>
              <a:rPr lang="en-US" sz="1900" dirty="0" smtClean="0">
                <a:latin typeface="Arial"/>
                <a:cs typeface="Arial"/>
              </a:rPr>
              <a:t>Knowledgeable and engaged principals, supervisors of principals and other senior district leaders</a:t>
            </a:r>
          </a:p>
          <a:p>
            <a:pPr marL="230188" indent="-230188" fontAlgn="auto">
              <a:spcBef>
                <a:spcPts val="300"/>
              </a:spcBef>
              <a:spcAft>
                <a:spcPts val="300"/>
              </a:spcAft>
              <a:buFont typeface="Arial"/>
              <a:buChar char="•"/>
              <a:defRPr/>
            </a:pPr>
            <a:r>
              <a:rPr lang="en-US" sz="1900" dirty="0" smtClean="0">
                <a:latin typeface="Arial"/>
                <a:cs typeface="Arial"/>
              </a:rPr>
              <a:t>School based professional learning focused on literacy and owned by the Instructional Leadership Team</a:t>
            </a:r>
          </a:p>
          <a:p>
            <a:pPr marL="274320" indent="-274320" fontAlgn="auto">
              <a:lnSpc>
                <a:spcPct val="120000"/>
              </a:lnSpc>
              <a:spcBef>
                <a:spcPts val="0"/>
              </a:spcBef>
              <a:spcAft>
                <a:spcPts val="0"/>
              </a:spcAft>
              <a:buFont typeface="Wingdings 2"/>
              <a:buChar char=""/>
              <a:defRPr/>
            </a:pPr>
            <a:endParaRPr lang="en-US" sz="2800" dirty="0"/>
          </a:p>
        </p:txBody>
      </p:sp>
      <p:sp>
        <p:nvSpPr>
          <p:cNvPr id="4" name="Title 1"/>
          <p:cNvSpPr txBox="1">
            <a:spLocks/>
          </p:cNvSpPr>
          <p:nvPr/>
        </p:nvSpPr>
        <p:spPr>
          <a:xfrm>
            <a:off x="457200" y="228600"/>
            <a:ext cx="7010400" cy="762000"/>
          </a:xfrm>
          <a:prstGeom prst="rect">
            <a:avLst/>
          </a:prstGeom>
        </p:spPr>
        <p:txBody>
          <a:bodyPr anchor="ctr">
            <a:normAutofit/>
          </a:bodyPr>
          <a:lstStyle/>
          <a:p>
            <a:pPr lvl="0" defTabSz="457200">
              <a:spcBef>
                <a:spcPct val="0"/>
              </a:spcBef>
              <a:defRPr/>
            </a:pPr>
            <a:r>
              <a:rPr lang="en-US" sz="1600" b="1" cap="all" noProof="0" dirty="0" smtClean="0">
                <a:solidFill>
                  <a:schemeClr val="bg1"/>
                </a:solidFill>
                <a:latin typeface="Arial"/>
                <a:ea typeface="+mj-ea"/>
                <a:cs typeface="Arial"/>
              </a:rPr>
              <a:t>Deep and Ongoing Professional Learning Considerations</a:t>
            </a:r>
            <a:endParaRPr kumimoji="0" lang="en-US" sz="1600" b="1" i="0" u="none" strike="noStrike" kern="1200" cap="all"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12</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3916131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28600"/>
            <a:ext cx="7010400" cy="762000"/>
          </a:xfrm>
          <a:prstGeom prst="rect">
            <a:avLst/>
          </a:prstGeom>
        </p:spPr>
        <p:txBody>
          <a:bodyPr anchor="ctr">
            <a:normAutofit/>
          </a:bodyPr>
          <a:lstStyle/>
          <a:p>
            <a:pPr lvl="0" defTabSz="457200">
              <a:spcBef>
                <a:spcPct val="0"/>
              </a:spcBef>
              <a:defRPr/>
            </a:pPr>
            <a:r>
              <a:rPr lang="en-US" sz="1600" b="1" cap="all" noProof="0" dirty="0" smtClean="0">
                <a:solidFill>
                  <a:schemeClr val="bg1"/>
                </a:solidFill>
                <a:latin typeface="Arial"/>
                <a:ea typeface="+mj-ea"/>
                <a:cs typeface="Arial"/>
              </a:rPr>
              <a:t>Collaborative Coaching and Learning Cycle</a:t>
            </a:r>
            <a:endParaRPr kumimoji="0" lang="en-US" sz="1600" b="1" i="0" u="none" strike="noStrike" kern="1200" cap="all"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13</a:t>
            </a:fld>
            <a:endParaRPr lang="en-US" sz="1200" dirty="0">
              <a:solidFill>
                <a:schemeClr val="tx1">
                  <a:lumMod val="50000"/>
                  <a:lumOff val="50000"/>
                </a:schemeClr>
              </a:solidFill>
              <a:latin typeface="Calibri (Body)"/>
              <a:cs typeface="Calibri (Body)"/>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61813889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410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724400"/>
          </a:xfrm>
        </p:spPr>
        <p:txBody>
          <a:bodyPr>
            <a:normAutofit/>
          </a:bodyPr>
          <a:lstStyle/>
          <a:p>
            <a:pPr marL="230188" indent="-230188">
              <a:spcBef>
                <a:spcPts val="300"/>
              </a:spcBef>
              <a:spcAft>
                <a:spcPts val="300"/>
              </a:spcAft>
            </a:pPr>
            <a:r>
              <a:rPr lang="en-US" sz="1900" dirty="0" smtClean="0">
                <a:latin typeface="Arial"/>
                <a:cs typeface="Arial"/>
              </a:rPr>
              <a:t>Assessment system is </a:t>
            </a:r>
            <a:r>
              <a:rPr lang="en-US" sz="2000" dirty="0" smtClean="0">
                <a:cs typeface="Arial"/>
              </a:rPr>
              <a:t>is comprised of screening, diagnostic, formative and summative measures, specifically designed to meet the needs of adolescents and to answer district questions</a:t>
            </a:r>
          </a:p>
          <a:p>
            <a:pPr marL="230188" indent="-230188">
              <a:spcBef>
                <a:spcPts val="300"/>
              </a:spcBef>
              <a:spcAft>
                <a:spcPts val="300"/>
              </a:spcAft>
            </a:pPr>
            <a:r>
              <a:rPr lang="en-US" sz="2000" dirty="0" smtClean="0">
                <a:cs typeface="Arial"/>
              </a:rPr>
              <a:t>Teachers interpret and discuss results regularly</a:t>
            </a:r>
          </a:p>
          <a:p>
            <a:pPr marL="230188" indent="-230188">
              <a:spcBef>
                <a:spcPts val="300"/>
              </a:spcBef>
              <a:spcAft>
                <a:spcPts val="300"/>
              </a:spcAft>
            </a:pPr>
            <a:r>
              <a:rPr lang="en-US" sz="2000" dirty="0" smtClean="0">
                <a:cs typeface="Arial"/>
              </a:rPr>
              <a:t>Looking at student work is a key component of the assessment system and informs instructional and professional learning decisions</a:t>
            </a:r>
          </a:p>
          <a:p>
            <a:pPr marL="230188" indent="-230188">
              <a:spcBef>
                <a:spcPts val="400"/>
              </a:spcBef>
              <a:spcAft>
                <a:spcPts val="400"/>
              </a:spcAft>
            </a:pPr>
            <a:endParaRPr lang="en-US" sz="1900" dirty="0">
              <a:latin typeface="Arial"/>
              <a:cs typeface="Arial"/>
            </a:endParaRPr>
          </a:p>
        </p:txBody>
      </p:sp>
      <p:sp>
        <p:nvSpPr>
          <p:cNvPr id="4" name="Title 1"/>
          <p:cNvSpPr txBox="1">
            <a:spLocks/>
          </p:cNvSpPr>
          <p:nvPr/>
        </p:nvSpPr>
        <p:spPr>
          <a:xfrm>
            <a:off x="457200" y="228600"/>
            <a:ext cx="7010400" cy="762000"/>
          </a:xfrm>
          <a:prstGeom prst="rect">
            <a:avLst/>
          </a:prstGeom>
        </p:spPr>
        <p:txBody>
          <a:bodyPr anchor="ctr">
            <a:normAutofit/>
          </a:bodyPr>
          <a:lstStyle/>
          <a:p>
            <a:pPr lvl="0" defTabSz="457200">
              <a:spcBef>
                <a:spcPct val="0"/>
              </a:spcBef>
              <a:defRPr/>
            </a:pPr>
            <a:r>
              <a:rPr lang="en-US" sz="1600" b="1" cap="all" noProof="0" dirty="0" smtClean="0">
                <a:solidFill>
                  <a:schemeClr val="bg1"/>
                </a:solidFill>
                <a:latin typeface="Arial"/>
                <a:ea typeface="+mj-ea"/>
                <a:cs typeface="Arial"/>
              </a:rPr>
              <a:t>A Comprehensive Assessment System that Drives Classroom, School, and District Decision Making</a:t>
            </a:r>
            <a:endParaRPr kumimoji="0" lang="en-US" sz="1600" b="1" i="0" u="none" strike="noStrike" kern="1200" cap="all"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14</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4069720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724400"/>
          </a:xfrm>
        </p:spPr>
        <p:txBody>
          <a:bodyPr>
            <a:normAutofit/>
          </a:bodyPr>
          <a:lstStyle/>
          <a:p>
            <a:pPr marL="230188" indent="-230188">
              <a:spcBef>
                <a:spcPts val="300"/>
              </a:spcBef>
              <a:spcAft>
                <a:spcPts val="300"/>
              </a:spcAft>
            </a:pPr>
            <a:r>
              <a:rPr lang="en-US" sz="1900" dirty="0" smtClean="0">
                <a:latin typeface="Arial"/>
                <a:cs typeface="Arial"/>
              </a:rPr>
              <a:t>Student instructional day and year</a:t>
            </a:r>
          </a:p>
          <a:p>
            <a:pPr marL="230188" indent="-230188">
              <a:spcBef>
                <a:spcPts val="300"/>
              </a:spcBef>
              <a:spcAft>
                <a:spcPts val="300"/>
              </a:spcAft>
            </a:pPr>
            <a:r>
              <a:rPr lang="en-US" sz="1900" dirty="0" smtClean="0">
                <a:latin typeface="Arial"/>
                <a:cs typeface="Arial"/>
              </a:rPr>
              <a:t>Master schedule is designed to meet student needs</a:t>
            </a:r>
          </a:p>
          <a:p>
            <a:pPr marL="230188" indent="-230188">
              <a:spcBef>
                <a:spcPts val="300"/>
              </a:spcBef>
              <a:spcAft>
                <a:spcPts val="300"/>
              </a:spcAft>
            </a:pPr>
            <a:r>
              <a:rPr lang="en-US" sz="2000" dirty="0" smtClean="0">
                <a:cs typeface="Arial"/>
              </a:rPr>
              <a:t>Grants, private dollars and general school purposes dollars are aligned to the instructional priorities in the district</a:t>
            </a:r>
          </a:p>
          <a:p>
            <a:pPr marL="230188" indent="-230188">
              <a:spcBef>
                <a:spcPts val="300"/>
              </a:spcBef>
              <a:spcAft>
                <a:spcPts val="300"/>
              </a:spcAft>
            </a:pPr>
            <a:r>
              <a:rPr lang="en-US" sz="2000" dirty="0" smtClean="0">
                <a:cs typeface="Arial"/>
              </a:rPr>
              <a:t>Grants with the potential to detract from the instructional focus are not pursued</a:t>
            </a:r>
          </a:p>
          <a:p>
            <a:pPr marL="230188" indent="-230188">
              <a:spcBef>
                <a:spcPts val="300"/>
              </a:spcBef>
              <a:spcAft>
                <a:spcPts val="300"/>
              </a:spcAft>
            </a:pPr>
            <a:r>
              <a:rPr lang="en-US" sz="2000" dirty="0" smtClean="0">
                <a:cs typeface="Arial"/>
              </a:rPr>
              <a:t>School improvement plan is reviewed for alignment to instructional focus</a:t>
            </a:r>
            <a:endParaRPr lang="en-US" sz="1900" dirty="0" smtClean="0">
              <a:latin typeface="Arial"/>
              <a:cs typeface="Arial"/>
            </a:endParaRPr>
          </a:p>
          <a:p>
            <a:pPr marL="230188" indent="-230188">
              <a:spcBef>
                <a:spcPts val="300"/>
              </a:spcBef>
              <a:spcAft>
                <a:spcPts val="300"/>
              </a:spcAft>
            </a:pPr>
            <a:endParaRPr lang="en-US" sz="1900" dirty="0" smtClean="0">
              <a:latin typeface="Arial"/>
              <a:cs typeface="Arial"/>
            </a:endParaRPr>
          </a:p>
          <a:p>
            <a:pPr marL="230188" indent="-230188">
              <a:spcBef>
                <a:spcPts val="300"/>
              </a:spcBef>
              <a:spcAft>
                <a:spcPts val="300"/>
              </a:spcAft>
            </a:pPr>
            <a:endParaRPr lang="en-US" sz="1900" dirty="0" smtClean="0">
              <a:latin typeface="Arial"/>
              <a:cs typeface="Arial"/>
            </a:endParaRPr>
          </a:p>
          <a:p>
            <a:pPr marL="230188" indent="-230188">
              <a:spcBef>
                <a:spcPts val="300"/>
              </a:spcBef>
              <a:spcAft>
                <a:spcPts val="300"/>
              </a:spcAft>
              <a:buNone/>
            </a:pPr>
            <a:r>
              <a:rPr lang="en-US" sz="1200" dirty="0" smtClean="0">
                <a:cs typeface="Arial"/>
              </a:rPr>
              <a:t>(See Hawley-Miles and Frank 2008, </a:t>
            </a:r>
            <a:r>
              <a:rPr lang="en-US" sz="1200" i="1" dirty="0" smtClean="0">
                <a:cs typeface="Arial"/>
              </a:rPr>
              <a:t>The Strategic School Making the Most of People, Time, and Money)</a:t>
            </a:r>
            <a:r>
              <a:rPr lang="en-US" sz="1200" dirty="0" smtClean="0">
                <a:cs typeface="Arial"/>
              </a:rPr>
              <a:t> </a:t>
            </a:r>
          </a:p>
          <a:p>
            <a:pPr marL="230188" indent="-230188">
              <a:spcBef>
                <a:spcPts val="400"/>
              </a:spcBef>
              <a:spcAft>
                <a:spcPts val="400"/>
              </a:spcAft>
              <a:buNone/>
            </a:pPr>
            <a:endParaRPr lang="en-US" sz="2000" dirty="0" smtClean="0">
              <a:cs typeface="Arial"/>
            </a:endParaRPr>
          </a:p>
        </p:txBody>
      </p:sp>
      <p:sp>
        <p:nvSpPr>
          <p:cNvPr id="4" name="Title 1"/>
          <p:cNvSpPr txBox="1">
            <a:spLocks/>
          </p:cNvSpPr>
          <p:nvPr/>
        </p:nvSpPr>
        <p:spPr>
          <a:xfrm>
            <a:off x="457200" y="228600"/>
            <a:ext cx="7010400" cy="762000"/>
          </a:xfrm>
          <a:prstGeom prst="rect">
            <a:avLst/>
          </a:prstGeom>
        </p:spPr>
        <p:txBody>
          <a:bodyPr anchor="ctr">
            <a:normAutofit/>
          </a:bodyPr>
          <a:lstStyle/>
          <a:p>
            <a:pPr lvl="0" defTabSz="457200">
              <a:spcBef>
                <a:spcPct val="0"/>
              </a:spcBef>
              <a:defRPr/>
            </a:pPr>
            <a:r>
              <a:rPr lang="en-US" sz="1600" b="1" cap="all" noProof="0" dirty="0" smtClean="0">
                <a:solidFill>
                  <a:schemeClr val="bg1"/>
                </a:solidFill>
                <a:latin typeface="Arial"/>
                <a:ea typeface="+mj-ea"/>
                <a:cs typeface="Arial"/>
              </a:rPr>
              <a:t>Resources Aligned to the Work (People, Time,</a:t>
            </a:r>
            <a:r>
              <a:rPr lang="en-US" sz="1600" b="1" cap="all" dirty="0" smtClean="0">
                <a:solidFill>
                  <a:schemeClr val="bg1"/>
                </a:solidFill>
                <a:latin typeface="Arial"/>
                <a:ea typeface="+mj-ea"/>
                <a:cs typeface="Arial"/>
              </a:rPr>
              <a:t> and Money)</a:t>
            </a:r>
            <a:endParaRPr kumimoji="0" lang="en-US" sz="1600" b="1" i="0" u="none" strike="noStrike" kern="1200" cap="all"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15</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4069720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724400"/>
          </a:xfrm>
        </p:spPr>
        <p:txBody>
          <a:bodyPr>
            <a:normAutofit/>
          </a:bodyPr>
          <a:lstStyle/>
          <a:p>
            <a:pPr marL="230188" indent="-230188">
              <a:spcBef>
                <a:spcPts val="300"/>
              </a:spcBef>
              <a:spcAft>
                <a:spcPts val="300"/>
              </a:spcAft>
            </a:pPr>
            <a:r>
              <a:rPr lang="en-US" sz="2000" dirty="0" smtClean="0">
                <a:cs typeface="Arial"/>
              </a:rPr>
              <a:t>Family members are active members of school-based Instructional Leadership Teams</a:t>
            </a:r>
          </a:p>
          <a:p>
            <a:pPr marL="230188" indent="-230188">
              <a:spcBef>
                <a:spcPts val="300"/>
              </a:spcBef>
              <a:spcAft>
                <a:spcPts val="300"/>
              </a:spcAft>
            </a:pPr>
            <a:r>
              <a:rPr lang="en-US" sz="2000" dirty="0" smtClean="0">
                <a:cs typeface="Arial"/>
              </a:rPr>
              <a:t>The business community plays a role in supporting adolescent literacy development in the workplace</a:t>
            </a:r>
          </a:p>
          <a:p>
            <a:pPr marL="230188" indent="-230188">
              <a:spcBef>
                <a:spcPts val="300"/>
              </a:spcBef>
              <a:spcAft>
                <a:spcPts val="300"/>
              </a:spcAft>
            </a:pPr>
            <a:r>
              <a:rPr lang="en-US" sz="2000" dirty="0" smtClean="0">
                <a:cs typeface="Arial"/>
              </a:rPr>
              <a:t>The philanthropic community plays a role in funding aspects of the work</a:t>
            </a:r>
          </a:p>
          <a:p>
            <a:pPr marL="230188" indent="-230188">
              <a:spcBef>
                <a:spcPts val="400"/>
              </a:spcBef>
              <a:spcAft>
                <a:spcPts val="400"/>
              </a:spcAft>
              <a:buNone/>
            </a:pPr>
            <a:endParaRPr lang="en-US" sz="1900" dirty="0" smtClean="0">
              <a:latin typeface="Arial"/>
              <a:cs typeface="Arial"/>
            </a:endParaRPr>
          </a:p>
          <a:p>
            <a:pPr marL="230188" indent="-230188">
              <a:spcBef>
                <a:spcPts val="400"/>
              </a:spcBef>
              <a:spcAft>
                <a:spcPts val="400"/>
              </a:spcAft>
              <a:buNone/>
            </a:pPr>
            <a:endParaRPr lang="en-US" sz="1900" dirty="0" smtClean="0">
              <a:latin typeface="Arial"/>
              <a:cs typeface="Arial"/>
            </a:endParaRPr>
          </a:p>
          <a:p>
            <a:pPr marL="230188" indent="-230188">
              <a:spcBef>
                <a:spcPts val="400"/>
              </a:spcBef>
              <a:spcAft>
                <a:spcPts val="400"/>
              </a:spcAft>
              <a:buNone/>
            </a:pPr>
            <a:endParaRPr lang="en-US" sz="1900" dirty="0" smtClean="0">
              <a:latin typeface="Arial"/>
              <a:cs typeface="Arial"/>
            </a:endParaRPr>
          </a:p>
          <a:p>
            <a:pPr marL="230188" indent="-230188">
              <a:spcBef>
                <a:spcPts val="400"/>
              </a:spcBef>
              <a:spcAft>
                <a:spcPts val="400"/>
              </a:spcAft>
              <a:buNone/>
            </a:pPr>
            <a:endParaRPr lang="en-US" sz="1900" dirty="0" smtClean="0">
              <a:latin typeface="Arial"/>
              <a:cs typeface="Arial"/>
            </a:endParaRPr>
          </a:p>
          <a:p>
            <a:pPr marL="230188" indent="-230188">
              <a:spcBef>
                <a:spcPts val="400"/>
              </a:spcBef>
              <a:spcAft>
                <a:spcPts val="400"/>
              </a:spcAft>
              <a:buNone/>
            </a:pPr>
            <a:endParaRPr lang="en-US" sz="2000" dirty="0" smtClean="0">
              <a:cs typeface="Arial"/>
            </a:endParaRPr>
          </a:p>
        </p:txBody>
      </p:sp>
      <p:sp>
        <p:nvSpPr>
          <p:cNvPr id="4" name="Title 1"/>
          <p:cNvSpPr txBox="1">
            <a:spLocks/>
          </p:cNvSpPr>
          <p:nvPr/>
        </p:nvSpPr>
        <p:spPr>
          <a:xfrm>
            <a:off x="457200" y="228600"/>
            <a:ext cx="7010400" cy="762000"/>
          </a:xfrm>
          <a:prstGeom prst="rect">
            <a:avLst/>
          </a:prstGeom>
        </p:spPr>
        <p:txBody>
          <a:bodyPr anchor="ctr">
            <a:normAutofit/>
          </a:bodyPr>
          <a:lstStyle/>
          <a:p>
            <a:pPr lvl="0" defTabSz="457200">
              <a:spcBef>
                <a:spcPct val="0"/>
              </a:spcBef>
              <a:defRPr/>
            </a:pPr>
            <a:r>
              <a:rPr lang="en-US" sz="1600" b="1" cap="all" noProof="0" dirty="0" smtClean="0">
                <a:solidFill>
                  <a:schemeClr val="bg1"/>
                </a:solidFill>
                <a:latin typeface="Arial"/>
                <a:ea typeface="+mj-ea"/>
                <a:cs typeface="Arial"/>
              </a:rPr>
              <a:t>Community and Family </a:t>
            </a:r>
            <a:r>
              <a:rPr lang="en-US" sz="1600" b="1" cap="all" dirty="0" smtClean="0">
                <a:solidFill>
                  <a:schemeClr val="bg1"/>
                </a:solidFill>
                <a:latin typeface="Arial"/>
                <a:ea typeface="+mj-ea"/>
                <a:cs typeface="Arial"/>
              </a:rPr>
              <a:t>Support Aligned to the Work</a:t>
            </a:r>
            <a:endParaRPr kumimoji="0" lang="en-US" sz="1600" b="1" i="0" u="none" strike="noStrike" kern="1200" cap="all"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16</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4069720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28600"/>
            <a:ext cx="7010400" cy="762000"/>
          </a:xfrm>
          <a:prstGeom prst="rect">
            <a:avLst/>
          </a:prstGeom>
        </p:spPr>
        <p:txBody>
          <a:bodyPr anchor="ctr">
            <a:normAutofit/>
          </a:bodyPr>
          <a:lstStyle/>
          <a:p>
            <a:pPr lvl="0" defTabSz="457200">
              <a:spcBef>
                <a:spcPct val="0"/>
              </a:spcBef>
              <a:defRPr/>
            </a:pPr>
            <a:r>
              <a:rPr lang="en-US" sz="1600" b="1" cap="all" dirty="0" smtClean="0">
                <a:solidFill>
                  <a:schemeClr val="bg1"/>
                </a:solidFill>
                <a:latin typeface="Arial"/>
                <a:ea typeface="+mj-ea"/>
                <a:cs typeface="Arial"/>
              </a:rPr>
              <a:t>The Results of an Adolescent Literacy Initiative in an Urban School System</a:t>
            </a:r>
            <a:endParaRPr kumimoji="0" lang="en-US" sz="1600" b="1" i="0" u="none" strike="noStrike" kern="1200" cap="all"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17</a:t>
            </a:fld>
            <a:endParaRPr lang="en-US" sz="1200" dirty="0">
              <a:solidFill>
                <a:schemeClr val="tx1">
                  <a:lumMod val="50000"/>
                  <a:lumOff val="50000"/>
                </a:schemeClr>
              </a:solidFill>
              <a:latin typeface="Calibri (Body)"/>
              <a:cs typeface="Calibri (Body)"/>
            </a:endParaRP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1412220270"/>
              </p:ext>
            </p:extLst>
          </p:nvPr>
        </p:nvGraphicFramePr>
        <p:xfrm>
          <a:off x="457200" y="1371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868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525963"/>
          </a:xfrm>
        </p:spPr>
        <p:txBody>
          <a:bodyPr>
            <a:normAutofit/>
          </a:bodyPr>
          <a:lstStyle/>
          <a:p>
            <a:pPr marL="230188" indent="-230188">
              <a:spcBef>
                <a:spcPts val="300"/>
              </a:spcBef>
              <a:spcAft>
                <a:spcPts val="300"/>
              </a:spcAft>
            </a:pPr>
            <a:r>
              <a:rPr lang="en-US" sz="1900" dirty="0" smtClean="0">
                <a:latin typeface=""/>
                <a:cs typeface="Arial"/>
              </a:rPr>
              <a:t>Understanding the students’ needs is paramount.</a:t>
            </a:r>
          </a:p>
          <a:p>
            <a:pPr marL="230188" indent="-230188">
              <a:spcBef>
                <a:spcPts val="300"/>
              </a:spcBef>
              <a:spcAft>
                <a:spcPts val="300"/>
              </a:spcAft>
            </a:pPr>
            <a:r>
              <a:rPr lang="en-US" sz="1900" dirty="0" smtClean="0">
                <a:latin typeface=""/>
                <a:cs typeface="Arial"/>
              </a:rPr>
              <a:t>The work is only as strong as the knowledge, coherence and alignment between and among key stakeholders.</a:t>
            </a:r>
          </a:p>
          <a:p>
            <a:pPr marL="230188" indent="-230188">
              <a:spcBef>
                <a:spcPts val="300"/>
              </a:spcBef>
              <a:spcAft>
                <a:spcPts val="300"/>
              </a:spcAft>
            </a:pPr>
            <a:r>
              <a:rPr lang="en-US" sz="1900" dirty="0" smtClean="0">
                <a:latin typeface=""/>
                <a:cs typeface="Arial"/>
              </a:rPr>
              <a:t>Less is more.</a:t>
            </a:r>
          </a:p>
          <a:p>
            <a:pPr marL="230188" indent="-230188">
              <a:spcBef>
                <a:spcPts val="300"/>
              </a:spcBef>
              <a:spcAft>
                <a:spcPts val="300"/>
              </a:spcAft>
            </a:pPr>
            <a:r>
              <a:rPr lang="en-US" sz="1900" dirty="0" smtClean="0">
                <a:latin typeface=""/>
                <a:cs typeface="Arial"/>
              </a:rPr>
              <a:t>Teacher expertise in content and pedagogy matters.</a:t>
            </a:r>
          </a:p>
          <a:p>
            <a:pPr marL="230188" indent="-230188">
              <a:spcBef>
                <a:spcPts val="300"/>
              </a:spcBef>
              <a:spcAft>
                <a:spcPts val="300"/>
              </a:spcAft>
            </a:pPr>
            <a:r>
              <a:rPr lang="en-US" sz="1900" dirty="0" smtClean="0">
                <a:latin typeface=""/>
                <a:cs typeface="Arial"/>
              </a:rPr>
              <a:t>Instructionally savvy principals make a demonstrable difference in student achievement (Education Matters, 2001).</a:t>
            </a:r>
          </a:p>
          <a:p>
            <a:pPr marL="230188" indent="-230188">
              <a:spcBef>
                <a:spcPts val="300"/>
              </a:spcBef>
              <a:spcAft>
                <a:spcPts val="300"/>
              </a:spcAft>
            </a:pPr>
            <a:r>
              <a:rPr lang="en-US" sz="1900" dirty="0" smtClean="0">
                <a:latin typeface=""/>
                <a:cs typeface="Arial"/>
              </a:rPr>
              <a:t>High functioning Instructional Leadership Teams contribute demonstrably to improved student outcomes (Education Matters, 2001). </a:t>
            </a:r>
          </a:p>
        </p:txBody>
      </p:sp>
      <p:sp>
        <p:nvSpPr>
          <p:cNvPr id="4" name="Title 1"/>
          <p:cNvSpPr txBox="1">
            <a:spLocks/>
          </p:cNvSpPr>
          <p:nvPr/>
        </p:nvSpPr>
        <p:spPr>
          <a:xfrm>
            <a:off x="457200" y="228600"/>
            <a:ext cx="7010400" cy="762000"/>
          </a:xfrm>
          <a:prstGeom prst="rect">
            <a:avLst/>
          </a:prstGeom>
        </p:spPr>
        <p:txBody>
          <a:bodyPr anchor="ctr">
            <a:normAutofit/>
          </a:bodyPr>
          <a:lstStyle/>
          <a:p>
            <a:pPr lvl="0" defTabSz="457200">
              <a:spcBef>
                <a:spcPct val="0"/>
              </a:spcBef>
              <a:defRPr/>
            </a:pPr>
            <a:r>
              <a:rPr lang="en-US" sz="1600" b="1" cap="all" dirty="0" smtClean="0">
                <a:solidFill>
                  <a:schemeClr val="bg1"/>
                </a:solidFill>
                <a:latin typeface="Arial"/>
                <a:ea typeface="+mj-ea"/>
                <a:cs typeface="Arial"/>
              </a:rPr>
              <a:t>Lessons Learned</a:t>
            </a:r>
            <a:endParaRPr kumimoji="0" lang="en-US" sz="1600" b="1" i="0" u="none" strike="noStrike" kern="1200" cap="all" spc="0" normalizeH="0" baseline="0" noProof="0" dirty="0">
              <a:ln>
                <a:noFill/>
              </a:ln>
              <a:solidFill>
                <a:schemeClr val="bg1"/>
              </a:solidFill>
              <a:effectLst/>
              <a:uLnTx/>
              <a:uFillTx/>
              <a:latin typeface="Arial"/>
              <a:ea typeface="+mj-ea"/>
              <a:cs typeface="Arial"/>
            </a:endParaRPr>
          </a:p>
        </p:txBody>
      </p:sp>
      <p:sp>
        <p:nvSpPr>
          <p:cNvPr id="10" name="TextBox 9"/>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18</a:t>
            </a:fld>
            <a:endParaRPr lang="en-US" sz="1200" dirty="0">
              <a:solidFill>
                <a:schemeClr val="tx1">
                  <a:lumMod val="50000"/>
                  <a:lumOff val="50000"/>
                </a:schemeClr>
              </a:solidFill>
              <a:latin typeface="Calibri (Body)"/>
              <a:cs typeface="Calibri (Body)"/>
            </a:endParaRPr>
          </a:p>
        </p:txBody>
      </p:sp>
      <p:sp>
        <p:nvSpPr>
          <p:cNvPr id="5" name="TextBox 4"/>
          <p:cNvSpPr txBox="1"/>
          <p:nvPr/>
        </p:nvSpPr>
        <p:spPr>
          <a:xfrm>
            <a:off x="3197412" y="70223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8538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011680"/>
            <a:ext cx="7772400" cy="1874520"/>
          </a:xfrm>
        </p:spPr>
        <p:txBody>
          <a:bodyPr>
            <a:noAutofit/>
          </a:bodyPr>
          <a:lstStyle/>
          <a:p>
            <a:pPr lvl="0" algn="l" defTabSz="457200">
              <a:defRPr/>
            </a:pPr>
            <a:r>
              <a:rPr lang="en-US" sz="2400" b="1" dirty="0" smtClean="0">
                <a:solidFill>
                  <a:srgbClr val="17375E"/>
                </a:solidFill>
                <a:latin typeface="Arial"/>
                <a:ea typeface="+mn-ea"/>
                <a:cs typeface="American Typewriter"/>
              </a:rPr>
              <a:t>A LOOK UNDER THE HOOD: AN ADOLESCENT LITERACY INITIATIVE IN HILLSBOROUGH COUNTY PUBLIC SCHOOLS</a:t>
            </a:r>
            <a:endParaRPr lang="en-US" sz="3200" b="1" dirty="0">
              <a:latin typeface="+mn-lt"/>
            </a:endParaRPr>
          </a:p>
        </p:txBody>
      </p:sp>
      <p:sp>
        <p:nvSpPr>
          <p:cNvPr id="3" name="TextBox 2"/>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19</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107550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p:cNvPicPr>
          <p:nvPr/>
        </p:nvPicPr>
        <p:blipFill>
          <a:blip r:embed="rId3"/>
          <a:srcRect t="2071" r="44478" b="20036"/>
          <a:stretch>
            <a:fillRect/>
          </a:stretch>
        </p:blipFill>
        <p:spPr bwMode="auto">
          <a:xfrm>
            <a:off x="0" y="0"/>
            <a:ext cx="9144000" cy="6858000"/>
          </a:xfrm>
          <a:prstGeom prst="rect">
            <a:avLst/>
          </a:prstGeom>
          <a:noFill/>
          <a:ln w="9525">
            <a:noFill/>
            <a:miter lim="800000"/>
            <a:headEnd/>
            <a:tailEnd/>
          </a:ln>
        </p:spPr>
      </p:pic>
      <p:pic>
        <p:nvPicPr>
          <p:cNvPr id="10" name="Picture 9"/>
          <p:cNvPicPr>
            <a:picLocks noChangeAspect="1"/>
          </p:cNvPicPr>
          <p:nvPr/>
        </p:nvPicPr>
        <p:blipFill>
          <a:blip r:embed="rId4"/>
          <a:srcRect t="2179" r="44536" b="20003"/>
          <a:stretch>
            <a:fillRect/>
          </a:stretch>
        </p:blipFill>
        <p:spPr bwMode="auto">
          <a:xfrm>
            <a:off x="0" y="0"/>
            <a:ext cx="9144000" cy="6858000"/>
          </a:xfrm>
          <a:prstGeom prst="rect">
            <a:avLst/>
          </a:prstGeom>
          <a:noFill/>
          <a:ln w="9525">
            <a:noFill/>
            <a:miter lim="800000"/>
            <a:headEnd/>
            <a:tailEnd/>
          </a:ln>
        </p:spPr>
      </p:pic>
      <p:pic>
        <p:nvPicPr>
          <p:cNvPr id="13" name="Picture 12"/>
          <p:cNvPicPr>
            <a:picLocks noChangeAspect="1"/>
          </p:cNvPicPr>
          <p:nvPr/>
        </p:nvPicPr>
        <p:blipFill>
          <a:blip r:embed="rId5"/>
          <a:srcRect/>
          <a:stretch>
            <a:fillRect/>
          </a:stretch>
        </p:blipFill>
        <p:spPr bwMode="auto">
          <a:xfrm>
            <a:off x="0" y="0"/>
            <a:ext cx="9155113" cy="6858000"/>
          </a:xfrm>
          <a:prstGeom prst="rect">
            <a:avLst/>
          </a:prstGeom>
          <a:noFill/>
          <a:ln w="9525">
            <a:noFill/>
            <a:miter lim="800000"/>
            <a:headEnd/>
            <a:tailEnd/>
          </a:ln>
        </p:spPr>
      </p:pic>
      <p:sp>
        <p:nvSpPr>
          <p:cNvPr id="14" name="Rectangle 13"/>
          <p:cNvSpPr/>
          <p:nvPr/>
        </p:nvSpPr>
        <p:spPr>
          <a:xfrm>
            <a:off x="23749" y="347140"/>
            <a:ext cx="2766952" cy="2054866"/>
          </a:xfrm>
          <a:prstGeom prst="rect">
            <a:avLst/>
          </a:prstGeom>
          <a:noFill/>
          <a:ln w="38100">
            <a:solidFill>
              <a:srgbClr val="8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7296" y="2430347"/>
            <a:ext cx="2763406" cy="4427652"/>
          </a:xfrm>
          <a:prstGeom prst="rect">
            <a:avLst/>
          </a:prstGeom>
          <a:noFill/>
          <a:ln w="38100">
            <a:solidFill>
              <a:srgbClr val="8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16" name="Text Box 20"/>
          <p:cNvSpPr txBox="1">
            <a:spLocks noChangeArrowheads="1"/>
          </p:cNvSpPr>
          <p:nvPr/>
        </p:nvSpPr>
        <p:spPr bwMode="auto">
          <a:xfrm>
            <a:off x="3333750" y="3219450"/>
            <a:ext cx="5295900" cy="5191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ct val="50000"/>
              </a:spcBef>
              <a:spcAft>
                <a:spcPts val="0"/>
              </a:spcAft>
              <a:defRPr/>
            </a:pPr>
            <a:r>
              <a:rPr lang="en-US" sz="2800" b="1">
                <a:solidFill>
                  <a:srgbClr val="CC0000"/>
                </a:solidFill>
                <a:effectLst>
                  <a:outerShdw blurRad="38100" dist="38100" dir="2700000" algn="tl">
                    <a:srgbClr val="000000"/>
                  </a:outerShdw>
                </a:effectLst>
                <a:latin typeface="+mn-lt"/>
                <a:ea typeface="+mn-ea"/>
                <a:cs typeface="+mn-cs"/>
              </a:rPr>
              <a:t>Welcome to Workforce</a:t>
            </a:r>
            <a:r>
              <a:rPr lang="en-US" sz="2800" b="1" baseline="30000">
                <a:solidFill>
                  <a:srgbClr val="CC0000"/>
                </a:solidFill>
                <a:effectLst>
                  <a:outerShdw blurRad="38100" dist="38100" dir="2700000" algn="tl">
                    <a:srgbClr val="000000"/>
                  </a:outerShdw>
                </a:effectLst>
                <a:latin typeface="+mn-lt"/>
                <a:ea typeface="+mn-ea"/>
                <a:cs typeface="+mn-cs"/>
              </a:rPr>
              <a:t>3</a:t>
            </a:r>
            <a:r>
              <a:rPr lang="en-US" sz="2800" b="1">
                <a:solidFill>
                  <a:srgbClr val="CC0000"/>
                </a:solidFill>
                <a:effectLst>
                  <a:outerShdw blurRad="38100" dist="38100" dir="2700000" algn="tl">
                    <a:srgbClr val="000000"/>
                  </a:outerShdw>
                </a:effectLst>
                <a:latin typeface="+mn-lt"/>
                <a:ea typeface="+mn-ea"/>
                <a:cs typeface="+mn-cs"/>
              </a:rPr>
              <a:t> One!</a:t>
            </a:r>
          </a:p>
        </p:txBody>
      </p:sp>
      <p:pic>
        <p:nvPicPr>
          <p:cNvPr id="5138"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2854325" y="606425"/>
            <a:ext cx="6265924" cy="5720073"/>
          </a:xfrm>
          <a:prstGeom prst="rect">
            <a:avLst/>
          </a:prstGeom>
          <a:noFill/>
          <a:ln w="9525">
            <a:noFill/>
            <a:miter lim="800000"/>
            <a:headEnd/>
            <a:tailEnd/>
          </a:ln>
        </p:spPr>
      </p:pic>
      <p:pic>
        <p:nvPicPr>
          <p:cNvPr id="16" name="Picture 12" descr="pointing_finger_01_png"/>
          <p:cNvPicPr>
            <a:picLocks noChangeAspect="1" noChangeArrowheads="1"/>
          </p:cNvPicPr>
          <p:nvPr/>
        </p:nvPicPr>
        <p:blipFill>
          <a:blip r:embed="rId7"/>
          <a:srcRect/>
          <a:stretch>
            <a:fillRect/>
          </a:stretch>
        </p:blipFill>
        <p:spPr bwMode="auto">
          <a:xfrm>
            <a:off x="7934325" y="606425"/>
            <a:ext cx="1103313" cy="1277938"/>
          </a:xfrm>
          <a:prstGeom prst="rect">
            <a:avLst/>
          </a:prstGeom>
          <a:noFill/>
          <a:ln w="9525">
            <a:noFill/>
            <a:miter lim="800000"/>
            <a:headEnd/>
            <a:tailEnd/>
          </a:ln>
        </p:spPr>
      </p:pic>
      <p:sp>
        <p:nvSpPr>
          <p:cNvPr id="2" name="Rectangle 1"/>
          <p:cNvSpPr/>
          <p:nvPr/>
        </p:nvSpPr>
        <p:spPr>
          <a:xfrm>
            <a:off x="2854324" y="6326498"/>
            <a:ext cx="6289675" cy="5315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78773" y="19792"/>
            <a:ext cx="855024" cy="288968"/>
          </a:xfrm>
          <a:prstGeom prst="rect">
            <a:avLst/>
          </a:prstGeom>
          <a:noFill/>
          <a:ln>
            <a:solidFill>
              <a:srgbClr val="8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790702" y="308759"/>
            <a:ext cx="6329547" cy="6549241"/>
          </a:xfrm>
          <a:prstGeom prst="rect">
            <a:avLst/>
          </a:prstGeom>
          <a:noFill/>
          <a:ln w="38100">
            <a:solidFill>
              <a:srgbClr val="8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TextBox 14"/>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a:t>
            </a:fld>
            <a:endParaRPr lang="en-US" sz="1200" dirty="0">
              <a:solidFill>
                <a:schemeClr val="tx1">
                  <a:lumMod val="50000"/>
                  <a:lumOff val="50000"/>
                </a:schemeClr>
              </a:solidFill>
              <a:latin typeface="Calibri (Body)"/>
              <a:cs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42" presetClass="path" presetSubtype="0" accel="50000" decel="50000" fill="hold" nodeType="withEffect">
                                  <p:stCondLst>
                                    <p:cond delay="0"/>
                                  </p:stCondLst>
                                  <p:childTnLst>
                                    <p:animMotion origin="layout" path="M -3.88889E-6 8.32562E-8 L -0.80902 -0.05435 " pathEditMode="relative" rAng="0" ptsTypes="AA">
                                      <p:cBhvr>
                                        <p:cTn id="26" dur="2000" fill="hold"/>
                                        <p:tgtEl>
                                          <p:spTgt spid="16"/>
                                        </p:tgtEl>
                                        <p:attrNameLst>
                                          <p:attrName>ppt_x</p:attrName>
                                          <p:attrName>ppt_y</p:attrName>
                                        </p:attrNameLst>
                                      </p:cBhvr>
                                      <p:rCtr x="-405" y="-27"/>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path" presetSubtype="0" accel="50000" decel="50000" fill="hold" nodeType="clickEffect">
                                  <p:stCondLst>
                                    <p:cond delay="0"/>
                                  </p:stCondLst>
                                  <p:childTnLst>
                                    <p:animMotion origin="layout" path="M -0.80903 -0.05434 L -0.76753 -0.05527 " pathEditMode="relative" rAng="0" ptsTypes="AA">
                                      <p:cBhvr>
                                        <p:cTn id="30" dur="2000" fill="hold"/>
                                        <p:tgtEl>
                                          <p:spTgt spid="16"/>
                                        </p:tgtEl>
                                        <p:attrNameLst>
                                          <p:attrName>ppt_x</p:attrName>
                                          <p:attrName>ppt_y</p:attrName>
                                        </p:attrNameLst>
                                      </p:cBhvr>
                                      <p:rCtr x="21" y="0"/>
                                    </p:animMotion>
                                  </p:childTnLst>
                                </p:cTn>
                              </p:par>
                            </p:childTnLst>
                          </p:cTn>
                        </p:par>
                        <p:par>
                          <p:cTn id="31" fill="hold" nodeType="afterGroup">
                            <p:stCondLst>
                              <p:cond delay="2000"/>
                            </p:stCondLst>
                            <p:childTnLst>
                              <p:par>
                                <p:cTn id="32" presetID="1" presetClass="exit" presetSubtype="0" fill="hold" nodeType="after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42" presetClass="path" presetSubtype="0" accel="50000" decel="50000" fill="hold" nodeType="withEffect">
                                  <p:stCondLst>
                                    <p:cond delay="0"/>
                                  </p:stCondLst>
                                  <p:childTnLst>
                                    <p:animMotion origin="layout" path="M -0.76389 -0.05527 L -0.85087 -0.11864 " pathEditMode="relative" rAng="0" ptsTypes="AA">
                                      <p:cBhvr>
                                        <p:cTn id="38" dur="1000" fill="hold"/>
                                        <p:tgtEl>
                                          <p:spTgt spid="16"/>
                                        </p:tgtEl>
                                        <p:attrNameLst>
                                          <p:attrName>ppt_x</p:attrName>
                                          <p:attrName>ppt_y</p:attrName>
                                        </p:attrNameLst>
                                      </p:cBhvr>
                                      <p:rCtr x="-44" y="-32"/>
                                    </p:animMotion>
                                  </p:childTnLst>
                                </p:cTn>
                              </p:par>
                              <p:par>
                                <p:cTn id="39" presetID="8" presetClass="emph" presetSubtype="0" fill="hold" nodeType="withEffect">
                                  <p:stCondLst>
                                    <p:cond delay="0"/>
                                  </p:stCondLst>
                                  <p:childTnLst>
                                    <p:animRot by="5400000">
                                      <p:cBhvr>
                                        <p:cTn id="40" dur="1000" fill="hold"/>
                                        <p:tgtEl>
                                          <p:spTgt spid="16"/>
                                        </p:tgtEl>
                                        <p:attrNameLst>
                                          <p:attrName>r</p:attrName>
                                        </p:attrNameLst>
                                      </p:cBhvr>
                                    </p:animRot>
                                  </p:childTnLst>
                                </p:cTn>
                              </p:par>
                            </p:childTnLst>
                          </p:cTn>
                        </p:par>
                        <p:par>
                          <p:cTn id="41" fill="hold" nodeType="afterGroup">
                            <p:stCondLst>
                              <p:cond delay="3000"/>
                            </p:stCondLst>
                            <p:childTnLst>
                              <p:par>
                                <p:cTn id="42" presetID="42" presetClass="path" presetSubtype="0" accel="50000" decel="50000" autoRev="1" fill="hold" nodeType="afterEffect">
                                  <p:stCondLst>
                                    <p:cond delay="0"/>
                                  </p:stCondLst>
                                  <p:childTnLst>
                                    <p:animMotion origin="layout" path="M -0.85087 -0.11864 L -0.85087 0.13136 " pathEditMode="relative" rAng="0" ptsTypes="AA">
                                      <p:cBhvr>
                                        <p:cTn id="43" dur="2000" fill="hold"/>
                                        <p:tgtEl>
                                          <p:spTgt spid="16"/>
                                        </p:tgtEl>
                                        <p:attrNameLst>
                                          <p:attrName>ppt_x</p:attrName>
                                          <p:attrName>ppt_y</p:attrName>
                                        </p:attrNameLst>
                                      </p:cBhvr>
                                      <p:rCtr x="0" y="125"/>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par>
                                <p:cTn id="48" presetID="10" presetClass="exit" presetSubtype="0" fill="hold" nodeType="with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childTnLst>
                          </p:cTn>
                        </p:par>
                        <p:par>
                          <p:cTn id="51" fill="hold" nodeType="afterGroup">
                            <p:stCondLst>
                              <p:cond delay="500"/>
                            </p:stCondLst>
                            <p:childTnLst>
                              <p:par>
                                <p:cTn id="52" presetID="53" presetClass="entr" presetSubtype="16"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xit" presetSubtype="0" fill="hold" nodeType="clickEffect">
                                  <p:stCondLst>
                                    <p:cond delay="0"/>
                                  </p:stCondLst>
                                  <p:childTnLst>
                                    <p:animEffect transition="out" filter="fade">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0"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sz="1600" b="1" cap="all" dirty="0" smtClean="0">
                <a:solidFill>
                  <a:schemeClr val="bg1"/>
                </a:solidFill>
                <a:latin typeface="Arial"/>
              </a:rPr>
              <a:t>The Inner Workings of an Adolescent Literacy Initiative</a:t>
            </a:r>
            <a:endParaRPr lang="en-US" sz="1600" b="1" cap="all" dirty="0">
              <a:solidFill>
                <a:schemeClr val="bg1"/>
              </a:solidFill>
              <a:latin typeface="Arial"/>
            </a:endParaRPr>
          </a:p>
        </p:txBody>
      </p:sp>
      <p:sp>
        <p:nvSpPr>
          <p:cNvPr id="3" name="Content Placeholder 2"/>
          <p:cNvSpPr>
            <a:spLocks noGrp="1"/>
          </p:cNvSpPr>
          <p:nvPr>
            <p:ph idx="1"/>
          </p:nvPr>
        </p:nvSpPr>
        <p:spPr>
          <a:xfrm>
            <a:off x="381000" y="1524000"/>
            <a:ext cx="8305800" cy="4309086"/>
          </a:xfrm>
        </p:spPr>
        <p:txBody>
          <a:bodyPr>
            <a:normAutofit/>
          </a:bodyPr>
          <a:lstStyle/>
          <a:p>
            <a:pPr marL="228600" indent="-228600">
              <a:spcBef>
                <a:spcPts val="300"/>
              </a:spcBef>
              <a:spcAft>
                <a:spcPts val="300"/>
              </a:spcAft>
              <a:buFont typeface="Arial"/>
              <a:buChar char="•"/>
            </a:pPr>
            <a:r>
              <a:rPr lang="en-US" sz="1900" dirty="0" smtClean="0">
                <a:latin typeface="Arial"/>
                <a:cs typeface="Arial"/>
              </a:rPr>
              <a:t>The instructional design of an effective adolescent literacy initiative</a:t>
            </a:r>
          </a:p>
          <a:p>
            <a:pPr marL="228600" indent="-228600">
              <a:spcBef>
                <a:spcPts val="300"/>
              </a:spcBef>
              <a:spcAft>
                <a:spcPts val="300"/>
              </a:spcAft>
              <a:buFont typeface="Arial"/>
              <a:buChar char="•"/>
            </a:pPr>
            <a:r>
              <a:rPr lang="en-US" sz="1900" dirty="0" smtClean="0">
                <a:latin typeface="Arial"/>
                <a:cs typeface="Arial"/>
              </a:rPr>
              <a:t>The fine-tuning of the instructional design</a:t>
            </a:r>
          </a:p>
          <a:p>
            <a:pPr marL="228600" indent="-228600">
              <a:spcBef>
                <a:spcPts val="300"/>
              </a:spcBef>
              <a:spcAft>
                <a:spcPts val="300"/>
              </a:spcAft>
              <a:buFont typeface="Arial"/>
              <a:buChar char="•"/>
            </a:pPr>
            <a:r>
              <a:rPr lang="en-US" sz="1900" dirty="0" smtClean="0">
                <a:latin typeface="Arial"/>
                <a:cs typeface="Arial"/>
              </a:rPr>
              <a:t>The on-going maintenance of the instructional design</a:t>
            </a:r>
          </a:p>
          <a:p>
            <a:pPr marL="0" indent="0" algn="ctr">
              <a:buNone/>
            </a:pPr>
            <a:endParaRPr lang="en-US" sz="1900" dirty="0" smtClean="0">
              <a:latin typeface=""/>
            </a:endParaRPr>
          </a:p>
          <a:p>
            <a:pPr marL="0" indent="0">
              <a:buNone/>
            </a:pPr>
            <a:endParaRPr lang="en-US" sz="1900" dirty="0" smtClean="0">
              <a:latin typeface=""/>
            </a:endParaRPr>
          </a:p>
          <a:p>
            <a:endParaRPr lang="en-US" sz="1900" dirty="0">
              <a:latin typeface=""/>
            </a:endParaRPr>
          </a:p>
          <a:p>
            <a:endParaRPr lang="en-US" sz="1900" dirty="0">
              <a:latin typeface=""/>
            </a:endParaRPr>
          </a:p>
        </p:txBody>
      </p:sp>
      <p:sp>
        <p:nvSpPr>
          <p:cNvPr id="4" name="TextBox 3"/>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20</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326572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sz="1600" b="1" cap="all" dirty="0" smtClean="0">
                <a:solidFill>
                  <a:schemeClr val="bg1"/>
                </a:solidFill>
                <a:latin typeface="Arial"/>
                <a:cs typeface="Arial"/>
              </a:rPr>
              <a:t>Designing the Instructional Components</a:t>
            </a:r>
          </a:p>
        </p:txBody>
      </p:sp>
      <p:sp>
        <p:nvSpPr>
          <p:cNvPr id="3" name="Content Placeholder 2"/>
          <p:cNvSpPr>
            <a:spLocks noGrp="1"/>
          </p:cNvSpPr>
          <p:nvPr>
            <p:ph idx="1"/>
          </p:nvPr>
        </p:nvSpPr>
        <p:spPr>
          <a:xfrm>
            <a:off x="381000" y="1524000"/>
            <a:ext cx="8382000" cy="3978442"/>
          </a:xfrm>
        </p:spPr>
        <p:txBody>
          <a:bodyPr>
            <a:normAutofit/>
          </a:bodyPr>
          <a:lstStyle/>
          <a:p>
            <a:pPr marL="228600" indent="-228600">
              <a:spcBef>
                <a:spcPts val="300"/>
              </a:spcBef>
              <a:spcAft>
                <a:spcPts val="300"/>
              </a:spcAft>
              <a:buFont typeface="Arial"/>
              <a:buChar char="•"/>
            </a:pPr>
            <a:r>
              <a:rPr lang="en-US" sz="1900" dirty="0" smtClean="0">
                <a:latin typeface="Arial"/>
                <a:cs typeface="Arial"/>
              </a:rPr>
              <a:t>Determining and designing the vision</a:t>
            </a:r>
          </a:p>
          <a:p>
            <a:pPr marL="228600" indent="-228600">
              <a:spcBef>
                <a:spcPts val="300"/>
              </a:spcBef>
              <a:spcAft>
                <a:spcPts val="300"/>
              </a:spcAft>
              <a:buFont typeface="Arial"/>
              <a:buChar char="•"/>
            </a:pPr>
            <a:r>
              <a:rPr lang="en-US" sz="1900" dirty="0" smtClean="0">
                <a:latin typeface="Arial"/>
                <a:cs typeface="Arial"/>
              </a:rPr>
              <a:t>Selecting the designers </a:t>
            </a:r>
          </a:p>
          <a:p>
            <a:pPr marL="228600" indent="-228600">
              <a:spcBef>
                <a:spcPts val="300"/>
              </a:spcBef>
              <a:spcAft>
                <a:spcPts val="300"/>
              </a:spcAft>
              <a:buFont typeface="Arial"/>
              <a:buChar char="•"/>
            </a:pPr>
            <a:r>
              <a:rPr lang="en-US" sz="1900" dirty="0" smtClean="0">
                <a:latin typeface="Arial"/>
                <a:cs typeface="Arial"/>
              </a:rPr>
              <a:t>Communicating the design to all stakeholders</a:t>
            </a:r>
          </a:p>
          <a:p>
            <a:pPr>
              <a:buFont typeface="Wingdings" charset="2"/>
              <a:buChar char="²"/>
            </a:pPr>
            <a:endParaRPr lang="en-US" sz="1900" dirty="0" smtClean="0">
              <a:cs typeface="Arial"/>
            </a:endParaRPr>
          </a:p>
          <a:p>
            <a:pPr>
              <a:buNone/>
            </a:pPr>
            <a:endParaRPr lang="en-US" sz="1900" dirty="0" smtClean="0">
              <a:cs typeface="Arial"/>
            </a:endParaRPr>
          </a:p>
          <a:p>
            <a:pPr>
              <a:buFont typeface="Wingdings" charset="2"/>
              <a:buChar char="²"/>
            </a:pPr>
            <a:endParaRPr lang="en-US" sz="1900" dirty="0" smtClean="0">
              <a:cs typeface="Arial"/>
            </a:endParaRPr>
          </a:p>
          <a:p>
            <a:pPr>
              <a:buFont typeface="Wingdings" charset="2"/>
              <a:buChar char="²"/>
            </a:pPr>
            <a:endParaRPr lang="en-US" sz="1900" dirty="0" smtClean="0">
              <a:cs typeface="Arial"/>
            </a:endParaRPr>
          </a:p>
          <a:p>
            <a:pPr>
              <a:buNone/>
            </a:pPr>
            <a:endParaRPr lang="en-US" sz="1900" dirty="0" smtClean="0"/>
          </a:p>
          <a:p>
            <a:pPr marL="0" indent="0">
              <a:buNone/>
            </a:pPr>
            <a:endParaRPr lang="en-US" sz="1900" dirty="0" smtClean="0"/>
          </a:p>
          <a:p>
            <a:pPr marL="0" indent="0">
              <a:buNone/>
            </a:pPr>
            <a:endParaRPr lang="en-US" sz="1900" dirty="0"/>
          </a:p>
          <a:p>
            <a:pPr marL="0" indent="0">
              <a:buNone/>
            </a:pPr>
            <a:endParaRPr lang="en-US" sz="1900" dirty="0" smtClean="0"/>
          </a:p>
        </p:txBody>
      </p:sp>
      <p:sp>
        <p:nvSpPr>
          <p:cNvPr id="4" name="TextBox 3"/>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21</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787575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262194"/>
          </a:xfrm>
        </p:spPr>
        <p:txBody>
          <a:bodyPr>
            <a:normAutofit/>
          </a:bodyPr>
          <a:lstStyle/>
          <a:p>
            <a:pPr marL="228600" indent="-228600">
              <a:spcBef>
                <a:spcPts val="300"/>
              </a:spcBef>
              <a:spcAft>
                <a:spcPts val="300"/>
              </a:spcAft>
              <a:buFont typeface="Arial"/>
              <a:buChar char="•"/>
            </a:pPr>
            <a:r>
              <a:rPr lang="en-US" sz="1900" dirty="0" smtClean="0">
                <a:latin typeface="Arial"/>
                <a:cs typeface="Arial"/>
              </a:rPr>
              <a:t>Understanding the content versus process dilemma</a:t>
            </a:r>
          </a:p>
          <a:p>
            <a:pPr marL="228600" indent="-228600">
              <a:spcBef>
                <a:spcPts val="300"/>
              </a:spcBef>
              <a:spcAft>
                <a:spcPts val="300"/>
              </a:spcAft>
              <a:buFont typeface="Arial"/>
              <a:buChar char="•"/>
            </a:pPr>
            <a:r>
              <a:rPr lang="en-US" sz="1900" dirty="0" smtClean="0">
                <a:latin typeface="Arial"/>
                <a:cs typeface="Arial"/>
              </a:rPr>
              <a:t>Creating and implementing a district core literacy principle</a:t>
            </a:r>
          </a:p>
          <a:p>
            <a:pPr marL="228600" indent="-228600">
              <a:spcBef>
                <a:spcPts val="300"/>
              </a:spcBef>
              <a:spcAft>
                <a:spcPts val="300"/>
              </a:spcAft>
              <a:buFont typeface="Arial"/>
              <a:buChar char="•"/>
            </a:pPr>
            <a:r>
              <a:rPr lang="en-US" sz="1900" dirty="0" smtClean="0">
                <a:latin typeface="Arial"/>
                <a:cs typeface="Arial"/>
              </a:rPr>
              <a:t>Establishing core content expectations and assessments</a:t>
            </a:r>
          </a:p>
          <a:p>
            <a:pPr marL="228600" indent="-228600">
              <a:spcBef>
                <a:spcPts val="300"/>
              </a:spcBef>
              <a:spcAft>
                <a:spcPts val="300"/>
              </a:spcAft>
              <a:buFont typeface="Arial"/>
              <a:buChar char="•"/>
            </a:pPr>
            <a:r>
              <a:rPr lang="en-US" sz="1900" dirty="0" smtClean="0">
                <a:latin typeface="Arial"/>
                <a:cs typeface="Arial"/>
              </a:rPr>
              <a:t>Scheduling models that assist in the delivery of core instruction</a:t>
            </a:r>
          </a:p>
          <a:p>
            <a:pPr marL="228600" indent="-228600">
              <a:spcBef>
                <a:spcPts val="300"/>
              </a:spcBef>
              <a:spcAft>
                <a:spcPts val="300"/>
              </a:spcAft>
              <a:buFont typeface="Arial"/>
              <a:buChar char="•"/>
            </a:pPr>
            <a:r>
              <a:rPr lang="en-US" sz="1900" dirty="0" smtClean="0">
                <a:latin typeface="Arial"/>
                <a:cs typeface="Arial"/>
              </a:rPr>
              <a:t>Acquiring materials and resources that support the delivery of core instruction</a:t>
            </a:r>
          </a:p>
          <a:p>
            <a:pPr>
              <a:buNone/>
            </a:pPr>
            <a:endParaRPr lang="en-US" sz="1900" dirty="0" smtClean="0">
              <a:latin typeface=""/>
            </a:endParaRPr>
          </a:p>
          <a:p>
            <a:pPr>
              <a:buFont typeface="Wingdings" charset="2"/>
              <a:buChar char="²"/>
            </a:pPr>
            <a:endParaRPr lang="en-US" sz="1900" dirty="0" smtClean="0">
              <a:latin typeface=""/>
            </a:endParaRPr>
          </a:p>
          <a:p>
            <a:pPr marL="0" indent="0">
              <a:buNone/>
            </a:pPr>
            <a:endParaRPr lang="en-US" sz="1900" dirty="0" smtClean="0">
              <a:latin typeface=""/>
            </a:endParaRPr>
          </a:p>
          <a:p>
            <a:pPr marL="0" indent="0">
              <a:buNone/>
            </a:pPr>
            <a:endParaRPr lang="en-US" sz="1900" dirty="0" smtClean="0">
              <a:latin typeface=""/>
            </a:endParaRPr>
          </a:p>
          <a:p>
            <a:pPr algn="ctr"/>
            <a:endParaRPr lang="en-US" sz="1900" dirty="0">
              <a:latin typeface=""/>
            </a:endParaRPr>
          </a:p>
        </p:txBody>
      </p:sp>
      <p:sp>
        <p:nvSpPr>
          <p:cNvPr id="4" name="TextBox 3"/>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22</a:t>
            </a:fld>
            <a:endParaRPr lang="en-US" sz="1200" dirty="0">
              <a:solidFill>
                <a:schemeClr val="tx1">
                  <a:lumMod val="50000"/>
                  <a:lumOff val="50000"/>
                </a:schemeClr>
              </a:solidFill>
              <a:latin typeface="Calibri (Body)"/>
              <a:cs typeface="Calibri (Body)"/>
            </a:endParaRPr>
          </a:p>
        </p:txBody>
      </p:sp>
      <p:sp>
        <p:nvSpPr>
          <p:cNvPr id="12" name="Title 1"/>
          <p:cNvSpPr txBox="1">
            <a:spLocks/>
          </p:cNvSpPr>
          <p:nvPr/>
        </p:nvSpPr>
        <p:spPr>
          <a:xfrm>
            <a:off x="457200" y="274638"/>
            <a:ext cx="822960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cap="all" dirty="0" smtClean="0">
                <a:solidFill>
                  <a:schemeClr val="bg1"/>
                </a:solidFill>
                <a:latin typeface=""/>
              </a:rPr>
              <a:t>Bringing </a:t>
            </a:r>
            <a:r>
              <a:rPr lang="en-US" sz="1600" b="1" cap="all" dirty="0">
                <a:solidFill>
                  <a:schemeClr val="bg1"/>
                </a:solidFill>
                <a:latin typeface=""/>
              </a:rPr>
              <a:t>the Instructional Design to Life Through </a:t>
            </a:r>
            <a:br>
              <a:rPr lang="en-US" sz="1600" b="1" cap="all" dirty="0">
                <a:solidFill>
                  <a:schemeClr val="bg1"/>
                </a:solidFill>
                <a:latin typeface=""/>
              </a:rPr>
            </a:br>
            <a:r>
              <a:rPr lang="en-US" sz="1600" b="1" cap="all" dirty="0">
                <a:solidFill>
                  <a:schemeClr val="bg1"/>
                </a:solidFill>
                <a:latin typeface=""/>
              </a:rPr>
              <a:t>Core Instructional </a:t>
            </a:r>
            <a:r>
              <a:rPr lang="en-US" sz="1600" b="1" cap="all" dirty="0" smtClean="0">
                <a:solidFill>
                  <a:schemeClr val="bg1"/>
                </a:solidFill>
                <a:latin typeface=""/>
              </a:rPr>
              <a:t>Program</a:t>
            </a:r>
            <a:endParaRPr lang="en-US" sz="1600" b="1" cap="all" dirty="0">
              <a:solidFill>
                <a:schemeClr val="bg1"/>
              </a:solidFill>
              <a:latin typeface=""/>
            </a:endParaRPr>
          </a:p>
        </p:txBody>
      </p:sp>
    </p:spTree>
    <p:extLst>
      <p:ext uri="{BB962C8B-B14F-4D97-AF65-F5344CB8AC3E}">
        <p14:creationId xmlns:p14="http://schemas.microsoft.com/office/powerpoint/2010/main" val="3665477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marL="0" indent="0" algn="l"/>
            <a:r>
              <a:rPr lang="en-US" sz="1600" b="1" cap="all" dirty="0" smtClean="0">
                <a:solidFill>
                  <a:schemeClr val="bg1"/>
                </a:solidFill>
                <a:latin typeface=""/>
                <a:cs typeface="Arial"/>
              </a:rPr>
              <a:t>Fine Tuning the Instructional Design through</a:t>
            </a:r>
            <a:br>
              <a:rPr lang="en-US" sz="1600" b="1" cap="all" dirty="0" smtClean="0">
                <a:solidFill>
                  <a:schemeClr val="bg1"/>
                </a:solidFill>
                <a:latin typeface=""/>
                <a:cs typeface="Arial"/>
              </a:rPr>
            </a:br>
            <a:r>
              <a:rPr lang="en-US" sz="1600" b="1" cap="all" dirty="0" smtClean="0">
                <a:solidFill>
                  <a:schemeClr val="bg1"/>
                </a:solidFill>
                <a:latin typeface=""/>
                <a:cs typeface="Arial"/>
              </a:rPr>
              <a:t>Tiered Interventions and Extended Learning Opportunities</a:t>
            </a:r>
            <a:endParaRPr lang="en-US" sz="1600" b="1" cap="all" dirty="0">
              <a:solidFill>
                <a:schemeClr val="bg1"/>
              </a:solidFill>
              <a:latin typeface=""/>
            </a:endParaRPr>
          </a:p>
        </p:txBody>
      </p:sp>
      <p:sp>
        <p:nvSpPr>
          <p:cNvPr id="3" name="Content Placeholder 2"/>
          <p:cNvSpPr>
            <a:spLocks noGrp="1"/>
          </p:cNvSpPr>
          <p:nvPr>
            <p:ph idx="1"/>
          </p:nvPr>
        </p:nvSpPr>
        <p:spPr>
          <a:xfrm>
            <a:off x="381000" y="1524000"/>
            <a:ext cx="8382000" cy="4501662"/>
          </a:xfrm>
        </p:spPr>
        <p:txBody>
          <a:bodyPr>
            <a:normAutofit/>
          </a:bodyPr>
          <a:lstStyle/>
          <a:p>
            <a:pPr marL="228600" indent="-228600">
              <a:spcBef>
                <a:spcPts val="300"/>
              </a:spcBef>
              <a:spcAft>
                <a:spcPts val="300"/>
              </a:spcAft>
              <a:buFont typeface="Arial"/>
              <a:buChar char="•"/>
            </a:pPr>
            <a:r>
              <a:rPr lang="en-US" sz="1900" dirty="0" smtClean="0">
                <a:latin typeface="Arial"/>
                <a:cs typeface="Arial"/>
              </a:rPr>
              <a:t>Identifying individual and small groups of students’ literacy needs</a:t>
            </a:r>
          </a:p>
          <a:p>
            <a:pPr marL="228600" indent="-228600">
              <a:spcBef>
                <a:spcPts val="300"/>
              </a:spcBef>
              <a:spcAft>
                <a:spcPts val="300"/>
              </a:spcAft>
              <a:buFont typeface="Arial"/>
              <a:buChar char="•"/>
            </a:pPr>
            <a:r>
              <a:rPr lang="en-US" sz="1900" dirty="0" smtClean="0">
                <a:latin typeface="Arial"/>
                <a:cs typeface="Arial"/>
              </a:rPr>
              <a:t>Implementing strategies and/or structured interventions to meet those needs</a:t>
            </a:r>
          </a:p>
          <a:p>
            <a:pPr marL="228600" indent="-228600">
              <a:spcBef>
                <a:spcPts val="300"/>
              </a:spcBef>
              <a:spcAft>
                <a:spcPts val="300"/>
              </a:spcAft>
              <a:buFont typeface="Arial"/>
              <a:buChar char="•"/>
            </a:pPr>
            <a:r>
              <a:rPr lang="en-US" sz="1900" dirty="0" smtClean="0">
                <a:latin typeface="Arial"/>
                <a:cs typeface="Arial"/>
              </a:rPr>
              <a:t>Scheduling models that assist in the delivery of intervention </a:t>
            </a:r>
          </a:p>
          <a:p>
            <a:pPr marL="228600" indent="-228600">
              <a:spcBef>
                <a:spcPts val="300"/>
              </a:spcBef>
              <a:spcAft>
                <a:spcPts val="300"/>
              </a:spcAft>
              <a:buFont typeface="Arial"/>
              <a:buChar char="•"/>
            </a:pPr>
            <a:r>
              <a:rPr lang="en-US" sz="1900" dirty="0" smtClean="0">
                <a:latin typeface="Arial"/>
                <a:cs typeface="Arial"/>
              </a:rPr>
              <a:t>Monitoring progress for decision-making purposes</a:t>
            </a:r>
          </a:p>
          <a:p>
            <a:pPr marL="228600" indent="-228600">
              <a:spcBef>
                <a:spcPts val="300"/>
              </a:spcBef>
              <a:spcAft>
                <a:spcPts val="300"/>
              </a:spcAft>
              <a:buFont typeface="Arial"/>
              <a:buChar char="•"/>
            </a:pPr>
            <a:r>
              <a:rPr lang="en-US" sz="1900" dirty="0" smtClean="0">
                <a:latin typeface="Arial"/>
                <a:cs typeface="Arial"/>
              </a:rPr>
              <a:t>Determining clear entrance and exit criteria for each intervention</a:t>
            </a:r>
            <a:endParaRPr lang="en-US" sz="1900" dirty="0">
              <a:latin typeface="Arial"/>
              <a:cs typeface="Arial"/>
            </a:endParaRPr>
          </a:p>
        </p:txBody>
      </p:sp>
      <p:sp>
        <p:nvSpPr>
          <p:cNvPr id="4" name="TextBox 3"/>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23</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15875123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lvl="0" algn="l"/>
            <a:r>
              <a:rPr lang="en-US" sz="1600" b="1" cap="all" dirty="0" smtClean="0">
                <a:solidFill>
                  <a:schemeClr val="bg1"/>
                </a:solidFill>
                <a:latin typeface=""/>
              </a:rPr>
              <a:t>Sustaining the Instructional Design through the </a:t>
            </a:r>
            <a:br>
              <a:rPr lang="en-US" sz="1600" b="1" cap="all" dirty="0" smtClean="0">
                <a:solidFill>
                  <a:schemeClr val="bg1"/>
                </a:solidFill>
                <a:latin typeface=""/>
              </a:rPr>
            </a:br>
            <a:r>
              <a:rPr lang="en-US" sz="1600" b="1" cap="all" dirty="0" smtClean="0">
                <a:solidFill>
                  <a:schemeClr val="bg1"/>
                </a:solidFill>
                <a:latin typeface=""/>
              </a:rPr>
              <a:t>District Professional Development System</a:t>
            </a:r>
            <a:endParaRPr lang="en-US" sz="1600" b="1" cap="all" dirty="0">
              <a:solidFill>
                <a:schemeClr val="bg1"/>
              </a:solidFill>
              <a:latin typeface=""/>
            </a:endParaRPr>
          </a:p>
        </p:txBody>
      </p:sp>
      <p:sp>
        <p:nvSpPr>
          <p:cNvPr id="3" name="Content Placeholder 2"/>
          <p:cNvSpPr>
            <a:spLocks noGrp="1"/>
          </p:cNvSpPr>
          <p:nvPr>
            <p:ph idx="1"/>
          </p:nvPr>
        </p:nvSpPr>
        <p:spPr>
          <a:xfrm>
            <a:off x="381000" y="1524000"/>
            <a:ext cx="8382000" cy="4215301"/>
          </a:xfrm>
        </p:spPr>
        <p:txBody>
          <a:bodyPr>
            <a:normAutofit/>
          </a:bodyPr>
          <a:lstStyle/>
          <a:p>
            <a:pPr marL="228600" indent="-228600">
              <a:spcBef>
                <a:spcPts val="300"/>
              </a:spcBef>
              <a:spcAft>
                <a:spcPts val="300"/>
              </a:spcAft>
              <a:buFont typeface="Arial"/>
              <a:buChar char="•"/>
            </a:pPr>
            <a:r>
              <a:rPr lang="en-US" sz="1900" dirty="0" smtClean="0">
                <a:latin typeface="Arial"/>
                <a:cs typeface="Arial"/>
              </a:rPr>
              <a:t>Establishing training models for teachers and administrators</a:t>
            </a:r>
          </a:p>
          <a:p>
            <a:pPr marL="228600" indent="-228600">
              <a:spcBef>
                <a:spcPts val="300"/>
              </a:spcBef>
              <a:spcAft>
                <a:spcPts val="300"/>
              </a:spcAft>
              <a:buFont typeface="Arial"/>
              <a:buChar char="•"/>
            </a:pPr>
            <a:r>
              <a:rPr lang="en-US" sz="1900" dirty="0" smtClean="0">
                <a:latin typeface="Arial"/>
                <a:cs typeface="Arial"/>
              </a:rPr>
              <a:t>Support of a school-based, student-centered coaching model </a:t>
            </a:r>
          </a:p>
          <a:p>
            <a:pPr marL="228600" indent="-228600">
              <a:spcBef>
                <a:spcPts val="300"/>
              </a:spcBef>
              <a:spcAft>
                <a:spcPts val="300"/>
              </a:spcAft>
              <a:buFont typeface="Arial"/>
              <a:buChar char="•"/>
            </a:pPr>
            <a:r>
              <a:rPr lang="en-US" sz="1900" dirty="0" smtClean="0">
                <a:latin typeface="Arial"/>
                <a:cs typeface="Arial"/>
              </a:rPr>
              <a:t>Setting literacy leadership expectations for principals, supervisors of principals and other senior district leaders</a:t>
            </a:r>
          </a:p>
          <a:p>
            <a:pPr marL="228600" indent="-228600">
              <a:spcBef>
                <a:spcPts val="300"/>
              </a:spcBef>
              <a:spcAft>
                <a:spcPts val="300"/>
              </a:spcAft>
              <a:buFont typeface="Arial"/>
              <a:buChar char="•"/>
            </a:pPr>
            <a:r>
              <a:rPr lang="en-US" sz="1900" dirty="0" smtClean="0">
                <a:latin typeface="Arial"/>
                <a:cs typeface="Arial"/>
              </a:rPr>
              <a:t>Sustaining support  from the district for site-based professional learning communities and Reading Leadership Teams</a:t>
            </a:r>
          </a:p>
          <a:p>
            <a:pPr>
              <a:buFont typeface="Wingdings" charset="2"/>
              <a:buChar char="²"/>
            </a:pPr>
            <a:endParaRPr lang="en-US" sz="2400" dirty="0" smtClean="0">
              <a:cs typeface="Arial"/>
            </a:endParaRPr>
          </a:p>
          <a:p>
            <a:pPr>
              <a:buFont typeface="Wingdings" charset="2"/>
              <a:buChar char="²"/>
            </a:pPr>
            <a:endParaRPr lang="en-US" sz="2400" dirty="0" smtClean="0">
              <a:cs typeface="Arial"/>
            </a:endParaRPr>
          </a:p>
          <a:p>
            <a:pPr marL="0" indent="0" algn="ctr">
              <a:buNone/>
            </a:pPr>
            <a:endParaRPr lang="en-US" sz="2800" i="1" dirty="0" smtClean="0">
              <a:cs typeface="Arial"/>
            </a:endParaRPr>
          </a:p>
          <a:p>
            <a:pPr marL="0" indent="0">
              <a:buNone/>
            </a:pPr>
            <a:endParaRPr lang="en-US" sz="2400" dirty="0" smtClean="0">
              <a:cs typeface="Arial"/>
            </a:endParaRPr>
          </a:p>
          <a:p>
            <a:pPr>
              <a:buFont typeface="Wingdings" charset="2"/>
              <a:buChar char="²"/>
            </a:pPr>
            <a:endParaRPr lang="en-US" sz="2400" dirty="0" smtClean="0">
              <a:cs typeface="Arial"/>
            </a:endParaRPr>
          </a:p>
          <a:p>
            <a:pPr marL="0" indent="0">
              <a:buNone/>
            </a:pPr>
            <a:endParaRPr lang="en-US" sz="2800" i="1" dirty="0">
              <a:cs typeface="Arial"/>
            </a:endParaRPr>
          </a:p>
          <a:p>
            <a:pPr>
              <a:buFont typeface="Wingdings" charset="2"/>
              <a:buChar char="²"/>
            </a:pPr>
            <a:endParaRPr lang="en-US" sz="2800" i="1" dirty="0" smtClean="0">
              <a:cs typeface="Arial"/>
            </a:endParaRPr>
          </a:p>
          <a:p>
            <a:pPr marL="0" indent="0" algn="ctr">
              <a:buNone/>
            </a:pPr>
            <a:endParaRPr lang="en-US" sz="2800" i="1" dirty="0"/>
          </a:p>
        </p:txBody>
      </p:sp>
      <p:sp>
        <p:nvSpPr>
          <p:cNvPr id="4" name="TextBox 3"/>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24</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1202007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1600" b="1" cap="all" dirty="0" smtClean="0">
                <a:solidFill>
                  <a:schemeClr val="bg1"/>
                </a:solidFill>
                <a:latin typeface=""/>
              </a:rPr>
              <a:t>Student Centered Coaching Model</a:t>
            </a:r>
            <a:endParaRPr lang="en-US" sz="1600" b="1" cap="all" dirty="0">
              <a:solidFill>
                <a:schemeClr val="bg1"/>
              </a:solidFill>
              <a:latin typeface=""/>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9613845"/>
              </p:ext>
            </p:extLst>
          </p:nvPr>
        </p:nvGraphicFramePr>
        <p:xfrm>
          <a:off x="457200" y="13716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25</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375708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marL="0" indent="0" algn="l"/>
            <a:r>
              <a:rPr lang="en-US" sz="1600" b="1" cap="all" dirty="0" smtClean="0">
                <a:solidFill>
                  <a:schemeClr val="bg1"/>
                </a:solidFill>
                <a:latin typeface=""/>
                <a:cs typeface="Arial"/>
              </a:rPr>
              <a:t>Assessing Student Outcomes that </a:t>
            </a:r>
            <a:br>
              <a:rPr lang="en-US" sz="1600" b="1" cap="all" dirty="0" smtClean="0">
                <a:solidFill>
                  <a:schemeClr val="bg1"/>
                </a:solidFill>
                <a:latin typeface=""/>
                <a:cs typeface="Arial"/>
              </a:rPr>
            </a:br>
            <a:r>
              <a:rPr lang="en-US" sz="1600" b="1" cap="all" dirty="0" smtClean="0">
                <a:solidFill>
                  <a:schemeClr val="bg1"/>
                </a:solidFill>
                <a:latin typeface=""/>
                <a:cs typeface="Arial"/>
              </a:rPr>
              <a:t>Drive Instructional Design and Delivery Decisions</a:t>
            </a:r>
          </a:p>
        </p:txBody>
      </p:sp>
      <p:sp>
        <p:nvSpPr>
          <p:cNvPr id="3" name="Content Placeholder 2"/>
          <p:cNvSpPr>
            <a:spLocks noGrp="1"/>
          </p:cNvSpPr>
          <p:nvPr>
            <p:ph idx="1"/>
          </p:nvPr>
        </p:nvSpPr>
        <p:spPr>
          <a:xfrm>
            <a:off x="381000" y="1524000"/>
            <a:ext cx="8382000" cy="4525963"/>
          </a:xfrm>
        </p:spPr>
        <p:txBody>
          <a:bodyPr>
            <a:normAutofit/>
          </a:bodyPr>
          <a:lstStyle/>
          <a:p>
            <a:pPr marL="228600" indent="-228600">
              <a:spcBef>
                <a:spcPts val="300"/>
              </a:spcBef>
              <a:spcAft>
                <a:spcPts val="300"/>
              </a:spcAft>
              <a:buFont typeface="Arial"/>
              <a:buChar char="•"/>
            </a:pPr>
            <a:r>
              <a:rPr lang="en-US" sz="1900" dirty="0" smtClean="0">
                <a:latin typeface="Arial"/>
                <a:cs typeface="Arial"/>
              </a:rPr>
              <a:t>Creating and monitoring an assessment system comprised of screening, diagnostic, formative and summative measures, specifically designed to drive the instructional design and delivery</a:t>
            </a:r>
          </a:p>
          <a:p>
            <a:pPr marL="228600" indent="-228600">
              <a:spcBef>
                <a:spcPts val="300"/>
              </a:spcBef>
              <a:spcAft>
                <a:spcPts val="300"/>
              </a:spcAft>
              <a:buFont typeface="Arial"/>
              <a:buChar char="•"/>
            </a:pPr>
            <a:r>
              <a:rPr lang="en-US" sz="1900" dirty="0" smtClean="0">
                <a:latin typeface="Arial"/>
                <a:cs typeface="Arial"/>
              </a:rPr>
              <a:t>Implementing regularly scheduled interpretation and discussion sessions based on student results with administrators, teachers, students, and parents</a:t>
            </a:r>
          </a:p>
          <a:p>
            <a:pPr marL="228600" indent="-228600">
              <a:spcBef>
                <a:spcPts val="300"/>
              </a:spcBef>
              <a:spcAft>
                <a:spcPts val="300"/>
              </a:spcAft>
              <a:buFont typeface="Arial"/>
              <a:buChar char="•"/>
            </a:pPr>
            <a:r>
              <a:rPr lang="en-US" sz="1900" dirty="0" smtClean="0">
                <a:latin typeface="Arial"/>
                <a:cs typeface="Arial"/>
              </a:rPr>
              <a:t>Examining student work as a part of the work of the professional learning communities with each school</a:t>
            </a:r>
          </a:p>
        </p:txBody>
      </p:sp>
      <p:sp>
        <p:nvSpPr>
          <p:cNvPr id="4" name="TextBox 3"/>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26</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4273190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marL="0" indent="0" algn="l"/>
            <a:r>
              <a:rPr lang="en-US" sz="1600" b="1" cap="all" dirty="0" smtClean="0">
                <a:solidFill>
                  <a:schemeClr val="bg1"/>
                </a:solidFill>
                <a:latin typeface="Arial"/>
                <a:cs typeface="Arial"/>
              </a:rPr>
              <a:t>Acquiring Necessary Resources to Support</a:t>
            </a:r>
            <a:br>
              <a:rPr lang="en-US" sz="1600" b="1" cap="all" dirty="0" smtClean="0">
                <a:solidFill>
                  <a:schemeClr val="bg1"/>
                </a:solidFill>
                <a:latin typeface="Arial"/>
                <a:cs typeface="Arial"/>
              </a:rPr>
            </a:br>
            <a:r>
              <a:rPr lang="en-US" sz="1600" b="1" cap="all" dirty="0" smtClean="0">
                <a:solidFill>
                  <a:schemeClr val="bg1"/>
                </a:solidFill>
                <a:latin typeface="Arial"/>
                <a:cs typeface="Arial"/>
              </a:rPr>
              <a:t>the Instructional Design</a:t>
            </a:r>
          </a:p>
        </p:txBody>
      </p:sp>
      <p:sp>
        <p:nvSpPr>
          <p:cNvPr id="3" name="Content Placeholder 2"/>
          <p:cNvSpPr>
            <a:spLocks noGrp="1"/>
          </p:cNvSpPr>
          <p:nvPr>
            <p:ph idx="1"/>
          </p:nvPr>
        </p:nvSpPr>
        <p:spPr>
          <a:xfrm>
            <a:off x="381000" y="1524000"/>
            <a:ext cx="8382000" cy="4525963"/>
          </a:xfrm>
        </p:spPr>
        <p:txBody>
          <a:bodyPr>
            <a:normAutofit/>
          </a:bodyPr>
          <a:lstStyle/>
          <a:p>
            <a:pPr marL="228600" indent="-228600">
              <a:spcBef>
                <a:spcPts val="300"/>
              </a:spcBef>
              <a:spcAft>
                <a:spcPts val="300"/>
              </a:spcAft>
              <a:buFont typeface="Arial"/>
              <a:buChar char="•"/>
            </a:pPr>
            <a:r>
              <a:rPr lang="en-US" sz="1900" dirty="0" smtClean="0">
                <a:latin typeface="Arial"/>
                <a:cs typeface="Arial"/>
              </a:rPr>
              <a:t>Combining grants, private dollars and general school purposes dollars to support the district’s instructional design</a:t>
            </a:r>
          </a:p>
          <a:p>
            <a:pPr marL="228600" indent="-228600">
              <a:spcBef>
                <a:spcPts val="300"/>
              </a:spcBef>
              <a:spcAft>
                <a:spcPts val="300"/>
              </a:spcAft>
              <a:buFont typeface="Arial"/>
              <a:buChar char="•"/>
            </a:pPr>
            <a:r>
              <a:rPr lang="en-US" sz="1900" dirty="0" smtClean="0">
                <a:latin typeface="Arial"/>
                <a:cs typeface="Arial"/>
              </a:rPr>
              <a:t>Coordination of school improvement plan goals and strategies to support the district’s instructional design</a:t>
            </a:r>
          </a:p>
          <a:p>
            <a:pPr>
              <a:buNone/>
            </a:pPr>
            <a:endParaRPr lang="en-US" sz="2800" i="1" dirty="0" smtClean="0">
              <a:cs typeface="Arial"/>
            </a:endParaRPr>
          </a:p>
          <a:p>
            <a:pPr>
              <a:buFont typeface="Wingdings" charset="2"/>
              <a:buChar char="²"/>
            </a:pPr>
            <a:endParaRPr lang="en-US" sz="2800" dirty="0" smtClean="0">
              <a:cs typeface="Arial"/>
            </a:endParaRPr>
          </a:p>
          <a:p>
            <a:pPr marL="0" indent="0">
              <a:buNone/>
            </a:pPr>
            <a:endParaRPr lang="en-US" sz="2800" i="1" dirty="0"/>
          </a:p>
        </p:txBody>
      </p:sp>
      <p:sp>
        <p:nvSpPr>
          <p:cNvPr id="4" name="TextBox 3"/>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27</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2251132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715963"/>
          </a:xfrm>
        </p:spPr>
        <p:txBody>
          <a:bodyPr>
            <a:normAutofit/>
          </a:bodyPr>
          <a:lstStyle/>
          <a:p>
            <a:pPr marL="0" indent="0" algn="l"/>
            <a:r>
              <a:rPr lang="en-US" sz="1600" b="1" cap="all" dirty="0" smtClean="0">
                <a:solidFill>
                  <a:schemeClr val="bg1"/>
                </a:solidFill>
                <a:latin typeface=""/>
                <a:cs typeface="Arial"/>
              </a:rPr>
              <a:t>Community and Family Support Aligned to the Work</a:t>
            </a:r>
          </a:p>
        </p:txBody>
      </p:sp>
      <p:sp>
        <p:nvSpPr>
          <p:cNvPr id="3" name="Content Placeholder 2"/>
          <p:cNvSpPr>
            <a:spLocks noGrp="1"/>
          </p:cNvSpPr>
          <p:nvPr>
            <p:ph idx="1"/>
          </p:nvPr>
        </p:nvSpPr>
        <p:spPr>
          <a:xfrm>
            <a:off x="381000" y="1524000"/>
            <a:ext cx="8382000" cy="4355979"/>
          </a:xfrm>
        </p:spPr>
        <p:txBody>
          <a:bodyPr>
            <a:normAutofit/>
          </a:bodyPr>
          <a:lstStyle/>
          <a:p>
            <a:pPr marL="228600" indent="-228600">
              <a:spcBef>
                <a:spcPts val="300"/>
              </a:spcBef>
              <a:spcAft>
                <a:spcPts val="300"/>
              </a:spcAft>
              <a:buFont typeface="Arial"/>
              <a:buChar char="•"/>
            </a:pPr>
            <a:r>
              <a:rPr lang="en-US" sz="1900" dirty="0" smtClean="0">
                <a:latin typeface="Arial"/>
                <a:cs typeface="Arial"/>
              </a:rPr>
              <a:t>Including family members as active partners of district and school-based design teams</a:t>
            </a:r>
          </a:p>
          <a:p>
            <a:pPr marL="228600" indent="-228600">
              <a:spcBef>
                <a:spcPts val="300"/>
              </a:spcBef>
              <a:spcAft>
                <a:spcPts val="300"/>
              </a:spcAft>
              <a:buFont typeface="Arial"/>
              <a:buChar char="•"/>
            </a:pPr>
            <a:r>
              <a:rPr lang="en-US" sz="1900" dirty="0" smtClean="0">
                <a:latin typeface="Arial"/>
                <a:cs typeface="Arial"/>
              </a:rPr>
              <a:t>Sharing vision and goals with the business community to encourage their role in supporting adolescent literacy development in the workplace</a:t>
            </a:r>
          </a:p>
          <a:p>
            <a:pPr marL="228600" indent="-228600">
              <a:spcBef>
                <a:spcPts val="300"/>
              </a:spcBef>
              <a:spcAft>
                <a:spcPts val="300"/>
              </a:spcAft>
              <a:buFont typeface="Arial"/>
              <a:buChar char="•"/>
            </a:pPr>
            <a:r>
              <a:rPr lang="en-US" sz="1900" dirty="0" smtClean="0">
                <a:latin typeface="Arial"/>
                <a:cs typeface="Arial"/>
              </a:rPr>
              <a:t>Partnering with the philanthropic community to support funding aspects of our work</a:t>
            </a:r>
          </a:p>
          <a:p>
            <a:pPr marL="0" indent="0">
              <a:buNone/>
            </a:pPr>
            <a:endParaRPr lang="en-US" sz="2800" dirty="0"/>
          </a:p>
        </p:txBody>
      </p:sp>
      <p:sp>
        <p:nvSpPr>
          <p:cNvPr id="4" name="TextBox 3"/>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28</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3376869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sz="1600" b="1" cap="all" dirty="0" smtClean="0">
                <a:solidFill>
                  <a:schemeClr val="bg1"/>
                </a:solidFill>
                <a:latin typeface=""/>
              </a:rPr>
              <a:t>The Results of an Adolescent Literacy Initiative </a:t>
            </a:r>
            <a:br>
              <a:rPr lang="en-US" sz="1600" b="1" cap="all" dirty="0" smtClean="0">
                <a:solidFill>
                  <a:schemeClr val="bg1"/>
                </a:solidFill>
                <a:latin typeface=""/>
              </a:rPr>
            </a:br>
            <a:r>
              <a:rPr lang="en-US" sz="1600" b="1" cap="all" dirty="0" smtClean="0">
                <a:solidFill>
                  <a:schemeClr val="bg1"/>
                </a:solidFill>
                <a:latin typeface=""/>
              </a:rPr>
              <a:t>in an Urban School System </a:t>
            </a:r>
            <a:endParaRPr lang="en-US" sz="1600" cap="all" dirty="0">
              <a:solidFill>
                <a:schemeClr val="bg1"/>
              </a:solidFill>
              <a:latin typeface=""/>
            </a:endParaRPr>
          </a:p>
        </p:txBody>
      </p:sp>
      <p:graphicFrame>
        <p:nvGraphicFramePr>
          <p:cNvPr id="5" name="Content Placeholder 4"/>
          <p:cNvGraphicFramePr>
            <a:graphicFrameLocks noGrp="1" noChangeAspect="1"/>
          </p:cNvGraphicFramePr>
          <p:nvPr>
            <p:ph idx="1"/>
          </p:nvPr>
        </p:nvGraphicFramePr>
        <p:xfrm>
          <a:off x="1555389" y="1371600"/>
          <a:ext cx="6033221" cy="4525963"/>
        </p:xfrm>
        <a:graphic>
          <a:graphicData uri="http://schemas.openxmlformats.org/presentationml/2006/ole">
            <mc:AlternateContent xmlns:mc="http://schemas.openxmlformats.org/markup-compatibility/2006">
              <mc:Choice xmlns:v="urn:schemas-microsoft-com:vml" Requires="v">
                <p:oleObj spid="_x0000_s76816" name="Acrobat Document" r:id="rId3" imgW="6857143" imgH="5144218" progId="">
                  <p:embed/>
                </p:oleObj>
              </mc:Choice>
              <mc:Fallback>
                <p:oleObj name="Acrobat Document" r:id="rId3" imgW="6857143" imgH="5144218" progId="">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389" y="1371600"/>
                        <a:ext cx="6033221"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29</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3064684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1"/>
          <p:cNvPicPr>
            <a:picLocks noChangeAspect="1"/>
          </p:cNvPicPr>
          <p:nvPr/>
        </p:nvPicPr>
        <p:blipFill>
          <a:blip r:embed="rId3"/>
          <a:srcRect t="34827" r="69478" b="369"/>
          <a:stretch>
            <a:fillRect/>
          </a:stretch>
        </p:blipFill>
        <p:spPr bwMode="auto">
          <a:xfrm>
            <a:off x="180975" y="1843088"/>
            <a:ext cx="3381375" cy="4779962"/>
          </a:xfrm>
          <a:prstGeom prst="rect">
            <a:avLst/>
          </a:prstGeom>
          <a:noFill/>
          <a:ln w="9525">
            <a:noFill/>
            <a:miter lim="800000"/>
            <a:headEnd/>
            <a:tailEnd/>
          </a:ln>
        </p:spPr>
      </p:pic>
      <p:sp>
        <p:nvSpPr>
          <p:cNvPr id="6147" name="Rectangle 2"/>
          <p:cNvSpPr>
            <a:spLocks noGrp="1" noChangeArrowheads="1"/>
          </p:cNvSpPr>
          <p:nvPr>
            <p:ph type="title" idx="4294967295"/>
          </p:nvPr>
        </p:nvSpPr>
        <p:spPr>
          <a:xfrm>
            <a:off x="457200" y="228600"/>
            <a:ext cx="8686800" cy="762000"/>
          </a:xfrm>
        </p:spPr>
        <p:txBody>
          <a:bodyPr/>
          <a:lstStyle/>
          <a:p>
            <a:pPr algn="l" defTabSz="457200" eaLnBrk="1" hangingPunct="1"/>
            <a:r>
              <a:rPr lang="en-US" sz="1600" b="1" dirty="0" smtClean="0">
                <a:solidFill>
                  <a:schemeClr val="bg1"/>
                </a:solidFill>
                <a:latin typeface="Arial" pitchFamily="1" charset="0"/>
                <a:ea typeface="Arial" pitchFamily="1" charset="0"/>
                <a:cs typeface="Arial" pitchFamily="1" charset="0"/>
              </a:rPr>
              <a:t>SUBMITTING QUESTIONS: OPEN CHAT</a:t>
            </a:r>
            <a:endParaRPr lang="en-US" sz="1600" b="1" dirty="0">
              <a:solidFill>
                <a:schemeClr val="bg1"/>
              </a:solidFill>
              <a:latin typeface="Arial" pitchFamily="1" charset="0"/>
              <a:ea typeface="Arial" pitchFamily="1" charset="0"/>
              <a:cs typeface="Arial" pitchFamily="1" charset="0"/>
            </a:endParaRPr>
          </a:p>
        </p:txBody>
      </p:sp>
      <p:pic>
        <p:nvPicPr>
          <p:cNvPr id="2" name="Picture 1"/>
          <p:cNvPicPr>
            <a:picLocks noChangeAspect="1"/>
          </p:cNvPicPr>
          <p:nvPr/>
        </p:nvPicPr>
        <p:blipFill>
          <a:blip r:embed="rId4"/>
          <a:srcRect/>
          <a:stretch>
            <a:fillRect/>
          </a:stretch>
        </p:blipFill>
        <p:spPr bwMode="auto">
          <a:xfrm>
            <a:off x="171450" y="1830388"/>
            <a:ext cx="4224338" cy="4792662"/>
          </a:xfrm>
          <a:prstGeom prst="rect">
            <a:avLst/>
          </a:prstGeom>
          <a:noFill/>
          <a:ln w="9525">
            <a:noFill/>
            <a:miter lim="800000"/>
            <a:headEnd/>
            <a:tailEnd/>
          </a:ln>
        </p:spPr>
      </p:pic>
      <p:pic>
        <p:nvPicPr>
          <p:cNvPr id="4" name="Picture 3"/>
          <p:cNvPicPr>
            <a:picLocks noChangeAspect="1"/>
          </p:cNvPicPr>
          <p:nvPr/>
        </p:nvPicPr>
        <p:blipFill>
          <a:blip r:embed="rId5"/>
          <a:srcRect/>
          <a:stretch>
            <a:fillRect/>
          </a:stretch>
        </p:blipFill>
        <p:spPr bwMode="auto">
          <a:xfrm>
            <a:off x="171450" y="1827213"/>
            <a:ext cx="4224338" cy="4792662"/>
          </a:xfrm>
          <a:prstGeom prst="rect">
            <a:avLst/>
          </a:prstGeom>
          <a:noFill/>
          <a:ln w="9525">
            <a:noFill/>
            <a:miter lim="800000"/>
            <a:headEnd/>
            <a:tailEnd/>
          </a:ln>
        </p:spPr>
      </p:pic>
      <p:pic>
        <p:nvPicPr>
          <p:cNvPr id="3" name="Picture 2"/>
          <p:cNvPicPr>
            <a:picLocks noChangeAspect="1"/>
          </p:cNvPicPr>
          <p:nvPr/>
        </p:nvPicPr>
        <p:blipFill>
          <a:blip r:embed="rId6"/>
          <a:srcRect/>
          <a:stretch>
            <a:fillRect/>
          </a:stretch>
        </p:blipFill>
        <p:spPr bwMode="auto">
          <a:xfrm>
            <a:off x="171450" y="1828800"/>
            <a:ext cx="4224338" cy="4792663"/>
          </a:xfrm>
          <a:prstGeom prst="rect">
            <a:avLst/>
          </a:prstGeom>
          <a:noFill/>
          <a:ln w="9525">
            <a:noFill/>
            <a:miter lim="800000"/>
            <a:headEnd/>
            <a:tailEnd/>
          </a:ln>
        </p:spPr>
      </p:pic>
      <p:pic>
        <p:nvPicPr>
          <p:cNvPr id="5" name="Picture 4"/>
          <p:cNvPicPr>
            <a:picLocks noChangeAspect="1"/>
          </p:cNvPicPr>
          <p:nvPr/>
        </p:nvPicPr>
        <p:blipFill>
          <a:blip r:embed="rId7"/>
          <a:srcRect/>
          <a:stretch>
            <a:fillRect/>
          </a:stretch>
        </p:blipFill>
        <p:spPr bwMode="auto">
          <a:xfrm>
            <a:off x="171450" y="1830388"/>
            <a:ext cx="4224338" cy="4792662"/>
          </a:xfrm>
          <a:prstGeom prst="rect">
            <a:avLst/>
          </a:prstGeom>
          <a:noFill/>
          <a:ln w="9525">
            <a:noFill/>
            <a:miter lim="800000"/>
            <a:headEnd/>
            <a:tailEnd/>
          </a:ln>
        </p:spPr>
      </p:pic>
      <p:sp>
        <p:nvSpPr>
          <p:cNvPr id="59401" name="AutoShape 9"/>
          <p:cNvSpPr>
            <a:spLocks noChangeArrowheads="1"/>
          </p:cNvSpPr>
          <p:nvPr/>
        </p:nvSpPr>
        <p:spPr bwMode="auto">
          <a:xfrm>
            <a:off x="193901" y="1185532"/>
            <a:ext cx="3381375" cy="528637"/>
          </a:xfrm>
          <a:prstGeom prst="wedgeRoundRectCallout">
            <a:avLst>
              <a:gd name="adj1" fmla="val 44533"/>
              <a:gd name="adj2" fmla="val 90562"/>
              <a:gd name="adj3" fmla="val 16667"/>
            </a:avLst>
          </a:prstGeom>
          <a:solidFill>
            <a:srgbClr val="800000"/>
          </a:solidFill>
          <a:ln w="9525">
            <a:noFill/>
            <a:miter lim="800000"/>
            <a:headEnd/>
            <a:tailEnd/>
          </a:ln>
          <a:effectLst/>
        </p:spPr>
        <p:txBody>
          <a:bodyPr anchor="ctr" anchorCtr="1"/>
          <a:lstStyle/>
          <a:p>
            <a:pPr algn="ctr" fontAlgn="auto">
              <a:spcBef>
                <a:spcPts val="0"/>
              </a:spcBef>
              <a:spcAft>
                <a:spcPts val="0"/>
              </a:spcAft>
              <a:defRPr/>
            </a:pPr>
            <a:r>
              <a:rPr lang="en-US" b="1" cap="all" dirty="0">
                <a:solidFill>
                  <a:schemeClr val="bg1"/>
                </a:solidFill>
                <a:latin typeface="+mn-lt"/>
                <a:ea typeface="+mn-ea"/>
                <a:cs typeface="+mn-cs"/>
              </a:rPr>
              <a:t>Drop-Down Menu</a:t>
            </a:r>
          </a:p>
        </p:txBody>
      </p:sp>
      <p:sp>
        <p:nvSpPr>
          <p:cNvPr id="16" name="Rectangle 15"/>
          <p:cNvSpPr/>
          <p:nvPr/>
        </p:nvSpPr>
        <p:spPr>
          <a:xfrm>
            <a:off x="2590219" y="2108934"/>
            <a:ext cx="855024" cy="288968"/>
          </a:xfrm>
          <a:prstGeom prst="rect">
            <a:avLst/>
          </a:prstGeom>
          <a:noFill/>
          <a:ln>
            <a:solidFill>
              <a:srgbClr val="8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395" name="Rectangle 3"/>
          <p:cNvSpPr>
            <a:spLocks noChangeArrowheads="1"/>
          </p:cNvSpPr>
          <p:nvPr/>
        </p:nvSpPr>
        <p:spPr bwMode="auto">
          <a:xfrm>
            <a:off x="4267201" y="1447800"/>
            <a:ext cx="4648200" cy="4648200"/>
          </a:xfrm>
          <a:prstGeom prst="rect">
            <a:avLst/>
          </a:prstGeom>
          <a:noFill/>
          <a:ln w="9525">
            <a:noFill/>
            <a:miter lim="800000"/>
            <a:headEnd/>
            <a:tailEnd/>
          </a:ln>
        </p:spPr>
        <p:txBody>
          <a:bodyPr>
            <a:prstTxWarp prst="textNoShape">
              <a:avLst/>
            </a:prstTxWarp>
          </a:bodyPr>
          <a:lstStyle/>
          <a:p>
            <a:pPr marL="342900" indent="-342900">
              <a:spcBef>
                <a:spcPts val="300"/>
              </a:spcBef>
              <a:spcAft>
                <a:spcPts val="300"/>
              </a:spcAft>
              <a:buClr>
                <a:srgbClr val="800000"/>
              </a:buClr>
              <a:buFont typeface="Wingdings" pitchFamily="1" charset="2"/>
              <a:buChar char="§"/>
            </a:pPr>
            <a:r>
              <a:rPr lang="en-US" sz="1900" dirty="0">
                <a:latin typeface="Arial"/>
                <a:cs typeface="Arial"/>
              </a:rPr>
              <a:t>To submit a question, type the question in the </a:t>
            </a:r>
            <a:r>
              <a:rPr lang="en-US" sz="1900" b="1" dirty="0">
                <a:solidFill>
                  <a:srgbClr val="800000"/>
                </a:solidFill>
                <a:latin typeface="Arial"/>
                <a:cs typeface="Arial"/>
              </a:rPr>
              <a:t>text field</a:t>
            </a:r>
            <a:r>
              <a:rPr lang="en-US" sz="1900" dirty="0">
                <a:solidFill>
                  <a:srgbClr val="800000"/>
                </a:solidFill>
                <a:latin typeface="Arial"/>
                <a:cs typeface="Arial"/>
              </a:rPr>
              <a:t> </a:t>
            </a:r>
            <a:r>
              <a:rPr lang="en-US" sz="1900" dirty="0">
                <a:latin typeface="Arial"/>
                <a:cs typeface="Arial"/>
              </a:rPr>
              <a:t>and press your </a:t>
            </a:r>
            <a:r>
              <a:rPr lang="en-US" sz="1900" b="1" dirty="0">
                <a:solidFill>
                  <a:srgbClr val="800000"/>
                </a:solidFill>
                <a:latin typeface="Arial"/>
                <a:cs typeface="Arial"/>
              </a:rPr>
              <a:t>Enter/Return</a:t>
            </a:r>
            <a:r>
              <a:rPr lang="en-US" sz="1900" dirty="0">
                <a:solidFill>
                  <a:srgbClr val="800000"/>
                </a:solidFill>
                <a:latin typeface="Arial"/>
                <a:cs typeface="Arial"/>
              </a:rPr>
              <a:t> </a:t>
            </a:r>
            <a:r>
              <a:rPr lang="en-US" sz="1900" dirty="0">
                <a:latin typeface="Arial"/>
                <a:cs typeface="Arial"/>
              </a:rPr>
              <a:t>key.</a:t>
            </a:r>
          </a:p>
          <a:p>
            <a:pPr marL="800100" lvl="1" indent="-342900">
              <a:spcBef>
                <a:spcPts val="300"/>
              </a:spcBef>
              <a:spcAft>
                <a:spcPts val="300"/>
              </a:spcAft>
              <a:buClr>
                <a:srgbClr val="800000"/>
              </a:buClr>
              <a:buFont typeface="Tahoma" pitchFamily="1" charset="0"/>
              <a:buChar char="‒"/>
            </a:pPr>
            <a:r>
              <a:rPr lang="en-US" sz="1900" dirty="0">
                <a:latin typeface="Arial"/>
                <a:cs typeface="Arial"/>
              </a:rPr>
              <a:t>Please enter the name to whom the question is directed.</a:t>
            </a:r>
          </a:p>
          <a:p>
            <a:pPr marL="342900" indent="-342900">
              <a:spcBef>
                <a:spcPts val="300"/>
              </a:spcBef>
              <a:spcAft>
                <a:spcPts val="300"/>
              </a:spcAft>
              <a:buClr>
                <a:srgbClr val="800000"/>
              </a:buClr>
              <a:buFont typeface="Wingdings" pitchFamily="1" charset="2"/>
              <a:buChar char="§"/>
            </a:pPr>
            <a:r>
              <a:rPr lang="en-US" sz="1900" dirty="0">
                <a:latin typeface="Arial"/>
                <a:cs typeface="Arial"/>
              </a:rPr>
              <a:t>To send questions only to the presenters, select </a:t>
            </a:r>
            <a:r>
              <a:rPr lang="en-US" sz="1900" b="1" dirty="0">
                <a:solidFill>
                  <a:srgbClr val="800000"/>
                </a:solidFill>
                <a:latin typeface="Arial"/>
                <a:cs typeface="Arial"/>
              </a:rPr>
              <a:t>Presenters</a:t>
            </a:r>
            <a:r>
              <a:rPr lang="en-US" sz="1900" dirty="0">
                <a:latin typeface="Arial"/>
                <a:cs typeface="Arial"/>
              </a:rPr>
              <a:t> from the </a:t>
            </a:r>
            <a:r>
              <a:rPr lang="en-US" sz="1900" b="1" dirty="0">
                <a:solidFill>
                  <a:srgbClr val="800000"/>
                </a:solidFill>
                <a:latin typeface="Arial"/>
                <a:cs typeface="Arial"/>
              </a:rPr>
              <a:t>drop-down menu</a:t>
            </a:r>
            <a:r>
              <a:rPr lang="en-US" sz="1900" dirty="0">
                <a:solidFill>
                  <a:srgbClr val="800000"/>
                </a:solidFill>
                <a:latin typeface="Arial"/>
                <a:cs typeface="Arial"/>
              </a:rPr>
              <a:t> </a:t>
            </a:r>
            <a:r>
              <a:rPr lang="en-US" sz="1900" dirty="0">
                <a:latin typeface="Arial"/>
                <a:cs typeface="Arial"/>
              </a:rPr>
              <a:t>before pressing your </a:t>
            </a:r>
            <a:r>
              <a:rPr lang="en-US" sz="1900" b="1" dirty="0">
                <a:solidFill>
                  <a:srgbClr val="800000"/>
                </a:solidFill>
                <a:latin typeface="Arial"/>
                <a:cs typeface="Arial"/>
              </a:rPr>
              <a:t>Enter/Return</a:t>
            </a:r>
            <a:r>
              <a:rPr lang="en-US" sz="1900" dirty="0">
                <a:solidFill>
                  <a:srgbClr val="800000"/>
                </a:solidFill>
                <a:latin typeface="Arial"/>
                <a:cs typeface="Arial"/>
              </a:rPr>
              <a:t> </a:t>
            </a:r>
            <a:r>
              <a:rPr lang="en-US" sz="1900" dirty="0">
                <a:latin typeface="Arial"/>
                <a:cs typeface="Arial"/>
              </a:rPr>
              <a:t>key.</a:t>
            </a:r>
          </a:p>
          <a:p>
            <a:pPr marL="342900" indent="-342900">
              <a:spcBef>
                <a:spcPts val="300"/>
              </a:spcBef>
              <a:spcAft>
                <a:spcPts val="300"/>
              </a:spcAft>
              <a:buClr>
                <a:srgbClr val="800000"/>
              </a:buClr>
              <a:buFont typeface="Wingdings" pitchFamily="1" charset="2"/>
              <a:buChar char="§"/>
            </a:pPr>
            <a:r>
              <a:rPr lang="en-US" sz="1900" dirty="0">
                <a:latin typeface="Arial"/>
                <a:cs typeface="Arial"/>
              </a:rPr>
              <a:t>Change </a:t>
            </a:r>
            <a:r>
              <a:rPr lang="en-US" sz="1900" b="1" dirty="0">
                <a:solidFill>
                  <a:srgbClr val="800000"/>
                </a:solidFill>
                <a:latin typeface="Arial"/>
                <a:cs typeface="Arial"/>
              </a:rPr>
              <a:t>Text Size </a:t>
            </a:r>
            <a:r>
              <a:rPr lang="en-US" sz="1900" dirty="0">
                <a:latin typeface="Arial"/>
                <a:cs typeface="Arial"/>
              </a:rPr>
              <a:t>and </a:t>
            </a:r>
            <a:r>
              <a:rPr lang="en-US" sz="1900" b="1" dirty="0">
                <a:solidFill>
                  <a:srgbClr val="800000"/>
                </a:solidFill>
                <a:latin typeface="Arial"/>
                <a:cs typeface="Arial"/>
              </a:rPr>
              <a:t>Chat Color</a:t>
            </a:r>
            <a:r>
              <a:rPr lang="en-US" sz="1900" dirty="0">
                <a:latin typeface="Arial"/>
                <a:cs typeface="Arial"/>
              </a:rPr>
              <a:t>…</a:t>
            </a:r>
          </a:p>
        </p:txBody>
      </p:sp>
      <p:sp>
        <p:nvSpPr>
          <p:cNvPr id="59397" name="AutoShape 5"/>
          <p:cNvSpPr>
            <a:spLocks noChangeArrowheads="1"/>
          </p:cNvSpPr>
          <p:nvPr/>
        </p:nvSpPr>
        <p:spPr bwMode="auto">
          <a:xfrm>
            <a:off x="5323195" y="6271471"/>
            <a:ext cx="1590365" cy="408623"/>
          </a:xfrm>
          <a:prstGeom prst="wedgeRoundRectCallout">
            <a:avLst>
              <a:gd name="adj1" fmla="val -250599"/>
              <a:gd name="adj2" fmla="val -62808"/>
              <a:gd name="adj3" fmla="val 16667"/>
            </a:avLst>
          </a:prstGeom>
          <a:solidFill>
            <a:srgbClr val="800000"/>
          </a:solidFill>
          <a:ln w="9525">
            <a:noFill/>
            <a:miter lim="800000"/>
            <a:headEnd/>
            <a:tailEnd/>
          </a:ln>
          <a:effectLst/>
        </p:spPr>
        <p:txBody>
          <a:bodyPr anchor="ctr" anchorCtr="1">
            <a:spAutoFit/>
          </a:bodyPr>
          <a:lstStyle/>
          <a:p>
            <a:pPr algn="ctr" fontAlgn="auto">
              <a:spcBef>
                <a:spcPts val="0"/>
              </a:spcBef>
              <a:spcAft>
                <a:spcPts val="0"/>
              </a:spcAft>
              <a:defRPr/>
            </a:pPr>
            <a:r>
              <a:rPr lang="en-US" b="1" cap="all" dirty="0">
                <a:solidFill>
                  <a:schemeClr val="bg1"/>
                </a:solidFill>
                <a:latin typeface="+mn-lt"/>
                <a:ea typeface="+mn-ea"/>
                <a:cs typeface="+mn-cs"/>
              </a:rPr>
              <a:t>Text Field</a:t>
            </a:r>
          </a:p>
        </p:txBody>
      </p:sp>
      <p:sp>
        <p:nvSpPr>
          <p:cNvPr id="6165" name="TextBox 16"/>
          <p:cNvSpPr txBox="1">
            <a:spLocks noChangeArrowheads="1"/>
          </p:cNvSpPr>
          <p:nvPr/>
        </p:nvSpPr>
        <p:spPr bwMode="auto">
          <a:xfrm>
            <a:off x="623888" y="6634163"/>
            <a:ext cx="1041400" cy="223837"/>
          </a:xfrm>
          <a:prstGeom prst="rect">
            <a:avLst/>
          </a:prstGeom>
          <a:solidFill>
            <a:schemeClr val="bg1"/>
          </a:solidFill>
          <a:ln w="9525">
            <a:noFill/>
            <a:miter lim="800000"/>
            <a:headEnd/>
            <a:tailEnd/>
          </a:ln>
        </p:spPr>
        <p:txBody>
          <a:bodyPr>
            <a:prstTxWarp prst="textNoShape">
              <a:avLst/>
            </a:prstTxWarp>
            <a:spAutoFit/>
          </a:bodyPr>
          <a:lstStyle/>
          <a:p>
            <a:endParaRPr lang="en-US"/>
          </a:p>
        </p:txBody>
      </p:sp>
      <p:sp>
        <p:nvSpPr>
          <p:cNvPr id="13" name="Rectangle 12"/>
          <p:cNvSpPr/>
          <p:nvPr/>
        </p:nvSpPr>
        <p:spPr>
          <a:xfrm>
            <a:off x="170954" y="6354432"/>
            <a:ext cx="509529" cy="288968"/>
          </a:xfrm>
          <a:prstGeom prst="rect">
            <a:avLst/>
          </a:prstGeom>
          <a:noFill/>
          <a:ln>
            <a:solidFill>
              <a:srgbClr val="8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TextBox 13"/>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3</a:t>
            </a:fld>
            <a:endParaRPr lang="en-US" sz="1200" dirty="0">
              <a:solidFill>
                <a:schemeClr val="tx1">
                  <a:lumMod val="50000"/>
                  <a:lumOff val="50000"/>
                </a:schemeClr>
              </a:solidFill>
              <a:latin typeface="Calibri (Body)"/>
              <a:cs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fade">
                                      <p:cBhvr>
                                        <p:cTn id="7" dur="1000"/>
                                        <p:tgtEl>
                                          <p:spTgt spid="59395">
                                            <p:txEl>
                                              <p:pRg st="0" end="0"/>
                                            </p:txEl>
                                          </p:spTgt>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59397"/>
                                        </p:tgtEl>
                                        <p:attrNameLst>
                                          <p:attrName>style.visibility</p:attrName>
                                        </p:attrNameLst>
                                      </p:cBhvr>
                                      <p:to>
                                        <p:strVal val="visible"/>
                                      </p:to>
                                    </p:set>
                                    <p:animEffect transition="in" filter="fade">
                                      <p:cBhvr>
                                        <p:cTn id="11" dur="1000"/>
                                        <p:tgtEl>
                                          <p:spTgt spid="59397"/>
                                        </p:tgtEl>
                                      </p:cBhvr>
                                    </p:animEffect>
                                  </p:childTnLst>
                                </p:cTn>
                              </p:par>
                            </p:childTnLst>
                          </p:cTn>
                        </p:par>
                        <p:par>
                          <p:cTn id="12" fill="hold" nodeType="afterGroup">
                            <p:stCondLst>
                              <p:cond delay="2000"/>
                            </p:stCondLst>
                            <p:childTnLst>
                              <p:par>
                                <p:cTn id="13" presetID="10" presetClass="entr" presetSubtype="0" fill="hold" nodeType="afterEffect">
                                  <p:stCondLst>
                                    <p:cond delay="2000"/>
                                  </p:stCondLst>
                                  <p:childTnLst>
                                    <p:set>
                                      <p:cBhvr>
                                        <p:cTn id="14" dur="1" fill="hold">
                                          <p:stCondLst>
                                            <p:cond delay="0"/>
                                          </p:stCondLst>
                                        </p:cTn>
                                        <p:tgtEl>
                                          <p:spTgt spid="59395">
                                            <p:txEl>
                                              <p:pRg st="1" end="1"/>
                                            </p:txEl>
                                          </p:spTgt>
                                        </p:tgtEl>
                                        <p:attrNameLst>
                                          <p:attrName>style.visibility</p:attrName>
                                        </p:attrNameLst>
                                      </p:cBhvr>
                                      <p:to>
                                        <p:strVal val="visible"/>
                                      </p:to>
                                    </p:set>
                                    <p:animEffect transition="in" filter="fade">
                                      <p:cBhvr>
                                        <p:cTn id="15" dur="500"/>
                                        <p:tgtEl>
                                          <p:spTgt spid="5939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59395">
                                            <p:txEl>
                                              <p:pRg st="2" end="2"/>
                                            </p:txEl>
                                          </p:spTgt>
                                        </p:tgtEl>
                                        <p:attrNameLst>
                                          <p:attrName>style.visibility</p:attrName>
                                        </p:attrNameLst>
                                      </p:cBhvr>
                                      <p:to>
                                        <p:strVal val="visible"/>
                                      </p:to>
                                    </p:set>
                                    <p:animEffect transition="in" filter="fade">
                                      <p:cBhvr>
                                        <p:cTn id="20" dur="500"/>
                                        <p:tgtEl>
                                          <p:spTgt spid="59395">
                                            <p:txEl>
                                              <p:pRg st="2" end="2"/>
                                            </p:txEl>
                                          </p:spTgt>
                                        </p:tgtEl>
                                      </p:cBhvr>
                                    </p:animEffect>
                                  </p:childTnLst>
                                </p:cTn>
                              </p:par>
                              <p:par>
                                <p:cTn id="21" presetID="10" presetClass="exit" presetSubtype="0" fill="hold" nodeType="withEffect">
                                  <p:stCondLst>
                                    <p:cond delay="0"/>
                                  </p:stCondLst>
                                  <p:childTnLst>
                                    <p:animEffect transition="out" filter="fade">
                                      <p:cBhvr>
                                        <p:cTn id="22" dur="500"/>
                                        <p:tgtEl>
                                          <p:spTgt spid="59397"/>
                                        </p:tgtEl>
                                      </p:cBhvr>
                                    </p:animEffect>
                                    <p:set>
                                      <p:cBhvr>
                                        <p:cTn id="23" dur="1" fill="hold">
                                          <p:stCondLst>
                                            <p:cond delay="499"/>
                                          </p:stCondLst>
                                        </p:cTn>
                                        <p:tgtEl>
                                          <p:spTgt spid="59397"/>
                                        </p:tgtEl>
                                        <p:attrNameLst>
                                          <p:attrName>style.visibility</p:attrName>
                                        </p:attrNameLst>
                                      </p:cBhvr>
                                      <p:to>
                                        <p:strVal val="hidden"/>
                                      </p:to>
                                    </p:set>
                                  </p:childTnLst>
                                </p:cTn>
                              </p:par>
                            </p:childTnLst>
                          </p:cTn>
                        </p:par>
                        <p:par>
                          <p:cTn id="24" fill="hold" nodeType="afterGroup">
                            <p:stCondLst>
                              <p:cond delay="500"/>
                            </p:stCondLst>
                            <p:childTnLst>
                              <p:par>
                                <p:cTn id="25" presetID="53" presetClass="entr" presetSubtype="16"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59401"/>
                                        </p:tgtEl>
                                        <p:attrNameLst>
                                          <p:attrName>style.visibility</p:attrName>
                                        </p:attrNameLst>
                                      </p:cBhvr>
                                      <p:to>
                                        <p:strVal val="visible"/>
                                      </p:to>
                                    </p:set>
                                    <p:animEffect transition="in" filter="fade">
                                      <p:cBhvr>
                                        <p:cTn id="34" dur="500"/>
                                        <p:tgtEl>
                                          <p:spTgt spid="59401"/>
                                        </p:tgtEl>
                                      </p:cBhvr>
                                    </p:animEffect>
                                  </p:childTnLst>
                                </p:cTn>
                              </p:par>
                              <p:par>
                                <p:cTn id="35" presetID="1" presetClass="exit" presetSubtype="0" fill="hold"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par>
                          <p:cTn id="40" fill="hold" nodeType="afterGroup">
                            <p:stCondLst>
                              <p:cond delay="500"/>
                            </p:stCondLst>
                            <p:childTnLst>
                              <p:par>
                                <p:cTn id="41" presetID="53" presetClass="entr" presetSubtype="16"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par>
                          <p:cTn id="46" fill="hold" nodeType="afterGroup">
                            <p:stCondLst>
                              <p:cond delay="1000"/>
                            </p:stCondLst>
                            <p:childTnLst>
                              <p:par>
                                <p:cTn id="47" presetID="1" presetClass="entr" presetSubtype="0"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59395">
                                            <p:txEl>
                                              <p:pRg st="3" end="3"/>
                                            </p:txEl>
                                          </p:spTgt>
                                        </p:tgtEl>
                                        <p:attrNameLst>
                                          <p:attrName>style.visibility</p:attrName>
                                        </p:attrNameLst>
                                      </p:cBhvr>
                                      <p:to>
                                        <p:strVal val="visible"/>
                                      </p:to>
                                    </p:set>
                                    <p:animEffect transition="in" filter="fade">
                                      <p:cBhvr>
                                        <p:cTn id="53" dur="500"/>
                                        <p:tgtEl>
                                          <p:spTgt spid="59395">
                                            <p:txEl>
                                              <p:pRg st="3" end="3"/>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2" presetClass="path" presetSubtype="0" accel="50000" decel="50000" fill="hold" nodeType="clickEffect">
                                  <p:stCondLst>
                                    <p:cond delay="0"/>
                                  </p:stCondLst>
                                  <p:childTnLst>
                                    <p:animMotion origin="layout" path="M -4.72222E-6 -1.85185E-6 L 0.00105 0.04861 " pathEditMode="relative" rAng="0" ptsTypes="AA">
                                      <p:cBhvr>
                                        <p:cTn id="57" dur="2000" fill="hold"/>
                                        <p:tgtEl>
                                          <p:spTgt spid="16"/>
                                        </p:tgtEl>
                                        <p:attrNameLst>
                                          <p:attrName>ppt_x</p:attrName>
                                          <p:attrName>ppt_y</p:attrName>
                                        </p:attrNameLst>
                                      </p:cBhvr>
                                      <p:rCtr x="100" y="2400"/>
                                    </p:animMotion>
                                  </p:childTnLst>
                                </p:cTn>
                              </p:par>
                            </p:childTnLst>
                          </p:cTn>
                        </p:par>
                        <p:par>
                          <p:cTn id="58" fill="hold" nodeType="afterGroup">
                            <p:stCondLst>
                              <p:cond delay="2000"/>
                            </p:stCondLst>
                            <p:childTnLst>
                              <p:par>
                                <p:cTn id="59" presetID="1" presetClass="entr" presetSubtype="0"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42" presetClass="path" presetSubtype="0" accel="50000" decel="50000" fill="hold" nodeType="clickEffect">
                                  <p:stCondLst>
                                    <p:cond delay="0"/>
                                  </p:stCondLst>
                                  <p:childTnLst>
                                    <p:animMotion origin="layout" path="M 0.00122 0.05023 L 0.00018 0.07847 " pathEditMode="relative" rAng="0" ptsTypes="AA">
                                      <p:cBhvr>
                                        <p:cTn id="64" dur="2000" fill="hold"/>
                                        <p:tgtEl>
                                          <p:spTgt spid="16"/>
                                        </p:tgtEl>
                                        <p:attrNameLst>
                                          <p:attrName>ppt_x</p:attrName>
                                          <p:attrName>ppt_y</p:attrName>
                                        </p:attrNameLst>
                                      </p:cBhvr>
                                      <p:rCtr x="-100" y="1400"/>
                                    </p:animMotion>
                                  </p:childTnLst>
                                </p:cTn>
                              </p:par>
                            </p:childTnLst>
                          </p:cTn>
                        </p:par>
                        <p:par>
                          <p:cTn id="65" fill="hold" nodeType="afterGroup">
                            <p:stCondLst>
                              <p:cond delay="2000"/>
                            </p:stCondLst>
                            <p:childTnLst>
                              <p:par>
                                <p:cTn id="66" presetID="1" presetClass="entr" presetSubtype="0"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715963"/>
          </a:xfrm>
        </p:spPr>
        <p:txBody>
          <a:bodyPr>
            <a:noAutofit/>
          </a:bodyPr>
          <a:lstStyle/>
          <a:p>
            <a:pPr marL="0" indent="0" algn="l"/>
            <a:r>
              <a:rPr lang="en-US" sz="1600" b="1" cap="all" dirty="0" smtClean="0">
                <a:solidFill>
                  <a:schemeClr val="bg1"/>
                </a:solidFill>
                <a:latin typeface=""/>
                <a:cs typeface="Arial"/>
              </a:rPr>
              <a:t>Lessons Learned</a:t>
            </a:r>
          </a:p>
        </p:txBody>
      </p:sp>
      <p:sp>
        <p:nvSpPr>
          <p:cNvPr id="3" name="Content Placeholder 2"/>
          <p:cNvSpPr>
            <a:spLocks noGrp="1"/>
          </p:cNvSpPr>
          <p:nvPr>
            <p:ph idx="1"/>
          </p:nvPr>
        </p:nvSpPr>
        <p:spPr>
          <a:xfrm>
            <a:off x="381000" y="1524000"/>
            <a:ext cx="8382000" cy="4525963"/>
          </a:xfrm>
        </p:spPr>
        <p:txBody>
          <a:bodyPr>
            <a:normAutofit/>
          </a:bodyPr>
          <a:lstStyle/>
          <a:p>
            <a:pPr marL="228600" indent="-228600">
              <a:spcBef>
                <a:spcPts val="300"/>
              </a:spcBef>
              <a:spcAft>
                <a:spcPts val="300"/>
              </a:spcAft>
              <a:buFont typeface="Arial"/>
              <a:buChar char="•"/>
            </a:pPr>
            <a:r>
              <a:rPr lang="en-US" sz="1900" dirty="0" smtClean="0">
                <a:latin typeface="Arial"/>
                <a:cs typeface="Arial"/>
              </a:rPr>
              <a:t>Understanding students’ needs is vital to the design implementation.</a:t>
            </a:r>
          </a:p>
          <a:p>
            <a:pPr marL="228600" indent="-228600">
              <a:spcBef>
                <a:spcPts val="300"/>
              </a:spcBef>
              <a:spcAft>
                <a:spcPts val="300"/>
              </a:spcAft>
              <a:buFont typeface="Arial"/>
              <a:buChar char="•"/>
            </a:pPr>
            <a:r>
              <a:rPr lang="en-US" sz="1900" dirty="0" smtClean="0">
                <a:latin typeface="Arial"/>
                <a:cs typeface="Arial"/>
              </a:rPr>
              <a:t>Communicating and collaborating are the keys to a successful implementation.</a:t>
            </a:r>
          </a:p>
          <a:p>
            <a:pPr marL="228600" indent="-228600">
              <a:spcBef>
                <a:spcPts val="300"/>
              </a:spcBef>
              <a:spcAft>
                <a:spcPts val="300"/>
              </a:spcAft>
              <a:buFont typeface="Arial"/>
              <a:buChar char="•"/>
            </a:pPr>
            <a:r>
              <a:rPr lang="en-US" sz="1900" dirty="0" smtClean="0">
                <a:latin typeface="Arial"/>
                <a:cs typeface="Arial"/>
              </a:rPr>
              <a:t>Focusing on the vision, carefully considering the implementation strategies, and analyzing the data eliminates unfounded decision- making.</a:t>
            </a:r>
          </a:p>
          <a:p>
            <a:pPr marL="228600" indent="-228600">
              <a:spcBef>
                <a:spcPts val="300"/>
              </a:spcBef>
              <a:spcAft>
                <a:spcPts val="300"/>
              </a:spcAft>
              <a:buFont typeface="Arial"/>
              <a:buChar char="•"/>
            </a:pPr>
            <a:r>
              <a:rPr lang="en-US" sz="1900" dirty="0" smtClean="0">
                <a:latin typeface="Arial"/>
                <a:cs typeface="Arial"/>
              </a:rPr>
              <a:t>Supporting teachers through district and site-based professional development is critical to sound implementation.</a:t>
            </a:r>
          </a:p>
          <a:p>
            <a:pPr marL="228600" indent="-228600">
              <a:spcBef>
                <a:spcPts val="300"/>
              </a:spcBef>
              <a:spcAft>
                <a:spcPts val="300"/>
              </a:spcAft>
              <a:buFont typeface="Arial"/>
              <a:buChar char="•"/>
            </a:pPr>
            <a:r>
              <a:rPr lang="en-US" sz="1900" dirty="0" smtClean="0">
                <a:latin typeface="Arial"/>
                <a:cs typeface="Arial"/>
              </a:rPr>
              <a:t>Engaging district and site-based administrators in the decision- making and the implementation process ensures a sound support system for the teachers and students.</a:t>
            </a:r>
          </a:p>
          <a:p>
            <a:pPr marL="228600" indent="-228600">
              <a:spcBef>
                <a:spcPts val="300"/>
              </a:spcBef>
              <a:spcAft>
                <a:spcPts val="300"/>
              </a:spcAft>
              <a:buFont typeface="Arial"/>
              <a:buChar char="•"/>
            </a:pPr>
            <a:r>
              <a:rPr lang="en-US" sz="1900" dirty="0" smtClean="0">
                <a:latin typeface="Arial"/>
                <a:cs typeface="Arial"/>
              </a:rPr>
              <a:t>High functioning Reading Leadership Teams contribute to maintaining the vision and fidelity to the instructional design.</a:t>
            </a:r>
          </a:p>
          <a:p>
            <a:pPr lvl="1">
              <a:buFont typeface="Arial"/>
              <a:buChar char="•"/>
            </a:pPr>
            <a:endParaRPr lang="en-US" sz="1900" dirty="0" smtClean="0">
              <a:latin typeface=""/>
              <a:cs typeface="Arial"/>
            </a:endParaRPr>
          </a:p>
          <a:p>
            <a:pPr marL="0" indent="0">
              <a:buFont typeface="Arial"/>
              <a:buChar char="•"/>
            </a:pPr>
            <a:endParaRPr lang="en-US" sz="1900" dirty="0" smtClean="0">
              <a:latin typeface=""/>
              <a:cs typeface="Arial"/>
            </a:endParaRPr>
          </a:p>
          <a:p>
            <a:pPr marL="0" indent="0" algn="ctr">
              <a:buFont typeface="Arial"/>
              <a:buChar char="•"/>
            </a:pPr>
            <a:endParaRPr lang="en-US" sz="1900" dirty="0" smtClean="0">
              <a:latin typeface=""/>
              <a:cs typeface="Arial"/>
            </a:endParaRPr>
          </a:p>
          <a:p>
            <a:pPr marL="0" indent="0">
              <a:buFont typeface="Arial"/>
              <a:buChar char="•"/>
            </a:pPr>
            <a:endParaRPr lang="en-US" sz="1900" dirty="0">
              <a:latin typeface=""/>
            </a:endParaRPr>
          </a:p>
        </p:txBody>
      </p:sp>
      <p:sp>
        <p:nvSpPr>
          <p:cNvPr id="4" name="TextBox 3"/>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30</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115291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9582" y="2057400"/>
            <a:ext cx="8227218" cy="761999"/>
          </a:xfrm>
          <a:prstGeom prst="rect">
            <a:avLst/>
          </a:prstGeom>
        </p:spPr>
        <p:txBody>
          <a:bodyPr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17375E"/>
                </a:solidFill>
                <a:effectLst/>
                <a:uLnTx/>
                <a:uFillTx/>
                <a:latin typeface="Arial"/>
                <a:ea typeface="+mj-ea"/>
                <a:cs typeface="American Typewriter"/>
              </a:rPr>
              <a:t>QUESTIONS &amp; ANSWERS</a:t>
            </a:r>
            <a:endParaRPr kumimoji="0" lang="en-US" sz="2400" b="1" i="0" u="none" strike="noStrike" kern="1200" cap="none" spc="0" normalizeH="0" baseline="0" noProof="0" dirty="0">
              <a:ln>
                <a:noFill/>
              </a:ln>
              <a:solidFill>
                <a:srgbClr val="17375E"/>
              </a:solidFill>
              <a:effectLst/>
              <a:uLnTx/>
              <a:uFillTx/>
              <a:latin typeface="Arial"/>
              <a:ea typeface="+mj-ea"/>
              <a:cs typeface="American Typewriter"/>
            </a:endParaRPr>
          </a:p>
        </p:txBody>
      </p:sp>
      <p:sp>
        <p:nvSpPr>
          <p:cNvPr id="3" name="TextBox 2"/>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31</a:t>
            </a:fld>
            <a:endParaRPr lang="en-US" sz="1200" dirty="0">
              <a:solidFill>
                <a:schemeClr val="tx1">
                  <a:lumMod val="50000"/>
                  <a:lumOff val="50000"/>
                </a:schemeClr>
              </a:solidFill>
              <a:latin typeface="Calibri (Body)"/>
              <a:cs typeface="Calibri (Body)"/>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715963"/>
          </a:xfrm>
        </p:spPr>
        <p:txBody>
          <a:bodyPr>
            <a:normAutofit/>
          </a:bodyPr>
          <a:lstStyle/>
          <a:p>
            <a:pPr marL="0" indent="0" algn="l"/>
            <a:r>
              <a:rPr lang="en-US" sz="1600" b="1" cap="all" dirty="0" smtClean="0">
                <a:solidFill>
                  <a:schemeClr val="bg1"/>
                </a:solidFill>
                <a:latin typeface=""/>
                <a:cs typeface="Arial"/>
              </a:rPr>
              <a:t>Upcoming Events</a:t>
            </a:r>
          </a:p>
        </p:txBody>
      </p:sp>
      <p:sp>
        <p:nvSpPr>
          <p:cNvPr id="3" name="Content Placeholder 2"/>
          <p:cNvSpPr>
            <a:spLocks noGrp="1"/>
          </p:cNvSpPr>
          <p:nvPr>
            <p:ph idx="1"/>
          </p:nvPr>
        </p:nvSpPr>
        <p:spPr>
          <a:xfrm>
            <a:off x="381000" y="1524000"/>
            <a:ext cx="8382000" cy="4355979"/>
          </a:xfrm>
        </p:spPr>
        <p:txBody>
          <a:bodyPr>
            <a:normAutofit/>
          </a:bodyPr>
          <a:lstStyle/>
          <a:p>
            <a:pPr marL="228600" indent="-228600">
              <a:spcBef>
                <a:spcPts val="300"/>
              </a:spcBef>
              <a:spcAft>
                <a:spcPts val="300"/>
              </a:spcAft>
              <a:buFont typeface="Arial"/>
              <a:buChar char="•"/>
            </a:pPr>
            <a:r>
              <a:rPr lang="en-US" sz="1900" b="1" dirty="0" smtClean="0">
                <a:latin typeface="Arial"/>
                <a:cs typeface="Arial"/>
              </a:rPr>
              <a:t>April 25 2:30-4pm EST</a:t>
            </a:r>
            <a:r>
              <a:rPr lang="en-US" sz="1900" dirty="0" smtClean="0">
                <a:latin typeface="Arial"/>
                <a:cs typeface="Arial"/>
              </a:rPr>
              <a:t>: Next Webinar on </a:t>
            </a:r>
            <a:r>
              <a:rPr lang="en-US" sz="1900" i="1" dirty="0" smtClean="0">
                <a:latin typeface="Arial"/>
                <a:cs typeface="Arial"/>
              </a:rPr>
              <a:t>Accelerated Learning Interventions for High School Students Significantly Below Grade Level in Mathematics</a:t>
            </a:r>
            <a:endParaRPr lang="en-US" sz="1900" dirty="0" smtClean="0">
              <a:latin typeface="Arial"/>
              <a:cs typeface="Arial"/>
            </a:endParaRPr>
          </a:p>
          <a:p>
            <a:pPr marL="228600" indent="-228600">
              <a:spcBef>
                <a:spcPts val="300"/>
              </a:spcBef>
              <a:spcAft>
                <a:spcPts val="300"/>
              </a:spcAft>
              <a:buFont typeface="Arial"/>
              <a:buChar char="•"/>
            </a:pPr>
            <a:r>
              <a:rPr lang="en-US" sz="1900" b="1" dirty="0" smtClean="0">
                <a:latin typeface="Arial"/>
                <a:cs typeface="Arial"/>
              </a:rPr>
              <a:t>April 25-27</a:t>
            </a:r>
            <a:r>
              <a:rPr lang="en-US" sz="1900" dirty="0" smtClean="0">
                <a:latin typeface="Arial"/>
                <a:cs typeface="Arial"/>
              </a:rPr>
              <a:t>: Collaborative discussion on learning interventions in literacy and math on the U.S. Department of Education School Turnaround Learning Community website </a:t>
            </a:r>
            <a:r>
              <a:rPr lang="en-US" sz="1900" dirty="0" smtClean="0">
                <a:latin typeface="Arial"/>
                <a:cs typeface="Arial"/>
                <a:hlinkClick r:id="rId2"/>
              </a:rPr>
              <a:t>http://www.schoolturnaroundsupport.org/node/1611/content/discussions</a:t>
            </a:r>
            <a:r>
              <a:rPr lang="en-US" sz="1900" dirty="0" smtClean="0">
                <a:latin typeface="Arial"/>
                <a:cs typeface="Arial"/>
              </a:rPr>
              <a:t> </a:t>
            </a:r>
            <a:endParaRPr lang="en-US" sz="2800" dirty="0"/>
          </a:p>
        </p:txBody>
      </p:sp>
      <p:sp>
        <p:nvSpPr>
          <p:cNvPr id="4" name="TextBox 3"/>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32</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3376869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28799" y="4267200"/>
            <a:ext cx="6324600" cy="20574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ts val="1880"/>
              </a:lnSpc>
              <a:spcBef>
                <a:spcPct val="20000"/>
              </a:spcBef>
              <a:spcAft>
                <a:spcPts val="0"/>
              </a:spcAft>
              <a:buClrTx/>
              <a:buSzTx/>
              <a:buFont typeface="Arial"/>
              <a:buNone/>
              <a:tabLst/>
              <a:defRPr/>
            </a:pPr>
            <a:r>
              <a:rPr kumimoji="0" lang="en-US" sz="1400" b="0" i="0" u="none" strike="noStrike" kern="1200" cap="none" spc="0" normalizeH="0" baseline="0" noProof="0" dirty="0" smtClean="0">
                <a:ln>
                  <a:noFill/>
                </a:ln>
                <a:solidFill>
                  <a:schemeClr val="tx2"/>
                </a:solidFill>
                <a:effectLst/>
                <a:uLnTx/>
                <a:uFillTx/>
                <a:latin typeface="Arial Bold"/>
                <a:ea typeface="+mn-ea"/>
                <a:cs typeface="Arial Bold"/>
              </a:rPr>
              <a:t>TEL 617.728.4446 FAX 617.728.4857 </a:t>
            </a:r>
            <a:r>
              <a:rPr kumimoji="0" lang="en-US" sz="1400" b="0" i="0" u="none" strike="noStrike" kern="1200" cap="none" spc="0" normalizeH="0" baseline="0" noProof="0" dirty="0" err="1" smtClean="0">
                <a:ln>
                  <a:noFill/>
                </a:ln>
                <a:solidFill>
                  <a:schemeClr val="tx2"/>
                </a:solidFill>
                <a:effectLst/>
                <a:uLnTx/>
                <a:uFillTx/>
                <a:latin typeface="Arial Bold"/>
                <a:ea typeface="+mn-ea"/>
                <a:cs typeface="Arial Bold"/>
              </a:rPr>
              <a:t>info@jff.org</a:t>
            </a:r>
            <a:endParaRPr kumimoji="0" lang="en-US" sz="1400" b="0" i="0" u="none" strike="noStrike" kern="1200" cap="none" spc="0" normalizeH="0" baseline="0" noProof="0" dirty="0" smtClean="0">
              <a:ln>
                <a:noFill/>
              </a:ln>
              <a:solidFill>
                <a:schemeClr val="tx2"/>
              </a:solidFill>
              <a:effectLst/>
              <a:uLnTx/>
              <a:uFillTx/>
              <a:latin typeface="Arial Bold"/>
              <a:ea typeface="+mn-ea"/>
              <a:cs typeface="Arial Bold"/>
            </a:endParaRPr>
          </a:p>
          <a:p>
            <a:pPr marL="0" marR="0" lvl="0" indent="0" algn="l" defTabSz="457200" rtl="0" eaLnBrk="1" fontAlgn="auto" latinLnBrk="0" hangingPunct="1">
              <a:lnSpc>
                <a:spcPts val="1880"/>
              </a:lnSpc>
              <a:spcBef>
                <a:spcPct val="20000"/>
              </a:spcBef>
              <a:spcAft>
                <a:spcPts val="0"/>
              </a:spcAft>
              <a:buClrTx/>
              <a:buSzTx/>
              <a:buFont typeface="Arial"/>
              <a:buNone/>
              <a:tabLst/>
              <a:defRPr/>
            </a:pPr>
            <a:r>
              <a:rPr kumimoji="0" lang="en-US" sz="1400" b="0" i="0" u="none" strike="noStrike" kern="1200" cap="none" spc="0" normalizeH="0" baseline="0" noProof="0" dirty="0" smtClean="0">
                <a:ln>
                  <a:noFill/>
                </a:ln>
                <a:solidFill>
                  <a:schemeClr val="tx2"/>
                </a:solidFill>
                <a:effectLst/>
                <a:uLnTx/>
                <a:uFillTx/>
                <a:latin typeface="Arial Bold"/>
                <a:ea typeface="+mn-ea"/>
                <a:cs typeface="Arial Bold"/>
              </a:rPr>
              <a:t>88 Broad Street, 8</a:t>
            </a:r>
            <a:r>
              <a:rPr kumimoji="0" lang="en-US" sz="1400" b="0" i="0" u="none" strike="noStrike" kern="1200" cap="none" spc="0" normalizeH="0" baseline="30000" noProof="0" dirty="0" smtClean="0">
                <a:ln>
                  <a:noFill/>
                </a:ln>
                <a:solidFill>
                  <a:schemeClr val="tx2"/>
                </a:solidFill>
                <a:effectLst/>
                <a:uLnTx/>
                <a:uFillTx/>
                <a:latin typeface="Arial Bold"/>
                <a:ea typeface="+mn-ea"/>
                <a:cs typeface="Arial Bold"/>
              </a:rPr>
              <a:t>th</a:t>
            </a:r>
            <a:r>
              <a:rPr kumimoji="0" lang="en-US" sz="1400" b="0" i="0" u="none" strike="noStrike" kern="1200" cap="none" spc="0" normalizeH="0" baseline="0" noProof="0" dirty="0" smtClean="0">
                <a:ln>
                  <a:noFill/>
                </a:ln>
                <a:solidFill>
                  <a:schemeClr val="tx2"/>
                </a:solidFill>
                <a:effectLst/>
                <a:uLnTx/>
                <a:uFillTx/>
                <a:latin typeface="Arial Bold"/>
                <a:ea typeface="+mn-ea"/>
                <a:cs typeface="Arial Bold"/>
              </a:rPr>
              <a:t> Floor, Boston, MA 02110</a:t>
            </a:r>
          </a:p>
          <a:p>
            <a:pPr lvl="0" defTabSz="457200">
              <a:lnSpc>
                <a:spcPts val="1880"/>
              </a:lnSpc>
              <a:spcBef>
                <a:spcPct val="20000"/>
              </a:spcBef>
              <a:defRPr/>
            </a:pPr>
            <a:r>
              <a:rPr lang="ro-RO" sz="1400" dirty="0">
                <a:solidFill>
                  <a:schemeClr val="tx2"/>
                </a:solidFill>
                <a:latin typeface="Arial Bold"/>
                <a:cs typeface="Arial Bold"/>
              </a:rPr>
              <a:t>122 C </a:t>
            </a:r>
            <a:r>
              <a:rPr lang="ro-RO" sz="1400" dirty="0" smtClean="0">
                <a:solidFill>
                  <a:schemeClr val="tx2"/>
                </a:solidFill>
                <a:latin typeface="Arial Bold"/>
                <a:cs typeface="Arial Bold"/>
              </a:rPr>
              <a:t>Street, </a:t>
            </a:r>
            <a:r>
              <a:rPr lang="ro-RO" sz="1400" dirty="0">
                <a:solidFill>
                  <a:schemeClr val="tx2"/>
                </a:solidFill>
                <a:latin typeface="Arial Bold"/>
                <a:cs typeface="Arial Bold"/>
              </a:rPr>
              <a:t>NW, Suite </a:t>
            </a:r>
            <a:r>
              <a:rPr lang="ro-RO" sz="1400" dirty="0" smtClean="0">
                <a:solidFill>
                  <a:schemeClr val="tx2"/>
                </a:solidFill>
                <a:latin typeface="Arial Bold"/>
                <a:cs typeface="Arial Bold"/>
              </a:rPr>
              <a:t>650A, Washington</a:t>
            </a:r>
            <a:r>
              <a:rPr lang="ro-RO" sz="1400" dirty="0">
                <a:solidFill>
                  <a:schemeClr val="tx2"/>
                </a:solidFill>
                <a:latin typeface="Arial Bold"/>
                <a:cs typeface="Arial Bold"/>
              </a:rPr>
              <a:t>, </a:t>
            </a:r>
            <a:r>
              <a:rPr lang="ro-RO" sz="1400" dirty="0" smtClean="0">
                <a:solidFill>
                  <a:schemeClr val="tx2"/>
                </a:solidFill>
                <a:latin typeface="Arial Bold"/>
                <a:cs typeface="Arial Bold"/>
              </a:rPr>
              <a:t>DC</a:t>
            </a:r>
            <a:r>
              <a:rPr lang="ro-RO" sz="1400" dirty="0">
                <a:solidFill>
                  <a:schemeClr val="tx2"/>
                </a:solidFill>
                <a:latin typeface="Arial Bold"/>
                <a:cs typeface="Arial Bold"/>
              </a:rPr>
              <a:t> 20001</a:t>
            </a:r>
            <a:endParaRPr kumimoji="0" lang="en-US" sz="1400" b="0" i="0" u="none" strike="noStrike" kern="1200" cap="none" spc="0" normalizeH="0" baseline="0" noProof="0" dirty="0" smtClean="0">
              <a:ln>
                <a:noFill/>
              </a:ln>
              <a:solidFill>
                <a:schemeClr val="tx2"/>
              </a:solidFill>
              <a:effectLst/>
              <a:uLnTx/>
              <a:uFillTx/>
              <a:latin typeface="Arial Bold"/>
              <a:ea typeface="+mn-ea"/>
              <a:cs typeface="Arial Bold"/>
            </a:endParaRPr>
          </a:p>
          <a:p>
            <a:pPr marL="0" marR="0" lvl="0" indent="0" algn="l" defTabSz="457200" rtl="0" eaLnBrk="1" fontAlgn="auto" latinLnBrk="0" hangingPunct="1">
              <a:lnSpc>
                <a:spcPts val="1880"/>
              </a:lnSpc>
              <a:spcBef>
                <a:spcPct val="20000"/>
              </a:spcBef>
              <a:spcAft>
                <a:spcPts val="0"/>
              </a:spcAft>
              <a:buClrTx/>
              <a:buSzTx/>
              <a:buFont typeface="Arial"/>
              <a:buNone/>
              <a:tabLst/>
              <a:defRPr/>
            </a:pPr>
            <a:r>
              <a:rPr kumimoji="0" lang="en-US" sz="1400" b="1" i="0" u="none" strike="noStrike" kern="1200" cap="all" spc="0" normalizeH="0" baseline="0" noProof="0" dirty="0" smtClean="0">
                <a:ln>
                  <a:noFill/>
                </a:ln>
                <a:solidFill>
                  <a:schemeClr val="tx2"/>
                </a:solidFill>
                <a:effectLst/>
                <a:uLnTx/>
                <a:uFillTx/>
                <a:latin typeface="Arial"/>
                <a:ea typeface="+mn-ea"/>
                <a:cs typeface="Arial"/>
              </a:rPr>
              <a:t>WWW.JFF.ORG</a:t>
            </a:r>
          </a:p>
        </p:txBody>
      </p:sp>
      <p:pic>
        <p:nvPicPr>
          <p:cNvPr id="5" name="Picture 4"/>
          <p:cNvPicPr>
            <a:picLocks noChangeAspect="1"/>
          </p:cNvPicPr>
          <p:nvPr/>
        </p:nvPicPr>
        <p:blipFill>
          <a:blip r:embed="rId2"/>
          <a:stretch>
            <a:fillRect/>
          </a:stretch>
        </p:blipFill>
        <p:spPr>
          <a:xfrm>
            <a:off x="1219200" y="3581400"/>
            <a:ext cx="3733799" cy="514435"/>
          </a:xfrm>
          <a:prstGeom prst="rect">
            <a:avLst/>
          </a:prstGeom>
        </p:spPr>
      </p:pic>
      <p:sp>
        <p:nvSpPr>
          <p:cNvPr id="6" name="Rectangle 5"/>
          <p:cNvSpPr/>
          <p:nvPr/>
        </p:nvSpPr>
        <p:spPr>
          <a:xfrm>
            <a:off x="0" y="0"/>
            <a:ext cx="9144000" cy="2133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OVAE.gif"/>
          <p:cNvPicPr>
            <a:picLocks noChangeAspect="1"/>
          </p:cNvPicPr>
          <p:nvPr/>
        </p:nvPicPr>
        <p:blipFill>
          <a:blip r:embed="rId3"/>
          <a:stretch>
            <a:fillRect/>
          </a:stretch>
        </p:blipFill>
        <p:spPr>
          <a:xfrm>
            <a:off x="685800" y="1295400"/>
            <a:ext cx="1143000" cy="1143000"/>
          </a:xfrm>
          <a:prstGeom prst="rect">
            <a:avLst/>
          </a:prstGeom>
        </p:spPr>
      </p:pic>
      <p:sp>
        <p:nvSpPr>
          <p:cNvPr id="8" name="Rectangle 7"/>
          <p:cNvSpPr/>
          <p:nvPr/>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Subtitle 2"/>
          <p:cNvSpPr txBox="1">
            <a:spLocks/>
          </p:cNvSpPr>
          <p:nvPr/>
        </p:nvSpPr>
        <p:spPr>
          <a:xfrm>
            <a:off x="1905000" y="1295400"/>
            <a:ext cx="6324600" cy="1828800"/>
          </a:xfrm>
          <a:prstGeom prst="rect">
            <a:avLst/>
          </a:prstGeom>
        </p:spPr>
        <p:txBody>
          <a:bodyPr vert="horz" lIns="91440" tIns="45720" rIns="91440" bIns="45720" rtlCol="0" anchor="t">
            <a:normAutofit/>
          </a:bodyPr>
          <a:lstStyle/>
          <a:p>
            <a:pPr defTabSz="457200">
              <a:lnSpc>
                <a:spcPts val="1880"/>
              </a:lnSpc>
              <a:spcBef>
                <a:spcPct val="20000"/>
              </a:spcBef>
            </a:pPr>
            <a:r>
              <a:rPr lang="en-US" sz="1400" dirty="0" smtClean="0">
                <a:solidFill>
                  <a:schemeClr val="tx2"/>
                </a:solidFill>
                <a:latin typeface="Arial"/>
                <a:cs typeface="Arial"/>
              </a:rPr>
              <a:t>Office of Elementary &amp; Secondary Education</a:t>
            </a:r>
          </a:p>
          <a:p>
            <a:pPr defTabSz="457200">
              <a:lnSpc>
                <a:spcPts val="1880"/>
              </a:lnSpc>
              <a:spcBef>
                <a:spcPct val="20000"/>
              </a:spcBef>
            </a:pPr>
            <a:endParaRPr lang="en-US" sz="1400" dirty="0" smtClean="0">
              <a:solidFill>
                <a:schemeClr val="tx2"/>
              </a:solidFill>
              <a:latin typeface="Arial"/>
              <a:cs typeface="Arial"/>
            </a:endParaRPr>
          </a:p>
          <a:p>
            <a:pPr defTabSz="457200">
              <a:lnSpc>
                <a:spcPts val="1880"/>
              </a:lnSpc>
              <a:spcBef>
                <a:spcPct val="20000"/>
              </a:spcBef>
            </a:pPr>
            <a:r>
              <a:rPr lang="en-US" sz="1400" dirty="0" smtClean="0">
                <a:solidFill>
                  <a:schemeClr val="tx2"/>
                </a:solidFill>
                <a:latin typeface="Arial"/>
                <a:cs typeface="Arial"/>
              </a:rPr>
              <a:t>TEL 1.800.872.5327</a:t>
            </a:r>
          </a:p>
          <a:p>
            <a:pPr lvl="0" defTabSz="457200">
              <a:lnSpc>
                <a:spcPts val="1880"/>
              </a:lnSpc>
              <a:spcBef>
                <a:spcPct val="20000"/>
              </a:spcBef>
            </a:pPr>
            <a:r>
              <a:rPr lang="en-US" sz="1400" dirty="0" smtClean="0">
                <a:solidFill>
                  <a:schemeClr val="tx2"/>
                </a:solidFill>
                <a:latin typeface="Arial Bold"/>
                <a:cs typeface="Arial Bold"/>
              </a:rPr>
              <a:t>400 Maryland Avenue, SW, Washington, D.C. 20202</a:t>
            </a:r>
          </a:p>
          <a:p>
            <a:pPr lvl="0" defTabSz="457200">
              <a:lnSpc>
                <a:spcPts val="1880"/>
              </a:lnSpc>
              <a:spcBef>
                <a:spcPct val="20000"/>
              </a:spcBef>
            </a:pPr>
            <a:r>
              <a:rPr lang="en-US" sz="1400" b="1" cap="all" dirty="0" err="1" smtClean="0">
                <a:solidFill>
                  <a:schemeClr val="tx2"/>
                </a:solidFill>
                <a:latin typeface="Arial"/>
                <a:cs typeface="Arial"/>
              </a:rPr>
              <a:t>www.ed.gov</a:t>
            </a:r>
            <a:endParaRPr kumimoji="0" lang="en-US" sz="1400" b="1" i="0" u="none" strike="noStrike" kern="1200" cap="all" spc="0" normalizeH="0" baseline="0" noProof="0" dirty="0" smtClean="0">
              <a:ln>
                <a:noFill/>
              </a:ln>
              <a:solidFill>
                <a:schemeClr val="tx2"/>
              </a:solidFill>
              <a:effectLst/>
              <a:uLnTx/>
              <a:uFillTx/>
              <a:latin typeface="Arial"/>
              <a:ea typeface="+mn-ea"/>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3"/>
          <p:cNvPicPr>
            <a:picLocks noChangeAspect="1"/>
          </p:cNvPicPr>
          <p:nvPr/>
        </p:nvPicPr>
        <p:blipFill>
          <a:blip r:embed="rId3"/>
          <a:srcRect l="2" t="29286" r="86876" b="20221"/>
          <a:stretch>
            <a:fillRect/>
          </a:stretch>
        </p:blipFill>
        <p:spPr bwMode="auto">
          <a:xfrm>
            <a:off x="242888" y="1317625"/>
            <a:ext cx="3124200" cy="5214938"/>
          </a:xfrm>
          <a:prstGeom prst="rect">
            <a:avLst/>
          </a:prstGeom>
          <a:noFill/>
          <a:ln w="9525">
            <a:noFill/>
            <a:miter lim="800000"/>
            <a:headEnd/>
            <a:tailEnd/>
          </a:ln>
        </p:spPr>
      </p:pic>
      <p:pic>
        <p:nvPicPr>
          <p:cNvPr id="15" name="Picture 14"/>
          <p:cNvPicPr>
            <a:picLocks noChangeAspect="1"/>
          </p:cNvPicPr>
          <p:nvPr/>
        </p:nvPicPr>
        <p:blipFill>
          <a:blip r:embed="rId4"/>
          <a:srcRect t="29286" r="86876" b="20221"/>
          <a:stretch>
            <a:fillRect/>
          </a:stretch>
        </p:blipFill>
        <p:spPr bwMode="auto">
          <a:xfrm>
            <a:off x="242888" y="1317625"/>
            <a:ext cx="3124200" cy="5214938"/>
          </a:xfrm>
          <a:prstGeom prst="rect">
            <a:avLst/>
          </a:prstGeom>
          <a:noFill/>
          <a:ln w="9525">
            <a:noFill/>
            <a:miter lim="800000"/>
            <a:headEnd/>
            <a:tailEnd/>
          </a:ln>
        </p:spPr>
      </p:pic>
      <p:sp>
        <p:nvSpPr>
          <p:cNvPr id="16" name="Rectangle 4"/>
          <p:cNvSpPr>
            <a:spLocks noChangeArrowheads="1"/>
          </p:cNvSpPr>
          <p:nvPr/>
        </p:nvSpPr>
        <p:spPr bwMode="auto">
          <a:xfrm>
            <a:off x="3657599" y="1379538"/>
            <a:ext cx="5105401" cy="5376862"/>
          </a:xfrm>
          <a:prstGeom prst="rect">
            <a:avLst/>
          </a:prstGeom>
          <a:noFill/>
          <a:ln w="9525">
            <a:noFill/>
            <a:miter lim="800000"/>
            <a:headEnd/>
            <a:tailEnd/>
          </a:ln>
        </p:spPr>
        <p:txBody>
          <a:bodyPr>
            <a:prstTxWarp prst="textNoShape">
              <a:avLst/>
            </a:prstTxWarp>
          </a:bodyPr>
          <a:lstStyle/>
          <a:p>
            <a:pPr marL="342900" indent="-342900">
              <a:spcBef>
                <a:spcPts val="300"/>
              </a:spcBef>
              <a:spcAft>
                <a:spcPts val="300"/>
              </a:spcAft>
              <a:buClr>
                <a:srgbClr val="800000"/>
              </a:buClr>
              <a:buFont typeface="Wingdings" pitchFamily="1" charset="2"/>
              <a:buChar char="§"/>
            </a:pPr>
            <a:r>
              <a:rPr lang="en-US" sz="1900" dirty="0">
                <a:latin typeface="Arial"/>
                <a:cs typeface="Arial"/>
              </a:rPr>
              <a:t>To submit a question, type the question in the </a:t>
            </a:r>
            <a:r>
              <a:rPr lang="en-US" sz="1900" b="1" dirty="0">
                <a:solidFill>
                  <a:srgbClr val="800000"/>
                </a:solidFill>
                <a:latin typeface="Arial"/>
                <a:cs typeface="Arial"/>
              </a:rPr>
              <a:t>text field</a:t>
            </a:r>
            <a:r>
              <a:rPr lang="en-US" sz="1900" dirty="0">
                <a:solidFill>
                  <a:srgbClr val="800000"/>
                </a:solidFill>
                <a:latin typeface="Arial"/>
                <a:cs typeface="Arial"/>
              </a:rPr>
              <a:t> </a:t>
            </a:r>
            <a:r>
              <a:rPr lang="en-US" sz="1900" dirty="0">
                <a:latin typeface="Arial"/>
                <a:cs typeface="Arial"/>
              </a:rPr>
              <a:t>and press your </a:t>
            </a:r>
            <a:r>
              <a:rPr lang="en-US" sz="1900" b="1" dirty="0">
                <a:solidFill>
                  <a:srgbClr val="800000"/>
                </a:solidFill>
                <a:latin typeface="Arial"/>
                <a:cs typeface="Arial"/>
              </a:rPr>
              <a:t>Enter/Return</a:t>
            </a:r>
            <a:r>
              <a:rPr lang="en-US" sz="1900" dirty="0">
                <a:latin typeface="Arial"/>
                <a:cs typeface="Arial"/>
              </a:rPr>
              <a:t> key.</a:t>
            </a:r>
          </a:p>
          <a:p>
            <a:pPr marL="800100" lvl="1" indent="-342900">
              <a:spcBef>
                <a:spcPts val="300"/>
              </a:spcBef>
              <a:spcAft>
                <a:spcPts val="300"/>
              </a:spcAft>
              <a:buClr>
                <a:srgbClr val="800000"/>
              </a:buClr>
              <a:buFont typeface="Tahoma" pitchFamily="1" charset="0"/>
              <a:buChar char="‒"/>
            </a:pPr>
            <a:r>
              <a:rPr lang="en-US" sz="1900" dirty="0">
                <a:latin typeface="Arial"/>
                <a:cs typeface="Arial"/>
              </a:rPr>
              <a:t>Please enter the name to whom the question is directed.</a:t>
            </a:r>
          </a:p>
          <a:p>
            <a:pPr marL="342900" indent="-342900">
              <a:spcBef>
                <a:spcPts val="300"/>
              </a:spcBef>
              <a:spcAft>
                <a:spcPts val="300"/>
              </a:spcAft>
              <a:buClr>
                <a:srgbClr val="800000"/>
              </a:buClr>
              <a:buFont typeface="Wingdings" pitchFamily="1" charset="2"/>
              <a:buChar char="§"/>
            </a:pPr>
            <a:r>
              <a:rPr lang="en-US" sz="1900" dirty="0">
                <a:latin typeface="Arial"/>
                <a:cs typeface="Arial"/>
              </a:rPr>
              <a:t>Your name and your question will appear on your screen, indicating successful submission.  </a:t>
            </a:r>
          </a:p>
          <a:p>
            <a:pPr marL="342900" indent="-342900">
              <a:spcBef>
                <a:spcPts val="300"/>
              </a:spcBef>
              <a:spcAft>
                <a:spcPts val="300"/>
              </a:spcAft>
              <a:buClr>
                <a:srgbClr val="800000"/>
              </a:buClr>
              <a:buFont typeface="Wingdings" pitchFamily="1" charset="2"/>
              <a:buChar char="§"/>
            </a:pPr>
            <a:r>
              <a:rPr lang="en-US" sz="1900" dirty="0">
                <a:latin typeface="Arial"/>
                <a:cs typeface="Arial"/>
              </a:rPr>
              <a:t>Questions are directly transmitted to presenters—no other participants </a:t>
            </a:r>
            <a:r>
              <a:rPr lang="en-US" sz="1900" dirty="0" smtClean="0">
                <a:latin typeface="Arial"/>
                <a:cs typeface="Arial"/>
              </a:rPr>
              <a:t>will </a:t>
            </a:r>
            <a:r>
              <a:rPr lang="en-US" sz="1900" dirty="0">
                <a:latin typeface="Arial"/>
                <a:cs typeface="Arial"/>
              </a:rPr>
              <a:t>see your questions.</a:t>
            </a:r>
          </a:p>
        </p:txBody>
      </p:sp>
      <p:sp>
        <p:nvSpPr>
          <p:cNvPr id="18" name="Rectangle 3"/>
          <p:cNvSpPr txBox="1">
            <a:spLocks noChangeArrowheads="1"/>
          </p:cNvSpPr>
          <p:nvPr/>
        </p:nvSpPr>
        <p:spPr bwMode="auto">
          <a:xfrm>
            <a:off x="457200" y="228599"/>
            <a:ext cx="8686800" cy="762001"/>
          </a:xfrm>
          <a:prstGeom prst="rect">
            <a:avLst/>
          </a:prstGeom>
          <a:noFill/>
          <a:ln>
            <a:noFill/>
          </a:ln>
        </p:spPr>
        <p:txBody>
          <a:bodyPr anchor="ctr"/>
          <a:lstStyle>
            <a:lvl1pPr algn="r" rtl="0" eaLnBrk="0" fontAlgn="base" hangingPunct="0">
              <a:spcBef>
                <a:spcPct val="0"/>
              </a:spcBef>
              <a:spcAft>
                <a:spcPct val="0"/>
              </a:spcAft>
              <a:defRPr lang="en-US" sz="3200" b="1" dirty="0">
                <a:solidFill>
                  <a:srgbClr val="CC0000"/>
                </a:solidFill>
                <a:effectLst>
                  <a:outerShdw blurRad="38100" dist="38100" dir="2700000" algn="tl">
                    <a:srgbClr val="000000"/>
                  </a:outerShdw>
                </a:effectLst>
                <a:latin typeface="+mj-lt"/>
                <a:ea typeface="+mj-ea"/>
                <a:cs typeface="+mj-cs"/>
              </a:defRPr>
            </a:lvl1pPr>
            <a:lvl2pPr algn="r" rtl="0" eaLnBrk="0" fontAlgn="base" hangingPunct="0">
              <a:spcBef>
                <a:spcPct val="0"/>
              </a:spcBef>
              <a:spcAft>
                <a:spcPct val="0"/>
              </a:spcAft>
              <a:defRPr sz="3200" b="1">
                <a:solidFill>
                  <a:srgbClr val="CC0000"/>
                </a:solidFill>
                <a:effectLst>
                  <a:outerShdw blurRad="38100" dist="38100" dir="2700000" algn="tl">
                    <a:srgbClr val="000000"/>
                  </a:outerShdw>
                </a:effectLst>
                <a:latin typeface="Arial" charset="0"/>
              </a:defRPr>
            </a:lvl2pPr>
            <a:lvl3pPr algn="r" rtl="0" eaLnBrk="0" fontAlgn="base" hangingPunct="0">
              <a:spcBef>
                <a:spcPct val="0"/>
              </a:spcBef>
              <a:spcAft>
                <a:spcPct val="0"/>
              </a:spcAft>
              <a:defRPr sz="3200" b="1">
                <a:solidFill>
                  <a:srgbClr val="CC0000"/>
                </a:solidFill>
                <a:effectLst>
                  <a:outerShdw blurRad="38100" dist="38100" dir="2700000" algn="tl">
                    <a:srgbClr val="000000"/>
                  </a:outerShdw>
                </a:effectLst>
                <a:latin typeface="Arial" charset="0"/>
              </a:defRPr>
            </a:lvl3pPr>
            <a:lvl4pPr algn="r" rtl="0" eaLnBrk="0" fontAlgn="base" hangingPunct="0">
              <a:spcBef>
                <a:spcPct val="0"/>
              </a:spcBef>
              <a:spcAft>
                <a:spcPct val="0"/>
              </a:spcAft>
              <a:defRPr sz="3200" b="1">
                <a:solidFill>
                  <a:srgbClr val="CC0000"/>
                </a:solidFill>
                <a:effectLst>
                  <a:outerShdw blurRad="38100" dist="38100" dir="2700000" algn="tl">
                    <a:srgbClr val="000000"/>
                  </a:outerShdw>
                </a:effectLst>
                <a:latin typeface="Arial" charset="0"/>
              </a:defRPr>
            </a:lvl4pPr>
            <a:lvl5pPr algn="r" rtl="0" eaLnBrk="0" fontAlgn="base" hangingPunct="0">
              <a:spcBef>
                <a:spcPct val="0"/>
              </a:spcBef>
              <a:spcAft>
                <a:spcPct val="0"/>
              </a:spcAft>
              <a:defRPr sz="3200" b="1">
                <a:solidFill>
                  <a:srgbClr val="CC0000"/>
                </a:solidFill>
                <a:effectLst>
                  <a:outerShdw blurRad="38100" dist="38100" dir="2700000" algn="tl">
                    <a:srgbClr val="000000"/>
                  </a:outerShdw>
                </a:effectLst>
                <a:latin typeface="Arial" charset="0"/>
              </a:defRPr>
            </a:lvl5pPr>
            <a:lvl6pPr marL="457200" algn="r" rtl="0" fontAlgn="base">
              <a:spcBef>
                <a:spcPct val="0"/>
              </a:spcBef>
              <a:spcAft>
                <a:spcPct val="0"/>
              </a:spcAft>
              <a:defRPr sz="3200" b="1">
                <a:solidFill>
                  <a:srgbClr val="CC0000"/>
                </a:solidFill>
                <a:effectLst>
                  <a:outerShdw blurRad="38100" dist="38100" dir="2700000" algn="tl">
                    <a:srgbClr val="C0C0C0"/>
                  </a:outerShdw>
                </a:effectLst>
                <a:latin typeface="Arial" charset="0"/>
              </a:defRPr>
            </a:lvl6pPr>
            <a:lvl7pPr marL="914400" algn="r" rtl="0" fontAlgn="base">
              <a:spcBef>
                <a:spcPct val="0"/>
              </a:spcBef>
              <a:spcAft>
                <a:spcPct val="0"/>
              </a:spcAft>
              <a:defRPr sz="3200" b="1">
                <a:solidFill>
                  <a:srgbClr val="CC0000"/>
                </a:solidFill>
                <a:effectLst>
                  <a:outerShdw blurRad="38100" dist="38100" dir="2700000" algn="tl">
                    <a:srgbClr val="C0C0C0"/>
                  </a:outerShdw>
                </a:effectLst>
                <a:latin typeface="Arial" charset="0"/>
              </a:defRPr>
            </a:lvl7pPr>
            <a:lvl8pPr marL="1371600" algn="r" rtl="0" fontAlgn="base">
              <a:spcBef>
                <a:spcPct val="0"/>
              </a:spcBef>
              <a:spcAft>
                <a:spcPct val="0"/>
              </a:spcAft>
              <a:defRPr sz="3200" b="1">
                <a:solidFill>
                  <a:srgbClr val="CC0000"/>
                </a:solidFill>
                <a:effectLst>
                  <a:outerShdw blurRad="38100" dist="38100" dir="2700000" algn="tl">
                    <a:srgbClr val="C0C0C0"/>
                  </a:outerShdw>
                </a:effectLst>
                <a:latin typeface="Arial" charset="0"/>
              </a:defRPr>
            </a:lvl8pPr>
            <a:lvl9pPr marL="1828800" algn="r" rtl="0" fontAlgn="base">
              <a:spcBef>
                <a:spcPct val="0"/>
              </a:spcBef>
              <a:spcAft>
                <a:spcPct val="0"/>
              </a:spcAft>
              <a:defRPr sz="3200" b="1">
                <a:solidFill>
                  <a:srgbClr val="CC0000"/>
                </a:solidFill>
                <a:effectLst>
                  <a:outerShdw blurRad="38100" dist="38100" dir="2700000" algn="tl">
                    <a:srgbClr val="C0C0C0"/>
                  </a:outerShdw>
                </a:effectLst>
                <a:latin typeface="Arial" charset="0"/>
              </a:defRPr>
            </a:lvl9pPr>
          </a:lstStyle>
          <a:p>
            <a:pPr algn="l" defTabSz="457200" eaLnBrk="1" hangingPunct="1">
              <a:defRPr/>
            </a:pPr>
            <a:r>
              <a:rPr lang="en-US" sz="1600" dirty="0" smtClean="0">
                <a:solidFill>
                  <a:schemeClr val="bg1"/>
                </a:solidFill>
                <a:effectLst/>
                <a:latin typeface="Arial"/>
                <a:cs typeface="Arial"/>
              </a:rPr>
              <a:t>SUBMITTING QUESTIONS: CLOSED CHAT</a:t>
            </a:r>
            <a:endParaRPr lang="en-US" sz="1600" dirty="0">
              <a:solidFill>
                <a:schemeClr val="bg1"/>
              </a:solidFill>
              <a:effectLst/>
              <a:latin typeface="Arial"/>
              <a:cs typeface="Arial"/>
            </a:endParaRPr>
          </a:p>
        </p:txBody>
      </p:sp>
      <p:sp>
        <p:nvSpPr>
          <p:cNvPr id="19" name="AutoShape 5"/>
          <p:cNvSpPr>
            <a:spLocks noChangeArrowheads="1"/>
          </p:cNvSpPr>
          <p:nvPr/>
        </p:nvSpPr>
        <p:spPr bwMode="auto">
          <a:xfrm>
            <a:off x="887761" y="3720986"/>
            <a:ext cx="1590365" cy="408623"/>
          </a:xfrm>
          <a:prstGeom prst="wedgeRoundRectCallout">
            <a:avLst>
              <a:gd name="adj1" fmla="val -81843"/>
              <a:gd name="adj2" fmla="val 550395"/>
              <a:gd name="adj3" fmla="val 16667"/>
            </a:avLst>
          </a:prstGeom>
          <a:solidFill>
            <a:srgbClr val="800000"/>
          </a:solidFill>
          <a:ln w="9525">
            <a:noFill/>
            <a:miter lim="800000"/>
            <a:headEnd/>
            <a:tailEnd/>
          </a:ln>
          <a:effectLst/>
        </p:spPr>
        <p:txBody>
          <a:bodyPr anchor="ctr" anchorCtr="1">
            <a:spAutoFit/>
          </a:bodyPr>
          <a:lstStyle/>
          <a:p>
            <a:pPr algn="ctr" fontAlgn="auto">
              <a:spcBef>
                <a:spcPts val="0"/>
              </a:spcBef>
              <a:spcAft>
                <a:spcPts val="0"/>
              </a:spcAft>
              <a:defRPr/>
            </a:pPr>
            <a:r>
              <a:rPr lang="en-US" b="1" cap="all" dirty="0">
                <a:solidFill>
                  <a:schemeClr val="bg1"/>
                </a:solidFill>
                <a:latin typeface="+mn-lt"/>
                <a:ea typeface="+mn-ea"/>
                <a:cs typeface="+mn-cs"/>
              </a:rPr>
              <a:t>Text Field</a:t>
            </a:r>
          </a:p>
        </p:txBody>
      </p:sp>
      <p:sp>
        <p:nvSpPr>
          <p:cNvPr id="20" name="Text Box 12"/>
          <p:cNvSpPr txBox="1">
            <a:spLocks noChangeArrowheads="1"/>
          </p:cNvSpPr>
          <p:nvPr/>
        </p:nvSpPr>
        <p:spPr bwMode="auto">
          <a:xfrm>
            <a:off x="295275" y="6205538"/>
            <a:ext cx="2082800" cy="228600"/>
          </a:xfrm>
          <a:prstGeom prst="rect">
            <a:avLst/>
          </a:prstGeom>
          <a:noFill/>
          <a:ln w="9525">
            <a:noFill/>
            <a:miter lim="800000"/>
            <a:headEnd/>
            <a:tailEnd/>
          </a:ln>
        </p:spPr>
        <p:txBody>
          <a:bodyPr>
            <a:prstTxWarp prst="textNoShape">
              <a:avLst/>
            </a:prstTxWarp>
            <a:spAutoFit/>
          </a:bodyPr>
          <a:lstStyle/>
          <a:p>
            <a:pPr>
              <a:spcBef>
                <a:spcPct val="50000"/>
              </a:spcBef>
            </a:pPr>
            <a:r>
              <a:rPr lang="en-US" sz="900">
                <a:latin typeface="Arial" pitchFamily="1" charset="0"/>
              </a:rPr>
              <a:t>Gary, where can I find today’s PPT?</a:t>
            </a:r>
          </a:p>
        </p:txBody>
      </p:sp>
      <p:sp>
        <p:nvSpPr>
          <p:cNvPr id="7178" name="TextBox 1"/>
          <p:cNvSpPr txBox="1">
            <a:spLocks noChangeArrowheads="1"/>
          </p:cNvSpPr>
          <p:nvPr/>
        </p:nvSpPr>
        <p:spPr bwMode="auto">
          <a:xfrm>
            <a:off x="295275" y="6532563"/>
            <a:ext cx="1041400" cy="223837"/>
          </a:xfrm>
          <a:prstGeom prst="rect">
            <a:avLst/>
          </a:prstGeom>
          <a:solidFill>
            <a:schemeClr val="bg1"/>
          </a:solidFill>
          <a:ln w="9525">
            <a:noFill/>
            <a:miter lim="800000"/>
            <a:headEnd/>
            <a:tailEnd/>
          </a:ln>
        </p:spPr>
        <p:txBody>
          <a:bodyPr>
            <a:prstTxWarp prst="textNoShape">
              <a:avLst/>
            </a:prstTxWarp>
            <a:spAutoFit/>
          </a:bodyPr>
          <a:lstStyle/>
          <a:p>
            <a:endParaRPr lang="en-US"/>
          </a:p>
        </p:txBody>
      </p:sp>
      <p:sp>
        <p:nvSpPr>
          <p:cNvPr id="9" name="TextBox 8"/>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4</a:t>
            </a:fld>
            <a:endParaRPr lang="en-US" sz="1200" dirty="0">
              <a:solidFill>
                <a:schemeClr val="tx1">
                  <a:lumMod val="50000"/>
                  <a:lumOff val="50000"/>
                </a:schemeClr>
              </a:solidFill>
              <a:latin typeface="Calibri (Body)"/>
              <a:cs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500"/>
                                        <p:tgtEl>
                                          <p:spTgt spid="16">
                                            <p:txEl>
                                              <p:pRg st="1" end="1"/>
                                            </p:txEl>
                                          </p:spTgt>
                                        </p:tgtEl>
                                      </p:cBhvr>
                                    </p:animEffect>
                                  </p:childTnLst>
                                </p:cTn>
                              </p:par>
                            </p:childTnLst>
                          </p:cTn>
                        </p:par>
                        <p:par>
                          <p:cTn id="16" fill="hold" nodeType="afterGroup">
                            <p:stCondLst>
                              <p:cond delay="150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20"/>
                                        </p:tgtEl>
                                        <p:attrNameLst>
                                          <p:attrName>style.visibility</p:attrName>
                                        </p:attrNameLst>
                                      </p:cBhvr>
                                      <p:to>
                                        <p:strVal val="visible"/>
                                      </p:to>
                                    </p:set>
                                    <p:anim calcmode="discrete" valueType="clr">
                                      <p:cBhvr override="childStyle">
                                        <p:cTn id="19" dur="80"/>
                                        <p:tgtEl>
                                          <p:spTgt spid="20"/>
                                        </p:tgtEl>
                                        <p:attrNameLst>
                                          <p:attrName>style.color</p:attrName>
                                        </p:attrNameLst>
                                      </p:cBhvr>
                                      <p:tavLst>
                                        <p:tav tm="0">
                                          <p:val>
                                            <p:clrVal>
                                              <a:schemeClr val="tx1"/>
                                            </p:clrVal>
                                          </p:val>
                                        </p:tav>
                                        <p:tav tm="50000">
                                          <p:val>
                                            <p:clrVal>
                                              <a:schemeClr val="tx1"/>
                                            </p:clrVal>
                                          </p:val>
                                        </p:tav>
                                      </p:tavLst>
                                    </p:anim>
                                    <p:anim calcmode="discrete" valueType="clr">
                                      <p:cBhvr>
                                        <p:cTn id="20" dur="80"/>
                                        <p:tgtEl>
                                          <p:spTgt spid="20"/>
                                        </p:tgtEl>
                                        <p:attrNameLst>
                                          <p:attrName>fillcolor</p:attrName>
                                        </p:attrNameLst>
                                      </p:cBhvr>
                                      <p:tavLst>
                                        <p:tav tm="0">
                                          <p:val>
                                            <p:clrVal>
                                              <a:schemeClr val="accent2"/>
                                            </p:clrVal>
                                          </p:val>
                                        </p:tav>
                                        <p:tav tm="50000">
                                          <p:val>
                                            <p:clrVal>
                                              <a:schemeClr val="hlink"/>
                                            </p:clrVal>
                                          </p:val>
                                        </p:tav>
                                      </p:tavLst>
                                    </p:anim>
                                    <p:set>
                                      <p:cBhvr>
                                        <p:cTn id="21" dur="80"/>
                                        <p:tgtEl>
                                          <p:spTgt spid="20"/>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xEl>
                                              <p:pRg st="2" end="2"/>
                                            </p:txEl>
                                          </p:spTgt>
                                        </p:tgtEl>
                                        <p:attrNameLst>
                                          <p:attrName>style.visibility</p:attrName>
                                        </p:attrNameLst>
                                      </p:cBhvr>
                                      <p:to>
                                        <p:strVal val="visible"/>
                                      </p:to>
                                    </p:set>
                                    <p:animEffect transition="in" filter="fade">
                                      <p:cBhvr>
                                        <p:cTn id="26" dur="500"/>
                                        <p:tgtEl>
                                          <p:spTgt spid="16">
                                            <p:txEl>
                                              <p:pRg st="2" end="2"/>
                                            </p:txEl>
                                          </p:spTgt>
                                        </p:tgtEl>
                                      </p:cBhvr>
                                    </p:animEffec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1" presetClass="exit" presetSubtype="0" fill="hold" grpId="1" nodeType="withEffect">
                                  <p:stCondLst>
                                    <p:cond delay="0"/>
                                  </p:stCondLst>
                                  <p:iterate type="lt">
                                    <p:tmAbs val="0"/>
                                  </p:iterate>
                                  <p:childTnLst>
                                    <p:set>
                                      <p:cBhvr>
                                        <p:cTn id="31" dur="1" fill="hold">
                                          <p:stCondLst>
                                            <p:cond delay="0"/>
                                          </p:stCondLst>
                                        </p:cTn>
                                        <p:tgtEl>
                                          <p:spTgt spid="20"/>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6">
                                            <p:txEl>
                                              <p:pRg st="3" end="3"/>
                                            </p:txEl>
                                          </p:spTgt>
                                        </p:tgtEl>
                                        <p:attrNameLst>
                                          <p:attrName>style.visibility</p:attrName>
                                        </p:attrNameLst>
                                      </p:cBhvr>
                                      <p:to>
                                        <p:strVal val="visible"/>
                                      </p:to>
                                    </p:set>
                                    <p:animEffect transition="in" filter="fade">
                                      <p:cBhvr>
                                        <p:cTn id="3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a:srcRect t="3661" r="1303" b="5067"/>
          <a:stretch>
            <a:fillRect/>
          </a:stretch>
        </p:blipFill>
        <p:spPr bwMode="auto">
          <a:xfrm>
            <a:off x="1676400" y="2514600"/>
            <a:ext cx="6172200" cy="3902808"/>
          </a:xfrm>
          <a:prstGeom prst="rect">
            <a:avLst/>
          </a:prstGeom>
          <a:noFill/>
          <a:ln w="9525">
            <a:noFill/>
            <a:miter lim="800000"/>
            <a:headEnd/>
            <a:tailEnd/>
          </a:ln>
        </p:spPr>
      </p:pic>
      <p:sp>
        <p:nvSpPr>
          <p:cNvPr id="262146" name="Rectangle 2"/>
          <p:cNvSpPr>
            <a:spLocks noGrp="1" noChangeArrowheads="1"/>
          </p:cNvSpPr>
          <p:nvPr>
            <p:ph type="title" idx="4294967295"/>
          </p:nvPr>
        </p:nvSpPr>
        <p:spPr>
          <a:xfrm>
            <a:off x="457200" y="228600"/>
            <a:ext cx="8610600" cy="762000"/>
          </a:xfrm>
          <a:extLst/>
        </p:spPr>
        <p:txBody>
          <a:bodyPr rtlCol="0">
            <a:normAutofit/>
          </a:bodyPr>
          <a:lstStyle/>
          <a:p>
            <a:pPr algn="l" eaLnBrk="1" fontAlgn="auto" hangingPunct="1">
              <a:spcAft>
                <a:spcPts val="0"/>
              </a:spcAft>
              <a:defRPr/>
            </a:pPr>
            <a:r>
              <a:rPr lang="en-US" sz="1600" b="1" dirty="0" smtClean="0">
                <a:solidFill>
                  <a:schemeClr val="bg1"/>
                </a:solidFill>
                <a:latin typeface="Arial"/>
                <a:cs typeface="Arial"/>
              </a:rPr>
              <a:t>PRACTICE</a:t>
            </a:r>
            <a:endParaRPr lang="en-US" sz="1600" b="1" dirty="0">
              <a:solidFill>
                <a:schemeClr val="bg1"/>
              </a:solidFill>
              <a:latin typeface="Arial"/>
              <a:cs typeface="Arial"/>
            </a:endParaRPr>
          </a:p>
        </p:txBody>
      </p:sp>
      <p:sp>
        <p:nvSpPr>
          <p:cNvPr id="7171" name="Rectangle 3"/>
          <p:cNvSpPr>
            <a:spLocks noChangeArrowheads="1"/>
          </p:cNvSpPr>
          <p:nvPr/>
        </p:nvSpPr>
        <p:spPr bwMode="auto">
          <a:xfrm>
            <a:off x="533400" y="1447800"/>
            <a:ext cx="8610600" cy="677108"/>
          </a:xfrm>
          <a:prstGeom prst="rect">
            <a:avLst/>
          </a:prstGeom>
          <a:noFill/>
          <a:ln w="9525">
            <a:noFill/>
            <a:miter lim="800000"/>
            <a:headEnd/>
            <a:tailEnd/>
          </a:ln>
        </p:spPr>
        <p:txBody>
          <a:bodyPr wrap="square">
            <a:prstTxWarp prst="textNoShape">
              <a:avLst/>
            </a:prstTxWarp>
            <a:spAutoFit/>
          </a:bodyPr>
          <a:lstStyle/>
          <a:p>
            <a:pPr>
              <a:spcBef>
                <a:spcPts val="600"/>
              </a:spcBef>
              <a:spcAft>
                <a:spcPts val="600"/>
              </a:spcAft>
            </a:pPr>
            <a:r>
              <a:rPr lang="en-US" sz="1900" dirty="0">
                <a:latin typeface="Arial"/>
                <a:cs typeface="Arial"/>
                <a:sym typeface="Wingdings" pitchFamily="1" charset="2"/>
              </a:rPr>
              <a:t>In the </a:t>
            </a:r>
            <a:r>
              <a:rPr lang="en-US" sz="1900" b="1" dirty="0">
                <a:solidFill>
                  <a:srgbClr val="800000"/>
                </a:solidFill>
                <a:latin typeface="Arial"/>
                <a:cs typeface="Arial"/>
                <a:sym typeface="Wingdings" pitchFamily="1" charset="2"/>
              </a:rPr>
              <a:t>Chat Room</a:t>
            </a:r>
            <a:r>
              <a:rPr lang="en-US" sz="1900" dirty="0">
                <a:latin typeface="Arial"/>
                <a:cs typeface="Arial"/>
                <a:sym typeface="Wingdings" pitchFamily="1" charset="2"/>
              </a:rPr>
              <a:t>, please type the name of your organization, your location, and how many people are attending with you today.</a:t>
            </a:r>
          </a:p>
        </p:txBody>
      </p:sp>
      <p:sp>
        <p:nvSpPr>
          <p:cNvPr id="5" name="TextBox 4"/>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5</a:t>
            </a:fld>
            <a:endParaRPr lang="en-US" sz="1200" dirty="0">
              <a:solidFill>
                <a:schemeClr val="tx1">
                  <a:lumMod val="50000"/>
                  <a:lumOff val="50000"/>
                </a:schemeClr>
              </a:solidFill>
              <a:latin typeface="Calibri (Body)"/>
              <a:cs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10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0" y="3124200"/>
            <a:ext cx="7772400" cy="685799"/>
          </a:xfrm>
          <a:prstGeom prst="rect">
            <a:avLst/>
          </a:prstGeom>
        </p:spPr>
        <p:txBody>
          <a:bodyPr vert="horz" anchor="t">
            <a:normAutofit fontScale="925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1" i="0" u="none" strike="noStrike" kern="1200" cap="all" spc="0" normalizeH="0" baseline="0" noProof="0" dirty="0" smtClean="0">
                <a:ln>
                  <a:noFill/>
                </a:ln>
                <a:solidFill>
                  <a:schemeClr val="tx2">
                    <a:lumMod val="75000"/>
                  </a:schemeClr>
                </a:solidFill>
                <a:effectLst/>
                <a:uLnTx/>
                <a:uFillTx/>
                <a:latin typeface="Arial"/>
                <a:ea typeface="+mj-ea"/>
                <a:cs typeface="Arial"/>
              </a:rPr>
              <a:t>CONSIDERATIONS in</a:t>
            </a:r>
            <a:r>
              <a:rPr kumimoji="0" lang="en-US" sz="1800" b="1" i="0" u="none" strike="noStrike" kern="1200" cap="all" spc="0" normalizeH="0" noProof="0" dirty="0" smtClean="0">
                <a:ln>
                  <a:noFill/>
                </a:ln>
                <a:solidFill>
                  <a:schemeClr val="tx2">
                    <a:lumMod val="75000"/>
                  </a:schemeClr>
                </a:solidFill>
                <a:effectLst/>
                <a:uLnTx/>
                <a:uFillTx/>
                <a:latin typeface="Arial"/>
                <a:ea typeface="+mj-ea"/>
                <a:cs typeface="Arial"/>
              </a:rPr>
              <a:t> the design and execution of an adolescent literacy initiative in an urban school system</a:t>
            </a:r>
            <a:endParaRPr kumimoji="0" lang="en-US" sz="1800" b="1" i="0" u="none" strike="noStrike" kern="1200" cap="all" spc="0" normalizeH="0" baseline="0" noProof="0" dirty="0">
              <a:ln>
                <a:noFill/>
              </a:ln>
              <a:solidFill>
                <a:schemeClr val="tx2">
                  <a:lumMod val="75000"/>
                </a:schemeClr>
              </a:solidFill>
              <a:effectLst/>
              <a:uLnTx/>
              <a:uFillTx/>
              <a:latin typeface="Arial"/>
              <a:ea typeface="+mj-ea"/>
              <a:cs typeface="Arial"/>
            </a:endParaRPr>
          </a:p>
        </p:txBody>
      </p:sp>
      <p:pic>
        <p:nvPicPr>
          <p:cNvPr id="5" name="Picture 4" descr="JFF_NewLogo_Stacked.jpg"/>
          <p:cNvPicPr>
            <a:picLocks noChangeAspect="1"/>
          </p:cNvPicPr>
          <p:nvPr/>
        </p:nvPicPr>
        <p:blipFill>
          <a:blip r:embed="rId2"/>
          <a:stretch>
            <a:fillRect/>
          </a:stretch>
        </p:blipFill>
        <p:spPr>
          <a:xfrm>
            <a:off x="3429000" y="5867400"/>
            <a:ext cx="2286000" cy="640080"/>
          </a:xfrm>
          <a:prstGeom prst="rect">
            <a:avLst/>
          </a:prstGeom>
        </p:spPr>
      </p:pic>
      <p:sp>
        <p:nvSpPr>
          <p:cNvPr id="6" name="Rectangle 5"/>
          <p:cNvSpPr/>
          <p:nvPr/>
        </p:nvSpPr>
        <p:spPr>
          <a:xfrm>
            <a:off x="0" y="0"/>
            <a:ext cx="9144000" cy="20574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OVAE.gif"/>
          <p:cNvPicPr>
            <a:picLocks noChangeAspect="1"/>
          </p:cNvPicPr>
          <p:nvPr/>
        </p:nvPicPr>
        <p:blipFill>
          <a:blip r:embed="rId3"/>
          <a:stretch>
            <a:fillRect/>
          </a:stretch>
        </p:blipFill>
        <p:spPr>
          <a:xfrm>
            <a:off x="3581400" y="1066800"/>
            <a:ext cx="1930400" cy="1930400"/>
          </a:xfrm>
          <a:prstGeom prst="rect">
            <a:avLst/>
          </a:prstGeom>
        </p:spPr>
      </p:pic>
      <p:sp>
        <p:nvSpPr>
          <p:cNvPr id="9" name="Rectangle 8"/>
          <p:cNvSpPr/>
          <p:nvPr/>
        </p:nvSpPr>
        <p:spPr>
          <a:xfrm>
            <a:off x="152400" y="5943600"/>
            <a:ext cx="10668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62000" y="3810000"/>
            <a:ext cx="7696200" cy="1374735"/>
          </a:xfrm>
          <a:prstGeom prst="rect">
            <a:avLst/>
          </a:prstGeom>
          <a:noFill/>
        </p:spPr>
        <p:txBody>
          <a:bodyPr wrap="square" rtlCol="0">
            <a:spAutoFit/>
          </a:bodyPr>
          <a:lstStyle/>
          <a:p>
            <a:pPr lvl="0" defTabSz="457200">
              <a:spcBef>
                <a:spcPts val="400"/>
              </a:spcBef>
              <a:spcAft>
                <a:spcPts val="400"/>
              </a:spcAft>
              <a:defRPr/>
            </a:pPr>
            <a:r>
              <a:rPr lang="en-US" sz="1400" b="1" dirty="0" smtClean="0">
                <a:solidFill>
                  <a:schemeClr val="tx2"/>
                </a:solidFill>
                <a:latin typeface="Arial Bold"/>
                <a:cs typeface="Arial Bold"/>
              </a:rPr>
              <a:t>Sheila A. Brown, </a:t>
            </a:r>
            <a:r>
              <a:rPr lang="en-US" sz="1400" b="1" dirty="0" err="1" smtClean="0">
                <a:solidFill>
                  <a:schemeClr val="tx2"/>
                </a:solidFill>
                <a:latin typeface="Arial Bold"/>
                <a:cs typeface="Arial Bold"/>
              </a:rPr>
              <a:t>Ed.D</a:t>
            </a:r>
            <a:r>
              <a:rPr lang="en-US" sz="1400" dirty="0" smtClean="0">
                <a:solidFill>
                  <a:schemeClr val="tx2"/>
                </a:solidFill>
                <a:latin typeface="Arial Bold"/>
                <a:cs typeface="Arial Bold"/>
              </a:rPr>
              <a:t>, Consultant, Urban School District Leadership</a:t>
            </a:r>
            <a:br>
              <a:rPr lang="en-US" sz="1400" dirty="0" smtClean="0">
                <a:solidFill>
                  <a:schemeClr val="tx2"/>
                </a:solidFill>
                <a:latin typeface="Arial Bold"/>
                <a:cs typeface="Arial Bold"/>
              </a:rPr>
            </a:br>
            <a:r>
              <a:rPr lang="en-US" sz="1400" dirty="0" smtClean="0">
                <a:solidFill>
                  <a:schemeClr val="tx2"/>
                </a:solidFill>
                <a:latin typeface="Arial Bold"/>
                <a:cs typeface="Arial Bold"/>
              </a:rPr>
              <a:t>Former Deputy Superintendent, Boston Public Schools</a:t>
            </a:r>
          </a:p>
          <a:p>
            <a:pPr lvl="0" defTabSz="457200">
              <a:spcBef>
                <a:spcPts val="400"/>
              </a:spcBef>
              <a:spcAft>
                <a:spcPts val="400"/>
              </a:spcAft>
              <a:defRPr/>
            </a:pPr>
            <a:r>
              <a:rPr lang="en-US" sz="1400" b="1" dirty="0" smtClean="0">
                <a:solidFill>
                  <a:schemeClr val="tx2"/>
                </a:solidFill>
                <a:latin typeface="Arial Bold"/>
                <a:cs typeface="Arial Bold"/>
              </a:rPr>
              <a:t>Lynn Dougherty</a:t>
            </a:r>
            <a:r>
              <a:rPr lang="en-US" sz="1400" dirty="0" smtClean="0">
                <a:solidFill>
                  <a:schemeClr val="tx2"/>
                </a:solidFill>
                <a:latin typeface="Arial Bold"/>
                <a:cs typeface="Arial Bold"/>
              </a:rPr>
              <a:t>, Hillsborough County Public Schools</a:t>
            </a:r>
            <a:endParaRPr lang="en-US" sz="1400" dirty="0" smtClean="0"/>
          </a:p>
          <a:p>
            <a:pPr lvl="0" defTabSz="457200">
              <a:spcBef>
                <a:spcPts val="400"/>
              </a:spcBef>
              <a:spcAft>
                <a:spcPts val="400"/>
              </a:spcAft>
              <a:defRPr/>
            </a:pPr>
            <a:r>
              <a:rPr lang="en-US" sz="1400" b="1" dirty="0" smtClean="0">
                <a:solidFill>
                  <a:schemeClr val="tx2"/>
                </a:solidFill>
                <a:latin typeface="Arial Bold"/>
                <a:cs typeface="Arial Bold"/>
              </a:rPr>
              <a:t>Moderated by</a:t>
            </a:r>
            <a:r>
              <a:rPr lang="en-US" sz="1400" dirty="0" smtClean="0">
                <a:solidFill>
                  <a:schemeClr val="tx2"/>
                </a:solidFill>
                <a:latin typeface="Arial Bold"/>
                <a:cs typeface="Arial Bold"/>
              </a:rPr>
              <a:t>: </a:t>
            </a:r>
            <a:r>
              <a:rPr lang="en-US" sz="1400" b="1" dirty="0" smtClean="0">
                <a:solidFill>
                  <a:schemeClr val="tx2"/>
                </a:solidFill>
                <a:latin typeface="Arial Bold"/>
                <a:cs typeface="Arial Bold"/>
              </a:rPr>
              <a:t>Christopher Tate</a:t>
            </a:r>
            <a:r>
              <a:rPr lang="en-US" sz="1400" dirty="0" smtClean="0">
                <a:solidFill>
                  <a:schemeClr val="tx2"/>
                </a:solidFill>
                <a:latin typeface="Arial Bold"/>
                <a:cs typeface="Arial Bold"/>
              </a:rPr>
              <a:t>, Education Program Specialist, U.S Department of Education and </a:t>
            </a:r>
            <a:r>
              <a:rPr lang="en-US" sz="1400" b="1" dirty="0" smtClean="0">
                <a:solidFill>
                  <a:schemeClr val="tx2"/>
                </a:solidFill>
                <a:latin typeface="Arial Bold"/>
                <a:cs typeface="Arial Bold"/>
              </a:rPr>
              <a:t>Brian Keating</a:t>
            </a:r>
            <a:r>
              <a:rPr lang="en-US" sz="1400" dirty="0" smtClean="0">
                <a:solidFill>
                  <a:schemeClr val="tx2"/>
                </a:solidFill>
                <a:latin typeface="Arial Bold"/>
                <a:cs typeface="Arial Bold"/>
              </a:rPr>
              <a:t>, Webinar Facilitator and Knowledge Manager, Maher &amp; Maher </a:t>
            </a:r>
          </a:p>
        </p:txBody>
      </p:sp>
    </p:spTree>
    <p:extLst>
      <p:ext uri="{BB962C8B-B14F-4D97-AF65-F5344CB8AC3E}">
        <p14:creationId xmlns:p14="http://schemas.microsoft.com/office/powerpoint/2010/main" val="2853354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525963"/>
          </a:xfrm>
        </p:spPr>
        <p:txBody>
          <a:bodyPr>
            <a:normAutofit/>
          </a:bodyPr>
          <a:lstStyle/>
          <a:p>
            <a:pPr marL="230188" indent="-230188">
              <a:spcBef>
                <a:spcPts val="300"/>
              </a:spcBef>
              <a:spcAft>
                <a:spcPts val="300"/>
              </a:spcAft>
            </a:pPr>
            <a:r>
              <a:rPr lang="en-US" sz="1900" dirty="0" smtClean="0">
                <a:latin typeface="Calibri"/>
                <a:cs typeface="Arial"/>
              </a:rPr>
              <a:t>Components of an Effective Adolescent Literacy Initiative</a:t>
            </a:r>
          </a:p>
          <a:p>
            <a:pPr marL="230188" indent="-230188">
              <a:spcBef>
                <a:spcPts val="300"/>
              </a:spcBef>
              <a:spcAft>
                <a:spcPts val="300"/>
              </a:spcAft>
            </a:pPr>
            <a:r>
              <a:rPr lang="en-US" sz="1900" dirty="0" smtClean="0">
                <a:latin typeface="Calibri"/>
                <a:cs typeface="Arial"/>
              </a:rPr>
              <a:t>Results of an Urban School District</a:t>
            </a:r>
          </a:p>
          <a:p>
            <a:pPr marL="230188" indent="-230188">
              <a:spcBef>
                <a:spcPts val="300"/>
              </a:spcBef>
              <a:spcAft>
                <a:spcPts val="300"/>
              </a:spcAft>
            </a:pPr>
            <a:r>
              <a:rPr lang="en-US" sz="1900" dirty="0" smtClean="0">
                <a:latin typeface="Calibri"/>
                <a:cs typeface="Arial"/>
              </a:rPr>
              <a:t>Key Lessons Learned</a:t>
            </a:r>
          </a:p>
        </p:txBody>
      </p:sp>
      <p:sp>
        <p:nvSpPr>
          <p:cNvPr id="4" name="Title 1"/>
          <p:cNvSpPr txBox="1">
            <a:spLocks/>
          </p:cNvSpPr>
          <p:nvPr/>
        </p:nvSpPr>
        <p:spPr>
          <a:xfrm>
            <a:off x="457200" y="228600"/>
            <a:ext cx="6324600" cy="762000"/>
          </a:xfrm>
          <a:prstGeom prst="rect">
            <a:avLst/>
          </a:prstGeom>
        </p:spPr>
        <p:txBody>
          <a:bodyPr anchor="ctr">
            <a:normAutofit/>
          </a:bodyPr>
          <a:lstStyle/>
          <a:p>
            <a:pPr lvl="0" defTabSz="457200">
              <a:spcBef>
                <a:spcPct val="0"/>
              </a:spcBef>
              <a:defRPr/>
            </a:pPr>
            <a:r>
              <a:rPr lang="en-US" sz="1600" b="1" noProof="0" dirty="0" smtClean="0">
                <a:solidFill>
                  <a:schemeClr val="bg1"/>
                </a:solidFill>
                <a:latin typeface="Arial"/>
                <a:ea typeface="+mj-ea"/>
                <a:cs typeface="Arial"/>
              </a:rPr>
              <a:t>OVERVIEW</a:t>
            </a:r>
            <a:endParaRPr kumimoji="0" lang="en-US" sz="1600" b="1" i="0" u="none" strike="noStrike" kern="1200" cap="none" spc="0" normalizeH="0" baseline="0" noProof="0" dirty="0">
              <a:ln>
                <a:noFill/>
              </a:ln>
              <a:solidFill>
                <a:schemeClr val="bg1"/>
              </a:solidFill>
              <a:effectLst/>
              <a:uLnTx/>
              <a:uFillTx/>
              <a:latin typeface="Arial"/>
              <a:ea typeface="+mj-ea"/>
              <a:cs typeface="Arial"/>
            </a:endParaRPr>
          </a:p>
        </p:txBody>
      </p:sp>
      <p:sp>
        <p:nvSpPr>
          <p:cNvPr id="5" name="TextBox 4"/>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7</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2915943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525963"/>
          </a:xfrm>
        </p:spPr>
        <p:txBody>
          <a:bodyPr>
            <a:normAutofit/>
          </a:bodyPr>
          <a:lstStyle/>
          <a:p>
            <a:pPr marL="230188" indent="-230188">
              <a:spcBef>
                <a:spcPts val="300"/>
              </a:spcBef>
              <a:spcAft>
                <a:spcPts val="300"/>
              </a:spcAft>
            </a:pPr>
            <a:r>
              <a:rPr lang="en-US" sz="1900" dirty="0" smtClean="0">
                <a:latin typeface="Arial"/>
                <a:cs typeface="Arial"/>
              </a:rPr>
              <a:t>A clear vision for all schools</a:t>
            </a:r>
          </a:p>
          <a:p>
            <a:pPr marL="230188" indent="-230188">
              <a:spcBef>
                <a:spcPts val="300"/>
              </a:spcBef>
              <a:spcAft>
                <a:spcPts val="300"/>
              </a:spcAft>
            </a:pPr>
            <a:r>
              <a:rPr lang="en-US" sz="1900" dirty="0" smtClean="0">
                <a:latin typeface="Arial"/>
                <a:cs typeface="Arial"/>
              </a:rPr>
              <a:t>A core instructional program across content areas aligned to state standards</a:t>
            </a:r>
          </a:p>
          <a:p>
            <a:pPr marL="230188" indent="-230188">
              <a:spcBef>
                <a:spcPts val="300"/>
              </a:spcBef>
              <a:spcAft>
                <a:spcPts val="300"/>
              </a:spcAft>
            </a:pPr>
            <a:r>
              <a:rPr lang="en-US" sz="1900" dirty="0" smtClean="0">
                <a:latin typeface="Arial"/>
                <a:cs typeface="Arial"/>
              </a:rPr>
              <a:t>Tiered interventions and extended learning opportunities</a:t>
            </a:r>
          </a:p>
          <a:p>
            <a:pPr marL="230188" indent="-230188">
              <a:spcBef>
                <a:spcPts val="300"/>
              </a:spcBef>
              <a:spcAft>
                <a:spcPts val="300"/>
              </a:spcAft>
            </a:pPr>
            <a:r>
              <a:rPr lang="en-US" sz="1900" dirty="0" smtClean="0">
                <a:latin typeface="Arial"/>
                <a:cs typeface="Arial"/>
              </a:rPr>
              <a:t>Deep and ongoing professional learning</a:t>
            </a:r>
          </a:p>
          <a:p>
            <a:pPr marL="230188" indent="-230188">
              <a:spcBef>
                <a:spcPts val="300"/>
              </a:spcBef>
              <a:spcAft>
                <a:spcPts val="300"/>
              </a:spcAft>
            </a:pPr>
            <a:r>
              <a:rPr lang="en-US" sz="1900" dirty="0" smtClean="0">
                <a:latin typeface="Arial"/>
                <a:cs typeface="Arial"/>
              </a:rPr>
              <a:t>A comprehensive assessment system that drives classroom, school, and district decision making</a:t>
            </a:r>
          </a:p>
          <a:p>
            <a:pPr marL="230188" indent="-230188">
              <a:spcBef>
                <a:spcPts val="300"/>
              </a:spcBef>
              <a:spcAft>
                <a:spcPts val="300"/>
              </a:spcAft>
            </a:pPr>
            <a:r>
              <a:rPr lang="en-US" sz="1900" dirty="0" smtClean="0">
                <a:latin typeface="Arial"/>
                <a:cs typeface="Arial"/>
              </a:rPr>
              <a:t>Resources (people, time, and $$) aligned to the work</a:t>
            </a:r>
          </a:p>
          <a:p>
            <a:pPr marL="230188" indent="-230188">
              <a:spcBef>
                <a:spcPts val="300"/>
              </a:spcBef>
              <a:spcAft>
                <a:spcPts val="300"/>
              </a:spcAft>
            </a:pPr>
            <a:r>
              <a:rPr lang="en-US" sz="1900" dirty="0" smtClean="0">
                <a:latin typeface="Arial"/>
                <a:cs typeface="Arial"/>
              </a:rPr>
              <a:t>Community support aligned to the work</a:t>
            </a:r>
          </a:p>
        </p:txBody>
      </p:sp>
      <p:sp>
        <p:nvSpPr>
          <p:cNvPr id="4" name="Title 1"/>
          <p:cNvSpPr txBox="1">
            <a:spLocks/>
          </p:cNvSpPr>
          <p:nvPr/>
        </p:nvSpPr>
        <p:spPr>
          <a:xfrm>
            <a:off x="457200" y="228600"/>
            <a:ext cx="7162800" cy="762000"/>
          </a:xfrm>
          <a:prstGeom prst="rect">
            <a:avLst/>
          </a:prstGeom>
        </p:spPr>
        <p:txBody>
          <a:bodyPr anchor="ctr">
            <a:normAutofit/>
          </a:bodyPr>
          <a:lstStyle/>
          <a:p>
            <a:pPr lvl="0" defTabSz="457200">
              <a:spcBef>
                <a:spcPct val="0"/>
              </a:spcBef>
              <a:defRPr/>
            </a:pPr>
            <a:r>
              <a:rPr lang="en-US" sz="1600" b="1" cap="all" noProof="0" dirty="0" smtClean="0">
                <a:solidFill>
                  <a:schemeClr val="bg1"/>
                </a:solidFill>
                <a:latin typeface="Arial"/>
                <a:ea typeface="+mj-ea"/>
                <a:cs typeface="Arial"/>
              </a:rPr>
              <a:t>Considerations </a:t>
            </a:r>
            <a:r>
              <a:rPr lang="en-US" sz="1600" b="1" cap="all" dirty="0" smtClean="0">
                <a:solidFill>
                  <a:schemeClr val="bg1"/>
                </a:solidFill>
                <a:latin typeface="Arial"/>
                <a:ea typeface="+mj-ea"/>
                <a:cs typeface="Arial"/>
              </a:rPr>
              <a:t>in the Design and Execution of an Adolescent Literacy Initiative in an Urban School System</a:t>
            </a:r>
            <a:endParaRPr kumimoji="0" lang="en-US" sz="1600" b="1" i="0" u="none" strike="noStrike" kern="1200" cap="all" spc="0" normalizeH="0" baseline="0" noProof="0" dirty="0">
              <a:ln>
                <a:noFill/>
              </a:ln>
              <a:solidFill>
                <a:schemeClr val="bg1"/>
              </a:solidFill>
              <a:effectLst/>
              <a:uLnTx/>
              <a:uFillTx/>
              <a:latin typeface="Arial"/>
              <a:ea typeface="+mj-ea"/>
              <a:cs typeface="Arial"/>
            </a:endParaRPr>
          </a:p>
        </p:txBody>
      </p:sp>
      <p:sp>
        <p:nvSpPr>
          <p:cNvPr id="5" name="TextBox 4"/>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8</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3642378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678363"/>
          </a:xfrm>
        </p:spPr>
        <p:txBody>
          <a:bodyPr>
            <a:normAutofit/>
          </a:bodyPr>
          <a:lstStyle/>
          <a:p>
            <a:pPr marL="230188" indent="-230188">
              <a:spcBef>
                <a:spcPts val="300"/>
              </a:spcBef>
              <a:spcAft>
                <a:spcPts val="300"/>
              </a:spcAft>
            </a:pPr>
            <a:r>
              <a:rPr lang="en-US" sz="1900" dirty="0" smtClean="0">
                <a:latin typeface="Arial"/>
                <a:cs typeface="Arial"/>
              </a:rPr>
              <a:t>How might a district develop a clear vision?</a:t>
            </a:r>
          </a:p>
          <a:p>
            <a:pPr marL="230188" indent="-230188">
              <a:spcBef>
                <a:spcPts val="300"/>
              </a:spcBef>
              <a:spcAft>
                <a:spcPts val="300"/>
              </a:spcAft>
            </a:pPr>
            <a:r>
              <a:rPr lang="en-US" sz="1900" dirty="0" smtClean="0">
                <a:latin typeface="Arial"/>
                <a:cs typeface="Arial"/>
              </a:rPr>
              <a:t>Who should be at the table?</a:t>
            </a:r>
          </a:p>
          <a:p>
            <a:pPr marL="230188" indent="-230188">
              <a:spcBef>
                <a:spcPts val="300"/>
              </a:spcBef>
              <a:spcAft>
                <a:spcPts val="300"/>
              </a:spcAft>
            </a:pPr>
            <a:r>
              <a:rPr lang="en-US" sz="1900" dirty="0" smtClean="0">
                <a:latin typeface="Arial"/>
                <a:cs typeface="Arial"/>
              </a:rPr>
              <a:t>What is the superintendent’s role in communicating the vision?</a:t>
            </a:r>
          </a:p>
          <a:p>
            <a:pPr marL="230188" indent="-230188">
              <a:spcBef>
                <a:spcPts val="300"/>
              </a:spcBef>
              <a:spcAft>
                <a:spcPts val="300"/>
              </a:spcAft>
            </a:pPr>
            <a:r>
              <a:rPr lang="en-US" sz="1900" dirty="0" smtClean="0">
                <a:latin typeface="Arial"/>
                <a:cs typeface="Arial"/>
              </a:rPr>
              <a:t>Who are the other key stakeholders who need to be involved in the development and communication of the vision?</a:t>
            </a:r>
          </a:p>
        </p:txBody>
      </p:sp>
      <p:sp>
        <p:nvSpPr>
          <p:cNvPr id="4" name="Title 1"/>
          <p:cNvSpPr txBox="1">
            <a:spLocks/>
          </p:cNvSpPr>
          <p:nvPr/>
        </p:nvSpPr>
        <p:spPr>
          <a:xfrm>
            <a:off x="457200" y="228600"/>
            <a:ext cx="6324600" cy="762000"/>
          </a:xfrm>
          <a:prstGeom prst="rect">
            <a:avLst/>
          </a:prstGeom>
        </p:spPr>
        <p:txBody>
          <a:bodyPr anchor="ctr">
            <a:normAutofit/>
          </a:bodyPr>
          <a:lstStyle/>
          <a:p>
            <a:pPr lvl="0" defTabSz="457200">
              <a:spcBef>
                <a:spcPct val="0"/>
              </a:spcBef>
              <a:defRPr/>
            </a:pPr>
            <a:r>
              <a:rPr lang="en-US" sz="1600" b="1" cap="all" noProof="0" dirty="0" smtClean="0">
                <a:solidFill>
                  <a:schemeClr val="bg1"/>
                </a:solidFill>
                <a:latin typeface="Arial"/>
                <a:ea typeface="+mj-ea"/>
                <a:cs typeface="Arial"/>
              </a:rPr>
              <a:t>A Clear Vision for All Schools</a:t>
            </a:r>
            <a:endParaRPr kumimoji="0" lang="en-US" sz="1600" b="1" i="0" u="none" strike="noStrike" kern="1200" cap="all" spc="0" normalizeH="0" baseline="0" noProof="0" dirty="0">
              <a:ln>
                <a:noFill/>
              </a:ln>
              <a:solidFill>
                <a:schemeClr val="bg1"/>
              </a:solidFill>
              <a:effectLst/>
              <a:uLnTx/>
              <a:uFillTx/>
              <a:latin typeface="Arial"/>
              <a:ea typeface="+mj-ea"/>
              <a:cs typeface="Arial"/>
            </a:endParaRPr>
          </a:p>
        </p:txBody>
      </p:sp>
      <p:sp>
        <p:nvSpPr>
          <p:cNvPr id="5" name="TextBox 4"/>
          <p:cNvSpPr txBox="1"/>
          <p:nvPr/>
        </p:nvSpPr>
        <p:spPr>
          <a:xfrm>
            <a:off x="8077200" y="6400800"/>
            <a:ext cx="838200" cy="276999"/>
          </a:xfrm>
          <a:prstGeom prst="rect">
            <a:avLst/>
          </a:prstGeom>
          <a:noFill/>
        </p:spPr>
        <p:txBody>
          <a:bodyPr wrap="square" rtlCol="0">
            <a:spAutoFit/>
          </a:bodyPr>
          <a:lstStyle/>
          <a:p>
            <a:pPr algn="r"/>
            <a:fld id="{261726B6-BE0A-D64C-AFEA-B5D12D8959AA}" type="slidenum">
              <a:rPr lang="en-US" sz="1200" smtClean="0">
                <a:solidFill>
                  <a:schemeClr val="tx1">
                    <a:lumMod val="50000"/>
                    <a:lumOff val="50000"/>
                  </a:schemeClr>
                </a:solidFill>
                <a:latin typeface="Calibri (Body)"/>
                <a:cs typeface="Calibri (Body)"/>
              </a:rPr>
              <a:pPr algn="r"/>
              <a:t>9</a:t>
            </a:fld>
            <a:endParaRPr lang="en-US" sz="1200" dirty="0">
              <a:solidFill>
                <a:schemeClr val="tx1">
                  <a:lumMod val="50000"/>
                  <a:lumOff val="50000"/>
                </a:schemeClr>
              </a:solidFill>
              <a:latin typeface="Calibri (Body)"/>
              <a:cs typeface="Calibri (Body)"/>
            </a:endParaRPr>
          </a:p>
        </p:txBody>
      </p:sp>
    </p:spTree>
    <p:extLst>
      <p:ext uri="{BB962C8B-B14F-4D97-AF65-F5344CB8AC3E}">
        <p14:creationId xmlns:p14="http://schemas.microsoft.com/office/powerpoint/2010/main" val="2561969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2253</TotalTime>
  <Words>2353</Words>
  <Application>Microsoft Office PowerPoint</Application>
  <PresentationFormat>On-screen Show (4:3)</PresentationFormat>
  <Paragraphs>267</Paragraphs>
  <Slides>33</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Acrobat Document</vt:lpstr>
      <vt:lpstr>PowerPoint Presentation</vt:lpstr>
      <vt:lpstr>PowerPoint Presentation</vt:lpstr>
      <vt:lpstr>SUBMITTING QUESTIONS: OPEN CHAT</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LOOK UNDER THE HOOD: AN ADOLESCENT LITERACY INITIATIVE IN HILLSBOROUGH COUNTY PUBLIC SCHOOLS</vt:lpstr>
      <vt:lpstr>The Inner Workings of an Adolescent Literacy Initiative</vt:lpstr>
      <vt:lpstr>Designing the Instructional Components</vt:lpstr>
      <vt:lpstr>PowerPoint Presentation</vt:lpstr>
      <vt:lpstr>Fine Tuning the Instructional Design through Tiered Interventions and Extended Learning Opportunities</vt:lpstr>
      <vt:lpstr>Sustaining the Instructional Design through the  District Professional Development System</vt:lpstr>
      <vt:lpstr>Student Centered Coaching Model</vt:lpstr>
      <vt:lpstr>Assessing Student Outcomes that  Drive Instructional Design and Delivery Decisions</vt:lpstr>
      <vt:lpstr>Acquiring Necessary Resources to Support the Instructional Design</vt:lpstr>
      <vt:lpstr>Community and Family Support Aligned to the Work</vt:lpstr>
      <vt:lpstr>The Results of an Adolescent Literacy Initiative  in an Urban School System </vt:lpstr>
      <vt:lpstr>Lessons Learned</vt:lpstr>
      <vt:lpstr>PowerPoint Presentation</vt:lpstr>
      <vt:lpstr>Upcoming Events</vt:lpstr>
      <vt:lpstr>PowerPoint Presentation</vt:lpstr>
    </vt:vector>
  </TitlesOfParts>
  <Company>CSOS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Warning Systems</dc:title>
  <dc:creator>CSOSLoanerD830</dc:creator>
  <cp:lastModifiedBy>kayres</cp:lastModifiedBy>
  <cp:revision>80</cp:revision>
  <dcterms:created xsi:type="dcterms:W3CDTF">2012-04-10T19:05:24Z</dcterms:created>
  <dcterms:modified xsi:type="dcterms:W3CDTF">2012-04-10T20:18:15Z</dcterms:modified>
</cp:coreProperties>
</file>