
<file path=[Content_Types].xml><?xml version="1.0" encoding="utf-8"?>
<Types xmlns="http://schemas.openxmlformats.org/package/2006/content-types">
  <Override PartName="/ppt/notesSlides/notesSlide24.xml" ContentType="application/vnd.openxmlformats-officedocument.presentationml.notesSlide+xml"/>
  <Default Extension="rels" ContentType="application/vnd.openxmlformats-package.relationships+xml"/>
  <Override PartName="/ppt/slides/slide14.xml" ContentType="application/vnd.openxmlformats-officedocument.presentationml.slide+xml"/>
  <Override PartName="/ppt/notesSlides/notesSlide16.xml" ContentType="application/vnd.openxmlformats-officedocument.presentationml.notes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31.xml" ContentType="application/vnd.openxmlformats-officedocument.presentationml.notesSlide+xml"/>
  <Override PartName="/ppt/notesSlides/notesSlide1.xml" ContentType="application/vnd.openxmlformats-officedocument.presentationml.notesSlide+xml"/>
  <Override PartName="/ppt/slides/slide28.xml" ContentType="application/vnd.openxmlformats-officedocument.presentationml.slide+xml"/>
  <Override PartName="/ppt/notesSlides/notesSlide40.xml" ContentType="application/vnd.openxmlformats-officedocument.presentationml.notesSlide+xml"/>
  <Override PartName="/ppt/slides/slide21.xml" ContentType="application/vnd.openxmlformats-officedocument.presentationml.slide+xml"/>
  <Override PartName="/ppt/slides/slide37.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39.xml" ContentType="application/vnd.openxmlformats-officedocument.presentationml.notes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slides/slide44.xml" ContentType="application/vnd.openxmlformats-officedocument.presentationml.slide+xml"/>
  <Override PartName="/ppt/notesSlides/notesSlide30.xml" ContentType="application/vnd.openxmlformats-officedocument.presentationml.notesSlide+xml"/>
  <Override PartName="/ppt/slides/slide27.xml" ContentType="application/vnd.openxmlformats-officedocument.presentationml.slide+xml"/>
  <Override PartName="/ppt/notesSlides/notesSlide29.xml" ContentType="application/vnd.openxmlformats-officedocument.presentationml.notesSlide+xml"/>
  <Override PartName="/ppt/slides/slide20.xml" ContentType="application/vnd.openxmlformats-officedocument.presentationml.slide+xml"/>
  <Override PartName="/ppt/slides/slide36.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notesSlides/notesSlide38.xml" ContentType="application/vnd.openxmlformats-officedocument.presentationml.notes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Default Extension="emf" ContentType="image/x-emf"/>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43.xml" ContentType="application/vnd.openxmlformats-officedocument.presentationml.slide+xml"/>
  <Override PartName="/ppt/slides/slide26.xml" ContentType="application/vnd.openxmlformats-officedocument.presentationml.slide+xml"/>
  <Override PartName="/ppt/notesSlides/notesSlide28.xml" ContentType="application/vnd.openxmlformats-officedocument.presentationml.notesSlide+xml"/>
  <Override PartName="/ppt/slides/slide35.xml" ContentType="application/vnd.openxmlformats-officedocument.presentationml.slide+xml"/>
  <Override PartName="/ppt/notesSlides/notesSlide21.xml" ContentType="application/vnd.openxmlformats-officedocument.presentationml.notesSlide+xml"/>
  <Override PartName="/ppt/slides/slide3.xml" ContentType="application/vnd.openxmlformats-officedocument.presentationml.slide+xml"/>
  <Override PartName="/ppt/notesSlides/notesSlide37.xml" ContentType="application/vnd.openxmlformats-officedocument.presentationml.notes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35.xml" ContentType="application/vnd.openxmlformats-officedocument.presentationml.notesSlide+xml"/>
  <Override PartName="/ppt/notesSlides/notesSlide5.xml" ContentType="application/vnd.openxmlformats-officedocument.presentationml.notesSlide+xml"/>
  <Override PartName="/ppt/slides/slide42.xml" ContentType="application/vnd.openxmlformats-officedocument.presentationml.slide+xml"/>
  <Override PartName="/ppt/slides/slide25.xml" ContentType="application/vnd.openxmlformats-officedocument.presentationml.slide+xml"/>
  <Override PartName="/ppt/notesSlides/notesSlide27.xml" ContentType="application/vnd.openxmlformats-officedocument.presentationml.notes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notesSlides/notesSlide20.xml" ContentType="application/vnd.openxmlformats-officedocument.presentationml.notesSlide+xml"/>
  <Override PartName="/ppt/tags/tag1.xml" ContentType="application/vnd.openxmlformats-officedocument.presentationml.tags+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notesSlides/notesSlide36.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Default Extension="wmf" ContentType="image/x-wmf"/>
  <Override PartName="/docProps/app.xml" ContentType="application/vnd.openxmlformats-officedocument.extended-properties+xml"/>
  <Override PartName="/ppt/notesSlides/notesSlide34.xml" ContentType="application/vnd.openxmlformats-officedocument.presentationml.notesSlide+xml"/>
  <Override PartName="/ppt/notesSlides/notesSlide4.xml" ContentType="application/vnd.openxmlformats-officedocument.presentationml.notesSlide+xml"/>
  <Override PartName="/ppt/slides/slide41.xml" ContentType="application/vnd.openxmlformats-officedocument.presentationml.slide+xml"/>
  <Override PartName="/ppt/slideLayouts/slideLayout12.xml" ContentType="application/vnd.openxmlformats-officedocument.presentationml.slideLayout+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notesSlides/notesSlide26.xml" ContentType="application/vnd.openxmlformats-officedocument.presentationml.notes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slides/slide47.xml" ContentType="application/vnd.openxmlformats-officedocument.presentationml.slide+xml"/>
  <Override PartName="/ppt/notesSlides/notesSlide33.xml" ContentType="application/vnd.openxmlformats-officedocument.presentationml.notes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notesSlides/notesSlide25.xml" ContentType="application/vnd.openxmlformats-officedocument.presentationml.notes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slides/slide46.xml" ContentType="application/vnd.openxmlformats-officedocument.presentationml.slide+xml"/>
  <Override PartName="/ppt/notesSlides/notesSlide32.xml" ContentType="application/vnd.openxmlformats-officedocument.presentationml.notes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notesSlides/notesSlide41.xml" ContentType="application/vnd.openxmlformats-officedocument.presentationml.notesSlid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49"/>
  </p:notesMasterIdLst>
  <p:sldIdLst>
    <p:sldId id="358" r:id="rId2"/>
    <p:sldId id="433" r:id="rId3"/>
    <p:sldId id="434" r:id="rId4"/>
    <p:sldId id="435" r:id="rId5"/>
    <p:sldId id="436" r:id="rId6"/>
    <p:sldId id="429" r:id="rId7"/>
    <p:sldId id="336" r:id="rId8"/>
    <p:sldId id="273" r:id="rId9"/>
    <p:sldId id="300" r:id="rId10"/>
    <p:sldId id="389" r:id="rId11"/>
    <p:sldId id="390" r:id="rId12"/>
    <p:sldId id="391" r:id="rId13"/>
    <p:sldId id="392" r:id="rId14"/>
    <p:sldId id="393" r:id="rId15"/>
    <p:sldId id="394" r:id="rId16"/>
    <p:sldId id="395" r:id="rId17"/>
    <p:sldId id="397" r:id="rId18"/>
    <p:sldId id="398" r:id="rId19"/>
    <p:sldId id="400" r:id="rId20"/>
    <p:sldId id="401" r:id="rId21"/>
    <p:sldId id="403" r:id="rId22"/>
    <p:sldId id="404" r:id="rId23"/>
    <p:sldId id="405" r:id="rId24"/>
    <p:sldId id="407" r:id="rId25"/>
    <p:sldId id="408" r:id="rId26"/>
    <p:sldId id="409" r:id="rId27"/>
    <p:sldId id="417" r:id="rId28"/>
    <p:sldId id="410" r:id="rId29"/>
    <p:sldId id="411" r:id="rId30"/>
    <p:sldId id="412" r:id="rId31"/>
    <p:sldId id="413" r:id="rId32"/>
    <p:sldId id="414" r:id="rId33"/>
    <p:sldId id="415" r:id="rId34"/>
    <p:sldId id="416" r:id="rId35"/>
    <p:sldId id="432" r:id="rId36"/>
    <p:sldId id="418" r:id="rId37"/>
    <p:sldId id="420" r:id="rId38"/>
    <p:sldId id="421" r:id="rId39"/>
    <p:sldId id="422" r:id="rId40"/>
    <p:sldId id="423" r:id="rId41"/>
    <p:sldId id="424" r:id="rId42"/>
    <p:sldId id="428" r:id="rId43"/>
    <p:sldId id="425" r:id="rId44"/>
    <p:sldId id="426" r:id="rId45"/>
    <p:sldId id="430" r:id="rId46"/>
    <p:sldId id="437" r:id="rId47"/>
    <p:sldId id="431" r:id="rId48"/>
  </p:sldIdLst>
  <p:sldSz cx="9144000" cy="6858000" type="screen4x3"/>
  <p:notesSz cx="6858000" cy="9144000"/>
  <p:custDataLst>
    <p:tags r:id="rId51"/>
  </p:custDataLst>
  <p:defaultTextStyle>
    <a:defPPr>
      <a:defRPr lang="en-US"/>
    </a:defPPr>
    <a:lvl1pPr algn="l" rtl="0" fontAlgn="base">
      <a:spcBef>
        <a:spcPct val="0"/>
      </a:spcBef>
      <a:spcAft>
        <a:spcPct val="0"/>
      </a:spcAft>
      <a:defRPr kern="1200">
        <a:solidFill>
          <a:schemeClr val="tx1"/>
        </a:solidFill>
        <a:latin typeface="Calibri" pitchFamily="1" charset="0"/>
        <a:ea typeface="ＭＳ Ｐゴシック" pitchFamily="1" charset="-128"/>
        <a:cs typeface="ＭＳ Ｐゴシック" pitchFamily="1" charset="-128"/>
      </a:defRPr>
    </a:lvl1pPr>
    <a:lvl2pPr marL="457200" algn="l" rtl="0" fontAlgn="base">
      <a:spcBef>
        <a:spcPct val="0"/>
      </a:spcBef>
      <a:spcAft>
        <a:spcPct val="0"/>
      </a:spcAft>
      <a:defRPr kern="1200">
        <a:solidFill>
          <a:schemeClr val="tx1"/>
        </a:solidFill>
        <a:latin typeface="Calibri" pitchFamily="1" charset="0"/>
        <a:ea typeface="ＭＳ Ｐゴシック" pitchFamily="1" charset="-128"/>
        <a:cs typeface="ＭＳ Ｐゴシック" pitchFamily="1" charset="-128"/>
      </a:defRPr>
    </a:lvl2pPr>
    <a:lvl3pPr marL="914400" algn="l" rtl="0" fontAlgn="base">
      <a:spcBef>
        <a:spcPct val="0"/>
      </a:spcBef>
      <a:spcAft>
        <a:spcPct val="0"/>
      </a:spcAft>
      <a:defRPr kern="1200">
        <a:solidFill>
          <a:schemeClr val="tx1"/>
        </a:solidFill>
        <a:latin typeface="Calibri" pitchFamily="1" charset="0"/>
        <a:ea typeface="ＭＳ Ｐゴシック" pitchFamily="1" charset="-128"/>
        <a:cs typeface="ＭＳ Ｐゴシック" pitchFamily="1" charset="-128"/>
      </a:defRPr>
    </a:lvl3pPr>
    <a:lvl4pPr marL="1371600" algn="l" rtl="0" fontAlgn="base">
      <a:spcBef>
        <a:spcPct val="0"/>
      </a:spcBef>
      <a:spcAft>
        <a:spcPct val="0"/>
      </a:spcAft>
      <a:defRPr kern="1200">
        <a:solidFill>
          <a:schemeClr val="tx1"/>
        </a:solidFill>
        <a:latin typeface="Calibri" pitchFamily="1" charset="0"/>
        <a:ea typeface="ＭＳ Ｐゴシック" pitchFamily="1" charset="-128"/>
        <a:cs typeface="ＭＳ Ｐゴシック" pitchFamily="1" charset="-128"/>
      </a:defRPr>
    </a:lvl4pPr>
    <a:lvl5pPr marL="1828800" algn="l" rtl="0" fontAlgn="base">
      <a:spcBef>
        <a:spcPct val="0"/>
      </a:spcBef>
      <a:spcAft>
        <a:spcPct val="0"/>
      </a:spcAft>
      <a:defRPr kern="1200">
        <a:solidFill>
          <a:schemeClr val="tx1"/>
        </a:solidFill>
        <a:latin typeface="Calibri" pitchFamily="1" charset="0"/>
        <a:ea typeface="ＭＳ Ｐゴシック" pitchFamily="1" charset="-128"/>
        <a:cs typeface="ＭＳ Ｐゴシック" pitchFamily="1" charset="-128"/>
      </a:defRPr>
    </a:lvl5pPr>
    <a:lvl6pPr marL="2286000" algn="l" defTabSz="457200" rtl="0" eaLnBrk="1" latinLnBrk="0" hangingPunct="1">
      <a:defRPr kern="1200">
        <a:solidFill>
          <a:schemeClr val="tx1"/>
        </a:solidFill>
        <a:latin typeface="Calibri" pitchFamily="1" charset="0"/>
        <a:ea typeface="ＭＳ Ｐゴシック" pitchFamily="1" charset="-128"/>
        <a:cs typeface="ＭＳ Ｐゴシック" pitchFamily="1" charset="-128"/>
      </a:defRPr>
    </a:lvl6pPr>
    <a:lvl7pPr marL="2743200" algn="l" defTabSz="457200" rtl="0" eaLnBrk="1" latinLnBrk="0" hangingPunct="1">
      <a:defRPr kern="1200">
        <a:solidFill>
          <a:schemeClr val="tx1"/>
        </a:solidFill>
        <a:latin typeface="Calibri" pitchFamily="1" charset="0"/>
        <a:ea typeface="ＭＳ Ｐゴシック" pitchFamily="1" charset="-128"/>
        <a:cs typeface="ＭＳ Ｐゴシック" pitchFamily="1" charset="-128"/>
      </a:defRPr>
    </a:lvl7pPr>
    <a:lvl8pPr marL="3200400" algn="l" defTabSz="457200" rtl="0" eaLnBrk="1" latinLnBrk="0" hangingPunct="1">
      <a:defRPr kern="1200">
        <a:solidFill>
          <a:schemeClr val="tx1"/>
        </a:solidFill>
        <a:latin typeface="Calibri" pitchFamily="1" charset="0"/>
        <a:ea typeface="ＭＳ Ｐゴシック" pitchFamily="1" charset="-128"/>
        <a:cs typeface="ＭＳ Ｐゴシック" pitchFamily="1" charset="-128"/>
      </a:defRPr>
    </a:lvl8pPr>
    <a:lvl9pPr marL="3657600" algn="l" defTabSz="457200" rtl="0" eaLnBrk="1" latinLnBrk="0" hangingPunct="1">
      <a:defRPr kern="1200">
        <a:solidFill>
          <a:schemeClr val="tx1"/>
        </a:solidFill>
        <a:latin typeface="Calibri" pitchFamily="1" charset="0"/>
        <a:ea typeface="ＭＳ Ｐゴシック" pitchFamily="1" charset="-128"/>
        <a:cs typeface="ＭＳ Ｐゴシック" pitchFamily="1"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srgbClr val="FF0000"/>
    </p:penClr>
    <p:extLst>
      <p:ext uri="{EC167BDD-8182-4AB7-AECC-EB403E3ABB37}">
        <p14:laserClr xmlns:p14="http://schemas.microsoft.com/office/powerpoint/2010/main" xmlns:p="http://schemas.openxmlformats.org/presentationml/2006/main" xmlns:r="http://schemas.openxmlformats.org/officeDocument/2006/relationships" xmlns:a="http://schemas.openxmlformats.org/drawingml/2006/main" xmlns="">
          <a:srgbClr val="FF0000"/>
        </p14:laserClr>
      </p:ext>
      <p:ext uri="{2FDB2607-1784-4EEB-B798-7EB5836EED8A}">
        <p14:showMediaCtrls xmlns:p14="http://schemas.microsoft.com/office/powerpoint/2010/main" xmlns:p="http://schemas.openxmlformats.org/presentationml/2006/main" xmlns:r="http://schemas.openxmlformats.org/officeDocument/2006/relationships" xmlns:a="http://schemas.openxmlformats.org/drawingml/2006/main" xmlns="" val="1"/>
      </p:ext>
    </p:extLst>
  </p:showPr>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horzBarState="maximized">
    <p:restoredLeft sz="15620"/>
    <p:restoredTop sz="70525" autoAdjust="0"/>
  </p:normalViewPr>
  <p:slideViewPr>
    <p:cSldViewPr>
      <p:cViewPr varScale="1">
        <p:scale>
          <a:sx n="115" d="100"/>
          <a:sy n="115" d="100"/>
        </p:scale>
        <p:origin x="-696" y="-11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tags" Target="tags/tag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ea typeface="Arial" pitchFamily="1" charset="0"/>
                <a:cs typeface="Arial" pitchFamily="1" charset="0"/>
              </a:defRPr>
            </a:lvl1pPr>
          </a:lstStyle>
          <a:p>
            <a:fld id="{2DAB9BE2-F07A-0D46-8640-DDA891B7CE4B}" type="datetime1">
              <a:rPr lang="en-US"/>
              <a:pPr/>
              <a:t>4/23/12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Arial" pitchFamily="1" charset="0"/>
                <a:cs typeface="Arial" pitchFamily="1" charset="0"/>
              </a:defRPr>
            </a:lvl1pPr>
          </a:lstStyle>
          <a:p>
            <a:fld id="{4CF2199D-72D1-B447-A084-FFF199F68BCE}" type="slidenum">
              <a:rPr lang="en-US"/>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332290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15000"/>
              </a:spcBef>
              <a:spcAft>
                <a:spcPct val="35000"/>
              </a:spcAft>
            </a:pPr>
            <a:r>
              <a:rPr lang="en-US" sz="800" b="1" u="sng">
                <a:ea typeface="ＭＳ Ｐゴシック" pitchFamily="1" charset="-128"/>
                <a:cs typeface="ＭＳ Ｐゴシック" pitchFamily="1" charset="-128"/>
              </a:rPr>
              <a:t>WELCOME SLIDE</a:t>
            </a:r>
          </a:p>
          <a:p>
            <a:pPr eaLnBrk="1" hangingPunct="1">
              <a:lnSpc>
                <a:spcPct val="80000"/>
              </a:lnSpc>
              <a:spcBef>
                <a:spcPct val="15000"/>
              </a:spcBef>
              <a:spcAft>
                <a:spcPct val="35000"/>
              </a:spcAft>
            </a:pPr>
            <a:endParaRPr lang="en-US" sz="800" b="1" u="sng">
              <a:ea typeface="ＭＳ Ｐゴシック" pitchFamily="1" charset="-128"/>
              <a:cs typeface="ＭＳ Ｐゴシック" pitchFamily="1" charset="-128"/>
            </a:endParaRPr>
          </a:p>
          <a:p>
            <a:pPr eaLnBrk="1" hangingPunct="1">
              <a:lnSpc>
                <a:spcPct val="80000"/>
              </a:lnSpc>
              <a:spcBef>
                <a:spcPct val="15000"/>
              </a:spcBef>
              <a:spcAft>
                <a:spcPct val="35000"/>
              </a:spcAft>
            </a:pPr>
            <a:r>
              <a:rPr lang="en-US" sz="800" b="1">
                <a:ea typeface="ＭＳ Ｐゴシック" pitchFamily="1" charset="-128"/>
                <a:cs typeface="ＭＳ Ｐゴシック" pitchFamily="1" charset="-128"/>
              </a:rPr>
              <a:t>FACILITATOR:</a:t>
            </a:r>
          </a:p>
          <a:p>
            <a:pPr eaLnBrk="1" hangingPunct="1">
              <a:lnSpc>
                <a:spcPct val="80000"/>
              </a:lnSpc>
              <a:spcBef>
                <a:spcPct val="15000"/>
              </a:spcBef>
              <a:spcAft>
                <a:spcPct val="35000"/>
              </a:spcAft>
            </a:pPr>
            <a:endParaRPr lang="en-US" sz="800" b="1">
              <a:ea typeface="ＭＳ Ｐゴシック" pitchFamily="1" charset="-128"/>
              <a:cs typeface="ＭＳ Ｐゴシック" pitchFamily="1" charset="-128"/>
            </a:endParaRPr>
          </a:p>
          <a:p>
            <a:pPr eaLnBrk="1" hangingPunct="1">
              <a:lnSpc>
                <a:spcPct val="80000"/>
              </a:lnSpc>
              <a:spcBef>
                <a:spcPct val="0"/>
              </a:spcBef>
              <a:spcAft>
                <a:spcPct val="35000"/>
              </a:spcAft>
            </a:pPr>
            <a:r>
              <a:rPr lang="en-US" sz="800">
                <a:ea typeface="ＭＳ Ｐゴシック" pitchFamily="1" charset="-128"/>
                <a:cs typeface="ＭＳ Ｐゴシック" pitchFamily="1" charset="-128"/>
              </a:rPr>
              <a:t>There are some areas that I would like to call to your attention:</a:t>
            </a:r>
          </a:p>
          <a:p>
            <a:pPr eaLnBrk="1" hangingPunct="1">
              <a:lnSpc>
                <a:spcPct val="80000"/>
              </a:lnSpc>
              <a:spcBef>
                <a:spcPct val="0"/>
              </a:spcBef>
              <a:spcAft>
                <a:spcPct val="35000"/>
              </a:spcAft>
            </a:pPr>
            <a:endParaRPr lang="en-US" sz="800">
              <a:ea typeface="ＭＳ Ｐゴシック" pitchFamily="1" charset="-128"/>
              <a:cs typeface="ＭＳ Ｐゴシック" pitchFamily="1" charset="-128"/>
            </a:endParaRPr>
          </a:p>
          <a:p>
            <a:pPr marL="742950" lvl="1" indent="-285750" eaLnBrk="1" hangingPunct="1">
              <a:lnSpc>
                <a:spcPct val="80000"/>
              </a:lnSpc>
              <a:spcBef>
                <a:spcPct val="0"/>
              </a:spcBef>
              <a:spcAft>
                <a:spcPct val="35000"/>
              </a:spcAft>
              <a:buFontTx/>
              <a:buChar char="•"/>
            </a:pPr>
            <a:r>
              <a:rPr lang="en-US" sz="800"/>
              <a:t>The </a:t>
            </a:r>
            <a:r>
              <a:rPr lang="en-US" sz="800" b="1"/>
              <a:t>first</a:t>
            </a:r>
            <a:r>
              <a:rPr lang="en-US" sz="800"/>
              <a:t> is the </a:t>
            </a:r>
            <a:r>
              <a:rPr lang="en-US" sz="800" b="1"/>
              <a:t>Presentation Slide area</a:t>
            </a:r>
            <a:r>
              <a:rPr lang="en-US" sz="800"/>
              <a:t>; it</a:t>
            </a:r>
            <a:r>
              <a:rPr lang="ja-JP" altLang="en-US" sz="800">
                <a:ea typeface="ＭＳ Ｐゴシック" pitchFamily="1" charset="-128"/>
              </a:rPr>
              <a:t>’</a:t>
            </a:r>
            <a:r>
              <a:rPr lang="en-US" altLang="ja-JP" sz="800"/>
              <a:t>s where the main visual content for the webinar will appear and it will be the main focus of your attention throughout the webinar.</a:t>
            </a:r>
          </a:p>
          <a:p>
            <a:pPr marL="742950" lvl="1" indent="-285750" eaLnBrk="1" hangingPunct="1">
              <a:lnSpc>
                <a:spcPct val="80000"/>
              </a:lnSpc>
              <a:spcBef>
                <a:spcPct val="0"/>
              </a:spcBef>
              <a:spcAft>
                <a:spcPct val="35000"/>
              </a:spcAft>
            </a:pPr>
            <a:endParaRPr lang="en-US" sz="800"/>
          </a:p>
          <a:p>
            <a:pPr marL="742950" lvl="1" indent="-285750" eaLnBrk="1" hangingPunct="1">
              <a:lnSpc>
                <a:spcPct val="80000"/>
              </a:lnSpc>
              <a:spcBef>
                <a:spcPct val="0"/>
              </a:spcBef>
              <a:spcAft>
                <a:spcPct val="35000"/>
              </a:spcAft>
              <a:buFontTx/>
              <a:buChar char="•"/>
            </a:pPr>
            <a:r>
              <a:rPr lang="en-US" sz="800"/>
              <a:t>The </a:t>
            </a:r>
            <a:r>
              <a:rPr lang="en-US" sz="800" b="1"/>
              <a:t>second </a:t>
            </a:r>
            <a:r>
              <a:rPr lang="en-US" sz="800"/>
              <a:t>area is the </a:t>
            </a:r>
            <a:r>
              <a:rPr lang="en-US" sz="800" b="1"/>
              <a:t>Full Screen</a:t>
            </a:r>
            <a:r>
              <a:rPr lang="en-US" sz="800"/>
              <a:t> option. If you select the Full Screen option, the PPT will enlarge. If any images or text appear too small, please select the Full Screen option, but please keep in mind that you won</a:t>
            </a:r>
            <a:r>
              <a:rPr lang="ja-JP" altLang="en-US" sz="800">
                <a:ea typeface="ＭＳ Ｐゴシック" pitchFamily="1" charset="-128"/>
              </a:rPr>
              <a:t>’</a:t>
            </a:r>
            <a:r>
              <a:rPr lang="en-US" altLang="ja-JP" sz="800"/>
              <a:t>t be able to use the Chat to submit any questions unless you deselect the Full Screen option when you are in Full Screen mode.</a:t>
            </a:r>
          </a:p>
          <a:p>
            <a:pPr marL="742950" lvl="1" indent="-285750" eaLnBrk="1" hangingPunct="1">
              <a:lnSpc>
                <a:spcPct val="80000"/>
              </a:lnSpc>
              <a:spcBef>
                <a:spcPct val="0"/>
              </a:spcBef>
              <a:spcAft>
                <a:spcPct val="35000"/>
              </a:spcAft>
            </a:pPr>
            <a:endParaRPr lang="en-US" sz="800"/>
          </a:p>
          <a:p>
            <a:pPr marL="742950" lvl="1" indent="-285750" eaLnBrk="1" hangingPunct="1">
              <a:lnSpc>
                <a:spcPct val="80000"/>
              </a:lnSpc>
              <a:spcBef>
                <a:spcPct val="0"/>
              </a:spcBef>
              <a:spcAft>
                <a:spcPct val="35000"/>
              </a:spcAft>
              <a:buFontTx/>
              <a:buChar char="•"/>
            </a:pPr>
            <a:r>
              <a:rPr lang="en-US" sz="800"/>
              <a:t>The </a:t>
            </a:r>
            <a:r>
              <a:rPr lang="en-US" sz="800" b="1"/>
              <a:t>third</a:t>
            </a:r>
            <a:r>
              <a:rPr lang="en-US" sz="800"/>
              <a:t> is the speakers and status options. You can mute and unmute the audio coming out of your computer speakers using the speaker button. The </a:t>
            </a:r>
            <a:r>
              <a:rPr lang="en-US" sz="800" b="1"/>
              <a:t>Status Options</a:t>
            </a:r>
            <a:r>
              <a:rPr lang="en-US" sz="800"/>
              <a:t> dropdown presents you with a few options to choose from so that you can give the speakers real-time feedback in a shorthand way.</a:t>
            </a:r>
          </a:p>
          <a:p>
            <a:pPr marL="742950" lvl="1" indent="-285750" eaLnBrk="1" hangingPunct="1">
              <a:lnSpc>
                <a:spcPct val="80000"/>
              </a:lnSpc>
              <a:spcBef>
                <a:spcPct val="0"/>
              </a:spcBef>
              <a:spcAft>
                <a:spcPct val="35000"/>
              </a:spcAft>
            </a:pPr>
            <a:endParaRPr lang="en-US" sz="800"/>
          </a:p>
          <a:p>
            <a:pPr marL="742950" lvl="1" indent="-285750" eaLnBrk="1" hangingPunct="1">
              <a:lnSpc>
                <a:spcPct val="80000"/>
              </a:lnSpc>
              <a:spcBef>
                <a:spcPct val="0"/>
              </a:spcBef>
              <a:spcAft>
                <a:spcPct val="35000"/>
              </a:spcAft>
              <a:buFontTx/>
              <a:buChar char="•"/>
            </a:pPr>
            <a:r>
              <a:rPr lang="en-US" sz="800"/>
              <a:t>The</a:t>
            </a:r>
            <a:r>
              <a:rPr lang="en-US" sz="800" b="1"/>
              <a:t> Attendee List</a:t>
            </a:r>
            <a:r>
              <a:rPr lang="en-US" sz="800"/>
              <a:t>;  located at the top left of your screen displays a list of all attendees of this webinar.  </a:t>
            </a:r>
          </a:p>
          <a:p>
            <a:pPr marL="742950" lvl="1" indent="-285750" eaLnBrk="1" hangingPunct="1">
              <a:lnSpc>
                <a:spcPct val="80000"/>
              </a:lnSpc>
              <a:spcBef>
                <a:spcPct val="0"/>
              </a:spcBef>
              <a:spcAft>
                <a:spcPct val="35000"/>
              </a:spcAft>
              <a:buFontTx/>
              <a:buChar char="•"/>
            </a:pPr>
            <a:endParaRPr lang="en-US" sz="800"/>
          </a:p>
          <a:p>
            <a:pPr marL="742950" lvl="1" indent="-285750" eaLnBrk="1" hangingPunct="1">
              <a:lnSpc>
                <a:spcPct val="80000"/>
              </a:lnSpc>
              <a:spcBef>
                <a:spcPct val="0"/>
              </a:spcBef>
              <a:spcAft>
                <a:spcPct val="35000"/>
              </a:spcAft>
              <a:buFontTx/>
              <a:buChar char="•"/>
            </a:pPr>
            <a:r>
              <a:rPr lang="en-US" sz="800"/>
              <a:t>Next is the </a:t>
            </a:r>
            <a:r>
              <a:rPr lang="en-US" sz="800" b="1"/>
              <a:t>Chat Room</a:t>
            </a:r>
            <a:r>
              <a:rPr lang="en-US" sz="800"/>
              <a:t>, also at the left of the screen, directly below the </a:t>
            </a:r>
            <a:r>
              <a:rPr lang="en-US" sz="800" b="1"/>
              <a:t>attendee list</a:t>
            </a:r>
            <a:r>
              <a:rPr lang="en-US" sz="800"/>
              <a:t>, it allows you to ask questions, or make comments during the webinar.  We are using a ONE-WAY conference call for the audio portion of this webinar—you can hear the presenters, but they cannot hear you. Due to the large number of attendees, and to control background noise and interruptions, we</a:t>
            </a:r>
            <a:r>
              <a:rPr lang="ja-JP" altLang="en-US" sz="800">
                <a:ea typeface="ＭＳ Ｐゴシック" pitchFamily="1" charset="-128"/>
              </a:rPr>
              <a:t>’</a:t>
            </a:r>
            <a:r>
              <a:rPr lang="en-US" altLang="ja-JP" sz="800"/>
              <a:t>re going to rely on this </a:t>
            </a:r>
            <a:r>
              <a:rPr lang="en-US" altLang="ja-JP" sz="800" b="1"/>
              <a:t>CHAT</a:t>
            </a:r>
            <a:r>
              <a:rPr lang="en-US" altLang="ja-JP" sz="800"/>
              <a:t> feature to solicit your questions throughout the session. Those of you attending with a group will want to designate a </a:t>
            </a:r>
            <a:r>
              <a:rPr lang="ja-JP" altLang="en-US" sz="800">
                <a:ea typeface="ＭＳ Ｐゴシック" pitchFamily="1" charset="-128"/>
              </a:rPr>
              <a:t>“</a:t>
            </a:r>
            <a:r>
              <a:rPr lang="en-US" altLang="ja-JP" sz="800"/>
              <a:t>scribe</a:t>
            </a:r>
            <a:r>
              <a:rPr lang="ja-JP" altLang="en-US" sz="800">
                <a:ea typeface="ＭＳ Ｐゴシック" pitchFamily="1" charset="-128"/>
              </a:rPr>
              <a:t>”</a:t>
            </a:r>
            <a:r>
              <a:rPr lang="en-US" altLang="ja-JP" sz="800"/>
              <a:t> to represent your group by entering questions as they occur ANY TIME throughout the session. Your questions are automatically transmitted to the presenters and will be answered during dedicated question and answer periods.</a:t>
            </a:r>
          </a:p>
          <a:p>
            <a:pPr marL="742950" lvl="1" indent="-285750" eaLnBrk="1" hangingPunct="1">
              <a:lnSpc>
                <a:spcPct val="80000"/>
              </a:lnSpc>
              <a:spcBef>
                <a:spcPct val="0"/>
              </a:spcBef>
              <a:spcAft>
                <a:spcPct val="35000"/>
              </a:spcAft>
            </a:pPr>
            <a:endParaRPr lang="en-US" sz="800"/>
          </a:p>
          <a:p>
            <a:pPr eaLnBrk="1" hangingPunct="1">
              <a:lnSpc>
                <a:spcPct val="80000"/>
              </a:lnSpc>
              <a:spcBef>
                <a:spcPct val="0"/>
              </a:spcBef>
              <a:spcAft>
                <a:spcPct val="35000"/>
              </a:spcAft>
            </a:pPr>
            <a:r>
              <a:rPr lang="en-US" sz="800" b="1" i="1">
                <a:ea typeface="ＭＳ Ｐゴシック" pitchFamily="1" charset="-128"/>
                <a:cs typeface="ＭＳ Ｐゴシック" pitchFamily="1" charset="-128"/>
              </a:rPr>
              <a:t>IF POLLING WILL BE CONDUCTED, INFORM USERS THE POLLING WINDOWS WILL NOT APPEAR IF THE USER IS IN FULL SCREEN MODE.</a:t>
            </a:r>
          </a:p>
          <a:p>
            <a:pPr marL="742950" lvl="1" indent="-285750" eaLnBrk="1" hangingPunct="1">
              <a:lnSpc>
                <a:spcPct val="80000"/>
              </a:lnSpc>
              <a:spcBef>
                <a:spcPct val="0"/>
              </a:spcBef>
              <a:spcAft>
                <a:spcPct val="35000"/>
              </a:spcAft>
            </a:pPr>
            <a:endParaRPr lang="en-US" sz="800" b="1" i="1"/>
          </a:p>
          <a:p>
            <a:pPr eaLnBrk="1" hangingPunct="1">
              <a:lnSpc>
                <a:spcPct val="80000"/>
              </a:lnSpc>
              <a:spcBef>
                <a:spcPct val="0"/>
              </a:spcBef>
              <a:spcAft>
                <a:spcPct val="35000"/>
              </a:spcAft>
            </a:pPr>
            <a:r>
              <a:rPr lang="en-US" sz="800" b="1" i="1">
                <a:ea typeface="ＭＳ Ｐゴシック" pitchFamily="1" charset="-128"/>
                <a:cs typeface="ＭＳ Ｐゴシック" pitchFamily="1" charset="-128"/>
              </a:rPr>
              <a:t>IF SCREEN SHARING WILL BE CONDUCTED, INFORM USERS THAT WHAT IS BEING BROADCAST WILL NOT APPEAR IF THE USER IS IN FULL SCREEN MODE.</a:t>
            </a:r>
          </a:p>
          <a:p>
            <a:pPr eaLnBrk="1" hangingPunct="1">
              <a:lnSpc>
                <a:spcPct val="80000"/>
              </a:lnSpc>
              <a:spcBef>
                <a:spcPct val="0"/>
              </a:spcBef>
            </a:pPr>
            <a:r>
              <a:rPr lang="en-US" sz="800" b="1" i="1">
                <a:ea typeface="ＭＳ Ｐゴシック" pitchFamily="1" charset="-128"/>
                <a:cs typeface="ＭＳ Ｐゴシック" pitchFamily="1" charset="-128"/>
              </a:rPr>
              <a:t>(Click to next slide)</a:t>
            </a:r>
          </a:p>
          <a:p>
            <a:pPr eaLnBrk="1" hangingPunct="1">
              <a:spcBef>
                <a:spcPct val="0"/>
              </a:spcBef>
            </a:pPr>
            <a:endParaRPr lang="en-US">
              <a:ea typeface="ＭＳ Ｐゴシック" pitchFamily="1" charset="-128"/>
              <a:cs typeface="ＭＳ Ｐゴシック" pitchFamily="1"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ea typeface="ＭＳ Ｐゴシック" pitchFamily="1" charset="-128"/>
              <a:cs typeface="ＭＳ Ｐゴシック" pitchFamily="1" charset="-128"/>
            </a:endParaRPr>
          </a:p>
          <a:p>
            <a:pPr eaLnBrk="1" hangingPunct="1">
              <a:spcBef>
                <a:spcPct val="0"/>
              </a:spcBef>
            </a:pPr>
            <a:endParaRPr lang="en-US" dirty="0">
              <a:ea typeface="ＭＳ Ｐゴシック" pitchFamily="1" charset="-128"/>
              <a:cs typeface="ＭＳ Ｐゴシック" pitchFamily="1" charset="-128"/>
            </a:endParaRPr>
          </a:p>
        </p:txBody>
      </p:sp>
      <p:sp>
        <p:nvSpPr>
          <p:cNvPr id="35843" name="Slide Number Placeholder 3"/>
          <p:cNvSpPr>
            <a:spLocks noGrp="1"/>
          </p:cNvSpPr>
          <p:nvPr>
            <p:ph type="sldNum" sz="quarter" idx="5"/>
          </p:nvPr>
        </p:nvSpPr>
        <p:spPr bwMode="auto">
          <a:noFill/>
          <a:ln>
            <a:miter lim="800000"/>
            <a:headEnd/>
            <a:tailEnd/>
          </a:ln>
        </p:spPr>
        <p:txBody>
          <a:bodyPr/>
          <a:lstStyle/>
          <a:p>
            <a:fld id="{F1F60117-5012-944C-8067-2FE17E0A47B5}" type="slidenum">
              <a:rPr lang="en-US">
                <a:ea typeface="ＭＳ Ｐゴシック" pitchFamily="1" charset="-128"/>
                <a:cs typeface="ＭＳ Ｐゴシック" pitchFamily="1" charset="-128"/>
              </a:rPr>
              <a:pPr/>
              <a:t>11</a:t>
            </a:fld>
            <a:endParaRPr lang="en-US">
              <a:ea typeface="ＭＳ Ｐゴシック" pitchFamily="1" charset="-128"/>
              <a:cs typeface="ＭＳ Ｐゴシック" pitchFamily="1"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cs typeface="ＭＳ Ｐゴシック" pitchFamily="1" charset="-128"/>
            </a:endParaRPr>
          </a:p>
        </p:txBody>
      </p:sp>
      <p:sp>
        <p:nvSpPr>
          <p:cNvPr id="37891" name="Slide Number Placeholder 3"/>
          <p:cNvSpPr>
            <a:spLocks noGrp="1"/>
          </p:cNvSpPr>
          <p:nvPr>
            <p:ph type="sldNum" sz="quarter" idx="5"/>
          </p:nvPr>
        </p:nvSpPr>
        <p:spPr bwMode="auto">
          <a:noFill/>
          <a:ln>
            <a:miter lim="800000"/>
            <a:headEnd/>
            <a:tailEnd/>
          </a:ln>
        </p:spPr>
        <p:txBody>
          <a:bodyPr/>
          <a:lstStyle/>
          <a:p>
            <a:fld id="{BAFC7D6A-841C-FF4E-AD31-FFA4BC3D40DE}" type="slidenum">
              <a:rPr lang="en-US">
                <a:ea typeface="ＭＳ Ｐゴシック" pitchFamily="1" charset="-128"/>
                <a:cs typeface="ＭＳ Ｐゴシック" pitchFamily="1" charset="-128"/>
              </a:rPr>
              <a:pPr/>
              <a:t>12</a:t>
            </a:fld>
            <a:endParaRPr lang="en-US">
              <a:ea typeface="ＭＳ Ｐゴシック" pitchFamily="1" charset="-128"/>
              <a:cs typeface="ＭＳ Ｐゴシック" pitchFamily="1"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cs typeface="ＭＳ Ｐゴシック" pitchFamily="1" charset="-128"/>
            </a:endParaRPr>
          </a:p>
        </p:txBody>
      </p:sp>
      <p:sp>
        <p:nvSpPr>
          <p:cNvPr id="39939" name="Slide Number Placeholder 3"/>
          <p:cNvSpPr>
            <a:spLocks noGrp="1"/>
          </p:cNvSpPr>
          <p:nvPr>
            <p:ph type="sldNum" sz="quarter" idx="5"/>
          </p:nvPr>
        </p:nvSpPr>
        <p:spPr bwMode="auto">
          <a:noFill/>
          <a:ln>
            <a:miter lim="800000"/>
            <a:headEnd/>
            <a:tailEnd/>
          </a:ln>
        </p:spPr>
        <p:txBody>
          <a:bodyPr/>
          <a:lstStyle/>
          <a:p>
            <a:fld id="{30CAF1DA-8784-5847-9350-66ED39BADB62}" type="slidenum">
              <a:rPr lang="en-US">
                <a:ea typeface="ＭＳ Ｐゴシック" pitchFamily="1" charset="-128"/>
                <a:cs typeface="ＭＳ Ｐゴシック" pitchFamily="1" charset="-128"/>
              </a:rPr>
              <a:pPr/>
              <a:t>13</a:t>
            </a:fld>
            <a:endParaRPr lang="en-US">
              <a:ea typeface="ＭＳ Ｐゴシック" pitchFamily="1" charset="-128"/>
              <a:cs typeface="ＭＳ Ｐゴシック" pitchFamily="1"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cs typeface="ＭＳ Ｐゴシック" pitchFamily="1" charset="-128"/>
            </a:endParaRPr>
          </a:p>
        </p:txBody>
      </p:sp>
      <p:sp>
        <p:nvSpPr>
          <p:cNvPr id="41987" name="Slide Number Placeholder 3"/>
          <p:cNvSpPr>
            <a:spLocks noGrp="1"/>
          </p:cNvSpPr>
          <p:nvPr>
            <p:ph type="sldNum" sz="quarter" idx="5"/>
          </p:nvPr>
        </p:nvSpPr>
        <p:spPr bwMode="auto">
          <a:noFill/>
          <a:ln>
            <a:miter lim="800000"/>
            <a:headEnd/>
            <a:tailEnd/>
          </a:ln>
        </p:spPr>
        <p:txBody>
          <a:bodyPr/>
          <a:lstStyle/>
          <a:p>
            <a:fld id="{F509E6A5-B431-904E-AC7D-60D08949679D}" type="slidenum">
              <a:rPr lang="en-US">
                <a:ea typeface="ＭＳ Ｐゴシック" pitchFamily="1" charset="-128"/>
                <a:cs typeface="ＭＳ Ｐゴシック" pitchFamily="1" charset="-128"/>
              </a:rPr>
              <a:pPr/>
              <a:t>14</a:t>
            </a:fld>
            <a:endParaRPr lang="en-US">
              <a:ea typeface="ＭＳ Ｐゴシック" pitchFamily="1" charset="-128"/>
              <a:cs typeface="ＭＳ Ｐゴシック" pitchFamily="1"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cs typeface="ＭＳ Ｐゴシック" pitchFamily="1" charset="-128"/>
            </a:endParaRPr>
          </a:p>
        </p:txBody>
      </p:sp>
      <p:sp>
        <p:nvSpPr>
          <p:cNvPr id="44035" name="Slide Number Placeholder 3"/>
          <p:cNvSpPr>
            <a:spLocks noGrp="1"/>
          </p:cNvSpPr>
          <p:nvPr>
            <p:ph type="sldNum" sz="quarter" idx="5"/>
          </p:nvPr>
        </p:nvSpPr>
        <p:spPr bwMode="auto">
          <a:noFill/>
          <a:ln>
            <a:miter lim="800000"/>
            <a:headEnd/>
            <a:tailEnd/>
          </a:ln>
        </p:spPr>
        <p:txBody>
          <a:bodyPr/>
          <a:lstStyle/>
          <a:p>
            <a:fld id="{39E30755-F136-9345-82AF-F366EF688854}" type="slidenum">
              <a:rPr lang="en-US">
                <a:ea typeface="ＭＳ Ｐゴシック" pitchFamily="1" charset="-128"/>
                <a:cs typeface="ＭＳ Ｐゴシック" pitchFamily="1" charset="-128"/>
              </a:rPr>
              <a:pPr/>
              <a:t>15</a:t>
            </a:fld>
            <a:endParaRPr lang="en-US">
              <a:ea typeface="ＭＳ Ｐゴシック" pitchFamily="1" charset="-128"/>
              <a:cs typeface="ＭＳ Ｐゴシック" pitchFamily="1"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endParaRPr lang="en-US" dirty="0">
              <a:ea typeface="ＭＳ Ｐゴシック" pitchFamily="1" charset="-128"/>
              <a:cs typeface="ＭＳ Ｐゴシック" pitchFamily="1" charset="-128"/>
            </a:endParaRPr>
          </a:p>
        </p:txBody>
      </p:sp>
      <p:sp>
        <p:nvSpPr>
          <p:cNvPr id="46083" name="Slide Number Placeholder 3"/>
          <p:cNvSpPr>
            <a:spLocks noGrp="1"/>
          </p:cNvSpPr>
          <p:nvPr>
            <p:ph type="sldNum" sz="quarter" idx="5"/>
          </p:nvPr>
        </p:nvSpPr>
        <p:spPr bwMode="auto">
          <a:noFill/>
          <a:ln>
            <a:miter lim="800000"/>
            <a:headEnd/>
            <a:tailEnd/>
          </a:ln>
        </p:spPr>
        <p:txBody>
          <a:bodyPr/>
          <a:lstStyle/>
          <a:p>
            <a:fld id="{B040A833-6FA0-6249-9065-4091502BF5B9}" type="slidenum">
              <a:rPr lang="en-US">
                <a:ea typeface="ＭＳ Ｐゴシック" pitchFamily="1" charset="-128"/>
                <a:cs typeface="ＭＳ Ｐゴシック" pitchFamily="1" charset="-128"/>
              </a:rPr>
              <a:pPr/>
              <a:t>16</a:t>
            </a:fld>
            <a:endParaRPr lang="en-US">
              <a:ea typeface="ＭＳ Ｐゴシック" pitchFamily="1" charset="-128"/>
              <a:cs typeface="ＭＳ Ｐゴシック" pitchFamily="1"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kumimoji="1" lang="en-US" dirty="0">
              <a:ea typeface="ＭＳ Ｐゴシック" pitchFamily="1" charset="-128"/>
              <a:cs typeface="ＭＳ Ｐゴシック" pitchFamily="1" charset="-128"/>
            </a:endParaRPr>
          </a:p>
        </p:txBody>
      </p:sp>
      <p:sp>
        <p:nvSpPr>
          <p:cNvPr id="48131" name="Slide Number Placeholder 3"/>
          <p:cNvSpPr>
            <a:spLocks noGrp="1"/>
          </p:cNvSpPr>
          <p:nvPr>
            <p:ph type="sldNum" sz="quarter" idx="5"/>
          </p:nvPr>
        </p:nvSpPr>
        <p:spPr bwMode="auto">
          <a:noFill/>
          <a:ln>
            <a:miter lim="800000"/>
            <a:headEnd/>
            <a:tailEnd/>
          </a:ln>
        </p:spPr>
        <p:txBody>
          <a:bodyPr/>
          <a:lstStyle/>
          <a:p>
            <a:fld id="{6FD37E59-613D-F64C-81AF-E53EF2F3224A}" type="slidenum">
              <a:rPr lang="en-US">
                <a:ea typeface="ＭＳ Ｐゴシック" pitchFamily="1" charset="-128"/>
                <a:cs typeface="ＭＳ Ｐゴシック" pitchFamily="1" charset="-128"/>
              </a:rPr>
              <a:pPr/>
              <a:t>17</a:t>
            </a:fld>
            <a:endParaRPr lang="en-US">
              <a:ea typeface="ＭＳ Ｐゴシック" pitchFamily="1" charset="-128"/>
              <a:cs typeface="ＭＳ Ｐゴシック" pitchFamily="1"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cs typeface="ＭＳ Ｐゴシック" pitchFamily="1" charset="-128"/>
            </a:endParaRPr>
          </a:p>
        </p:txBody>
      </p:sp>
      <p:sp>
        <p:nvSpPr>
          <p:cNvPr id="50179" name="Slide Number Placeholder 3"/>
          <p:cNvSpPr>
            <a:spLocks noGrp="1"/>
          </p:cNvSpPr>
          <p:nvPr>
            <p:ph type="sldNum" sz="quarter" idx="5"/>
          </p:nvPr>
        </p:nvSpPr>
        <p:spPr bwMode="auto">
          <a:noFill/>
          <a:ln>
            <a:miter lim="800000"/>
            <a:headEnd/>
            <a:tailEnd/>
          </a:ln>
        </p:spPr>
        <p:txBody>
          <a:bodyPr/>
          <a:lstStyle/>
          <a:p>
            <a:fld id="{FACD1679-DE49-CF45-A042-7A6543F9917F}" type="slidenum">
              <a:rPr lang="en-US">
                <a:ea typeface="ＭＳ Ｐゴシック" pitchFamily="1" charset="-128"/>
                <a:cs typeface="ＭＳ Ｐゴシック" pitchFamily="1" charset="-128"/>
              </a:rPr>
              <a:pPr/>
              <a:t>18</a:t>
            </a:fld>
            <a:endParaRPr lang="en-US">
              <a:ea typeface="ＭＳ Ｐゴシック" pitchFamily="1" charset="-128"/>
              <a:cs typeface="ＭＳ Ｐゴシック" pitchFamily="1"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cs typeface="ＭＳ Ｐゴシック" pitchFamily="1" charset="-128"/>
            </a:endParaRPr>
          </a:p>
        </p:txBody>
      </p:sp>
      <p:sp>
        <p:nvSpPr>
          <p:cNvPr id="52227" name="Slide Number Placeholder 3"/>
          <p:cNvSpPr>
            <a:spLocks noGrp="1"/>
          </p:cNvSpPr>
          <p:nvPr>
            <p:ph type="sldNum" sz="quarter" idx="5"/>
          </p:nvPr>
        </p:nvSpPr>
        <p:spPr bwMode="auto">
          <a:noFill/>
          <a:ln>
            <a:miter lim="800000"/>
            <a:headEnd/>
            <a:tailEnd/>
          </a:ln>
        </p:spPr>
        <p:txBody>
          <a:bodyPr/>
          <a:lstStyle/>
          <a:p>
            <a:fld id="{DECEAC66-81B8-EB4A-99ED-C8C718EF63DE}" type="slidenum">
              <a:rPr lang="en-US">
                <a:ea typeface="ＭＳ Ｐゴシック" pitchFamily="1" charset="-128"/>
                <a:cs typeface="ＭＳ Ｐゴシック" pitchFamily="1" charset="-128"/>
              </a:rPr>
              <a:pPr/>
              <a:t>19</a:t>
            </a:fld>
            <a:endParaRPr lang="en-US">
              <a:ea typeface="ＭＳ Ｐゴシック" pitchFamily="1" charset="-128"/>
              <a:cs typeface="ＭＳ Ｐゴシック" pitchFamily="1"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cs typeface="ＭＳ Ｐゴシック" pitchFamily="1" charset="-128"/>
            </a:endParaRPr>
          </a:p>
        </p:txBody>
      </p:sp>
      <p:sp>
        <p:nvSpPr>
          <p:cNvPr id="54275" name="Slide Number Placeholder 3"/>
          <p:cNvSpPr>
            <a:spLocks noGrp="1"/>
          </p:cNvSpPr>
          <p:nvPr>
            <p:ph type="sldNum" sz="quarter" idx="5"/>
          </p:nvPr>
        </p:nvSpPr>
        <p:spPr bwMode="auto">
          <a:noFill/>
          <a:ln>
            <a:miter lim="800000"/>
            <a:headEnd/>
            <a:tailEnd/>
          </a:ln>
        </p:spPr>
        <p:txBody>
          <a:bodyPr/>
          <a:lstStyle/>
          <a:p>
            <a:fld id="{61F1543F-12E5-7549-A190-271FA91250AA}" type="slidenum">
              <a:rPr lang="en-US">
                <a:ea typeface="ＭＳ Ｐゴシック" pitchFamily="1" charset="-128"/>
                <a:cs typeface="ＭＳ Ｐゴシック" pitchFamily="1" charset="-128"/>
              </a:rPr>
              <a:pPr/>
              <a:t>20</a:t>
            </a:fld>
            <a:endParaRPr lang="en-US">
              <a:ea typeface="ＭＳ Ｐゴシック" pitchFamily="1" charset="-128"/>
              <a:cs typeface="ＭＳ Ｐゴシック" pitchFamily="1"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458" name="Rectangle 3"/>
          <p:cNvSpPr>
            <a:spLocks noGrp="1" noChangeArrowheads="1"/>
          </p:cNvSpPr>
          <p:nvPr>
            <p:ph type="body" idx="1"/>
          </p:nvPr>
        </p:nvSpPr>
        <p:spPr bwMode="auto">
          <a:xfrm>
            <a:off x="914400" y="4346575"/>
            <a:ext cx="5029200" cy="4122738"/>
          </a:xfrm>
          <a:noFill/>
        </p:spPr>
        <p:txBody>
          <a:bodyPr wrap="square" lIns="91426" tIns="45713" rIns="91426" bIns="45713" numCol="1" anchor="t" anchorCtr="0" compatLnSpc="1">
            <a:prstTxWarp prst="textNoShape">
              <a:avLst/>
            </a:prstTxWarp>
          </a:bodyPr>
          <a:lstStyle/>
          <a:p>
            <a:pPr eaLnBrk="1" hangingPunct="1">
              <a:spcBef>
                <a:spcPct val="15000"/>
              </a:spcBef>
              <a:spcAft>
                <a:spcPct val="35000"/>
              </a:spcAft>
            </a:pPr>
            <a:r>
              <a:rPr lang="en-US" b="1" u="sng">
                <a:ea typeface="ＭＳ Ｐゴシック" pitchFamily="1" charset="-128"/>
                <a:cs typeface="ＭＳ Ｐゴシック" pitchFamily="1" charset="-128"/>
              </a:rPr>
              <a:t>OPEN CHAT SLIDE</a:t>
            </a:r>
          </a:p>
          <a:p>
            <a:pPr eaLnBrk="1" hangingPunct="1">
              <a:spcBef>
                <a:spcPct val="15000"/>
              </a:spcBef>
              <a:spcAft>
                <a:spcPct val="35000"/>
              </a:spcAft>
            </a:pPr>
            <a:endParaRPr lang="en-US" b="1" u="sng">
              <a:ea typeface="ＭＳ Ｐゴシック" pitchFamily="1" charset="-128"/>
              <a:cs typeface="ＭＳ Ｐゴシック" pitchFamily="1" charset="-128"/>
            </a:endParaRPr>
          </a:p>
          <a:p>
            <a:pPr eaLnBrk="1" hangingPunct="1">
              <a:spcBef>
                <a:spcPct val="15000"/>
              </a:spcBef>
              <a:spcAft>
                <a:spcPct val="35000"/>
              </a:spcAft>
            </a:pPr>
            <a:r>
              <a:rPr lang="en-US" b="1">
                <a:ea typeface="ＭＳ Ｐゴシック" pitchFamily="1" charset="-128"/>
                <a:cs typeface="ＭＳ Ｐゴシック" pitchFamily="1" charset="-128"/>
              </a:rPr>
              <a:t>FACILITATOR:</a:t>
            </a:r>
          </a:p>
          <a:p>
            <a:pPr eaLnBrk="1" hangingPunct="1">
              <a:spcBef>
                <a:spcPct val="15000"/>
              </a:spcBef>
              <a:spcAft>
                <a:spcPct val="35000"/>
              </a:spcAft>
            </a:pPr>
            <a:endParaRPr lang="en-US" b="1">
              <a:ea typeface="ＭＳ Ｐゴシック" pitchFamily="1" charset="-128"/>
              <a:cs typeface="ＭＳ Ｐゴシック" pitchFamily="1" charset="-128"/>
            </a:endParaRPr>
          </a:p>
          <a:p>
            <a:pPr eaLnBrk="1" hangingPunct="1">
              <a:spcBef>
                <a:spcPct val="15000"/>
              </a:spcBef>
              <a:spcAft>
                <a:spcPct val="35000"/>
              </a:spcAft>
            </a:pPr>
            <a:r>
              <a:rPr lang="en-US">
                <a:ea typeface="ＭＳ Ｐゴシック" pitchFamily="1" charset="-128"/>
                <a:cs typeface="ＭＳ Ｐゴシック" pitchFamily="1" charset="-128"/>
              </a:rPr>
              <a:t>If you would like to submit a question during the question and answer portion of the presentation, please enter that question into the </a:t>
            </a:r>
            <a:r>
              <a:rPr lang="en-US" b="1">
                <a:ea typeface="ＭＳ Ｐゴシック" pitchFamily="1" charset="-128"/>
                <a:cs typeface="ＭＳ Ｐゴシック" pitchFamily="1" charset="-128"/>
              </a:rPr>
              <a:t>Chat Room</a:t>
            </a:r>
            <a:r>
              <a:rPr lang="en-US">
                <a:ea typeface="ＭＳ Ｐゴシック" pitchFamily="1" charset="-128"/>
                <a:cs typeface="ＭＳ Ｐゴシック" pitchFamily="1" charset="-128"/>
              </a:rPr>
              <a:t>.  The Chat Room is located in the lower left portion of the virtual classroom.  </a:t>
            </a:r>
          </a:p>
          <a:p>
            <a:pPr eaLnBrk="1" hangingPunct="1">
              <a:spcBef>
                <a:spcPct val="0"/>
              </a:spcBef>
              <a:buClr>
                <a:srgbClr val="CC0000"/>
              </a:buClr>
              <a:buFont typeface="Wingdings" pitchFamily="1" charset="2"/>
              <a:buNone/>
            </a:pPr>
            <a:endParaRPr lang="en-US">
              <a:ea typeface="ＭＳ Ｐゴシック" pitchFamily="1" charset="-128"/>
              <a:cs typeface="ＭＳ Ｐゴシック" pitchFamily="1" charset="-128"/>
            </a:endParaRPr>
          </a:p>
          <a:p>
            <a:pPr eaLnBrk="1" hangingPunct="1">
              <a:spcBef>
                <a:spcPct val="0"/>
              </a:spcBef>
              <a:buClr>
                <a:srgbClr val="CC0000"/>
              </a:buClr>
              <a:buFont typeface="Wingdings" pitchFamily="1" charset="2"/>
              <a:buNone/>
            </a:pPr>
            <a:r>
              <a:rPr lang="en-US">
                <a:ea typeface="ＭＳ Ｐゴシック" pitchFamily="1" charset="-128"/>
                <a:cs typeface="ＭＳ Ｐゴシック" pitchFamily="1" charset="-128"/>
              </a:rPr>
              <a:t>To submit a question, type the question in the </a:t>
            </a:r>
            <a:r>
              <a:rPr lang="en-US" b="1">
                <a:ea typeface="ＭＳ Ｐゴシック" pitchFamily="1" charset="-128"/>
                <a:cs typeface="ＭＳ Ｐゴシック" pitchFamily="1" charset="-128"/>
              </a:rPr>
              <a:t>text box</a:t>
            </a:r>
            <a:r>
              <a:rPr lang="en-US">
                <a:ea typeface="ＭＳ Ｐゴシック" pitchFamily="1" charset="-128"/>
                <a:cs typeface="ＭＳ Ｐゴシック" pitchFamily="1" charset="-128"/>
              </a:rPr>
              <a:t> and press </a:t>
            </a:r>
            <a:r>
              <a:rPr lang="ja-JP" altLang="en-US">
                <a:ea typeface="ＭＳ Ｐゴシック" pitchFamily="1" charset="-128"/>
                <a:cs typeface="ＭＳ Ｐゴシック" pitchFamily="1" charset="-128"/>
              </a:rPr>
              <a:t>“</a:t>
            </a:r>
            <a:r>
              <a:rPr lang="en-US" altLang="ja-JP">
                <a:ea typeface="ＭＳ Ｐゴシック" pitchFamily="1" charset="-128"/>
                <a:cs typeface="ＭＳ Ｐゴシック" pitchFamily="1" charset="-128"/>
              </a:rPr>
              <a:t>enter</a:t>
            </a:r>
            <a:r>
              <a:rPr lang="ja-JP" altLang="en-US">
                <a:ea typeface="ＭＳ Ｐゴシック" pitchFamily="1" charset="-128"/>
                <a:cs typeface="ＭＳ Ｐゴシック" pitchFamily="1" charset="-128"/>
              </a:rPr>
              <a:t>”</a:t>
            </a:r>
            <a:r>
              <a:rPr lang="en-US" altLang="ja-JP">
                <a:ea typeface="ＭＳ Ｐゴシック" pitchFamily="1" charset="-128"/>
                <a:cs typeface="ＭＳ Ｐゴシック" pitchFamily="1" charset="-128"/>
              </a:rPr>
              <a:t> or </a:t>
            </a:r>
            <a:r>
              <a:rPr lang="ja-JP" altLang="en-US">
                <a:ea typeface="ＭＳ Ｐゴシック" pitchFamily="1" charset="-128"/>
                <a:cs typeface="ＭＳ Ｐゴシック" pitchFamily="1" charset="-128"/>
              </a:rPr>
              <a:t>“</a:t>
            </a:r>
            <a:r>
              <a:rPr lang="en-US" altLang="ja-JP">
                <a:ea typeface="ＭＳ Ｐゴシック" pitchFamily="1" charset="-128"/>
                <a:cs typeface="ＭＳ Ｐゴシック" pitchFamily="1" charset="-128"/>
              </a:rPr>
              <a:t>return</a:t>
            </a:r>
            <a:r>
              <a:rPr lang="ja-JP" altLang="en-US">
                <a:ea typeface="ＭＳ Ｐゴシック" pitchFamily="1" charset="-128"/>
                <a:cs typeface="ＭＳ Ｐゴシック" pitchFamily="1" charset="-128"/>
              </a:rPr>
              <a:t>”</a:t>
            </a:r>
            <a:r>
              <a:rPr lang="en-US" altLang="ja-JP">
                <a:ea typeface="ＭＳ Ｐゴシック" pitchFamily="1" charset="-128"/>
                <a:cs typeface="ＭＳ Ｐゴシック" pitchFamily="1" charset="-128"/>
              </a:rPr>
              <a:t> on your keyboard.</a:t>
            </a:r>
          </a:p>
          <a:p>
            <a:pPr eaLnBrk="1" hangingPunct="1">
              <a:spcBef>
                <a:spcPct val="0"/>
              </a:spcBef>
              <a:buClr>
                <a:srgbClr val="CC0000"/>
              </a:buClr>
              <a:buFont typeface="Wingdings" pitchFamily="1" charset="2"/>
              <a:buNone/>
            </a:pPr>
            <a:endParaRPr lang="en-US">
              <a:ea typeface="ＭＳ Ｐゴシック" pitchFamily="1" charset="-128"/>
              <a:cs typeface="ＭＳ Ｐゴシック" pitchFamily="1" charset="-128"/>
            </a:endParaRPr>
          </a:p>
          <a:p>
            <a:pPr eaLnBrk="1" hangingPunct="1">
              <a:spcBef>
                <a:spcPct val="0"/>
              </a:spcBef>
              <a:buClr>
                <a:srgbClr val="CC0000"/>
              </a:buClr>
              <a:buFont typeface="Wingdings" pitchFamily="1" charset="2"/>
              <a:buNone/>
            </a:pPr>
            <a:r>
              <a:rPr lang="en-US">
                <a:ea typeface="ＭＳ Ｐゴシック" pitchFamily="1" charset="-128"/>
                <a:cs typeface="ＭＳ Ｐゴシック" pitchFamily="1" charset="-128"/>
              </a:rPr>
              <a:t>Note that by default, your question will be sent to everyone viewing the presentation. If you would like to send your question to the presenter only, please select </a:t>
            </a:r>
            <a:r>
              <a:rPr lang="en-US" b="1">
                <a:ea typeface="ＭＳ Ｐゴシック" pitchFamily="1" charset="-128"/>
                <a:cs typeface="ＭＳ Ｐゴシック" pitchFamily="1" charset="-128"/>
              </a:rPr>
              <a:t>Presenter</a:t>
            </a:r>
            <a:r>
              <a:rPr lang="en-US">
                <a:ea typeface="ＭＳ Ｐゴシック" pitchFamily="1" charset="-128"/>
                <a:cs typeface="ＭＳ Ｐゴシック" pitchFamily="1" charset="-128"/>
              </a:rPr>
              <a:t> from the </a:t>
            </a:r>
            <a:r>
              <a:rPr lang="en-US" b="1">
                <a:ea typeface="ＭＳ Ｐゴシック" pitchFamily="1" charset="-128"/>
                <a:cs typeface="ＭＳ Ｐゴシック" pitchFamily="1" charset="-128"/>
              </a:rPr>
              <a:t>drop-down menu</a:t>
            </a:r>
            <a:r>
              <a:rPr lang="en-US">
                <a:ea typeface="ＭＳ Ｐゴシック" pitchFamily="1" charset="-128"/>
                <a:cs typeface="ＭＳ Ｐゴシック" pitchFamily="1" charset="-128"/>
              </a:rPr>
              <a:t> at the top right of the chat window..  </a:t>
            </a:r>
          </a:p>
          <a:p>
            <a:pPr eaLnBrk="1" hangingPunct="1">
              <a:spcBef>
                <a:spcPct val="0"/>
              </a:spcBef>
              <a:buClr>
                <a:srgbClr val="CC0000"/>
              </a:buClr>
              <a:buFont typeface="Wingdings" pitchFamily="1" charset="2"/>
              <a:buNone/>
            </a:pPr>
            <a:endParaRPr lang="en-US">
              <a:ea typeface="ＭＳ Ｐゴシック" pitchFamily="1" charset="-128"/>
              <a:cs typeface="ＭＳ Ｐゴシック" pitchFamily="1" charset="-128"/>
            </a:endParaRPr>
          </a:p>
          <a:p>
            <a:pPr eaLnBrk="1" hangingPunct="1">
              <a:spcBef>
                <a:spcPct val="0"/>
              </a:spcBef>
              <a:buClr>
                <a:srgbClr val="CC0000"/>
              </a:buClr>
              <a:buFont typeface="Wingdings" pitchFamily="1" charset="2"/>
              <a:buNone/>
            </a:pPr>
            <a:r>
              <a:rPr lang="en-US">
                <a:ea typeface="ＭＳ Ｐゴシック" pitchFamily="1" charset="-128"/>
                <a:cs typeface="ＭＳ Ｐゴシック" pitchFamily="1" charset="-128"/>
              </a:rPr>
              <a:t>Again, please be sure to enter your questions at ANY TIME throughout our session.  We</a:t>
            </a:r>
            <a:r>
              <a:rPr lang="ja-JP" altLang="en-US">
                <a:ea typeface="ＭＳ Ｐゴシック" pitchFamily="1" charset="-128"/>
                <a:cs typeface="ＭＳ Ｐゴシック" pitchFamily="1" charset="-128"/>
              </a:rPr>
              <a:t>’</a:t>
            </a:r>
            <a:r>
              <a:rPr lang="en-US" altLang="ja-JP">
                <a:ea typeface="ＭＳ Ｐゴシック" pitchFamily="1" charset="-128"/>
                <a:cs typeface="ＭＳ Ｐゴシック" pitchFamily="1" charset="-128"/>
              </a:rPr>
              <a:t>ll make time to answer as many of them as possible at the end of today</a:t>
            </a:r>
            <a:r>
              <a:rPr lang="ja-JP" altLang="en-US">
                <a:ea typeface="ＭＳ Ｐゴシック" pitchFamily="1" charset="-128"/>
                <a:cs typeface="ＭＳ Ｐゴシック" pitchFamily="1" charset="-128"/>
              </a:rPr>
              <a:t>’</a:t>
            </a:r>
            <a:r>
              <a:rPr lang="en-US" altLang="ja-JP">
                <a:ea typeface="ＭＳ Ｐゴシック" pitchFamily="1" charset="-128"/>
                <a:cs typeface="ＭＳ Ｐゴシック" pitchFamily="1" charset="-128"/>
              </a:rPr>
              <a:t>s presentation. </a:t>
            </a:r>
          </a:p>
          <a:p>
            <a:pPr eaLnBrk="1" hangingPunct="1">
              <a:spcBef>
                <a:spcPct val="0"/>
              </a:spcBef>
              <a:buClr>
                <a:srgbClr val="CC0000"/>
              </a:buClr>
              <a:buFont typeface="Wingdings" pitchFamily="1" charset="2"/>
              <a:buNone/>
            </a:pPr>
            <a:r>
              <a:rPr lang="en-US" b="1" i="1">
                <a:ea typeface="ＭＳ Ｐゴシック" pitchFamily="1" charset="-128"/>
                <a:cs typeface="ＭＳ Ｐゴシック" pitchFamily="1" charset="-128"/>
              </a:rPr>
              <a:t>(Click to next slide)</a:t>
            </a:r>
          </a:p>
          <a:p>
            <a:pPr eaLnBrk="1" hangingPunct="1">
              <a:spcBef>
                <a:spcPct val="15000"/>
              </a:spcBef>
              <a:spcAft>
                <a:spcPct val="35000"/>
              </a:spcAft>
            </a:pPr>
            <a:endParaRPr lang="en-US" b="1">
              <a:ea typeface="ＭＳ Ｐゴシック" pitchFamily="1" charset="-128"/>
              <a:cs typeface="ＭＳ Ｐゴシック" pitchFamily="1" charset="-128"/>
            </a:endParaRPr>
          </a:p>
          <a:p>
            <a:pPr eaLnBrk="1" hangingPunct="1">
              <a:spcBef>
                <a:spcPct val="0"/>
              </a:spcBef>
              <a:buClr>
                <a:srgbClr val="CC0000"/>
              </a:buClr>
              <a:buFont typeface="Wingdings" pitchFamily="1" charset="2"/>
              <a:buNone/>
            </a:pPr>
            <a:endParaRPr lang="en-US" b="1">
              <a:ea typeface="ＭＳ Ｐゴシック" pitchFamily="1" charset="-128"/>
              <a:cs typeface="ＭＳ Ｐゴシック" pitchFamily="1"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cs typeface="ＭＳ Ｐゴシック" pitchFamily="1" charset="-128"/>
            </a:endParaRPr>
          </a:p>
        </p:txBody>
      </p:sp>
      <p:sp>
        <p:nvSpPr>
          <p:cNvPr id="56323" name="Slide Number Placeholder 3"/>
          <p:cNvSpPr>
            <a:spLocks noGrp="1"/>
          </p:cNvSpPr>
          <p:nvPr>
            <p:ph type="sldNum" sz="quarter" idx="5"/>
          </p:nvPr>
        </p:nvSpPr>
        <p:spPr bwMode="auto">
          <a:noFill/>
          <a:ln>
            <a:miter lim="800000"/>
            <a:headEnd/>
            <a:tailEnd/>
          </a:ln>
        </p:spPr>
        <p:txBody>
          <a:bodyPr/>
          <a:lstStyle/>
          <a:p>
            <a:fld id="{B6E1E0F5-2849-4146-ACEB-FAAEF1B8DA9C}" type="slidenum">
              <a:rPr lang="en-US">
                <a:ea typeface="ＭＳ Ｐゴシック" pitchFamily="1" charset="-128"/>
                <a:cs typeface="ＭＳ Ｐゴシック" pitchFamily="1" charset="-128"/>
              </a:rPr>
              <a:pPr/>
              <a:t>21</a:t>
            </a:fld>
            <a:endParaRPr lang="en-US">
              <a:ea typeface="ＭＳ Ｐゴシック" pitchFamily="1" charset="-128"/>
              <a:cs typeface="ＭＳ Ｐゴシック" pitchFamily="1"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cs typeface="ＭＳ Ｐゴシック" pitchFamily="1" charset="-128"/>
            </a:endParaRPr>
          </a:p>
        </p:txBody>
      </p:sp>
      <p:sp>
        <p:nvSpPr>
          <p:cNvPr id="58371" name="Slide Number Placeholder 3"/>
          <p:cNvSpPr>
            <a:spLocks noGrp="1"/>
          </p:cNvSpPr>
          <p:nvPr>
            <p:ph type="sldNum" sz="quarter" idx="5"/>
          </p:nvPr>
        </p:nvSpPr>
        <p:spPr bwMode="auto">
          <a:noFill/>
          <a:ln>
            <a:miter lim="800000"/>
            <a:headEnd/>
            <a:tailEnd/>
          </a:ln>
        </p:spPr>
        <p:txBody>
          <a:bodyPr/>
          <a:lstStyle/>
          <a:p>
            <a:fld id="{56192FD7-F5F8-DD44-B641-537A3EB30831}" type="slidenum">
              <a:rPr lang="en-US">
                <a:ea typeface="ＭＳ Ｐゴシック" pitchFamily="1" charset="-128"/>
                <a:cs typeface="ＭＳ Ｐゴシック" pitchFamily="1" charset="-128"/>
              </a:rPr>
              <a:pPr/>
              <a:t>22</a:t>
            </a:fld>
            <a:endParaRPr lang="en-US">
              <a:ea typeface="ＭＳ Ｐゴシック" pitchFamily="1" charset="-128"/>
              <a:cs typeface="ＭＳ Ｐゴシック" pitchFamily="1"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cs typeface="ＭＳ Ｐゴシック" pitchFamily="1" charset="-128"/>
            </a:endParaRPr>
          </a:p>
        </p:txBody>
      </p:sp>
      <p:sp>
        <p:nvSpPr>
          <p:cNvPr id="60419" name="Slide Number Placeholder 3"/>
          <p:cNvSpPr>
            <a:spLocks noGrp="1"/>
          </p:cNvSpPr>
          <p:nvPr>
            <p:ph type="sldNum" sz="quarter" idx="5"/>
          </p:nvPr>
        </p:nvSpPr>
        <p:spPr bwMode="auto">
          <a:noFill/>
          <a:ln>
            <a:miter lim="800000"/>
            <a:headEnd/>
            <a:tailEnd/>
          </a:ln>
        </p:spPr>
        <p:txBody>
          <a:bodyPr/>
          <a:lstStyle/>
          <a:p>
            <a:fld id="{4F5A0642-920B-1948-859E-2593995F75C3}" type="slidenum">
              <a:rPr lang="en-US">
                <a:ea typeface="ＭＳ Ｐゴシック" pitchFamily="1" charset="-128"/>
                <a:cs typeface="ＭＳ Ｐゴシック" pitchFamily="1" charset="-128"/>
              </a:rPr>
              <a:pPr/>
              <a:t>23</a:t>
            </a:fld>
            <a:endParaRPr lang="en-US">
              <a:ea typeface="ＭＳ Ｐゴシック" pitchFamily="1" charset="-128"/>
              <a:cs typeface="ＭＳ Ｐゴシック" pitchFamily="1"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cs typeface="ＭＳ Ｐゴシック" pitchFamily="1" charset="-128"/>
            </a:endParaRPr>
          </a:p>
        </p:txBody>
      </p:sp>
      <p:sp>
        <p:nvSpPr>
          <p:cNvPr id="62467" name="Slide Number Placeholder 3"/>
          <p:cNvSpPr>
            <a:spLocks noGrp="1"/>
          </p:cNvSpPr>
          <p:nvPr>
            <p:ph type="sldNum" sz="quarter" idx="5"/>
          </p:nvPr>
        </p:nvSpPr>
        <p:spPr bwMode="auto">
          <a:noFill/>
          <a:ln>
            <a:miter lim="800000"/>
            <a:headEnd/>
            <a:tailEnd/>
          </a:ln>
        </p:spPr>
        <p:txBody>
          <a:bodyPr/>
          <a:lstStyle/>
          <a:p>
            <a:fld id="{407BC7D9-6C34-CB48-A7D9-6F7DE05B8AC4}" type="slidenum">
              <a:rPr lang="en-US">
                <a:ea typeface="ＭＳ Ｐゴシック" pitchFamily="1" charset="-128"/>
                <a:cs typeface="ＭＳ Ｐゴシック" pitchFamily="1" charset="-128"/>
              </a:rPr>
              <a:pPr/>
              <a:t>24</a:t>
            </a:fld>
            <a:endParaRPr lang="en-US">
              <a:ea typeface="ＭＳ Ｐゴシック" pitchFamily="1" charset="-128"/>
              <a:cs typeface="ＭＳ Ｐゴシック" pitchFamily="1"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cs typeface="ＭＳ Ｐゴシック" pitchFamily="1" charset="-128"/>
            </a:endParaRPr>
          </a:p>
        </p:txBody>
      </p:sp>
      <p:sp>
        <p:nvSpPr>
          <p:cNvPr id="64515" name="Slide Number Placeholder 3"/>
          <p:cNvSpPr>
            <a:spLocks noGrp="1"/>
          </p:cNvSpPr>
          <p:nvPr>
            <p:ph type="sldNum" sz="quarter" idx="5"/>
          </p:nvPr>
        </p:nvSpPr>
        <p:spPr bwMode="auto">
          <a:noFill/>
          <a:ln>
            <a:miter lim="800000"/>
            <a:headEnd/>
            <a:tailEnd/>
          </a:ln>
        </p:spPr>
        <p:txBody>
          <a:bodyPr/>
          <a:lstStyle/>
          <a:p>
            <a:fld id="{48E70B7D-C173-6E45-9029-9A43C0E94C0F}" type="slidenum">
              <a:rPr lang="en-US">
                <a:ea typeface="ＭＳ Ｐゴシック" pitchFamily="1" charset="-128"/>
                <a:cs typeface="ＭＳ Ｐゴシック" pitchFamily="1" charset="-128"/>
              </a:rPr>
              <a:pPr/>
              <a:t>25</a:t>
            </a:fld>
            <a:endParaRPr lang="en-US">
              <a:ea typeface="ＭＳ Ｐゴシック" pitchFamily="1" charset="-128"/>
              <a:cs typeface="ＭＳ Ｐゴシック" pitchFamily="1"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cs typeface="ＭＳ Ｐゴシック" pitchFamily="1" charset="-128"/>
            </a:endParaRPr>
          </a:p>
        </p:txBody>
      </p:sp>
      <p:sp>
        <p:nvSpPr>
          <p:cNvPr id="66563" name="Slide Number Placeholder 3"/>
          <p:cNvSpPr>
            <a:spLocks noGrp="1"/>
          </p:cNvSpPr>
          <p:nvPr>
            <p:ph type="sldNum" sz="quarter" idx="5"/>
          </p:nvPr>
        </p:nvSpPr>
        <p:spPr bwMode="auto">
          <a:noFill/>
          <a:ln>
            <a:miter lim="800000"/>
            <a:headEnd/>
            <a:tailEnd/>
          </a:ln>
        </p:spPr>
        <p:txBody>
          <a:bodyPr/>
          <a:lstStyle/>
          <a:p>
            <a:fld id="{587EF284-AC6F-3A4C-B76C-35130D9BE030}" type="slidenum">
              <a:rPr lang="en-US">
                <a:ea typeface="ＭＳ Ｐゴシック" pitchFamily="1" charset="-128"/>
                <a:cs typeface="ＭＳ Ｐゴシック" pitchFamily="1" charset="-128"/>
              </a:rPr>
              <a:pPr/>
              <a:t>26</a:t>
            </a:fld>
            <a:endParaRPr lang="en-US">
              <a:ea typeface="ＭＳ Ｐゴシック" pitchFamily="1" charset="-128"/>
              <a:cs typeface="ＭＳ Ｐゴシック" pitchFamily="1"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cs typeface="ＭＳ Ｐゴシック" pitchFamily="1" charset="-128"/>
            </a:endParaRPr>
          </a:p>
        </p:txBody>
      </p:sp>
      <p:sp>
        <p:nvSpPr>
          <p:cNvPr id="68611" name="Slide Number Placeholder 3"/>
          <p:cNvSpPr>
            <a:spLocks noGrp="1"/>
          </p:cNvSpPr>
          <p:nvPr>
            <p:ph type="sldNum" sz="quarter" idx="5"/>
          </p:nvPr>
        </p:nvSpPr>
        <p:spPr bwMode="auto">
          <a:noFill/>
          <a:ln>
            <a:miter lim="800000"/>
            <a:headEnd/>
            <a:tailEnd/>
          </a:ln>
        </p:spPr>
        <p:txBody>
          <a:bodyPr/>
          <a:lstStyle/>
          <a:p>
            <a:fld id="{E41C9385-72C1-2B4E-9147-ACC6323EA856}" type="slidenum">
              <a:rPr lang="en-US">
                <a:ea typeface="ＭＳ Ｐゴシック" pitchFamily="1" charset="-128"/>
                <a:cs typeface="ＭＳ Ｐゴシック" pitchFamily="1" charset="-128"/>
              </a:rPr>
              <a:pPr/>
              <a:t>27</a:t>
            </a:fld>
            <a:endParaRPr lang="en-US">
              <a:ea typeface="ＭＳ Ｐゴシック" pitchFamily="1" charset="-128"/>
              <a:cs typeface="ＭＳ Ｐゴシック" pitchFamily="1"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bwMode="auto">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cs typeface="ＭＳ Ｐゴシック" pitchFamily="1" charset="-128"/>
            </a:endParaRPr>
          </a:p>
        </p:txBody>
      </p:sp>
      <p:sp>
        <p:nvSpPr>
          <p:cNvPr id="70659" name="Slide Number Placeholder 3"/>
          <p:cNvSpPr>
            <a:spLocks noGrp="1"/>
          </p:cNvSpPr>
          <p:nvPr>
            <p:ph type="sldNum" sz="quarter" idx="5"/>
          </p:nvPr>
        </p:nvSpPr>
        <p:spPr bwMode="auto">
          <a:noFill/>
          <a:ln>
            <a:miter lim="800000"/>
            <a:headEnd/>
            <a:tailEnd/>
          </a:ln>
        </p:spPr>
        <p:txBody>
          <a:bodyPr/>
          <a:lstStyle/>
          <a:p>
            <a:fld id="{4BF142D0-7D8C-5C4B-9BEB-1B53DD05E9BF}" type="slidenum">
              <a:rPr lang="en-US">
                <a:ea typeface="ＭＳ Ｐゴシック" pitchFamily="1" charset="-128"/>
                <a:cs typeface="ＭＳ Ｐゴシック" pitchFamily="1" charset="-128"/>
              </a:rPr>
              <a:pPr/>
              <a:t>28</a:t>
            </a:fld>
            <a:endParaRPr lang="en-US">
              <a:ea typeface="ＭＳ Ｐゴシック" pitchFamily="1" charset="-128"/>
              <a:cs typeface="ＭＳ Ｐゴシック" pitchFamily="1"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bwMode="auto">
          <a:noFill/>
          <a:ln>
            <a:solidFill>
              <a:srgbClr val="000000"/>
            </a:solidFill>
            <a:miter lim="800000"/>
            <a:headEnd/>
            <a:tailEnd/>
          </a:ln>
        </p:spPr>
      </p:sp>
      <p:sp>
        <p:nvSpPr>
          <p:cNvPr id="727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cs typeface="ＭＳ Ｐゴシック" pitchFamily="1" charset="-128"/>
            </a:endParaRPr>
          </a:p>
        </p:txBody>
      </p:sp>
      <p:sp>
        <p:nvSpPr>
          <p:cNvPr id="72707" name="Slide Number Placeholder 3"/>
          <p:cNvSpPr>
            <a:spLocks noGrp="1"/>
          </p:cNvSpPr>
          <p:nvPr>
            <p:ph type="sldNum" sz="quarter" idx="5"/>
          </p:nvPr>
        </p:nvSpPr>
        <p:spPr bwMode="auto">
          <a:noFill/>
          <a:ln>
            <a:miter lim="800000"/>
            <a:headEnd/>
            <a:tailEnd/>
          </a:ln>
        </p:spPr>
        <p:txBody>
          <a:bodyPr/>
          <a:lstStyle/>
          <a:p>
            <a:fld id="{F7F05C39-C9D4-3C48-B831-3E43061AF522}" type="slidenum">
              <a:rPr lang="en-US">
                <a:ea typeface="ＭＳ Ｐゴシック" pitchFamily="1" charset="-128"/>
                <a:cs typeface="ＭＳ Ｐゴシック" pitchFamily="1" charset="-128"/>
              </a:rPr>
              <a:pPr/>
              <a:t>29</a:t>
            </a:fld>
            <a:endParaRPr lang="en-US">
              <a:ea typeface="ＭＳ Ｐゴシック" pitchFamily="1" charset="-128"/>
              <a:cs typeface="ＭＳ Ｐゴシック" pitchFamily="1"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bwMode="auto">
          <a:noFill/>
          <a:ln>
            <a:solidFill>
              <a:srgbClr val="000000"/>
            </a:solidFill>
            <a:miter lim="800000"/>
            <a:headEnd/>
            <a:tailEnd/>
          </a:ln>
        </p:spPr>
      </p:sp>
      <p:sp>
        <p:nvSpPr>
          <p:cNvPr id="747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cs typeface="ＭＳ Ｐゴシック" pitchFamily="1" charset="-128"/>
            </a:endParaRPr>
          </a:p>
        </p:txBody>
      </p:sp>
      <p:sp>
        <p:nvSpPr>
          <p:cNvPr id="74755" name="Slide Number Placeholder 3"/>
          <p:cNvSpPr>
            <a:spLocks noGrp="1"/>
          </p:cNvSpPr>
          <p:nvPr>
            <p:ph type="sldNum" sz="quarter" idx="5"/>
          </p:nvPr>
        </p:nvSpPr>
        <p:spPr bwMode="auto">
          <a:noFill/>
          <a:ln>
            <a:miter lim="800000"/>
            <a:headEnd/>
            <a:tailEnd/>
          </a:ln>
        </p:spPr>
        <p:txBody>
          <a:bodyPr/>
          <a:lstStyle/>
          <a:p>
            <a:fld id="{7B8BA865-AC51-034E-BC1A-97DD582226E4}" type="slidenum">
              <a:rPr lang="en-US">
                <a:ea typeface="ＭＳ Ｐゴシック" pitchFamily="1" charset="-128"/>
                <a:cs typeface="ＭＳ Ｐゴシック" pitchFamily="1" charset="-128"/>
              </a:rPr>
              <a:pPr/>
              <a:t>30</a:t>
            </a:fld>
            <a:endParaRPr lang="en-US">
              <a:ea typeface="ＭＳ Ｐゴシック" pitchFamily="1" charset="-128"/>
              <a:cs typeface="ＭＳ Ｐゴシック" pitchFamily="1"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15000"/>
              </a:spcBef>
              <a:spcAft>
                <a:spcPct val="35000"/>
              </a:spcAft>
            </a:pPr>
            <a:r>
              <a:rPr lang="en-US" b="1" u="sng">
                <a:ea typeface="ＭＳ Ｐゴシック" pitchFamily="1" charset="-128"/>
                <a:cs typeface="ＭＳ Ｐゴシック" pitchFamily="1" charset="-128"/>
              </a:rPr>
              <a:t>CLOSED CHAT SLIDE</a:t>
            </a:r>
          </a:p>
          <a:p>
            <a:pPr eaLnBrk="1" hangingPunct="1">
              <a:spcBef>
                <a:spcPct val="15000"/>
              </a:spcBef>
              <a:spcAft>
                <a:spcPct val="35000"/>
              </a:spcAft>
            </a:pPr>
            <a:endParaRPr lang="en-US" b="1" u="sng">
              <a:ea typeface="ＭＳ Ｐゴシック" pitchFamily="1" charset="-128"/>
              <a:cs typeface="ＭＳ Ｐゴシック" pitchFamily="1" charset="-128"/>
            </a:endParaRPr>
          </a:p>
          <a:p>
            <a:pPr eaLnBrk="1" hangingPunct="1">
              <a:spcBef>
                <a:spcPct val="15000"/>
              </a:spcBef>
              <a:spcAft>
                <a:spcPct val="35000"/>
              </a:spcAft>
            </a:pPr>
            <a:r>
              <a:rPr lang="en-US" b="1">
                <a:ea typeface="ＭＳ Ｐゴシック" pitchFamily="1" charset="-128"/>
                <a:cs typeface="ＭＳ Ｐゴシック" pitchFamily="1" charset="-128"/>
              </a:rPr>
              <a:t>FACILITATOR:</a:t>
            </a:r>
          </a:p>
          <a:p>
            <a:pPr eaLnBrk="1" hangingPunct="1">
              <a:spcBef>
                <a:spcPct val="15000"/>
              </a:spcBef>
              <a:spcAft>
                <a:spcPct val="35000"/>
              </a:spcAft>
            </a:pPr>
            <a:endParaRPr lang="en-US" b="1">
              <a:ea typeface="ＭＳ Ｐゴシック" pitchFamily="1" charset="-128"/>
              <a:cs typeface="ＭＳ Ｐゴシック" pitchFamily="1" charset="-128"/>
            </a:endParaRPr>
          </a:p>
          <a:p>
            <a:pPr eaLnBrk="1" hangingPunct="1">
              <a:spcBef>
                <a:spcPct val="0"/>
              </a:spcBef>
              <a:buClr>
                <a:srgbClr val="CC0000"/>
              </a:buClr>
              <a:buFont typeface="Wingdings" pitchFamily="1" charset="2"/>
              <a:buNone/>
            </a:pPr>
            <a:r>
              <a:rPr lang="en-US">
                <a:ea typeface="ＭＳ Ｐゴシック" pitchFamily="1" charset="-128"/>
                <a:cs typeface="ＭＳ Ｐゴシック" pitchFamily="1" charset="-128"/>
              </a:rPr>
              <a:t>To submit a question using the </a:t>
            </a:r>
            <a:r>
              <a:rPr lang="en-US" b="1">
                <a:ea typeface="ＭＳ Ｐゴシック" pitchFamily="1" charset="-128"/>
                <a:cs typeface="ＭＳ Ｐゴシック" pitchFamily="1" charset="-128"/>
              </a:rPr>
              <a:t>Chat </a:t>
            </a:r>
            <a:r>
              <a:rPr lang="en-US">
                <a:ea typeface="ＭＳ Ｐゴシック" pitchFamily="1" charset="-128"/>
                <a:cs typeface="ＭＳ Ｐゴシック" pitchFamily="1" charset="-128"/>
              </a:rPr>
              <a:t>feature, type the question in the </a:t>
            </a:r>
            <a:r>
              <a:rPr lang="en-US" b="1">
                <a:ea typeface="ＭＳ Ｐゴシック" pitchFamily="1" charset="-128"/>
                <a:cs typeface="ＭＳ Ｐゴシック" pitchFamily="1" charset="-128"/>
              </a:rPr>
              <a:t>text box</a:t>
            </a:r>
            <a:r>
              <a:rPr lang="en-US">
                <a:ea typeface="ＭＳ Ｐゴシック" pitchFamily="1" charset="-128"/>
                <a:cs typeface="ＭＳ Ｐゴシック" pitchFamily="1" charset="-128"/>
              </a:rPr>
              <a:t> and press </a:t>
            </a:r>
            <a:r>
              <a:rPr lang="ja-JP" altLang="en-US">
                <a:ea typeface="ＭＳ Ｐゴシック" pitchFamily="1" charset="-128"/>
                <a:cs typeface="ＭＳ Ｐゴシック" pitchFamily="1" charset="-128"/>
              </a:rPr>
              <a:t>“</a:t>
            </a:r>
            <a:r>
              <a:rPr lang="en-US" altLang="ja-JP">
                <a:ea typeface="ＭＳ Ｐゴシック" pitchFamily="1" charset="-128"/>
                <a:cs typeface="ＭＳ Ｐゴシック" pitchFamily="1" charset="-128"/>
              </a:rPr>
              <a:t>enter</a:t>
            </a:r>
            <a:r>
              <a:rPr lang="ja-JP" altLang="en-US">
                <a:ea typeface="ＭＳ Ｐゴシック" pitchFamily="1" charset="-128"/>
                <a:cs typeface="ＭＳ Ｐゴシック" pitchFamily="1" charset="-128"/>
              </a:rPr>
              <a:t>”</a:t>
            </a:r>
            <a:r>
              <a:rPr lang="en-US" altLang="ja-JP">
                <a:ea typeface="ＭＳ Ｐゴシック" pitchFamily="1" charset="-128"/>
                <a:cs typeface="ＭＳ Ｐゴシック" pitchFamily="1" charset="-128"/>
              </a:rPr>
              <a:t> or </a:t>
            </a:r>
            <a:r>
              <a:rPr lang="ja-JP" altLang="en-US">
                <a:ea typeface="ＭＳ Ｐゴシック" pitchFamily="1" charset="-128"/>
                <a:cs typeface="ＭＳ Ｐゴシック" pitchFamily="1" charset="-128"/>
              </a:rPr>
              <a:t>“</a:t>
            </a:r>
            <a:r>
              <a:rPr lang="en-US" altLang="ja-JP">
                <a:ea typeface="ＭＳ Ｐゴシック" pitchFamily="1" charset="-128"/>
                <a:cs typeface="ＭＳ Ｐゴシック" pitchFamily="1" charset="-128"/>
              </a:rPr>
              <a:t>return</a:t>
            </a:r>
            <a:r>
              <a:rPr lang="ja-JP" altLang="en-US">
                <a:ea typeface="ＭＳ Ｐゴシック" pitchFamily="1" charset="-128"/>
                <a:cs typeface="ＭＳ Ｐゴシック" pitchFamily="1" charset="-128"/>
              </a:rPr>
              <a:t>”</a:t>
            </a:r>
            <a:r>
              <a:rPr lang="en-US" altLang="ja-JP">
                <a:ea typeface="ＭＳ Ｐゴシック" pitchFamily="1" charset="-128"/>
                <a:cs typeface="ＭＳ Ｐゴシック" pitchFamily="1" charset="-128"/>
              </a:rPr>
              <a:t> on your keyboard.</a:t>
            </a:r>
          </a:p>
          <a:p>
            <a:pPr eaLnBrk="1" hangingPunct="1">
              <a:spcBef>
                <a:spcPct val="0"/>
              </a:spcBef>
              <a:buClr>
                <a:srgbClr val="CC0000"/>
              </a:buClr>
              <a:buFont typeface="Wingdings" pitchFamily="1" charset="2"/>
              <a:buNone/>
            </a:pPr>
            <a:endParaRPr lang="en-US">
              <a:ea typeface="ＭＳ Ｐゴシック" pitchFamily="1" charset="-128"/>
              <a:cs typeface="ＭＳ Ｐゴシック" pitchFamily="1" charset="-128"/>
            </a:endParaRPr>
          </a:p>
          <a:p>
            <a:pPr eaLnBrk="1" hangingPunct="1">
              <a:spcBef>
                <a:spcPct val="0"/>
              </a:spcBef>
              <a:buClr>
                <a:srgbClr val="CC0000"/>
              </a:buClr>
              <a:buFont typeface="Wingdings" pitchFamily="1" charset="2"/>
              <a:buNone/>
            </a:pPr>
            <a:r>
              <a:rPr lang="en-US">
                <a:ea typeface="ＭＳ Ｐゴシック" pitchFamily="1" charset="-128"/>
                <a:cs typeface="ＭＳ Ｐゴシック" pitchFamily="1" charset="-128"/>
              </a:rPr>
              <a:t>When you submit a question, your name and your question will appear on your screen, indicating successful submission.  Note that questions are directly transmitted to presenters—no other participants will  see your questions.</a:t>
            </a:r>
          </a:p>
          <a:p>
            <a:pPr eaLnBrk="1" hangingPunct="1">
              <a:spcBef>
                <a:spcPct val="0"/>
              </a:spcBef>
              <a:buClr>
                <a:srgbClr val="CC0000"/>
              </a:buClr>
              <a:buFont typeface="Wingdings" pitchFamily="1" charset="2"/>
              <a:buNone/>
            </a:pPr>
            <a:endParaRPr lang="en-US">
              <a:ea typeface="ＭＳ Ｐゴシック" pitchFamily="1" charset="-128"/>
              <a:cs typeface="ＭＳ Ｐゴシック" pitchFamily="1" charset="-128"/>
            </a:endParaRPr>
          </a:p>
          <a:p>
            <a:pPr eaLnBrk="1" hangingPunct="1">
              <a:spcBef>
                <a:spcPct val="0"/>
              </a:spcBef>
              <a:buClr>
                <a:srgbClr val="CC0000"/>
              </a:buClr>
              <a:buFont typeface="Wingdings" pitchFamily="1" charset="2"/>
              <a:buNone/>
            </a:pPr>
            <a:r>
              <a:rPr lang="en-US">
                <a:ea typeface="ＭＳ Ｐゴシック" pitchFamily="1" charset="-128"/>
                <a:cs typeface="ＭＳ Ｐゴシック" pitchFamily="1" charset="-128"/>
              </a:rPr>
              <a:t>Again, please be sure to enter your questions at ANY TIME throughout our session. We</a:t>
            </a:r>
            <a:r>
              <a:rPr lang="ja-JP" altLang="en-US">
                <a:ea typeface="ＭＳ Ｐゴシック" pitchFamily="1" charset="-128"/>
                <a:cs typeface="ＭＳ Ｐゴシック" pitchFamily="1" charset="-128"/>
              </a:rPr>
              <a:t>’</a:t>
            </a:r>
            <a:r>
              <a:rPr lang="en-US" altLang="ja-JP">
                <a:ea typeface="ＭＳ Ｐゴシック" pitchFamily="1" charset="-128"/>
                <a:cs typeface="ＭＳ Ｐゴシック" pitchFamily="1" charset="-128"/>
              </a:rPr>
              <a:t>ll make time to answer as many of them as possible during the session. </a:t>
            </a:r>
          </a:p>
          <a:p>
            <a:pPr eaLnBrk="1" hangingPunct="1">
              <a:spcBef>
                <a:spcPct val="0"/>
              </a:spcBef>
              <a:buClr>
                <a:srgbClr val="CC0000"/>
              </a:buClr>
              <a:buFont typeface="Wingdings" pitchFamily="1" charset="2"/>
              <a:buNone/>
            </a:pPr>
            <a:endParaRPr lang="en-US" b="1" i="1">
              <a:ea typeface="ＭＳ Ｐゴシック" pitchFamily="1" charset="-128"/>
              <a:cs typeface="ＭＳ Ｐゴシック" pitchFamily="1" charset="-128"/>
            </a:endParaRPr>
          </a:p>
          <a:p>
            <a:pPr eaLnBrk="1" hangingPunct="1">
              <a:spcBef>
                <a:spcPct val="0"/>
              </a:spcBef>
              <a:buClr>
                <a:srgbClr val="CC0000"/>
              </a:buClr>
              <a:buFont typeface="Wingdings" pitchFamily="1" charset="2"/>
              <a:buNone/>
            </a:pPr>
            <a:r>
              <a:rPr lang="en-US" b="1" i="1">
                <a:ea typeface="ＭＳ Ｐゴシック" pitchFamily="1" charset="-128"/>
                <a:cs typeface="ＭＳ Ｐゴシック" pitchFamily="1" charset="-128"/>
              </a:rPr>
              <a:t>(Click to next slide)</a:t>
            </a:r>
          </a:p>
          <a:p>
            <a:pPr eaLnBrk="1" hangingPunct="1">
              <a:spcBef>
                <a:spcPct val="0"/>
              </a:spcBef>
            </a:pPr>
            <a:endParaRPr lang="en-US">
              <a:ea typeface="ＭＳ Ｐゴシック" pitchFamily="1" charset="-128"/>
              <a:cs typeface="ＭＳ Ｐゴシック" pitchFamily="1"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bwMode="auto">
          <a:noFill/>
          <a:ln>
            <a:solidFill>
              <a:srgbClr val="000000"/>
            </a:solidFill>
            <a:miter lim="800000"/>
            <a:headEnd/>
            <a:tailEnd/>
          </a:ln>
        </p:spPr>
      </p:sp>
      <p:sp>
        <p:nvSpPr>
          <p:cNvPr id="768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cs typeface="ＭＳ Ｐゴシック" pitchFamily="1" charset="-128"/>
            </a:endParaRPr>
          </a:p>
        </p:txBody>
      </p:sp>
      <p:sp>
        <p:nvSpPr>
          <p:cNvPr id="76803" name="Slide Number Placeholder 3"/>
          <p:cNvSpPr>
            <a:spLocks noGrp="1"/>
          </p:cNvSpPr>
          <p:nvPr>
            <p:ph type="sldNum" sz="quarter" idx="5"/>
          </p:nvPr>
        </p:nvSpPr>
        <p:spPr bwMode="auto">
          <a:noFill/>
          <a:ln>
            <a:miter lim="800000"/>
            <a:headEnd/>
            <a:tailEnd/>
          </a:ln>
        </p:spPr>
        <p:txBody>
          <a:bodyPr/>
          <a:lstStyle/>
          <a:p>
            <a:fld id="{255CFCC9-87B0-5B42-881E-A0CD1961D195}" type="slidenum">
              <a:rPr lang="en-US">
                <a:ea typeface="ＭＳ Ｐゴシック" pitchFamily="1" charset="-128"/>
                <a:cs typeface="ＭＳ Ｐゴシック" pitchFamily="1" charset="-128"/>
              </a:rPr>
              <a:pPr/>
              <a:t>31</a:t>
            </a:fld>
            <a:endParaRPr lang="en-US">
              <a:ea typeface="ＭＳ Ｐゴシック" pitchFamily="1" charset="-128"/>
              <a:cs typeface="ＭＳ Ｐゴシック" pitchFamily="1"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bwMode="auto">
          <a:noFill/>
          <a:ln>
            <a:solidFill>
              <a:srgbClr val="000000"/>
            </a:solidFill>
            <a:miter lim="800000"/>
            <a:headEnd/>
            <a:tailEnd/>
          </a:ln>
        </p:spPr>
      </p:sp>
      <p:sp>
        <p:nvSpPr>
          <p:cNvPr id="788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cs typeface="ＭＳ Ｐゴシック" pitchFamily="1" charset="-128"/>
            </a:endParaRPr>
          </a:p>
        </p:txBody>
      </p:sp>
      <p:sp>
        <p:nvSpPr>
          <p:cNvPr id="78851" name="Slide Number Placeholder 3"/>
          <p:cNvSpPr>
            <a:spLocks noGrp="1"/>
          </p:cNvSpPr>
          <p:nvPr>
            <p:ph type="sldNum" sz="quarter" idx="5"/>
          </p:nvPr>
        </p:nvSpPr>
        <p:spPr bwMode="auto">
          <a:noFill/>
          <a:ln>
            <a:miter lim="800000"/>
            <a:headEnd/>
            <a:tailEnd/>
          </a:ln>
        </p:spPr>
        <p:txBody>
          <a:bodyPr/>
          <a:lstStyle/>
          <a:p>
            <a:fld id="{311F2B24-26E0-274E-A0EC-44792EEA84A6}" type="slidenum">
              <a:rPr lang="en-US">
                <a:ea typeface="ＭＳ Ｐゴシック" pitchFamily="1" charset="-128"/>
                <a:cs typeface="ＭＳ Ｐゴシック" pitchFamily="1" charset="-128"/>
              </a:rPr>
              <a:pPr/>
              <a:t>32</a:t>
            </a:fld>
            <a:endParaRPr lang="en-US">
              <a:ea typeface="ＭＳ Ｐゴシック" pitchFamily="1" charset="-128"/>
              <a:cs typeface="ＭＳ Ｐゴシック" pitchFamily="1"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cs typeface="ＭＳ Ｐゴシック" pitchFamily="1" charset="-128"/>
            </a:endParaRPr>
          </a:p>
        </p:txBody>
      </p:sp>
      <p:sp>
        <p:nvSpPr>
          <p:cNvPr id="80899" name="Slide Number Placeholder 3"/>
          <p:cNvSpPr>
            <a:spLocks noGrp="1"/>
          </p:cNvSpPr>
          <p:nvPr>
            <p:ph type="sldNum" sz="quarter" idx="5"/>
          </p:nvPr>
        </p:nvSpPr>
        <p:spPr bwMode="auto">
          <a:noFill/>
          <a:ln>
            <a:miter lim="800000"/>
            <a:headEnd/>
            <a:tailEnd/>
          </a:ln>
        </p:spPr>
        <p:txBody>
          <a:bodyPr/>
          <a:lstStyle/>
          <a:p>
            <a:fld id="{9F9E34FD-3D56-364C-8C1A-19443BBAABA1}" type="slidenum">
              <a:rPr lang="en-US">
                <a:ea typeface="ＭＳ Ｐゴシック" pitchFamily="1" charset="-128"/>
                <a:cs typeface="ＭＳ Ｐゴシック" pitchFamily="1" charset="-128"/>
              </a:rPr>
              <a:pPr/>
              <a:t>33</a:t>
            </a:fld>
            <a:endParaRPr lang="en-US">
              <a:ea typeface="ＭＳ Ｐゴシック" pitchFamily="1" charset="-128"/>
              <a:cs typeface="ＭＳ Ｐゴシック" pitchFamily="1"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bwMode="auto">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endParaRPr lang="en-US" sz="1600" dirty="0"/>
          </a:p>
        </p:txBody>
      </p:sp>
      <p:sp>
        <p:nvSpPr>
          <p:cNvPr id="82947" name="Slide Number Placeholder 3"/>
          <p:cNvSpPr>
            <a:spLocks noGrp="1"/>
          </p:cNvSpPr>
          <p:nvPr>
            <p:ph type="sldNum" sz="quarter" idx="5"/>
          </p:nvPr>
        </p:nvSpPr>
        <p:spPr bwMode="auto">
          <a:noFill/>
          <a:ln>
            <a:miter lim="800000"/>
            <a:headEnd/>
            <a:tailEnd/>
          </a:ln>
        </p:spPr>
        <p:txBody>
          <a:bodyPr/>
          <a:lstStyle/>
          <a:p>
            <a:fld id="{221941AF-6593-0F43-9455-3DC750C4D8A3}" type="slidenum">
              <a:rPr lang="en-US">
                <a:ea typeface="ＭＳ Ｐゴシック" pitchFamily="1" charset="-128"/>
                <a:cs typeface="ＭＳ Ｐゴシック" pitchFamily="1" charset="-128"/>
              </a:rPr>
              <a:pPr/>
              <a:t>34</a:t>
            </a:fld>
            <a:endParaRPr lang="en-US">
              <a:ea typeface="ＭＳ Ｐゴシック" pitchFamily="1" charset="-128"/>
              <a:cs typeface="ＭＳ Ｐゴシック" pitchFamily="1"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bwMode="auto">
          <a:noFill/>
          <a:ln>
            <a:solidFill>
              <a:srgbClr val="000000"/>
            </a:solidFill>
            <a:miter lim="800000"/>
            <a:headEnd/>
            <a:tailEnd/>
          </a:ln>
        </p:spPr>
      </p:sp>
      <p:sp>
        <p:nvSpPr>
          <p:cNvPr id="860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cs typeface="ＭＳ Ｐゴシック" pitchFamily="1" charset="-128"/>
            </a:endParaRPr>
          </a:p>
        </p:txBody>
      </p:sp>
      <p:sp>
        <p:nvSpPr>
          <p:cNvPr id="86019" name="Slide Number Placeholder 3"/>
          <p:cNvSpPr>
            <a:spLocks noGrp="1"/>
          </p:cNvSpPr>
          <p:nvPr>
            <p:ph type="sldNum" sz="quarter" idx="5"/>
          </p:nvPr>
        </p:nvSpPr>
        <p:spPr bwMode="auto">
          <a:noFill/>
          <a:ln>
            <a:miter lim="800000"/>
            <a:headEnd/>
            <a:tailEnd/>
          </a:ln>
        </p:spPr>
        <p:txBody>
          <a:bodyPr/>
          <a:lstStyle/>
          <a:p>
            <a:fld id="{C1809687-5AC7-C841-A38D-A76AE4734DD3}" type="slidenum">
              <a:rPr lang="en-US">
                <a:ea typeface="ＭＳ Ｐゴシック" pitchFamily="1" charset="-128"/>
                <a:cs typeface="ＭＳ Ｐゴシック" pitchFamily="1" charset="-128"/>
              </a:rPr>
              <a:pPr/>
              <a:t>36</a:t>
            </a:fld>
            <a:endParaRPr lang="en-US">
              <a:ea typeface="ＭＳ Ｐゴシック" pitchFamily="1" charset="-128"/>
              <a:cs typeface="ＭＳ Ｐゴシック" pitchFamily="1"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5" name="Slide Image Placeholder 1"/>
          <p:cNvSpPr>
            <a:spLocks noGrp="1" noRot="1" noChangeAspect="1" noTextEdit="1"/>
          </p:cNvSpPr>
          <p:nvPr>
            <p:ph type="sldImg"/>
          </p:nvPr>
        </p:nvSpPr>
        <p:spPr bwMode="auto">
          <a:noFill/>
          <a:ln>
            <a:solidFill>
              <a:srgbClr val="000000"/>
            </a:solidFill>
            <a:miter lim="800000"/>
            <a:headEnd/>
            <a:tailEnd/>
          </a:ln>
        </p:spPr>
      </p:sp>
      <p:sp>
        <p:nvSpPr>
          <p:cNvPr id="880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cs typeface="ＭＳ Ｐゴシック" pitchFamily="1" charset="-128"/>
            </a:endParaRPr>
          </a:p>
        </p:txBody>
      </p:sp>
      <p:sp>
        <p:nvSpPr>
          <p:cNvPr id="88067" name="Slide Number Placeholder 3"/>
          <p:cNvSpPr>
            <a:spLocks noGrp="1"/>
          </p:cNvSpPr>
          <p:nvPr>
            <p:ph type="sldNum" sz="quarter" idx="5"/>
          </p:nvPr>
        </p:nvSpPr>
        <p:spPr bwMode="auto">
          <a:noFill/>
          <a:ln>
            <a:miter lim="800000"/>
            <a:headEnd/>
            <a:tailEnd/>
          </a:ln>
        </p:spPr>
        <p:txBody>
          <a:bodyPr/>
          <a:lstStyle/>
          <a:p>
            <a:fld id="{061493E5-3C4D-904C-9FC4-22D0C8CFA75E}" type="slidenum">
              <a:rPr lang="en-US">
                <a:ea typeface="ＭＳ Ｐゴシック" pitchFamily="1" charset="-128"/>
                <a:cs typeface="ＭＳ Ｐゴシック" pitchFamily="1" charset="-128"/>
              </a:rPr>
              <a:pPr/>
              <a:t>37</a:t>
            </a:fld>
            <a:endParaRPr lang="en-US">
              <a:ea typeface="ＭＳ Ｐゴシック" pitchFamily="1" charset="-128"/>
              <a:cs typeface="ＭＳ Ｐゴシック" pitchFamily="1"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3" name="Slide Image Placeholder 1"/>
          <p:cNvSpPr>
            <a:spLocks noGrp="1" noRot="1" noChangeAspect="1" noTextEdit="1"/>
          </p:cNvSpPr>
          <p:nvPr>
            <p:ph type="sldImg"/>
          </p:nvPr>
        </p:nvSpPr>
        <p:spPr bwMode="auto">
          <a:noFill/>
          <a:ln>
            <a:solidFill>
              <a:srgbClr val="000000"/>
            </a:solidFill>
            <a:miter lim="800000"/>
            <a:headEnd/>
            <a:tailEnd/>
          </a:ln>
        </p:spPr>
      </p:sp>
      <p:sp>
        <p:nvSpPr>
          <p:cNvPr id="901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cs typeface="ＭＳ Ｐゴシック" pitchFamily="1" charset="-128"/>
            </a:endParaRPr>
          </a:p>
        </p:txBody>
      </p:sp>
      <p:sp>
        <p:nvSpPr>
          <p:cNvPr id="90115" name="Slide Number Placeholder 3"/>
          <p:cNvSpPr>
            <a:spLocks noGrp="1"/>
          </p:cNvSpPr>
          <p:nvPr>
            <p:ph type="sldNum" sz="quarter" idx="5"/>
          </p:nvPr>
        </p:nvSpPr>
        <p:spPr bwMode="auto">
          <a:noFill/>
          <a:ln>
            <a:miter lim="800000"/>
            <a:headEnd/>
            <a:tailEnd/>
          </a:ln>
        </p:spPr>
        <p:txBody>
          <a:bodyPr/>
          <a:lstStyle/>
          <a:p>
            <a:fld id="{58BEC3C7-C25F-9646-96F6-E98F764AE9A4}" type="slidenum">
              <a:rPr lang="en-US">
                <a:ea typeface="ＭＳ Ｐゴシック" pitchFamily="1" charset="-128"/>
                <a:cs typeface="ＭＳ Ｐゴシック" pitchFamily="1" charset="-128"/>
              </a:rPr>
              <a:pPr/>
              <a:t>38</a:t>
            </a:fld>
            <a:endParaRPr lang="en-US">
              <a:ea typeface="ＭＳ Ｐゴシック" pitchFamily="1" charset="-128"/>
              <a:cs typeface="ＭＳ Ｐゴシック" pitchFamily="1"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1" name="Slide Image Placeholder 1"/>
          <p:cNvSpPr>
            <a:spLocks noGrp="1" noRot="1" noChangeAspect="1" noTextEdit="1"/>
          </p:cNvSpPr>
          <p:nvPr>
            <p:ph type="sldImg"/>
          </p:nvPr>
        </p:nvSpPr>
        <p:spPr bwMode="auto">
          <a:noFill/>
          <a:ln>
            <a:solidFill>
              <a:srgbClr val="000000"/>
            </a:solidFill>
            <a:miter lim="800000"/>
            <a:headEnd/>
            <a:tailEnd/>
          </a:ln>
        </p:spPr>
      </p:sp>
      <p:sp>
        <p:nvSpPr>
          <p:cNvPr id="921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endParaRPr lang="en-US" dirty="0">
              <a:ea typeface="ＭＳ Ｐゴシック" pitchFamily="1" charset="-128"/>
              <a:cs typeface="ＭＳ Ｐゴシック" pitchFamily="1" charset="-128"/>
            </a:endParaRPr>
          </a:p>
        </p:txBody>
      </p:sp>
      <p:sp>
        <p:nvSpPr>
          <p:cNvPr id="92163" name="Slide Number Placeholder 3"/>
          <p:cNvSpPr>
            <a:spLocks noGrp="1"/>
          </p:cNvSpPr>
          <p:nvPr>
            <p:ph type="sldNum" sz="quarter" idx="5"/>
          </p:nvPr>
        </p:nvSpPr>
        <p:spPr bwMode="auto">
          <a:noFill/>
          <a:ln>
            <a:miter lim="800000"/>
            <a:headEnd/>
            <a:tailEnd/>
          </a:ln>
        </p:spPr>
        <p:txBody>
          <a:bodyPr/>
          <a:lstStyle/>
          <a:p>
            <a:fld id="{D029BB0A-372C-A540-ADEC-15E0E3A2FCE2}" type="slidenum">
              <a:rPr lang="en-US">
                <a:ea typeface="ＭＳ Ｐゴシック" pitchFamily="1" charset="-128"/>
                <a:cs typeface="ＭＳ Ｐゴシック" pitchFamily="1" charset="-128"/>
              </a:rPr>
              <a:pPr/>
              <a:t>39</a:t>
            </a:fld>
            <a:endParaRPr lang="en-US">
              <a:ea typeface="ＭＳ Ｐゴシック" pitchFamily="1" charset="-128"/>
              <a:cs typeface="ＭＳ Ｐゴシック" pitchFamily="1"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4209" name="Slide Image Placeholder 1"/>
          <p:cNvSpPr>
            <a:spLocks noGrp="1" noRot="1" noChangeAspect="1" noTextEdit="1"/>
          </p:cNvSpPr>
          <p:nvPr>
            <p:ph type="sldImg"/>
          </p:nvPr>
        </p:nvSpPr>
        <p:spPr bwMode="auto">
          <a:noFill/>
          <a:ln>
            <a:solidFill>
              <a:srgbClr val="000000"/>
            </a:solidFill>
            <a:miter lim="800000"/>
            <a:headEnd/>
            <a:tailEnd/>
          </a:ln>
        </p:spPr>
      </p:sp>
      <p:sp>
        <p:nvSpPr>
          <p:cNvPr id="942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cs typeface="ＭＳ Ｐゴシック" pitchFamily="1" charset="-128"/>
            </a:endParaRPr>
          </a:p>
        </p:txBody>
      </p:sp>
      <p:sp>
        <p:nvSpPr>
          <p:cNvPr id="94211" name="Slide Number Placeholder 3"/>
          <p:cNvSpPr>
            <a:spLocks noGrp="1"/>
          </p:cNvSpPr>
          <p:nvPr>
            <p:ph type="sldNum" sz="quarter" idx="5"/>
          </p:nvPr>
        </p:nvSpPr>
        <p:spPr bwMode="auto">
          <a:noFill/>
          <a:ln>
            <a:miter lim="800000"/>
            <a:headEnd/>
            <a:tailEnd/>
          </a:ln>
        </p:spPr>
        <p:txBody>
          <a:bodyPr/>
          <a:lstStyle/>
          <a:p>
            <a:fld id="{1017E020-38EB-9841-AA50-6E1D91B50E99}" type="slidenum">
              <a:rPr lang="en-US">
                <a:ea typeface="ＭＳ Ｐゴシック" pitchFamily="1" charset="-128"/>
                <a:cs typeface="ＭＳ Ｐゴシック" pitchFamily="1" charset="-128"/>
              </a:rPr>
              <a:pPr/>
              <a:t>40</a:t>
            </a:fld>
            <a:endParaRPr lang="en-US">
              <a:ea typeface="ＭＳ Ｐゴシック" pitchFamily="1" charset="-128"/>
              <a:cs typeface="ＭＳ Ｐゴシック" pitchFamily="1"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bwMode="auto">
          <a:noFill/>
          <a:ln>
            <a:solidFill>
              <a:srgbClr val="000000"/>
            </a:solidFill>
            <a:miter lim="800000"/>
            <a:headEnd/>
            <a:tailEnd/>
          </a:ln>
        </p:spPr>
      </p:sp>
      <p:sp>
        <p:nvSpPr>
          <p:cNvPr id="962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70000"/>
              </a:lnSpc>
              <a:spcBef>
                <a:spcPct val="0"/>
              </a:spcBef>
            </a:pPr>
            <a:endParaRPr lang="en-US" dirty="0">
              <a:ea typeface="ＭＳ Ｐゴシック" pitchFamily="1" charset="-128"/>
              <a:cs typeface="ＭＳ Ｐゴシック" pitchFamily="1" charset="-128"/>
            </a:endParaRPr>
          </a:p>
        </p:txBody>
      </p:sp>
      <p:sp>
        <p:nvSpPr>
          <p:cNvPr id="96259" name="Slide Number Placeholder 3"/>
          <p:cNvSpPr>
            <a:spLocks noGrp="1"/>
          </p:cNvSpPr>
          <p:nvPr>
            <p:ph type="sldNum" sz="quarter" idx="5"/>
          </p:nvPr>
        </p:nvSpPr>
        <p:spPr bwMode="auto">
          <a:noFill/>
          <a:ln>
            <a:miter lim="800000"/>
            <a:headEnd/>
            <a:tailEnd/>
          </a:ln>
        </p:spPr>
        <p:txBody>
          <a:bodyPr/>
          <a:lstStyle/>
          <a:p>
            <a:fld id="{4C658D7F-9FB6-F448-B9A7-DA43E1535E78}" type="slidenum">
              <a:rPr lang="en-US">
                <a:ea typeface="ＭＳ Ｐゴシック" pitchFamily="1" charset="-128"/>
                <a:cs typeface="ＭＳ Ｐゴシック" pitchFamily="1" charset="-128"/>
              </a:rPr>
              <a:pPr/>
              <a:t>41</a:t>
            </a:fld>
            <a:endParaRPr lang="en-US">
              <a:ea typeface="ＭＳ Ｐゴシック" pitchFamily="1" charset="-128"/>
              <a:cs typeface="ＭＳ Ｐゴシック" pitchFamily="1"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4" name="Rectangle 3"/>
          <p:cNvSpPr>
            <a:spLocks noGrp="1" noChangeArrowheads="1"/>
          </p:cNvSpPr>
          <p:nvPr>
            <p:ph type="body" idx="1"/>
          </p:nvPr>
        </p:nvSpPr>
        <p:spPr bwMode="auto">
          <a:xfrm>
            <a:off x="685800" y="4343400"/>
            <a:ext cx="5486400" cy="4113213"/>
          </a:xfrm>
          <a:noFill/>
        </p:spPr>
        <p:txBody>
          <a:bodyPr wrap="square" numCol="1" anchor="t" anchorCtr="0" compatLnSpc="1">
            <a:prstTxWarp prst="textNoShape">
              <a:avLst/>
            </a:prstTxWarp>
          </a:bodyPr>
          <a:lstStyle/>
          <a:p>
            <a:pPr eaLnBrk="1" hangingPunct="1">
              <a:spcBef>
                <a:spcPct val="0"/>
              </a:spcBef>
            </a:pPr>
            <a:r>
              <a:rPr lang="en-US" b="1">
                <a:ea typeface="ＭＳ Ｐゴシック" pitchFamily="1" charset="-128"/>
                <a:cs typeface="ＭＳ Ｐゴシック" pitchFamily="1" charset="-128"/>
              </a:rPr>
              <a:t>PRACTICE SLIDE</a:t>
            </a:r>
          </a:p>
          <a:p>
            <a:pPr eaLnBrk="1" hangingPunct="1">
              <a:spcBef>
                <a:spcPct val="0"/>
              </a:spcBef>
            </a:pPr>
            <a:endParaRPr lang="en-US" b="1">
              <a:ea typeface="ＭＳ Ｐゴシック" pitchFamily="1" charset="-128"/>
              <a:cs typeface="ＭＳ Ｐゴシック" pitchFamily="1" charset="-128"/>
            </a:endParaRPr>
          </a:p>
          <a:p>
            <a:pPr eaLnBrk="1" hangingPunct="1">
              <a:spcBef>
                <a:spcPct val="0"/>
              </a:spcBef>
            </a:pPr>
            <a:r>
              <a:rPr lang="en-US" b="1">
                <a:ea typeface="ＭＳ Ｐゴシック" pitchFamily="1" charset="-128"/>
                <a:cs typeface="ＭＳ Ｐゴシック" pitchFamily="1" charset="-128"/>
              </a:rPr>
              <a:t>FACILITATOR:</a:t>
            </a:r>
          </a:p>
          <a:p>
            <a:pPr eaLnBrk="1" hangingPunct="1">
              <a:spcBef>
                <a:spcPct val="0"/>
              </a:spcBef>
            </a:pPr>
            <a:endParaRPr lang="en-US" b="1">
              <a:ea typeface="ＭＳ Ｐゴシック" pitchFamily="1" charset="-128"/>
              <a:cs typeface="ＭＳ Ｐゴシック" pitchFamily="1" charset="-128"/>
            </a:endParaRPr>
          </a:p>
          <a:p>
            <a:pPr eaLnBrk="1" hangingPunct="1">
              <a:spcBef>
                <a:spcPct val="0"/>
              </a:spcBef>
            </a:pPr>
            <a:r>
              <a:rPr lang="en-US">
                <a:ea typeface="ＭＳ Ｐゴシック" pitchFamily="1" charset="-128"/>
                <a:cs typeface="ＭＳ Ｐゴシック" pitchFamily="1" charset="-128"/>
              </a:rPr>
              <a:t>In order to get an idea of who is attending this webinar with us today, and to give you a chance to practice using the </a:t>
            </a:r>
            <a:r>
              <a:rPr lang="en-US" b="1">
                <a:ea typeface="ＭＳ Ｐゴシック" pitchFamily="1" charset="-128"/>
                <a:cs typeface="ＭＳ Ｐゴシック" pitchFamily="1" charset="-128"/>
              </a:rPr>
              <a:t>Chat </a:t>
            </a:r>
            <a:r>
              <a:rPr lang="en-US">
                <a:ea typeface="ＭＳ Ｐゴシック" pitchFamily="1" charset="-128"/>
                <a:cs typeface="ＭＳ Ｐゴシック" pitchFamily="1" charset="-128"/>
              </a:rPr>
              <a:t>feature, please type the name of your organization, your location, and how many people are attending with you today in the </a:t>
            </a:r>
            <a:r>
              <a:rPr lang="en-US" b="1">
                <a:ea typeface="ＭＳ Ｐゴシック" pitchFamily="1" charset="-128"/>
                <a:cs typeface="ＭＳ Ｐゴシック" pitchFamily="1" charset="-128"/>
              </a:rPr>
              <a:t>Chat Room</a:t>
            </a:r>
            <a:r>
              <a:rPr lang="en-US">
                <a:ea typeface="ＭＳ Ｐゴシック" pitchFamily="1" charset="-128"/>
                <a:cs typeface="ＭＳ Ｐゴシック" pitchFamily="1" charset="-128"/>
              </a:rPr>
              <a:t>, and then click the </a:t>
            </a:r>
            <a:r>
              <a:rPr lang="en-US" b="1">
                <a:ea typeface="ＭＳ Ｐゴシック" pitchFamily="1" charset="-128"/>
                <a:cs typeface="ＭＳ Ｐゴシック" pitchFamily="1" charset="-128"/>
              </a:rPr>
              <a:t>arrow button</a:t>
            </a:r>
            <a:r>
              <a:rPr lang="en-US">
                <a:ea typeface="ＭＳ Ｐゴシック" pitchFamily="1" charset="-128"/>
                <a:cs typeface="ＭＳ Ｐゴシック" pitchFamily="1" charset="-128"/>
              </a:rPr>
              <a:t> to submit your entry.</a:t>
            </a:r>
          </a:p>
          <a:p>
            <a:pPr eaLnBrk="1" hangingPunct="1">
              <a:spcBef>
                <a:spcPct val="0"/>
              </a:spcBef>
            </a:pPr>
            <a:endParaRPr lang="en-US">
              <a:ea typeface="ＭＳ Ｐゴシック" pitchFamily="1" charset="-128"/>
              <a:cs typeface="ＭＳ Ｐゴシック" pitchFamily="1" charset="-128"/>
            </a:endParaRPr>
          </a:p>
          <a:p>
            <a:pPr eaLnBrk="1" hangingPunct="1">
              <a:spcBef>
                <a:spcPct val="0"/>
              </a:spcBef>
            </a:pPr>
            <a:r>
              <a:rPr lang="en-US" b="1" i="1">
                <a:ea typeface="ＭＳ Ｐゴシック" pitchFamily="1" charset="-128"/>
                <a:cs typeface="ＭＳ Ｐゴシック" pitchFamily="1" charset="-128"/>
              </a:rPr>
              <a:t>(</a:t>
            </a:r>
            <a:r>
              <a:rPr lang="en-US" b="1" i="1" u="sng">
                <a:ea typeface="ＭＳ Ｐゴシック" pitchFamily="1" charset="-128"/>
                <a:cs typeface="ＭＳ Ｐゴシック" pitchFamily="1" charset="-128"/>
              </a:rPr>
              <a:t>NOTE</a:t>
            </a:r>
            <a:r>
              <a:rPr lang="en-US" b="1" i="1">
                <a:ea typeface="ＭＳ Ｐゴシック" pitchFamily="1" charset="-128"/>
                <a:cs typeface="ＭＳ Ｐゴシック" pitchFamily="1" charset="-128"/>
              </a:rPr>
              <a:t>:  WAIT FOR RESPONSES TO BEGIN APPEARING IN PRESENTER CHAT, ACKNOWLEDGE SOME OF THOSE RESPONSES, AND CLICK TO NEXT SLIDE)</a:t>
            </a:r>
          </a:p>
          <a:p>
            <a:pPr eaLnBrk="1" hangingPunct="1">
              <a:spcBef>
                <a:spcPct val="0"/>
              </a:spcBef>
            </a:pPr>
            <a:endParaRPr lang="en-US" b="1" i="1">
              <a:ea typeface="ＭＳ Ｐゴシック" pitchFamily="1" charset="-128"/>
              <a:cs typeface="ＭＳ Ｐゴシック" pitchFamily="1" charset="-128"/>
            </a:endParaRPr>
          </a:p>
          <a:p>
            <a:pPr eaLnBrk="1" hangingPunct="1">
              <a:spcBef>
                <a:spcPct val="0"/>
              </a:spcBef>
            </a:pPr>
            <a:endParaRPr lang="en-US" i="1">
              <a:ea typeface="ＭＳ Ｐゴシック" pitchFamily="1" charset="-128"/>
              <a:cs typeface="ＭＳ Ｐゴシック" pitchFamily="1"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8305" name="Slide Image Placeholder 1"/>
          <p:cNvSpPr>
            <a:spLocks noGrp="1" noRot="1" noChangeAspect="1" noTextEdit="1"/>
          </p:cNvSpPr>
          <p:nvPr>
            <p:ph type="sldImg"/>
          </p:nvPr>
        </p:nvSpPr>
        <p:spPr bwMode="auto">
          <a:noFill/>
          <a:ln>
            <a:solidFill>
              <a:srgbClr val="000000"/>
            </a:solidFill>
            <a:miter lim="800000"/>
            <a:headEnd/>
            <a:tailEnd/>
          </a:ln>
        </p:spPr>
      </p:sp>
      <p:sp>
        <p:nvSpPr>
          <p:cNvPr id="983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endParaRPr lang="en-US" dirty="0">
              <a:ea typeface="ＭＳ Ｐゴシック" pitchFamily="1" charset="-128"/>
              <a:cs typeface="ＭＳ Ｐゴシック" pitchFamily="1" charset="-128"/>
            </a:endParaRPr>
          </a:p>
        </p:txBody>
      </p:sp>
      <p:sp>
        <p:nvSpPr>
          <p:cNvPr id="98307" name="Slide Number Placeholder 3"/>
          <p:cNvSpPr>
            <a:spLocks noGrp="1"/>
          </p:cNvSpPr>
          <p:nvPr>
            <p:ph type="sldNum" sz="quarter" idx="5"/>
          </p:nvPr>
        </p:nvSpPr>
        <p:spPr bwMode="auto">
          <a:noFill/>
          <a:ln>
            <a:miter lim="800000"/>
            <a:headEnd/>
            <a:tailEnd/>
          </a:ln>
        </p:spPr>
        <p:txBody>
          <a:bodyPr/>
          <a:lstStyle/>
          <a:p>
            <a:fld id="{C48F713C-BA6C-D74C-9A9F-588A2A043293}" type="slidenum">
              <a:rPr lang="en-US">
                <a:ea typeface="ＭＳ Ｐゴシック" pitchFamily="1" charset="-128"/>
                <a:cs typeface="ＭＳ Ｐゴシック" pitchFamily="1" charset="-128"/>
              </a:rPr>
              <a:pPr/>
              <a:t>42</a:t>
            </a:fld>
            <a:endParaRPr lang="en-US">
              <a:ea typeface="ＭＳ Ｐゴシック" pitchFamily="1" charset="-128"/>
              <a:cs typeface="ＭＳ Ｐゴシック" pitchFamily="1"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3"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endParaRPr lang="en-US" dirty="0">
              <a:ea typeface="ＭＳ Ｐゴシック" pitchFamily="1" charset="-128"/>
              <a:cs typeface="ＭＳ Ｐゴシック" pitchFamily="1" charset="-128"/>
            </a:endParaRPr>
          </a:p>
        </p:txBody>
      </p:sp>
      <p:sp>
        <p:nvSpPr>
          <p:cNvPr id="100355" name="Slide Number Placeholder 3"/>
          <p:cNvSpPr>
            <a:spLocks noGrp="1"/>
          </p:cNvSpPr>
          <p:nvPr>
            <p:ph type="sldNum" sz="quarter" idx="5"/>
          </p:nvPr>
        </p:nvSpPr>
        <p:spPr bwMode="auto">
          <a:noFill/>
          <a:ln>
            <a:miter lim="800000"/>
            <a:headEnd/>
            <a:tailEnd/>
          </a:ln>
        </p:spPr>
        <p:txBody>
          <a:bodyPr/>
          <a:lstStyle/>
          <a:p>
            <a:fld id="{3D1486A0-BD08-F645-8967-E3B62168D28B}" type="slidenum">
              <a:rPr lang="en-US">
                <a:ea typeface="ＭＳ Ｐゴシック" pitchFamily="1" charset="-128"/>
                <a:cs typeface="ＭＳ Ｐゴシック" pitchFamily="1" charset="-128"/>
              </a:rPr>
              <a:pPr/>
              <a:t>43</a:t>
            </a:fld>
            <a:endParaRPr lang="en-US">
              <a:ea typeface="ＭＳ Ｐゴシック" pitchFamily="1" charset="-128"/>
              <a:cs typeface="ＭＳ Ｐゴシック" pitchFamily="1"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n-US" b="1">
                <a:ea typeface="ＭＳ Ｐゴシック" pitchFamily="1" charset="-128"/>
                <a:cs typeface="ＭＳ Ｐゴシック" pitchFamily="1" charset="-128"/>
              </a:rPr>
              <a:t>Thank you everyone for your participation.  Before we get started let me share with you a couple house-cleaning items.</a:t>
            </a:r>
          </a:p>
          <a:p>
            <a:pPr eaLnBrk="1" hangingPunct="1">
              <a:lnSpc>
                <a:spcPct val="80000"/>
              </a:lnSpc>
              <a:spcBef>
                <a:spcPct val="0"/>
              </a:spcBef>
            </a:pPr>
            <a:endParaRPr lang="en-US" b="1">
              <a:ea typeface="ＭＳ Ｐゴシック" pitchFamily="1" charset="-128"/>
              <a:cs typeface="ＭＳ Ｐゴシック" pitchFamily="1" charset="-128"/>
            </a:endParaRPr>
          </a:p>
          <a:p>
            <a:pPr eaLnBrk="1" hangingPunct="1">
              <a:lnSpc>
                <a:spcPct val="80000"/>
              </a:lnSpc>
              <a:spcBef>
                <a:spcPct val="0"/>
              </a:spcBef>
            </a:pPr>
            <a:r>
              <a:rPr lang="en-US" b="1">
                <a:ea typeface="ＭＳ Ｐゴシック" pitchFamily="1" charset="-128"/>
                <a:cs typeface="ＭＳ Ｐゴシック" pitchFamily="1" charset="-128"/>
              </a:rPr>
              <a:t>--Out of respect to our presenters we will put everyone on mute to eliminate background noises</a:t>
            </a:r>
          </a:p>
          <a:p>
            <a:pPr eaLnBrk="1" hangingPunct="1">
              <a:lnSpc>
                <a:spcPct val="80000"/>
              </a:lnSpc>
              <a:spcBef>
                <a:spcPct val="0"/>
              </a:spcBef>
            </a:pPr>
            <a:r>
              <a:rPr lang="en-US" b="1">
                <a:ea typeface="ＭＳ Ｐゴシック" pitchFamily="1" charset="-128"/>
                <a:cs typeface="ＭＳ Ｐゴシック" pitchFamily="1" charset="-128"/>
              </a:rPr>
              <a:t>--We want you to participate and so please submit your questions using the </a:t>
            </a:r>
            <a:r>
              <a:rPr lang="ja-JP" altLang="en-US" b="1">
                <a:ea typeface="ＭＳ Ｐゴシック" pitchFamily="1" charset="-128"/>
                <a:cs typeface="ＭＳ Ｐゴシック" pitchFamily="1" charset="-128"/>
              </a:rPr>
              <a:t>“</a:t>
            </a:r>
            <a:r>
              <a:rPr lang="en-US" altLang="ja-JP" b="1">
                <a:ea typeface="ＭＳ Ｐゴシック" pitchFamily="1" charset="-128"/>
                <a:cs typeface="ＭＳ Ｐゴシック" pitchFamily="1" charset="-128"/>
              </a:rPr>
              <a:t>Questions</a:t>
            </a:r>
            <a:r>
              <a:rPr lang="ja-JP" altLang="en-US" b="1">
                <a:ea typeface="ＭＳ Ｐゴシック" pitchFamily="1" charset="-128"/>
                <a:cs typeface="ＭＳ Ｐゴシック" pitchFamily="1" charset="-128"/>
              </a:rPr>
              <a:t>”</a:t>
            </a:r>
            <a:r>
              <a:rPr lang="en-US" altLang="ja-JP" b="1">
                <a:ea typeface="ＭＳ Ｐゴシック" pitchFamily="1" charset="-128"/>
                <a:cs typeface="ＭＳ Ｐゴシック" pitchFamily="1" charset="-128"/>
              </a:rPr>
              <a:t> box in the control panel.  We will answer questions at the end of the presentation.</a:t>
            </a:r>
          </a:p>
          <a:p>
            <a:pPr eaLnBrk="1" hangingPunct="1">
              <a:lnSpc>
                <a:spcPct val="80000"/>
              </a:lnSpc>
              <a:spcBef>
                <a:spcPct val="0"/>
              </a:spcBef>
            </a:pPr>
            <a:endParaRPr lang="en-US" b="1">
              <a:ea typeface="ＭＳ Ｐゴシック" pitchFamily="1" charset="-128"/>
              <a:cs typeface="ＭＳ Ｐゴシック" pitchFamily="1" charset="-128"/>
            </a:endParaRPr>
          </a:p>
          <a:p>
            <a:pPr eaLnBrk="1" hangingPunct="1">
              <a:lnSpc>
                <a:spcPct val="80000"/>
              </a:lnSpc>
              <a:spcBef>
                <a:spcPct val="0"/>
              </a:spcBef>
            </a:pPr>
            <a:r>
              <a:rPr lang="en-US" b="1">
                <a:ea typeface="ＭＳ Ｐゴシック" pitchFamily="1" charset="-128"/>
                <a:cs typeface="ＭＳ Ｐゴシック" pitchFamily="1" charset="-128"/>
              </a:rPr>
              <a:t>Introduce presenters----Kathi and Debbie----and let people know that they will also receive these slides to review on their own</a:t>
            </a:r>
          </a:p>
          <a:p>
            <a:pPr eaLnBrk="1" hangingPunct="1">
              <a:spcBef>
                <a:spcPct val="0"/>
              </a:spcBef>
            </a:pPr>
            <a:endParaRPr lang="en-US" b="1">
              <a:ea typeface="ＭＳ Ｐゴシック" pitchFamily="1" charset="-128"/>
              <a:cs typeface="ＭＳ Ｐゴシック" pitchFamily="1" charset="-128"/>
            </a:endParaRPr>
          </a:p>
        </p:txBody>
      </p:sp>
      <p:sp>
        <p:nvSpPr>
          <p:cNvPr id="25603" name="Slide Number Placeholder 3"/>
          <p:cNvSpPr>
            <a:spLocks noGrp="1"/>
          </p:cNvSpPr>
          <p:nvPr>
            <p:ph type="sldNum" sz="quarter" idx="5"/>
          </p:nvPr>
        </p:nvSpPr>
        <p:spPr bwMode="auto">
          <a:noFill/>
          <a:ln>
            <a:miter lim="800000"/>
            <a:headEnd/>
            <a:tailEnd/>
          </a:ln>
        </p:spPr>
        <p:txBody>
          <a:bodyPr/>
          <a:lstStyle/>
          <a:p>
            <a:fld id="{0CCE2AF7-46B5-2942-A9DA-BEE329BD2990}" type="slidenum">
              <a:rPr lang="en-US">
                <a:ea typeface="ＭＳ Ｐゴシック" pitchFamily="1" charset="-128"/>
                <a:cs typeface="ＭＳ Ｐゴシック" pitchFamily="1" charset="-128"/>
              </a:rPr>
              <a:pPr/>
              <a:t>6</a:t>
            </a:fld>
            <a:endParaRPr lang="en-US">
              <a:ea typeface="ＭＳ Ｐゴシック" pitchFamily="1" charset="-128"/>
              <a:cs typeface="ＭＳ Ｐゴシック" pitchFamily="1"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cs typeface="ＭＳ Ｐゴシック" pitchFamily="1" charset="-128"/>
            </a:endParaRPr>
          </a:p>
        </p:txBody>
      </p:sp>
      <p:sp>
        <p:nvSpPr>
          <p:cNvPr id="27651" name="Slide Number Placeholder 3"/>
          <p:cNvSpPr>
            <a:spLocks noGrp="1"/>
          </p:cNvSpPr>
          <p:nvPr>
            <p:ph type="sldNum" sz="quarter" idx="5"/>
          </p:nvPr>
        </p:nvSpPr>
        <p:spPr bwMode="auto">
          <a:noFill/>
          <a:ln>
            <a:miter lim="800000"/>
            <a:headEnd/>
            <a:tailEnd/>
          </a:ln>
        </p:spPr>
        <p:txBody>
          <a:bodyPr/>
          <a:lstStyle/>
          <a:p>
            <a:fld id="{D4663A1F-0B8C-4343-B9B8-F672440FAD9E}" type="slidenum">
              <a:rPr lang="en-US">
                <a:ea typeface="ＭＳ Ｐゴシック" pitchFamily="1" charset="-128"/>
                <a:cs typeface="ＭＳ Ｐゴシック" pitchFamily="1" charset="-128"/>
              </a:rPr>
              <a:pPr/>
              <a:t>7</a:t>
            </a:fld>
            <a:endParaRPr lang="en-US">
              <a:ea typeface="ＭＳ Ｐゴシック" pitchFamily="1" charset="-128"/>
              <a:cs typeface="ＭＳ Ｐゴシック" pitchFamily="1"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xfrm>
            <a:off x="1146175" y="687388"/>
            <a:ext cx="4573588" cy="3429000"/>
          </a:xfrm>
          <a:noFill/>
          <a:ln>
            <a:solidFill>
              <a:srgbClr val="000000"/>
            </a:solidFill>
            <a:miter lim="800000"/>
            <a:headEnd/>
            <a:tailEnd/>
          </a:ln>
        </p:spPr>
      </p:sp>
      <p:sp>
        <p:nvSpPr>
          <p:cNvPr id="29698" name="Notes Placeholder 2"/>
          <p:cNvSpPr>
            <a:spLocks noGrp="1"/>
          </p:cNvSpPr>
          <p:nvPr>
            <p:ph type="body" idx="1"/>
          </p:nvPr>
        </p:nvSpPr>
        <p:spPr bwMode="auto">
          <a:xfrm>
            <a:off x="685800" y="4343400"/>
            <a:ext cx="5487988" cy="4113213"/>
          </a:xfrm>
          <a:noFill/>
        </p:spPr>
        <p:txBody>
          <a:bodyPr wrap="square" lIns="89288" tIns="44645" rIns="89288" bIns="44645" numCol="1" anchor="t" anchorCtr="0" compatLnSpc="1">
            <a:prstTxWarp prst="textNoShape">
              <a:avLst/>
            </a:prstTxWarp>
          </a:bodyPr>
          <a:lstStyle/>
          <a:p>
            <a:pPr eaLnBrk="1" hangingPunct="1">
              <a:spcBef>
                <a:spcPct val="0"/>
              </a:spcBef>
            </a:pPr>
            <a:endParaRPr lang="en-US" dirty="0">
              <a:ea typeface="ＭＳ Ｐゴシック" pitchFamily="1" charset="-128"/>
              <a:cs typeface="ＭＳ Ｐゴシック" pitchFamily="1" charset="-128"/>
            </a:endParaRPr>
          </a:p>
        </p:txBody>
      </p:sp>
      <p:sp>
        <p:nvSpPr>
          <p:cNvPr id="29699" name="Slide Number Placeholder 3"/>
          <p:cNvSpPr txBox="1">
            <a:spLocks noGrp="1"/>
          </p:cNvSpPr>
          <p:nvPr/>
        </p:nvSpPr>
        <p:spPr bwMode="auto">
          <a:xfrm>
            <a:off x="3884613" y="8686800"/>
            <a:ext cx="2971800" cy="455613"/>
          </a:xfrm>
          <a:prstGeom prst="rect">
            <a:avLst/>
          </a:prstGeom>
          <a:noFill/>
          <a:ln w="9525">
            <a:noFill/>
            <a:miter lim="800000"/>
            <a:headEnd/>
            <a:tailEnd/>
          </a:ln>
        </p:spPr>
        <p:txBody>
          <a:bodyPr lIns="89288" tIns="44645" rIns="89288" bIns="44645" anchor="b">
            <a:prstTxWarp prst="textNoShape">
              <a:avLst/>
            </a:prstTxWarp>
          </a:bodyPr>
          <a:lstStyle/>
          <a:p>
            <a:pPr algn="r" defTabSz="901700"/>
            <a:fld id="{151D795A-FF5F-7941-B1B8-1724D5E29C14}" type="slidenum">
              <a:rPr lang="en-US" sz="1300">
                <a:latin typeface="Arial" pitchFamily="1" charset="0"/>
              </a:rPr>
              <a:pPr algn="r" defTabSz="901700"/>
              <a:t>8</a:t>
            </a:fld>
            <a:endParaRPr lang="en-US" sz="1300">
              <a:latin typeface="Arial" pitchFamily="1"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cs typeface="ＭＳ Ｐゴシック" pitchFamily="1" charset="-128"/>
            </a:endParaRPr>
          </a:p>
        </p:txBody>
      </p:sp>
      <p:sp>
        <p:nvSpPr>
          <p:cNvPr id="31747" name="Slide Number Placeholder 3"/>
          <p:cNvSpPr>
            <a:spLocks noGrp="1"/>
          </p:cNvSpPr>
          <p:nvPr>
            <p:ph type="sldNum" sz="quarter" idx="5"/>
          </p:nvPr>
        </p:nvSpPr>
        <p:spPr bwMode="auto">
          <a:noFill/>
          <a:ln>
            <a:miter lim="800000"/>
            <a:headEnd/>
            <a:tailEnd/>
          </a:ln>
        </p:spPr>
        <p:txBody>
          <a:bodyPr/>
          <a:lstStyle/>
          <a:p>
            <a:fld id="{0A3B5FA0-2589-1840-AD0F-1BD61368D091}" type="slidenum">
              <a:rPr lang="en-US">
                <a:ea typeface="ＭＳ Ｐゴシック" pitchFamily="1" charset="-128"/>
                <a:cs typeface="ＭＳ Ｐゴシック" pitchFamily="1" charset="-128"/>
              </a:rPr>
              <a:pPr/>
              <a:t>9</a:t>
            </a:fld>
            <a:endParaRPr lang="en-US">
              <a:ea typeface="ＭＳ Ｐゴシック" pitchFamily="1" charset="-128"/>
              <a:cs typeface="ＭＳ Ｐゴシック" pitchFamily="1"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cs typeface="ＭＳ Ｐゴシック" pitchFamily="1" charset="-128"/>
            </a:endParaRPr>
          </a:p>
        </p:txBody>
      </p:sp>
      <p:sp>
        <p:nvSpPr>
          <p:cNvPr id="33795" name="Slide Number Placeholder 3"/>
          <p:cNvSpPr>
            <a:spLocks noGrp="1"/>
          </p:cNvSpPr>
          <p:nvPr>
            <p:ph type="sldNum" sz="quarter" idx="5"/>
          </p:nvPr>
        </p:nvSpPr>
        <p:spPr bwMode="auto">
          <a:noFill/>
          <a:ln>
            <a:miter lim="800000"/>
            <a:headEnd/>
            <a:tailEnd/>
          </a:ln>
        </p:spPr>
        <p:txBody>
          <a:bodyPr/>
          <a:lstStyle/>
          <a:p>
            <a:fld id="{2427732E-1D57-E24C-836B-F5B8F7C3936C}" type="slidenum">
              <a:rPr lang="en-US">
                <a:ea typeface="ＭＳ Ｐゴシック" pitchFamily="1" charset="-128"/>
                <a:cs typeface="ＭＳ Ｐゴシック" pitchFamily="1" charset="-128"/>
              </a:rPr>
              <a:pPr/>
              <a:t>10</a:t>
            </a:fld>
            <a:endParaRPr lang="en-US">
              <a:ea typeface="ＭＳ Ｐゴシック" pitchFamily="1" charset="-128"/>
              <a:cs typeface="ＭＳ Ｐゴシック" pitchFamily="1"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5280344C-BB00-DF45-B0E7-F66F4C0F7F88}" type="datetime1">
              <a:rPr lang="en-US"/>
              <a:pPr/>
              <a:t>4/23/12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ABCB6A4-376C-524D-A567-F87F60BAE5E0}"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80E7DDB-DC3E-0E4F-8EFA-768353BAAC38}" type="datetime1">
              <a:rPr lang="en-US"/>
              <a:pPr/>
              <a:t>4/23/12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07AC4B5-A3D3-334E-BF43-65ED633D38A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BAF0EEC-1EAB-654C-9ED0-D1D318BE337C}" type="datetime1">
              <a:rPr lang="en-US"/>
              <a:pPr/>
              <a:t>4/23/12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AFF889B-B4CE-2247-BB17-CB4FAF9CC3D0}"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p:txBody>
          <a:bodyPr/>
          <a:lstStyle>
            <a:lvl1pPr>
              <a:defRPr/>
            </a:lvl1pPr>
          </a:lstStyle>
          <a:p>
            <a:fld id="{93236918-E17D-7E48-B911-8DBFE8B49E6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827D57F-B419-0B49-9576-EC1C1C8CCBFB}" type="datetime1">
              <a:rPr lang="en-US"/>
              <a:pPr/>
              <a:t>4/23/12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95CD1AF-3D0C-A744-8B97-6D01A2134A2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3217983-06D1-F348-8A40-6A95D77854AA}" type="datetime1">
              <a:rPr lang="en-US"/>
              <a:pPr/>
              <a:t>4/23/12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31A14A3-5B91-664B-B713-04812887D2E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06732BE6-6C18-214E-A434-BF8B2DB1B13C}" type="datetime1">
              <a:rPr lang="en-US"/>
              <a:pPr/>
              <a:t>4/23/12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9FBE0CA-8BB4-2D42-8693-23FDE0F3048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5F49C742-A00F-6A4C-9A99-1ED11AA4F1F9}" type="datetime1">
              <a:rPr lang="en-US"/>
              <a:pPr/>
              <a:t>4/23/12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7A06B9A-347F-0E4D-9AE9-88DEB8BC6C8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1AB146DD-1AFA-2243-8296-571592F6354F}" type="datetime1">
              <a:rPr lang="en-US"/>
              <a:pPr/>
              <a:t>4/23/12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4EE008AD-74AE-EA4F-A275-5EFA2BB84CF0}"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2B03EE0-8A20-F847-AD18-001F742EB3DE}" type="datetime1">
              <a:rPr lang="en-US"/>
              <a:pPr/>
              <a:t>4/23/12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D80B5E38-888F-E04D-8A4D-75969E076AE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486A176-532A-BC46-B7FC-B4B687EED0EB}" type="datetime1">
              <a:rPr lang="en-US"/>
              <a:pPr/>
              <a:t>4/23/12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5E8D9A3-67BB-0846-8474-9B9881573A8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DF3198E-A091-7948-B17F-315300FA9ACC}" type="datetime1">
              <a:rPr lang="en-US"/>
              <a:pPr/>
              <a:t>4/23/12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590B038-A7F9-E542-942E-7FD8D6D0D72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ea typeface="Arial" pitchFamily="1" charset="0"/>
                <a:cs typeface="Arial" pitchFamily="1" charset="0"/>
              </a:defRPr>
            </a:lvl1pPr>
          </a:lstStyle>
          <a:p>
            <a:fld id="{A69A5FD2-306B-2D4C-9953-DC62D53B7A88}" type="datetime1">
              <a:rPr lang="en-US"/>
              <a:pPr/>
              <a:t>4/23/12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Arial" pitchFamily="1" charset="0"/>
                <a:cs typeface="Arial" pitchFamily="1" charset="0"/>
              </a:defRPr>
            </a:lvl1pPr>
          </a:lstStyle>
          <a:p>
            <a:fld id="{F1D3B690-F528-5F4F-AFE9-A7966A209504}" type="slidenum">
              <a:rPr lang="en-US"/>
              <a:pPr/>
              <a:t>‹#›</a:t>
            </a:fld>
            <a:endParaRPr lang="en-US"/>
          </a:p>
        </p:txBody>
      </p:sp>
      <p:sp>
        <p:nvSpPr>
          <p:cNvPr id="7" name="Rectangle 6"/>
          <p:cNvSpPr/>
          <p:nvPr userDrawn="1"/>
        </p:nvSpPr>
        <p:spPr>
          <a:xfrm>
            <a:off x="0" y="304800"/>
            <a:ext cx="9144000" cy="68580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32" name="Picture 7" descr="OVAE.gif"/>
          <p:cNvPicPr>
            <a:picLocks noChangeAspect="1"/>
          </p:cNvPicPr>
          <p:nvPr userDrawn="1"/>
        </p:nvPicPr>
        <p:blipFill>
          <a:blip r:embed="rId14"/>
          <a:srcRect/>
          <a:stretch>
            <a:fillRect/>
          </a:stretch>
        </p:blipFill>
        <p:spPr bwMode="auto">
          <a:xfrm>
            <a:off x="7620000" y="76200"/>
            <a:ext cx="1219200" cy="1219200"/>
          </a:xfrm>
          <a:prstGeom prst="rect">
            <a:avLst/>
          </a:prstGeom>
          <a:noFill/>
          <a:ln w="9525">
            <a:noFill/>
            <a:miter lim="800000"/>
            <a:headEnd/>
            <a:tailEnd/>
          </a:ln>
        </p:spPr>
      </p:pic>
      <p:pic>
        <p:nvPicPr>
          <p:cNvPr id="1033" name="Picture 8" descr="OVAE.gif"/>
          <p:cNvPicPr>
            <a:picLocks noChangeAspect="1"/>
          </p:cNvPicPr>
          <p:nvPr userDrawn="1"/>
        </p:nvPicPr>
        <p:blipFill>
          <a:blip r:embed="rId14"/>
          <a:srcRect/>
          <a:stretch>
            <a:fillRect/>
          </a:stretch>
        </p:blipFill>
        <p:spPr bwMode="auto">
          <a:xfrm>
            <a:off x="381000" y="6096000"/>
            <a:ext cx="609600"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defRPr>
      </a:lvl9pPr>
    </p:titleStyle>
    <p:bodyStyle>
      <a:lvl1pPr marL="342900" indent="-342900" algn="l" rtl="0" eaLnBrk="0" fontAlgn="base" hangingPunct="0">
        <a:spcBef>
          <a:spcPct val="20000"/>
        </a:spcBef>
        <a:spcAft>
          <a:spcPct val="0"/>
        </a:spcAft>
        <a:buFont typeface="Arial" pitchFamily="1"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pitchFamily="1"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itchFamily="1"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itchFamily="1"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itchFamily="1"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9" Type="http://schemas.openxmlformats.org/officeDocument/2006/relationships/hyperlink" Target="http://www.google.com/imgres?imgurl=http://library.thinkquest.org/J001156/writing%20process/sl_go_cluster.gif&amp;imgrefurl=http://library.thinkquest.org/J001156/writing%20process/sl_go_cluster.htm&amp;usg=__9dz0HGhBcHRA5940xhEodXPUdek=&amp;h=875&amp;w=684&amp;sz=11&amp;hl=en&amp;start=10&amp;sig2=QNaK_taX0KKktEIm_40vkw&amp;zoom=1&amp;um=1&amp;itbs=1&amp;tbnid=IeSiK71JfntB_M:&amp;tbnh=146&amp;tbnw=114&amp;prev=/images?q=graphic+organizers&amp;um=1&amp;hl=en&amp;sa=N&amp;rlz=1T4WZPA_enUS316US316&amp;ndsp=18&amp;tbm=isch&amp;ei=TV2fTd2bKZS6tgfl2qH-Ag" TargetMode="External"/><Relationship Id="rId20" Type="http://schemas.openxmlformats.org/officeDocument/2006/relationships/image" Target="../media/image31.jpeg"/><Relationship Id="rId21" Type="http://schemas.openxmlformats.org/officeDocument/2006/relationships/hyperlink" Target="http://www.google.com/imgres?imgurl=http://marizsuunn.files.wordpress.com/2011/03/graphic_organizer-1.jpg&amp;imgrefurl=http://marizsuunn.wordpress.com/2011/03/09/literacy-circles-habit-for-reading/&amp;usg=__WSSHEVcy-iC-yE0p0YORjtSxytY=&amp;h=880&amp;w=730&amp;sz=61&amp;hl=en&amp;start=24&amp;sig2=ktlrxIbNcAL6qtZzaiDwIA&amp;zoom=1&amp;um=1&amp;itbs=1&amp;tbnid=s1WSMGc6ai8tcM:&amp;tbnh=146&amp;tbnw=121&amp;prev=/images?q=graphic+organizers&amp;start=20&amp;um=1&amp;hl=en&amp;sa=N&amp;rlz=1T4WZPA_enUS316US316&amp;ndsp=20&amp;tbm=isch&amp;ei=u12fTabYN4e4tgeqj7mgAw" TargetMode="External"/><Relationship Id="rId22" Type="http://schemas.openxmlformats.org/officeDocument/2006/relationships/image" Target="../media/image32.jpeg"/><Relationship Id="rId23" Type="http://schemas.openxmlformats.org/officeDocument/2006/relationships/hyperlink" Target="http://www.google.com/imgres?imgurl=http://www.teach-nology.com/worksheets/graphic/neworg/cycle.gif&amp;imgrefurl=http://www.teach-nology.com/worksheets/graphic/neworg/cycle.html&amp;usg=__91Gg--qSd3YtL4fHl0Z0iYZZCGw=&amp;h=701&amp;w=636&amp;sz=14&amp;hl=en&amp;start=37&amp;sig2=rnIbwprAcJu9HTqax71Uqg&amp;zoom=1&amp;um=1&amp;itbs=1&amp;tbnid=VU1tjLBd1Hxd4M:&amp;tbnh=140&amp;tbnw=127&amp;prev=/images?q=graphic+organizers&amp;start=20&amp;um=1&amp;hl=en&amp;sa=N&amp;rlz=1T4WZPA_enUS316US316&amp;ndsp=20&amp;tbm=isch&amp;ei=u12fTabYN4e4tgeqj7mgAw" TargetMode="External"/><Relationship Id="rId24" Type="http://schemas.openxmlformats.org/officeDocument/2006/relationships/image" Target="../media/image33.jpeg"/><Relationship Id="rId25" Type="http://schemas.openxmlformats.org/officeDocument/2006/relationships/hyperlink" Target="http://www.google.com/imgres?imgurl=http://www.journeytoexcellence.org/practice/instruction/theories/experiential/images/organizer.jpg&amp;imgrefurl=http://www.journeytoexcellence.org/practice/instruction/theories/experiential/organizer.phtml&amp;usg=__Oo0D8WpOOg0xxrlL3soyQpWkRsk=&amp;h=564&amp;w=466&amp;sz=32&amp;hl=en&amp;start=39&amp;sig2=VESRkpiQrUbyarGbW7Q1vg&amp;zoom=1&amp;um=1&amp;itbs=1&amp;tbnid=xcTqfDEOElwN6M:&amp;tbnh=134&amp;tbnw=111&amp;prev=/images?q=graphic+organizers&amp;start=20&amp;um=1&amp;hl=en&amp;sa=N&amp;rlz=1T4WZPA_enUS316US316&amp;ndsp=20&amp;tbm=isch&amp;ei=u12fTabYN4e4tgeqj7mgAw" TargetMode="External"/><Relationship Id="rId26" Type="http://schemas.openxmlformats.org/officeDocument/2006/relationships/image" Target="../media/image34.jpeg"/><Relationship Id="rId27" Type="http://schemas.openxmlformats.org/officeDocument/2006/relationships/hyperlink" Target="http://www.google.com/imgres?imgurl=http://www.enchantedlearning.com/graphicorganizers/causeandeffect/gifs/fishbone4small.GIF&amp;imgrefurl=http://www.enchantedlearning.com/graphicorganizers/causeandeffect/fishbonechavez.shtml&amp;usg=__OC4xjYTQRBltgJ3l0l-0WjYtiVc=&amp;h=138&amp;w=171&amp;sz=2&amp;hl=en&amp;start=9&amp;sig2=CdLEHHp0HTqohRPKS3-a_g&amp;zoom=1&amp;um=1&amp;itbs=1&amp;tbnid=tmGDdLcEL3OsYM:&amp;tbnh=81&amp;tbnw=100&amp;prev=/images?q=fishbone+graphic+organizers&amp;um=1&amp;hl=en&amp;rlz=1T4WZPA_enUS316US316&amp;tbm=isch&amp;ei=8l2fTevBO5CatwfxusH6Ag" TargetMode="External"/><Relationship Id="rId28" Type="http://schemas.openxmlformats.org/officeDocument/2006/relationships/image" Target="../media/image35.jpeg"/><Relationship Id="rId10" Type="http://schemas.openxmlformats.org/officeDocument/2006/relationships/image" Target="../media/image26.jpeg"/><Relationship Id="rId11" Type="http://schemas.openxmlformats.org/officeDocument/2006/relationships/hyperlink" Target="http://www.google.com/imgres?imgurl=http://www.biologycorner.com/resources/graphic_organizer_animal.gif&amp;imgrefurl=http://www.biologycorner.com/worksheets.html&amp;usg=__xkeffTEcfYlYTiWbQopy1pyE6m4=&amp;h=828&amp;w=590&amp;sz=22&amp;hl=en&amp;start=3&amp;sig2=hNzpDOl72qKzXtqh8wSftQ&amp;zoom=1&amp;um=1&amp;itbs=1&amp;tbnid=FC_BF_qL8q_cHM:&amp;tbnh=144&amp;tbnw=103&amp;prev=/images?q=graphic+organizers&amp;um=1&amp;hl=en&amp;sa=N&amp;rlz=1T4WZPA_enUS316US316&amp;ndsp=18&amp;tbm=isch&amp;ei=TV2fTd2bKZS6tgfl2qH-Ag" TargetMode="External"/><Relationship Id="rId12" Type="http://schemas.openxmlformats.org/officeDocument/2006/relationships/image" Target="../media/image27.jpeg"/><Relationship Id="rId13" Type="http://schemas.openxmlformats.org/officeDocument/2006/relationships/hyperlink" Target="http://www.google.com/imgres?imgurl=http://schools.u-46.org/images/image/EHS/facs/graphic%20organizer%202.gif&amp;imgrefurl=http://schools.u-46.org/index.pl?id=24846&amp;usg=__uhwdFEGjnGDqkrQUw1iVt9Drw50=&amp;h=549&amp;w=640&amp;sz=9&amp;hl=en&amp;start=8&amp;sig2=_J4zUJqn_6J88FFCnc9eMA&amp;zoom=1&amp;um=1&amp;itbs=1&amp;tbnid=0RFZrUuU1_sV0M:&amp;tbnh=118&amp;tbnw=137&amp;prev=/images?q=graphic+organizers&amp;um=1&amp;hl=en&amp;sa=N&amp;rlz=1T4WZPA_enUS316US316&amp;ndsp=18&amp;tbm=isch&amp;ei=TV2fTd2bKZS6tgfl2qH-Ag" TargetMode="External"/><Relationship Id="rId14" Type="http://schemas.openxmlformats.org/officeDocument/2006/relationships/image" Target="../media/image28.jpeg"/><Relationship Id="rId15" Type="http://schemas.openxmlformats.org/officeDocument/2006/relationships/hyperlink" Target="http://www.google.com/imgres?imgurl=http://schools.u-46.org/images/image/EHS/facs/graphic%20organizer%204.gif&amp;imgrefurl=http://schools.u-46.org/index.pl?id=24846&amp;usg=__AJ2Ug_V76DuKUlbRPQJJSyuQlHA=&amp;h=539&amp;w=644&amp;sz=11&amp;hl=en&amp;start=9&amp;sig2=shHZoe0pZBFXIp_uuscB4Q&amp;zoom=1&amp;um=1&amp;itbs=1&amp;tbnid=nDt6SJZBCXd4RM:&amp;tbnh=115&amp;tbnw=137&amp;prev=/images?q=graphic+organizers&amp;um=1&amp;hl=en&amp;sa=N&amp;rlz=1T4WZPA_enUS316US316&amp;ndsp=18&amp;tbm=isch&amp;ei=TV2fTd2bKZS6tgfl2qH-Ag" TargetMode="External"/><Relationship Id="rId16" Type="http://schemas.openxmlformats.org/officeDocument/2006/relationships/image" Target="../media/image29.jpeg"/><Relationship Id="rId17" Type="http://schemas.openxmlformats.org/officeDocument/2006/relationships/hyperlink" Target="http://www.google.com/imgres?imgurl=http://library.thinkquest.org/J001156/writing%20process/sl_go_cause_effect.gif&amp;imgrefurl=http://library.thinkquest.org/J001156/writing%20process/sl_go_cause.htm&amp;usg=__tiXS1UV4i8LlpPXIAC2Fey_U2Xs=&amp;h=875&amp;w=684&amp;sz=7&amp;hl=en&amp;start=13&amp;sig2=4wm5iwqDMZWY84UiYDu9Vw&amp;zoom=1&amp;um=1&amp;itbs=1&amp;tbnid=qEPspaclDGzurM:&amp;tbnh=146&amp;tbnw=114&amp;prev=/images?q=graphic+organizers&amp;um=1&amp;hl=en&amp;sa=N&amp;rlz=1T4WZPA_enUS316US316&amp;ndsp=18&amp;tbm=isch&amp;ei=TV2fTd2bKZS6tgfl2qH-Ag" TargetMode="External"/><Relationship Id="rId18" Type="http://schemas.openxmlformats.org/officeDocument/2006/relationships/image" Target="../media/image30.jpeg"/><Relationship Id="rId19" Type="http://schemas.openxmlformats.org/officeDocument/2006/relationships/hyperlink" Target="http://www.google.com/imgres?imgurl=http://www.ncrel.org/sdrs/areas/issues/students/learning/lr2spid.gif&amp;imgrefurl=http://www.ncrel.org/sdrs/areas/issues/students/learning/lr1grorg.htm&amp;usg=__i8APMb2ZWrUCQSvAQ4zF561jwZ0=&amp;h=366&amp;w=511&amp;sz=4&amp;hl=en&amp;start=18&amp;sig2=VgsiQga0YG9MTS23lZOR_A&amp;zoom=1&amp;um=1&amp;itbs=1&amp;tbnid=zNqlc9q2Qt7wwM:&amp;tbnh=94&amp;tbnw=131&amp;prev=/images?q=graphic+organizers&amp;um=1&amp;hl=en&amp;sa=N&amp;rlz=1T4WZPA_enUS316US316&amp;ndsp=18&amp;tbm=isch&amp;ei=TV2fTd2bKZS6tgfl2qH-Ag" TargetMode="External"/><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hyperlink" Target="http://www.google.com/imgres?imgurl=http://blogs.learnnc.org/instructify/files/2010/05/sandwich-graphic-organizer.jpg&amp;imgrefurl=http://eatoneducationalinsights.edublogs.org/2010/06/21/graphic-organizer-collection/&amp;usg=__6ySS52-mLp9hAD6wbnQp6pKD9is=&amp;h=326&amp;w=350&amp;sz=20&amp;hl=en&amp;start=107&amp;sig2=_QFROAZjVRRSVuDsV0fdEw&amp;zoom=1&amp;um=1&amp;itbs=1&amp;tbnid=fKDEEKpjrt-9DM:&amp;tbnh=112&amp;tbnw=120&amp;prev=/images?q=graphic+organizers&amp;start=90&amp;um=1&amp;hl=en&amp;sa=N&amp;rlz=1T4WZPA_enUS316US316&amp;ndsp=18&amp;tbm=isch&amp;ei=vVyfTZKOGcG1twe8-uGcAw" TargetMode="External"/><Relationship Id="rId4" Type="http://schemas.openxmlformats.org/officeDocument/2006/relationships/image" Target="../media/image23.jpeg"/><Relationship Id="rId5" Type="http://schemas.openxmlformats.org/officeDocument/2006/relationships/hyperlink" Target="http://www.google.com/imgres?imgurl=http://www.sabine.k12.la.us/zhs/Teacher%20Stuff/cluster1.bmp&amp;imgrefurl=http://www.sabine.k12.la.us/zhs/rubrics&amp;organizers.htm&amp;usg=__oA36K6gwkp_3v3_7O_k9o9-5OOk=&amp;h=441&amp;w=595&amp;sz=771&amp;hl=en&amp;start=88&amp;sig2=WowsWlgJsy8baHjrxj_xnw&amp;zoom=1&amp;um=1&amp;itbs=1&amp;tbnid=9TkYc9WpG2cihM:&amp;tbnh=100&amp;tbnw=135&amp;prev=/images?q=graphic+organizers&amp;start=72&amp;um=1&amp;hl=en&amp;sa=N&amp;rlz=1T4WZPA_enUS316US316&amp;ndsp=18&amp;tbm=isch&amp;ei=uFyfTdv7FcOWtwfvs9T9Ag" TargetMode="External"/><Relationship Id="rId6" Type="http://schemas.openxmlformats.org/officeDocument/2006/relationships/image" Target="../media/image24.jpeg"/><Relationship Id="rId7" Type="http://schemas.openxmlformats.org/officeDocument/2006/relationships/hyperlink" Target="http://www.google.com/imgres?imgurl=http://www.lburkhart.com/elem/clarist/venn.gif&amp;imgrefurl=http://www.lburkhart.com/elem/clarist.htm&amp;usg=__4UY-JKydYE42vQY8_1HiBNlB5f8=&amp;h=550&amp;w=718&amp;sz=4&amp;hl=en&amp;start=89&amp;sig2=y9senrVE7BQZxQ0Vqhvb_g&amp;zoom=1&amp;um=1&amp;itbs=1&amp;tbnid=pD24wuoqyVg-jM:&amp;tbnh=107&amp;tbnw=140&amp;prev=/images?q=graphic+organizers&amp;start=72&amp;um=1&amp;hl=en&amp;sa=N&amp;rlz=1T4WZPA_enUS316US316&amp;ndsp=18&amp;tbm=isch&amp;ei=uFyfTdv7FcOWtwfvs9T9Ag" TargetMode="External"/><Relationship Id="rId8" Type="http://schemas.openxmlformats.org/officeDocument/2006/relationships/image" Target="../media/image2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hyperlink" Target="..%5C..%5C..%5CCLASSROOM%20VIDEOS%5Cpartner_collaboration_Howard.mp4" TargetMode="External"/><Relationship Id="rId4" Type="http://schemas.openxmlformats.org/officeDocument/2006/relationships/image" Target="../media/image37.png"/><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4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image" Target="../media/image41.wmf"/><Relationship Id="rId4" Type="http://schemas.openxmlformats.org/officeDocument/2006/relationships/image" Target="../media/image42.wmf"/><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8.jpeg"/><Relationship Id="rId5" Type="http://schemas.openxmlformats.org/officeDocument/2006/relationships/image" Target="../media/image9.jpeg"/><Relationship Id="rId6" Type="http://schemas.openxmlformats.org/officeDocument/2006/relationships/image" Target="../media/image10.jpeg"/><Relationship Id="rId7" Type="http://schemas.openxmlformats.org/officeDocument/2006/relationships/image" Target="../media/image11.jpe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image" Target="../media/image45.jpeg"/><Relationship Id="rId4" Type="http://schemas.openxmlformats.org/officeDocument/2006/relationships/image" Target="../media/image46.png"/><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 Id="rId3" Type="http://schemas.openxmlformats.org/officeDocument/2006/relationships/image" Target="../media/image47.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jpe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choolturnaroundsupport.org/content/discussions"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emf"/><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762000" y="3124200"/>
            <a:ext cx="7772400" cy="685800"/>
          </a:xfrm>
          <a:prstGeom prst="rect">
            <a:avLst/>
          </a:prstGeom>
        </p:spPr>
        <p:txBody>
          <a:bodyPr>
            <a:normAutofit/>
          </a:bodyPr>
          <a:lstStyle/>
          <a:p>
            <a:pPr fontAlgn="auto">
              <a:spcBef>
                <a:spcPts val="0"/>
              </a:spcBef>
              <a:spcAft>
                <a:spcPts val="0"/>
              </a:spcAft>
              <a:defRPr/>
            </a:pPr>
            <a:r>
              <a:rPr lang="en-US" b="1" cap="all" dirty="0">
                <a:solidFill>
                  <a:srgbClr val="1F497D"/>
                </a:solidFill>
                <a:latin typeface="Arial"/>
                <a:ea typeface="+mn-ea"/>
                <a:cs typeface="Arial"/>
              </a:rPr>
              <a:t>ALGEBRA INTENSIFICATION: </a:t>
            </a:r>
          </a:p>
          <a:p>
            <a:pPr fontAlgn="auto">
              <a:spcBef>
                <a:spcPts val="0"/>
              </a:spcBef>
              <a:spcAft>
                <a:spcPts val="0"/>
              </a:spcAft>
              <a:defRPr/>
            </a:pPr>
            <a:r>
              <a:rPr lang="en-US" b="1" cap="all" dirty="0">
                <a:solidFill>
                  <a:srgbClr val="1F497D"/>
                </a:solidFill>
                <a:latin typeface="Arial"/>
                <a:ea typeface="+mn-ea"/>
                <a:cs typeface="Arial"/>
              </a:rPr>
              <a:t>Research-based Interventions for Algebra Success</a:t>
            </a:r>
          </a:p>
        </p:txBody>
      </p:sp>
      <p:pic>
        <p:nvPicPr>
          <p:cNvPr id="15362" name="Picture 4" descr="JFF_NewLogo_Stacked.jpg"/>
          <p:cNvPicPr>
            <a:picLocks noChangeAspect="1"/>
          </p:cNvPicPr>
          <p:nvPr/>
        </p:nvPicPr>
        <p:blipFill>
          <a:blip r:embed="rId2"/>
          <a:srcRect/>
          <a:stretch>
            <a:fillRect/>
          </a:stretch>
        </p:blipFill>
        <p:spPr bwMode="auto">
          <a:xfrm>
            <a:off x="3429000" y="5867400"/>
            <a:ext cx="2286000" cy="639763"/>
          </a:xfrm>
          <a:prstGeom prst="rect">
            <a:avLst/>
          </a:prstGeom>
          <a:noFill/>
          <a:ln w="9525">
            <a:noFill/>
            <a:miter lim="800000"/>
            <a:headEnd/>
            <a:tailEnd/>
          </a:ln>
        </p:spPr>
      </p:pic>
      <p:sp>
        <p:nvSpPr>
          <p:cNvPr id="6" name="Rectangle 5"/>
          <p:cNvSpPr/>
          <p:nvPr/>
        </p:nvSpPr>
        <p:spPr>
          <a:xfrm>
            <a:off x="0" y="0"/>
            <a:ext cx="9144000" cy="205740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atin typeface="Arial"/>
              <a:cs typeface="Arial"/>
            </a:endParaRPr>
          </a:p>
        </p:txBody>
      </p:sp>
      <p:pic>
        <p:nvPicPr>
          <p:cNvPr id="15364" name="Picture 6" descr="OVAE.gif"/>
          <p:cNvPicPr>
            <a:picLocks noChangeAspect="1"/>
          </p:cNvPicPr>
          <p:nvPr/>
        </p:nvPicPr>
        <p:blipFill>
          <a:blip r:embed="rId3"/>
          <a:srcRect/>
          <a:stretch>
            <a:fillRect/>
          </a:stretch>
        </p:blipFill>
        <p:spPr bwMode="auto">
          <a:xfrm>
            <a:off x="3581400" y="1066800"/>
            <a:ext cx="1930400" cy="1930400"/>
          </a:xfrm>
          <a:prstGeom prst="rect">
            <a:avLst/>
          </a:prstGeom>
          <a:noFill/>
          <a:ln w="9525">
            <a:noFill/>
            <a:miter lim="800000"/>
            <a:headEnd/>
            <a:tailEnd/>
          </a:ln>
        </p:spPr>
      </p:pic>
      <p:sp>
        <p:nvSpPr>
          <p:cNvPr id="9" name="Rectangle 8"/>
          <p:cNvSpPr/>
          <p:nvPr/>
        </p:nvSpPr>
        <p:spPr>
          <a:xfrm>
            <a:off x="152400" y="5943600"/>
            <a:ext cx="1066800" cy="914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atin typeface="Arial"/>
              <a:cs typeface="Arial"/>
            </a:endParaRPr>
          </a:p>
        </p:txBody>
      </p:sp>
      <p:sp>
        <p:nvSpPr>
          <p:cNvPr id="15366" name="TextBox 10"/>
          <p:cNvSpPr txBox="1">
            <a:spLocks noChangeArrowheads="1"/>
          </p:cNvSpPr>
          <p:nvPr/>
        </p:nvSpPr>
        <p:spPr bwMode="auto">
          <a:xfrm>
            <a:off x="762000" y="4038600"/>
            <a:ext cx="7772400" cy="1400175"/>
          </a:xfrm>
          <a:prstGeom prst="rect">
            <a:avLst/>
          </a:prstGeom>
          <a:noFill/>
          <a:ln w="9525">
            <a:noFill/>
            <a:miter lim="800000"/>
            <a:headEnd/>
            <a:tailEnd/>
          </a:ln>
        </p:spPr>
        <p:txBody>
          <a:bodyPr>
            <a:prstTxWarp prst="textNoShape">
              <a:avLst/>
            </a:prstTxWarp>
            <a:spAutoFit/>
          </a:bodyPr>
          <a:lstStyle/>
          <a:p>
            <a:pPr>
              <a:spcBef>
                <a:spcPts val="300"/>
              </a:spcBef>
              <a:spcAft>
                <a:spcPts val="300"/>
              </a:spcAft>
            </a:pPr>
            <a:r>
              <a:rPr lang="en-US" sz="1400" b="1" dirty="0" err="1">
                <a:solidFill>
                  <a:schemeClr val="tx2"/>
                </a:solidFill>
                <a:latin typeface="Arial" pitchFamily="1" charset="0"/>
              </a:rPr>
              <a:t>Kathi</a:t>
            </a:r>
            <a:r>
              <a:rPr lang="en-US" sz="1400" b="1" dirty="0">
                <a:solidFill>
                  <a:schemeClr val="tx2"/>
                </a:solidFill>
                <a:latin typeface="Arial" pitchFamily="1" charset="0"/>
              </a:rPr>
              <a:t> Cook</a:t>
            </a:r>
            <a:r>
              <a:rPr lang="en-US" sz="1400" dirty="0">
                <a:solidFill>
                  <a:schemeClr val="tx2"/>
                </a:solidFill>
                <a:latin typeface="Arial" pitchFamily="1" charset="0"/>
              </a:rPr>
              <a:t>, The Charles A. Dana Center at the University of Texas at Austin</a:t>
            </a:r>
          </a:p>
          <a:p>
            <a:pPr>
              <a:spcBef>
                <a:spcPts val="300"/>
              </a:spcBef>
              <a:spcAft>
                <a:spcPts val="300"/>
              </a:spcAft>
            </a:pPr>
            <a:r>
              <a:rPr lang="en-US" sz="1400" b="1" dirty="0">
                <a:solidFill>
                  <a:schemeClr val="tx2"/>
                </a:solidFill>
                <a:latin typeface="Arial" pitchFamily="1" charset="0"/>
              </a:rPr>
              <a:t>Deborah Bower</a:t>
            </a:r>
            <a:r>
              <a:rPr lang="en-US" sz="1400" dirty="0">
                <a:solidFill>
                  <a:schemeClr val="tx2"/>
                </a:solidFill>
                <a:latin typeface="Arial" pitchFamily="1" charset="0"/>
              </a:rPr>
              <a:t>, Ballard High School, Seattle Public Schools</a:t>
            </a:r>
          </a:p>
          <a:p>
            <a:pPr>
              <a:spcBef>
                <a:spcPts val="300"/>
              </a:spcBef>
              <a:spcAft>
                <a:spcPts val="300"/>
              </a:spcAft>
            </a:pPr>
            <a:r>
              <a:rPr lang="en-US" sz="1400" b="1" dirty="0">
                <a:solidFill>
                  <a:schemeClr val="tx2"/>
                </a:solidFill>
                <a:latin typeface="Arial" pitchFamily="1" charset="0"/>
              </a:rPr>
              <a:t>Moderated by: David Yi</a:t>
            </a:r>
            <a:r>
              <a:rPr lang="en-US" sz="1400" dirty="0">
                <a:solidFill>
                  <a:schemeClr val="tx2"/>
                </a:solidFill>
                <a:latin typeface="Arial" pitchFamily="1" charset="0"/>
              </a:rPr>
              <a:t>, Education Program Specialist, U.S. Department of Education and </a:t>
            </a:r>
            <a:r>
              <a:rPr lang="en-US" sz="1400" b="1" dirty="0">
                <a:solidFill>
                  <a:schemeClr val="tx2"/>
                </a:solidFill>
                <a:latin typeface="Arial" pitchFamily="1" charset="0"/>
              </a:rPr>
              <a:t>Brian Keating</a:t>
            </a:r>
            <a:r>
              <a:rPr lang="en-US" sz="1400" dirty="0">
                <a:solidFill>
                  <a:schemeClr val="tx2"/>
                </a:solidFill>
                <a:latin typeface="Arial" pitchFamily="1" charset="0"/>
              </a:rPr>
              <a:t>, </a:t>
            </a:r>
            <a:r>
              <a:rPr lang="en-US" sz="1400" dirty="0">
                <a:solidFill>
                  <a:schemeClr val="tx2"/>
                </a:solidFill>
                <a:latin typeface="Arial Bold" pitchFamily="1" charset="0"/>
                <a:ea typeface="Arial Bold" pitchFamily="1" charset="0"/>
                <a:cs typeface="Arial Bold" pitchFamily="1" charset="0"/>
              </a:rPr>
              <a:t>Webinar Facilitator and Knowledge Manager, Maher &amp; Maher </a:t>
            </a:r>
            <a:r>
              <a:rPr lang="en-US" sz="1400" dirty="0">
                <a:solidFill>
                  <a:schemeClr val="tx2"/>
                </a:solidFill>
                <a:latin typeface="Arial" pitchFamily="1" charset="0"/>
              </a:rPr>
              <a:t> </a:t>
            </a:r>
            <a:endParaRPr lang="en-US" sz="1400" b="1" dirty="0">
              <a:solidFill>
                <a:schemeClr val="tx2"/>
              </a:solidFill>
              <a:latin typeface="Arial" pitchFamily="1" charset="0"/>
            </a:endParaRPr>
          </a:p>
          <a:p>
            <a:pPr>
              <a:spcBef>
                <a:spcPts val="300"/>
              </a:spcBef>
              <a:spcAft>
                <a:spcPts val="300"/>
              </a:spcAft>
            </a:pPr>
            <a:r>
              <a:rPr lang="en-US" sz="1400" dirty="0">
                <a:solidFill>
                  <a:schemeClr val="tx2"/>
                </a:solidFill>
                <a:latin typeface="Arial" pitchFamily="1"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457200" y="304800"/>
            <a:ext cx="6324600" cy="685800"/>
          </a:xfrm>
          <a:prstGeom prst="rect">
            <a:avLst/>
          </a:prstGeom>
        </p:spPr>
        <p:txBody>
          <a:bodyPr anchor="ctr">
            <a:normAutofit/>
          </a:bodyPr>
          <a:lstStyle/>
          <a:p>
            <a:pPr defTabSz="457200" fontAlgn="auto">
              <a:spcAft>
                <a:spcPts val="0"/>
              </a:spcAft>
              <a:defRPr/>
            </a:pPr>
            <a:r>
              <a:rPr lang="en-US" sz="1600" b="1" cap="all" dirty="0">
                <a:solidFill>
                  <a:schemeClr val="bg1"/>
                </a:solidFill>
                <a:latin typeface="Arial"/>
                <a:ea typeface="+mj-ea"/>
                <a:cs typeface="Arial"/>
              </a:rPr>
              <a:t>ARCHITECTURE FOR INTENSIFICATION</a:t>
            </a:r>
          </a:p>
        </p:txBody>
      </p:sp>
      <p:sp>
        <p:nvSpPr>
          <p:cNvPr id="32770"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5E8747DD-7DEB-4149-AA13-3B82011F7E29}" type="slidenum">
              <a:rPr lang="en-US" sz="1200">
                <a:solidFill>
                  <a:srgbClr val="7F7F7F"/>
                </a:solidFill>
                <a:latin typeface="Calibri (Body)" charset="0"/>
                <a:ea typeface="Calibri (Body)" charset="0"/>
                <a:cs typeface="Calibri (Body)" charset="0"/>
              </a:rPr>
              <a:pPr algn="r"/>
              <a:t>10</a:t>
            </a:fld>
            <a:endParaRPr lang="en-US" sz="1200">
              <a:solidFill>
                <a:srgbClr val="7F7F7F"/>
              </a:solidFill>
              <a:latin typeface="Calibri (Body)" charset="0"/>
              <a:ea typeface="Calibri (Body)" charset="0"/>
              <a:cs typeface="Calibri (Body)" charset="0"/>
            </a:endParaRPr>
          </a:p>
        </p:txBody>
      </p:sp>
      <p:sp>
        <p:nvSpPr>
          <p:cNvPr id="32771"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pic>
        <p:nvPicPr>
          <p:cNvPr id="32772" name="Picture 5" descr="ia_diagram_A.gif"/>
          <p:cNvPicPr>
            <a:picLocks noChangeAspect="1"/>
          </p:cNvPicPr>
          <p:nvPr/>
        </p:nvPicPr>
        <p:blipFill>
          <a:blip r:embed="rId3"/>
          <a:srcRect/>
          <a:stretch>
            <a:fillRect/>
          </a:stretch>
        </p:blipFill>
        <p:spPr bwMode="auto">
          <a:xfrm>
            <a:off x="1371600" y="1752600"/>
            <a:ext cx="6261100" cy="3924300"/>
          </a:xfrm>
          <a:prstGeom prst="rect">
            <a:avLst/>
          </a:prstGeom>
          <a:noFill/>
          <a:ln w="9525">
            <a:noFill/>
            <a:miter lim="800000"/>
            <a:headEnd/>
            <a:tailEnd/>
          </a:ln>
        </p:spPr>
      </p:pic>
      <p:sp>
        <p:nvSpPr>
          <p:cNvPr id="2" name="TextBox 1"/>
          <p:cNvSpPr txBox="1"/>
          <p:nvPr/>
        </p:nvSpPr>
        <p:spPr>
          <a:xfrm>
            <a:off x="1752600" y="6248400"/>
            <a:ext cx="6858000" cy="400110"/>
          </a:xfrm>
          <a:prstGeom prst="rect">
            <a:avLst/>
          </a:prstGeom>
          <a:noFill/>
        </p:spPr>
        <p:txBody>
          <a:bodyPr wrap="square" rtlCol="0">
            <a:spAutoFit/>
          </a:bodyPr>
          <a:lstStyle/>
          <a:p>
            <a:pPr algn="r"/>
            <a:r>
              <a:rPr lang="en-US" sz="1000" dirty="0">
                <a:latin typeface="Arial"/>
                <a:cs typeface="Arial"/>
              </a:rPr>
              <a:t>Copyright </a:t>
            </a:r>
            <a:r>
              <a:rPr lang="en-US" sz="1000" dirty="0" smtClean="0">
                <a:latin typeface="Arial"/>
                <a:cs typeface="Arial"/>
              </a:rPr>
              <a:t>2012 </a:t>
            </a:r>
            <a:r>
              <a:rPr lang="en-US" sz="1000" dirty="0">
                <a:latin typeface="Arial"/>
                <a:cs typeface="Arial"/>
              </a:rPr>
              <a:t>Charles A. Dana Center at the University of Texas at Austin, Learning Sciences Research Institute at the University of Illinois at Chicago, and Agile Mind, </a:t>
            </a:r>
            <a:r>
              <a:rPr lang="en-US" sz="1000" dirty="0" smtClean="0">
                <a:latin typeface="Arial"/>
                <a:cs typeface="Arial"/>
              </a:rPr>
              <a:t>Inc.</a:t>
            </a:r>
            <a:endParaRPr lang="en-US" sz="1000" dirty="0">
              <a:latin typeface="Arial"/>
              <a:cs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7" name="Title 1"/>
          <p:cNvSpPr txBox="1">
            <a:spLocks/>
          </p:cNvSpPr>
          <p:nvPr/>
        </p:nvSpPr>
        <p:spPr bwMode="auto">
          <a:xfrm>
            <a:off x="457200" y="304800"/>
            <a:ext cx="6324600" cy="685800"/>
          </a:xfrm>
          <a:prstGeom prst="rect">
            <a:avLst/>
          </a:prstGeom>
          <a:noFill/>
          <a:ln w="9525">
            <a:noFill/>
            <a:miter lim="800000"/>
            <a:headEnd/>
            <a:tailEnd/>
          </a:ln>
        </p:spPr>
        <p:txBody>
          <a:bodyPr anchor="ctr">
            <a:prstTxWarp prst="textNoShape">
              <a:avLst/>
            </a:prstTxWarp>
          </a:bodyPr>
          <a:lstStyle/>
          <a:p>
            <a:pPr defTabSz="457200"/>
            <a:r>
              <a:rPr lang="en-US" sz="1600" b="1">
                <a:solidFill>
                  <a:schemeClr val="bg1"/>
                </a:solidFill>
                <a:latin typeface="Arial" pitchFamily="1" charset="0"/>
              </a:rPr>
              <a:t>ONE POSSIBLE ARCHITECTURE…</a:t>
            </a:r>
          </a:p>
        </p:txBody>
      </p:sp>
      <p:sp>
        <p:nvSpPr>
          <p:cNvPr id="34818"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BCE58038-0AC3-DD42-8852-AA045B37E551}" type="slidenum">
              <a:rPr lang="en-US" sz="1200">
                <a:solidFill>
                  <a:srgbClr val="7F7F7F"/>
                </a:solidFill>
                <a:latin typeface="Calibri (Body)" charset="0"/>
                <a:ea typeface="Calibri (Body)" charset="0"/>
                <a:cs typeface="Calibri (Body)" charset="0"/>
              </a:rPr>
              <a:pPr algn="r"/>
              <a:t>11</a:t>
            </a:fld>
            <a:endParaRPr lang="en-US" sz="1200">
              <a:solidFill>
                <a:srgbClr val="7F7F7F"/>
              </a:solidFill>
              <a:latin typeface="Calibri (Body)" charset="0"/>
              <a:ea typeface="Calibri (Body)" charset="0"/>
              <a:cs typeface="Calibri (Body)" charset="0"/>
            </a:endParaRPr>
          </a:p>
        </p:txBody>
      </p:sp>
      <p:sp>
        <p:nvSpPr>
          <p:cNvPr id="34819"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pic>
        <p:nvPicPr>
          <p:cNvPr id="34820" name="Picture 5" descr="ia_diagram_B.gif"/>
          <p:cNvPicPr>
            <a:picLocks noChangeAspect="1"/>
          </p:cNvPicPr>
          <p:nvPr/>
        </p:nvPicPr>
        <p:blipFill>
          <a:blip r:embed="rId3"/>
          <a:srcRect/>
          <a:stretch>
            <a:fillRect/>
          </a:stretch>
        </p:blipFill>
        <p:spPr bwMode="auto">
          <a:xfrm>
            <a:off x="1371600" y="1752600"/>
            <a:ext cx="6261100" cy="3924300"/>
          </a:xfrm>
          <a:prstGeom prst="rect">
            <a:avLst/>
          </a:prstGeom>
          <a:noFill/>
          <a:ln w="9525">
            <a:noFill/>
            <a:miter lim="800000"/>
            <a:headEnd/>
            <a:tailEnd/>
          </a:ln>
        </p:spPr>
      </p:pic>
      <p:sp>
        <p:nvSpPr>
          <p:cNvPr id="2" name="TextBox 1"/>
          <p:cNvSpPr txBox="1"/>
          <p:nvPr/>
        </p:nvSpPr>
        <p:spPr>
          <a:xfrm>
            <a:off x="1752600" y="6248400"/>
            <a:ext cx="6858000" cy="400110"/>
          </a:xfrm>
          <a:prstGeom prst="rect">
            <a:avLst/>
          </a:prstGeom>
          <a:noFill/>
        </p:spPr>
        <p:txBody>
          <a:bodyPr wrap="square" rtlCol="0">
            <a:spAutoFit/>
          </a:bodyPr>
          <a:lstStyle/>
          <a:p>
            <a:pPr algn="r"/>
            <a:r>
              <a:rPr lang="en-US" sz="1000" dirty="0">
                <a:latin typeface="Arial"/>
                <a:cs typeface="Arial"/>
              </a:rPr>
              <a:t>Copyright </a:t>
            </a:r>
            <a:r>
              <a:rPr lang="en-US" sz="1000" dirty="0" smtClean="0">
                <a:latin typeface="Arial"/>
                <a:cs typeface="Arial"/>
              </a:rPr>
              <a:t>2012 </a:t>
            </a:r>
            <a:r>
              <a:rPr lang="en-US" sz="1000" dirty="0">
                <a:latin typeface="Arial"/>
                <a:cs typeface="Arial"/>
              </a:rPr>
              <a:t>Charles A. Dana Center at the University of Texas at Austin, Learning Sciences Research Institute at the University of Illinois at Chicago, and Agile Mind, Inc</a:t>
            </a:r>
            <a:r>
              <a:rPr lang="en-US" sz="1000" dirty="0" smtClean="0">
                <a:latin typeface="Arial"/>
                <a:cs typeface="Arial"/>
              </a:rPr>
              <a:t>.</a:t>
            </a:r>
            <a:endParaRPr lang="en-US" sz="1000" dirty="0">
              <a:latin typeface="Arial"/>
              <a:cs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457200" y="304800"/>
            <a:ext cx="6324600" cy="685800"/>
          </a:xfrm>
          <a:prstGeom prst="rect">
            <a:avLst/>
          </a:prstGeom>
        </p:spPr>
        <p:txBody>
          <a:bodyPr anchor="ctr">
            <a:normAutofit/>
          </a:bodyPr>
          <a:lstStyle/>
          <a:p>
            <a:pPr defTabSz="457200" fontAlgn="auto">
              <a:spcAft>
                <a:spcPts val="0"/>
              </a:spcAft>
              <a:defRPr/>
            </a:pPr>
            <a:r>
              <a:rPr lang="en-US" sz="1600" b="1" cap="all" dirty="0">
                <a:solidFill>
                  <a:schemeClr val="bg1"/>
                </a:solidFill>
                <a:latin typeface="Arial"/>
                <a:ea typeface="+mj-ea"/>
                <a:cs typeface="Arial"/>
              </a:rPr>
              <a:t>CREATING ACTIVE LEARNERS</a:t>
            </a:r>
          </a:p>
        </p:txBody>
      </p:sp>
      <p:sp>
        <p:nvSpPr>
          <p:cNvPr id="36866"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7628AE1E-A4A7-5A44-B42B-746ACCBA4B42}" type="slidenum">
              <a:rPr lang="en-US" sz="1200">
                <a:solidFill>
                  <a:srgbClr val="7F7F7F"/>
                </a:solidFill>
                <a:latin typeface="Calibri (Body)" charset="0"/>
                <a:ea typeface="Calibri (Body)" charset="0"/>
                <a:cs typeface="Calibri (Body)" charset="0"/>
              </a:rPr>
              <a:pPr algn="r"/>
              <a:t>12</a:t>
            </a:fld>
            <a:endParaRPr lang="en-US" sz="1200">
              <a:solidFill>
                <a:srgbClr val="7F7F7F"/>
              </a:solidFill>
              <a:latin typeface="Calibri (Body)" charset="0"/>
              <a:ea typeface="Calibri (Body)" charset="0"/>
              <a:cs typeface="Calibri (Body)" charset="0"/>
            </a:endParaRPr>
          </a:p>
        </p:txBody>
      </p:sp>
      <p:sp>
        <p:nvSpPr>
          <p:cNvPr id="36867"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sp>
        <p:nvSpPr>
          <p:cNvPr id="36868" name="Rectangle 6"/>
          <p:cNvSpPr>
            <a:spLocks noChangeArrowheads="1"/>
          </p:cNvSpPr>
          <p:nvPr/>
        </p:nvSpPr>
        <p:spPr bwMode="auto">
          <a:xfrm>
            <a:off x="457200" y="2881313"/>
            <a:ext cx="8229600" cy="1538287"/>
          </a:xfrm>
          <a:prstGeom prst="rect">
            <a:avLst/>
          </a:prstGeom>
          <a:noFill/>
          <a:ln w="9525">
            <a:noFill/>
            <a:miter lim="800000"/>
            <a:headEnd/>
            <a:tailEnd/>
          </a:ln>
        </p:spPr>
        <p:txBody>
          <a:bodyPr>
            <a:prstTxWarp prst="textNoShape">
              <a:avLst/>
            </a:prstTxWarp>
            <a:spAutoFit/>
          </a:bodyPr>
          <a:lstStyle/>
          <a:p>
            <a:r>
              <a:rPr lang="ja-JP" altLang="en-US" sz="2800" b="1">
                <a:solidFill>
                  <a:srgbClr val="17375E"/>
                </a:solidFill>
                <a:latin typeface="Garamond" pitchFamily="1" charset="0"/>
                <a:ea typeface="Garamond" pitchFamily="1" charset="0"/>
                <a:cs typeface="Garamond" pitchFamily="1" charset="0"/>
              </a:rPr>
              <a:t>“</a:t>
            </a:r>
            <a:r>
              <a:rPr lang="en-US" altLang="ja-JP" sz="2800" b="1">
                <a:solidFill>
                  <a:srgbClr val="17375E"/>
                </a:solidFill>
                <a:latin typeface="Garamond" pitchFamily="1" charset="0"/>
                <a:ea typeface="Garamond" pitchFamily="1" charset="0"/>
                <a:cs typeface="Garamond" pitchFamily="1" charset="0"/>
              </a:rPr>
              <a:t>Learning is something students do, not something that is done to them.</a:t>
            </a:r>
            <a:r>
              <a:rPr lang="ja-JP" altLang="en-US" sz="2800" b="1">
                <a:solidFill>
                  <a:srgbClr val="17375E"/>
                </a:solidFill>
                <a:latin typeface="Garamond" pitchFamily="1" charset="0"/>
                <a:ea typeface="Garamond" pitchFamily="1" charset="0"/>
                <a:cs typeface="Garamond" pitchFamily="1" charset="0"/>
              </a:rPr>
              <a:t>”</a:t>
            </a:r>
            <a:r>
              <a:rPr lang="en-US" altLang="ja-JP" sz="2800" b="1">
                <a:solidFill>
                  <a:srgbClr val="17375E"/>
                </a:solidFill>
                <a:latin typeface="Garamond" pitchFamily="1" charset="0"/>
                <a:ea typeface="Garamond" pitchFamily="1" charset="0"/>
                <a:cs typeface="Garamond" pitchFamily="1" charset="0"/>
              </a:rPr>
              <a:t> </a:t>
            </a:r>
            <a:r>
              <a:rPr lang="en-US" altLang="ja-JP" sz="1900">
                <a:latin typeface="Arial" pitchFamily="1" charset="0"/>
              </a:rPr>
              <a:t/>
            </a:r>
            <a:br>
              <a:rPr lang="en-US" altLang="ja-JP" sz="1900">
                <a:latin typeface="Arial" pitchFamily="1" charset="0"/>
              </a:rPr>
            </a:br>
            <a:r>
              <a:rPr lang="en-US" altLang="ja-JP" sz="1900">
                <a:latin typeface="Arial" pitchFamily="1" charset="0"/>
              </a:rPr>
              <a:t>			                      </a:t>
            </a:r>
          </a:p>
          <a:p>
            <a:pPr algn="r"/>
            <a:r>
              <a:rPr lang="en-US" sz="1900" i="1">
                <a:latin typeface="Arial" pitchFamily="1" charset="0"/>
              </a:rPr>
              <a:t>—National Research Council, 1996. </a:t>
            </a:r>
          </a:p>
        </p:txBody>
      </p:sp>
      <p:pic>
        <p:nvPicPr>
          <p:cNvPr id="36869" name="Picture 5" descr="ia_diagram_C.gif"/>
          <p:cNvPicPr>
            <a:picLocks noChangeAspect="1"/>
          </p:cNvPicPr>
          <p:nvPr/>
        </p:nvPicPr>
        <p:blipFill>
          <a:blip r:embed="rId3"/>
          <a:srcRect/>
          <a:stretch>
            <a:fillRect/>
          </a:stretch>
        </p:blipFill>
        <p:spPr bwMode="auto">
          <a:xfrm>
            <a:off x="7346950" y="1295400"/>
            <a:ext cx="1720850" cy="1689100"/>
          </a:xfrm>
          <a:prstGeom prst="rect">
            <a:avLst/>
          </a:prstGeom>
          <a:noFill/>
          <a:ln w="9525">
            <a:noFill/>
            <a:miter lim="800000"/>
            <a:headEnd/>
            <a:tailEnd/>
          </a:ln>
        </p:spPr>
      </p:pic>
      <p:sp>
        <p:nvSpPr>
          <p:cNvPr id="2" name="TextBox 1"/>
          <p:cNvSpPr txBox="1"/>
          <p:nvPr/>
        </p:nvSpPr>
        <p:spPr>
          <a:xfrm>
            <a:off x="1752600" y="6248400"/>
            <a:ext cx="6858000" cy="400110"/>
          </a:xfrm>
          <a:prstGeom prst="rect">
            <a:avLst/>
          </a:prstGeom>
          <a:noFill/>
        </p:spPr>
        <p:txBody>
          <a:bodyPr wrap="square" rtlCol="0">
            <a:spAutoFit/>
          </a:bodyPr>
          <a:lstStyle/>
          <a:p>
            <a:pPr algn="r"/>
            <a:r>
              <a:rPr lang="en-US" sz="1000" dirty="0" smtClean="0">
                <a:latin typeface="Arial"/>
                <a:cs typeface="Arial"/>
              </a:rPr>
              <a:t>Slide copyright 2012 </a:t>
            </a:r>
            <a:r>
              <a:rPr lang="en-US" sz="1000" dirty="0">
                <a:latin typeface="Arial"/>
                <a:cs typeface="Arial"/>
              </a:rPr>
              <a:t>Charles A. Dana Center at the University of Texas at Austin, Learning Sciences Research Institute at the University of Illinois at Chicago, and Agile </a:t>
            </a:r>
            <a:r>
              <a:rPr lang="en-US" sz="1000" dirty="0" smtClean="0">
                <a:latin typeface="Arial"/>
                <a:cs typeface="Arial"/>
              </a:rPr>
              <a:t>Mind, Inc.</a:t>
            </a:r>
            <a:endParaRPr lang="en-US" sz="1000" dirty="0">
              <a:latin typeface="Arial"/>
              <a:cs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457200" y="304800"/>
            <a:ext cx="6324600" cy="685800"/>
          </a:xfrm>
          <a:prstGeom prst="rect">
            <a:avLst/>
          </a:prstGeom>
        </p:spPr>
        <p:txBody>
          <a:bodyPr anchor="ctr">
            <a:normAutofit/>
          </a:bodyPr>
          <a:lstStyle/>
          <a:p>
            <a:pPr defTabSz="457200" fontAlgn="auto">
              <a:spcAft>
                <a:spcPts val="0"/>
              </a:spcAft>
              <a:defRPr/>
            </a:pPr>
            <a:r>
              <a:rPr lang="en-US" sz="1600" b="1" cap="all" dirty="0">
                <a:solidFill>
                  <a:schemeClr val="bg1"/>
                </a:solidFill>
                <a:latin typeface="Arial"/>
                <a:ea typeface="+mj-ea"/>
                <a:cs typeface="Arial"/>
              </a:rPr>
              <a:t>COMPARE THE TWO TASKS</a:t>
            </a:r>
          </a:p>
        </p:txBody>
      </p:sp>
      <p:sp>
        <p:nvSpPr>
          <p:cNvPr id="38914"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D04E6326-5D21-384D-A9B5-CF9AEB59188D}" type="slidenum">
              <a:rPr lang="en-US" sz="1200">
                <a:solidFill>
                  <a:srgbClr val="7F7F7F"/>
                </a:solidFill>
                <a:latin typeface="Calibri (Body)" charset="0"/>
                <a:ea typeface="Calibri (Body)" charset="0"/>
                <a:cs typeface="Calibri (Body)" charset="0"/>
              </a:rPr>
              <a:pPr algn="r"/>
              <a:t>13</a:t>
            </a:fld>
            <a:endParaRPr lang="en-US" sz="1200">
              <a:solidFill>
                <a:srgbClr val="7F7F7F"/>
              </a:solidFill>
              <a:latin typeface="Calibri (Body)" charset="0"/>
              <a:ea typeface="Calibri (Body)" charset="0"/>
              <a:cs typeface="Calibri (Body)" charset="0"/>
            </a:endParaRPr>
          </a:p>
        </p:txBody>
      </p:sp>
      <p:sp>
        <p:nvSpPr>
          <p:cNvPr id="38915"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sp>
        <p:nvSpPr>
          <p:cNvPr id="6" name="TextBox 2"/>
          <p:cNvSpPr txBox="1">
            <a:spLocks noChangeArrowheads="1"/>
          </p:cNvSpPr>
          <p:nvPr/>
        </p:nvSpPr>
        <p:spPr bwMode="auto">
          <a:xfrm>
            <a:off x="457200" y="3124200"/>
            <a:ext cx="8229600" cy="2432050"/>
          </a:xfrm>
          <a:prstGeom prst="rect">
            <a:avLst/>
          </a:prstGeom>
          <a:noFill/>
          <a:ln w="9525">
            <a:solidFill>
              <a:schemeClr val="tx2">
                <a:lumMod val="75000"/>
              </a:schemeClr>
            </a:solidFill>
            <a:miter lim="800000"/>
            <a:headEnd/>
            <a:tailEnd/>
          </a:ln>
        </p:spPr>
        <p:txBody>
          <a:bodyPr>
            <a:spAutoFit/>
          </a:bodyPr>
          <a:lstStyle/>
          <a:p>
            <a:pPr defTabSz="457200" fontAlgn="auto">
              <a:spcBef>
                <a:spcPts val="0"/>
              </a:spcBef>
              <a:spcAft>
                <a:spcPts val="0"/>
              </a:spcAft>
              <a:defRPr/>
            </a:pPr>
            <a:r>
              <a:rPr lang="en-US" sz="1900" dirty="0">
                <a:latin typeface="Arial"/>
                <a:ea typeface="+mn-ea"/>
                <a:cs typeface="Arial"/>
              </a:rPr>
              <a:t>Find an algebraic rule to describe the relationship between the number of sides of a polygon, </a:t>
            </a:r>
            <a:r>
              <a:rPr lang="en-US" sz="1900" b="1" i="1" dirty="0">
                <a:latin typeface="Arial"/>
                <a:ea typeface="+mn-ea"/>
                <a:cs typeface="Arial"/>
              </a:rPr>
              <a:t>n</a:t>
            </a:r>
            <a:r>
              <a:rPr lang="en-US" sz="1900" dirty="0">
                <a:latin typeface="Arial"/>
                <a:ea typeface="+mn-ea"/>
                <a:cs typeface="Arial"/>
              </a:rPr>
              <a:t>, and the number of diagonals that can be drawn from one vertex, </a:t>
            </a:r>
            <a:r>
              <a:rPr lang="en-US" sz="1900" b="1" i="1" dirty="0">
                <a:latin typeface="Arial"/>
                <a:ea typeface="+mn-ea"/>
                <a:cs typeface="Arial"/>
              </a:rPr>
              <a:t>d</a:t>
            </a:r>
            <a:r>
              <a:rPr lang="en-US" sz="1900" dirty="0">
                <a:latin typeface="Arial"/>
                <a:ea typeface="+mn-ea"/>
                <a:cs typeface="Arial"/>
              </a:rPr>
              <a:t>.</a:t>
            </a:r>
          </a:p>
          <a:p>
            <a:pPr defTabSz="457200" fontAlgn="auto">
              <a:spcBef>
                <a:spcPts val="0"/>
              </a:spcBef>
              <a:spcAft>
                <a:spcPts val="0"/>
              </a:spcAft>
              <a:defRPr/>
            </a:pPr>
            <a:endParaRPr lang="en-US" sz="1900" dirty="0">
              <a:latin typeface="Arial"/>
              <a:ea typeface="+mn-ea"/>
              <a:cs typeface="Arial"/>
            </a:endParaRPr>
          </a:p>
          <a:p>
            <a:pPr defTabSz="457200" fontAlgn="auto">
              <a:spcBef>
                <a:spcPts val="0"/>
              </a:spcBef>
              <a:spcAft>
                <a:spcPts val="0"/>
              </a:spcAft>
              <a:defRPr/>
            </a:pPr>
            <a:r>
              <a:rPr lang="en-US" sz="1900" dirty="0">
                <a:latin typeface="Arial"/>
                <a:ea typeface="+mn-ea"/>
                <a:cs typeface="Arial"/>
              </a:rPr>
              <a:t>Use </a:t>
            </a:r>
            <a:r>
              <a:rPr lang="en-US" sz="1900" b="1" i="1" dirty="0">
                <a:latin typeface="Arial"/>
                <a:ea typeface="+mn-ea"/>
                <a:cs typeface="Arial"/>
              </a:rPr>
              <a:t>n</a:t>
            </a:r>
            <a:r>
              <a:rPr lang="en-US" sz="1900" dirty="0">
                <a:latin typeface="Arial"/>
                <a:ea typeface="+mn-ea"/>
                <a:cs typeface="Arial"/>
              </a:rPr>
              <a:t> as the independent variable, and express your rule using function notation.</a:t>
            </a:r>
          </a:p>
          <a:p>
            <a:pPr defTabSz="457200" fontAlgn="auto">
              <a:spcBef>
                <a:spcPts val="0"/>
              </a:spcBef>
              <a:spcAft>
                <a:spcPts val="0"/>
              </a:spcAft>
              <a:defRPr/>
            </a:pPr>
            <a:endParaRPr lang="en-US" sz="1900" dirty="0">
              <a:latin typeface="Arial"/>
              <a:ea typeface="+mn-ea"/>
              <a:cs typeface="Arial"/>
            </a:endParaRPr>
          </a:p>
          <a:p>
            <a:pPr defTabSz="457200" fontAlgn="auto">
              <a:spcBef>
                <a:spcPts val="0"/>
              </a:spcBef>
              <a:spcAft>
                <a:spcPts val="0"/>
              </a:spcAft>
              <a:defRPr/>
            </a:pPr>
            <a:r>
              <a:rPr lang="en-US" sz="1900" dirty="0">
                <a:latin typeface="Arial"/>
                <a:ea typeface="+mn-ea"/>
                <a:cs typeface="Arial"/>
              </a:rPr>
              <a:t>Explain how you found the rule.</a:t>
            </a:r>
          </a:p>
        </p:txBody>
      </p:sp>
      <p:sp>
        <p:nvSpPr>
          <p:cNvPr id="7" name="TextBox 2"/>
          <p:cNvSpPr txBox="1">
            <a:spLocks noChangeArrowheads="1"/>
          </p:cNvSpPr>
          <p:nvPr/>
        </p:nvSpPr>
        <p:spPr bwMode="auto">
          <a:xfrm>
            <a:off x="1905000" y="1600200"/>
            <a:ext cx="6781800" cy="990600"/>
          </a:xfrm>
          <a:prstGeom prst="rect">
            <a:avLst/>
          </a:prstGeom>
          <a:noFill/>
          <a:ln w="9525">
            <a:solidFill>
              <a:schemeClr val="tx2">
                <a:lumMod val="75000"/>
              </a:schemeClr>
            </a:solidFill>
            <a:miter lim="800000"/>
            <a:headEnd/>
            <a:tailEnd/>
          </a:ln>
        </p:spPr>
        <p:txBody>
          <a:bodyPr wrap="square">
            <a:spAutoFit/>
          </a:bodyPr>
          <a:lstStyle/>
          <a:p>
            <a:pPr defTabSz="457200" fontAlgn="auto">
              <a:spcBef>
                <a:spcPts val="0"/>
              </a:spcBef>
              <a:spcAft>
                <a:spcPts val="0"/>
              </a:spcAft>
              <a:defRPr/>
            </a:pPr>
            <a:r>
              <a:rPr lang="en-US" sz="1900" dirty="0">
                <a:latin typeface="Arial"/>
                <a:ea typeface="+mn-ea"/>
                <a:cs typeface="Arial"/>
              </a:rPr>
              <a:t>The formula to find the number of diagonals, </a:t>
            </a:r>
            <a:r>
              <a:rPr lang="en-US" sz="1900" b="1" i="1" dirty="0">
                <a:latin typeface="Arial"/>
                <a:ea typeface="+mn-ea"/>
                <a:cs typeface="Arial"/>
              </a:rPr>
              <a:t>d</a:t>
            </a:r>
            <a:r>
              <a:rPr lang="en-US" sz="1900" b="1" dirty="0">
                <a:latin typeface="Arial"/>
                <a:ea typeface="+mn-ea"/>
                <a:cs typeface="Arial"/>
              </a:rPr>
              <a:t>,</a:t>
            </a:r>
            <a:r>
              <a:rPr lang="en-US" sz="1900" dirty="0">
                <a:latin typeface="Arial"/>
                <a:ea typeface="+mn-ea"/>
                <a:cs typeface="Arial"/>
              </a:rPr>
              <a:t> that can be drawn from one vertex in a polygon with </a:t>
            </a:r>
            <a:r>
              <a:rPr lang="en-US" sz="1900" b="1" i="1" dirty="0">
                <a:latin typeface="Arial"/>
                <a:ea typeface="+mn-ea"/>
                <a:cs typeface="Arial"/>
              </a:rPr>
              <a:t>n</a:t>
            </a:r>
            <a:r>
              <a:rPr lang="en-US" sz="1900" b="1" dirty="0">
                <a:latin typeface="Arial"/>
                <a:ea typeface="+mn-ea"/>
                <a:cs typeface="Arial"/>
              </a:rPr>
              <a:t> </a:t>
            </a:r>
            <a:r>
              <a:rPr lang="en-US" sz="1900" dirty="0">
                <a:latin typeface="Arial"/>
                <a:ea typeface="+mn-ea"/>
                <a:cs typeface="Arial"/>
              </a:rPr>
              <a:t>sides is</a:t>
            </a:r>
            <a:r>
              <a:rPr lang="en-US" sz="1900" b="1" i="1" dirty="0">
                <a:latin typeface="Arial"/>
                <a:ea typeface="+mn-ea"/>
                <a:cs typeface="Arial"/>
              </a:rPr>
              <a:t> d = n - </a:t>
            </a:r>
            <a:r>
              <a:rPr lang="en-US" sz="1900" b="1" dirty="0">
                <a:latin typeface="Arial"/>
                <a:ea typeface="+mn-ea"/>
                <a:cs typeface="Arial"/>
              </a:rPr>
              <a:t>3</a:t>
            </a:r>
            <a:r>
              <a:rPr lang="en-US" sz="1900" b="1" i="1" dirty="0">
                <a:latin typeface="Arial"/>
                <a:ea typeface="+mn-ea"/>
                <a:cs typeface="Arial"/>
              </a:rPr>
              <a:t> </a:t>
            </a:r>
            <a:r>
              <a:rPr lang="en-US" sz="1900" i="1" dirty="0">
                <a:latin typeface="Arial"/>
                <a:ea typeface="+mn-ea"/>
                <a:cs typeface="Arial"/>
              </a:rPr>
              <a:t>.</a:t>
            </a:r>
            <a:r>
              <a:rPr lang="en-US" sz="1900" dirty="0">
                <a:latin typeface="Arial"/>
                <a:ea typeface="+mn-ea"/>
                <a:cs typeface="Arial"/>
              </a:rPr>
              <a:t> Use the formula to find </a:t>
            </a:r>
            <a:r>
              <a:rPr lang="en-US" sz="1900" b="1" i="1" dirty="0">
                <a:latin typeface="Arial"/>
                <a:ea typeface="+mn-ea"/>
                <a:cs typeface="Arial"/>
              </a:rPr>
              <a:t>d</a:t>
            </a:r>
            <a:r>
              <a:rPr lang="en-US" sz="1900" dirty="0">
                <a:latin typeface="Arial"/>
                <a:ea typeface="+mn-ea"/>
                <a:cs typeface="Arial"/>
              </a:rPr>
              <a:t> when </a:t>
            </a:r>
            <a:r>
              <a:rPr lang="en-US" sz="1900" b="1" i="1" dirty="0">
                <a:latin typeface="Arial"/>
                <a:ea typeface="+mn-ea"/>
                <a:cs typeface="Arial"/>
              </a:rPr>
              <a:t>n</a:t>
            </a:r>
            <a:r>
              <a:rPr lang="en-US" sz="1900" dirty="0">
                <a:latin typeface="Arial"/>
                <a:ea typeface="+mn-ea"/>
                <a:cs typeface="Arial"/>
              </a:rPr>
              <a:t> is 6.</a:t>
            </a:r>
          </a:p>
        </p:txBody>
      </p:sp>
      <p:sp>
        <p:nvSpPr>
          <p:cNvPr id="2" name="TextBox 1"/>
          <p:cNvSpPr txBox="1"/>
          <p:nvPr/>
        </p:nvSpPr>
        <p:spPr>
          <a:xfrm>
            <a:off x="1676400" y="6248400"/>
            <a:ext cx="6934200" cy="400110"/>
          </a:xfrm>
          <a:prstGeom prst="rect">
            <a:avLst/>
          </a:prstGeom>
          <a:noFill/>
        </p:spPr>
        <p:txBody>
          <a:bodyPr wrap="square" rtlCol="0">
            <a:spAutoFit/>
          </a:bodyPr>
          <a:lstStyle/>
          <a:p>
            <a:pPr algn="r"/>
            <a:r>
              <a:rPr lang="en-US" sz="1000" dirty="0" smtClean="0">
                <a:latin typeface="Arial"/>
                <a:cs typeface="Arial"/>
              </a:rPr>
              <a:t>Slide copyright 2012 Charles </a:t>
            </a:r>
            <a:r>
              <a:rPr lang="en-US" sz="1000" dirty="0">
                <a:latin typeface="Arial"/>
                <a:cs typeface="Arial"/>
              </a:rPr>
              <a:t>A. Dana Center at the University of Texas at Austin, Learning Sciences Research Institute at the University of Illinois at Chicago, and Agile Mind, </a:t>
            </a:r>
            <a:r>
              <a:rPr lang="en-US" sz="1000" dirty="0" smtClean="0">
                <a:latin typeface="Arial"/>
                <a:cs typeface="Arial"/>
              </a:rPr>
              <a:t>Inc.</a:t>
            </a:r>
            <a:endParaRPr lang="en-US" sz="1000" dirty="0">
              <a:latin typeface="Arial"/>
              <a:cs typeface="Arial"/>
            </a:endParaRPr>
          </a:p>
        </p:txBody>
      </p:sp>
      <p:pic>
        <p:nvPicPr>
          <p:cNvPr id="8" name="Picture 5" descr="ia_diagram_C.gif"/>
          <p:cNvPicPr>
            <a:picLocks noChangeAspect="1"/>
          </p:cNvPicPr>
          <p:nvPr/>
        </p:nvPicPr>
        <p:blipFill>
          <a:blip r:embed="rId3"/>
          <a:srcRect/>
          <a:stretch>
            <a:fillRect/>
          </a:stretch>
        </p:blipFill>
        <p:spPr bwMode="auto">
          <a:xfrm>
            <a:off x="152400" y="1143000"/>
            <a:ext cx="1720850" cy="1689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457200" y="304800"/>
            <a:ext cx="6324600" cy="685800"/>
          </a:xfrm>
          <a:prstGeom prst="rect">
            <a:avLst/>
          </a:prstGeom>
        </p:spPr>
        <p:txBody>
          <a:bodyPr anchor="ctr">
            <a:normAutofit/>
          </a:bodyPr>
          <a:lstStyle/>
          <a:p>
            <a:pPr defTabSz="457200" fontAlgn="auto">
              <a:spcAft>
                <a:spcPts val="0"/>
              </a:spcAft>
              <a:defRPr/>
            </a:pPr>
            <a:r>
              <a:rPr lang="en-US" sz="1600" b="1" cap="all" dirty="0">
                <a:solidFill>
                  <a:schemeClr val="bg1"/>
                </a:solidFill>
                <a:latin typeface="Arial"/>
                <a:ea typeface="+mj-ea"/>
                <a:cs typeface="Arial"/>
              </a:rPr>
              <a:t>Types of math problems presented</a:t>
            </a:r>
          </a:p>
        </p:txBody>
      </p:sp>
      <p:sp>
        <p:nvSpPr>
          <p:cNvPr id="40962"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17F39E3D-EE27-5148-9E69-E1C669104388}" type="slidenum">
              <a:rPr lang="en-US" sz="1200">
                <a:solidFill>
                  <a:srgbClr val="7F7F7F"/>
                </a:solidFill>
                <a:latin typeface="Calibri (Body)" charset="0"/>
                <a:ea typeface="Calibri (Body)" charset="0"/>
                <a:cs typeface="Calibri (Body)" charset="0"/>
              </a:rPr>
              <a:pPr algn="r"/>
              <a:t>14</a:t>
            </a:fld>
            <a:endParaRPr lang="en-US" sz="1200">
              <a:solidFill>
                <a:srgbClr val="7F7F7F"/>
              </a:solidFill>
              <a:latin typeface="Calibri (Body)" charset="0"/>
              <a:ea typeface="Calibri (Body)" charset="0"/>
              <a:cs typeface="Calibri (Body)" charset="0"/>
            </a:endParaRPr>
          </a:p>
        </p:txBody>
      </p:sp>
      <p:sp>
        <p:nvSpPr>
          <p:cNvPr id="40963"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pic>
        <p:nvPicPr>
          <p:cNvPr id="40964" name="Picture 2" descr="Chart1.tiff"/>
          <p:cNvPicPr>
            <a:picLocks noChangeAspect="1"/>
          </p:cNvPicPr>
          <p:nvPr/>
        </p:nvPicPr>
        <p:blipFill>
          <a:blip r:embed="rId3"/>
          <a:srcRect/>
          <a:stretch>
            <a:fillRect/>
          </a:stretch>
        </p:blipFill>
        <p:spPr bwMode="auto">
          <a:xfrm>
            <a:off x="1014413" y="1371600"/>
            <a:ext cx="6954837"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457200" y="304800"/>
            <a:ext cx="6324600" cy="685800"/>
          </a:xfrm>
          <a:prstGeom prst="rect">
            <a:avLst/>
          </a:prstGeom>
        </p:spPr>
        <p:txBody>
          <a:bodyPr anchor="ctr">
            <a:normAutofit/>
          </a:bodyPr>
          <a:lstStyle/>
          <a:p>
            <a:pPr defTabSz="457200" fontAlgn="auto">
              <a:spcAft>
                <a:spcPts val="0"/>
              </a:spcAft>
              <a:defRPr/>
            </a:pPr>
            <a:r>
              <a:rPr lang="en-US" sz="1600" b="1" cap="all" dirty="0">
                <a:solidFill>
                  <a:schemeClr val="bg1"/>
                </a:solidFill>
                <a:latin typeface="Arial"/>
                <a:ea typeface="+mj-ea"/>
                <a:cs typeface="Arial"/>
              </a:rPr>
              <a:t>How teachers implemented </a:t>
            </a:r>
            <a:r>
              <a:rPr lang="en-US" sz="1600" b="1" i="1" cap="all" dirty="0">
                <a:solidFill>
                  <a:schemeClr val="bg1"/>
                </a:solidFill>
                <a:latin typeface="Arial"/>
                <a:ea typeface="+mj-ea"/>
                <a:cs typeface="Arial"/>
              </a:rPr>
              <a:t>making connections</a:t>
            </a:r>
            <a:r>
              <a:rPr lang="en-US" sz="1600" b="1" cap="all" dirty="0">
                <a:solidFill>
                  <a:schemeClr val="bg1"/>
                </a:solidFill>
                <a:latin typeface="Arial"/>
                <a:ea typeface="+mj-ea"/>
                <a:cs typeface="Arial"/>
              </a:rPr>
              <a:t> math problems</a:t>
            </a:r>
          </a:p>
        </p:txBody>
      </p:sp>
      <p:sp>
        <p:nvSpPr>
          <p:cNvPr id="43010"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5CAAC751-25FE-8347-AB75-1A3CCA459693}" type="slidenum">
              <a:rPr lang="en-US" sz="1200">
                <a:solidFill>
                  <a:srgbClr val="7F7F7F"/>
                </a:solidFill>
                <a:latin typeface="Calibri (Body)" charset="0"/>
                <a:ea typeface="Calibri (Body)" charset="0"/>
                <a:cs typeface="Calibri (Body)" charset="0"/>
              </a:rPr>
              <a:pPr algn="r"/>
              <a:t>15</a:t>
            </a:fld>
            <a:endParaRPr lang="en-US" sz="1200">
              <a:solidFill>
                <a:srgbClr val="7F7F7F"/>
              </a:solidFill>
              <a:latin typeface="Calibri (Body)" charset="0"/>
              <a:ea typeface="Calibri (Body)" charset="0"/>
              <a:cs typeface="Calibri (Body)" charset="0"/>
            </a:endParaRPr>
          </a:p>
        </p:txBody>
      </p:sp>
      <p:sp>
        <p:nvSpPr>
          <p:cNvPr id="43011"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pic>
        <p:nvPicPr>
          <p:cNvPr id="43012" name="Picture 1" descr="Chart2.tiff"/>
          <p:cNvPicPr>
            <a:picLocks noChangeAspect="1"/>
          </p:cNvPicPr>
          <p:nvPr/>
        </p:nvPicPr>
        <p:blipFill>
          <a:blip r:embed="rId3"/>
          <a:srcRect/>
          <a:stretch>
            <a:fillRect/>
          </a:stretch>
        </p:blipFill>
        <p:spPr bwMode="auto">
          <a:xfrm>
            <a:off x="990600" y="1395413"/>
            <a:ext cx="7189788" cy="4395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457200" y="304800"/>
            <a:ext cx="6324600" cy="685800"/>
          </a:xfrm>
          <a:prstGeom prst="rect">
            <a:avLst/>
          </a:prstGeom>
        </p:spPr>
        <p:txBody>
          <a:bodyPr anchor="ctr">
            <a:normAutofit/>
          </a:bodyPr>
          <a:lstStyle/>
          <a:p>
            <a:pPr defTabSz="457200" fontAlgn="auto">
              <a:spcAft>
                <a:spcPts val="0"/>
              </a:spcAft>
              <a:defRPr/>
            </a:pPr>
            <a:r>
              <a:rPr lang="en-US" sz="1600" b="1" cap="all" dirty="0">
                <a:solidFill>
                  <a:schemeClr val="bg1"/>
                </a:solidFill>
                <a:latin typeface="Arial"/>
                <a:ea typeface="+mj-ea"/>
                <a:cs typeface="Arial"/>
              </a:rPr>
              <a:t>Intensification strategy</a:t>
            </a:r>
          </a:p>
        </p:txBody>
      </p:sp>
      <p:sp>
        <p:nvSpPr>
          <p:cNvPr id="45058"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8EAD2BC2-2798-4A45-A751-EFD3BA92B7B1}" type="slidenum">
              <a:rPr lang="en-US" sz="1200">
                <a:solidFill>
                  <a:srgbClr val="7F7F7F"/>
                </a:solidFill>
                <a:latin typeface="Calibri (Body)" charset="0"/>
                <a:ea typeface="Calibri (Body)" charset="0"/>
                <a:cs typeface="Calibri (Body)" charset="0"/>
              </a:rPr>
              <a:pPr algn="r"/>
              <a:t>16</a:t>
            </a:fld>
            <a:endParaRPr lang="en-US" sz="1200">
              <a:solidFill>
                <a:srgbClr val="7F7F7F"/>
              </a:solidFill>
              <a:latin typeface="Calibri (Body)" charset="0"/>
              <a:ea typeface="Calibri (Body)" charset="0"/>
              <a:cs typeface="Calibri (Body)" charset="0"/>
            </a:endParaRPr>
          </a:p>
        </p:txBody>
      </p:sp>
      <p:sp>
        <p:nvSpPr>
          <p:cNvPr id="45059"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sp>
        <p:nvSpPr>
          <p:cNvPr id="45060" name="TextBox 3"/>
          <p:cNvSpPr txBox="1">
            <a:spLocks noChangeArrowheads="1"/>
          </p:cNvSpPr>
          <p:nvPr/>
        </p:nvSpPr>
        <p:spPr bwMode="auto">
          <a:xfrm>
            <a:off x="2133600" y="1752600"/>
            <a:ext cx="6400800" cy="400050"/>
          </a:xfrm>
          <a:prstGeom prst="rect">
            <a:avLst/>
          </a:prstGeom>
          <a:noFill/>
          <a:ln w="9525">
            <a:noFill/>
            <a:miter lim="800000"/>
            <a:headEnd/>
            <a:tailEnd/>
          </a:ln>
        </p:spPr>
        <p:txBody>
          <a:bodyPr>
            <a:prstTxWarp prst="textNoShape">
              <a:avLst/>
            </a:prstTxWarp>
            <a:spAutoFit/>
          </a:bodyPr>
          <a:lstStyle/>
          <a:p>
            <a:r>
              <a:rPr lang="en-US" sz="1900" b="1" dirty="0">
                <a:latin typeface="Arial" pitchFamily="1" charset="0"/>
              </a:rPr>
              <a:t>Use of high cognitive-demand tasks</a:t>
            </a:r>
          </a:p>
        </p:txBody>
      </p:sp>
      <p:sp>
        <p:nvSpPr>
          <p:cNvPr id="45061" name="Rectangle 3"/>
          <p:cNvSpPr txBox="1">
            <a:spLocks noChangeArrowheads="1"/>
          </p:cNvSpPr>
          <p:nvPr/>
        </p:nvSpPr>
        <p:spPr bwMode="auto">
          <a:xfrm>
            <a:off x="609600" y="2819400"/>
            <a:ext cx="8229600" cy="3352800"/>
          </a:xfrm>
          <a:prstGeom prst="rect">
            <a:avLst/>
          </a:prstGeom>
          <a:noFill/>
          <a:ln w="9525">
            <a:noFill/>
            <a:miter lim="800000"/>
            <a:headEnd/>
            <a:tailEnd/>
          </a:ln>
        </p:spPr>
        <p:txBody>
          <a:bodyPr>
            <a:prstTxWarp prst="textNoShape">
              <a:avLst/>
            </a:prstTxWarp>
          </a:bodyPr>
          <a:lstStyle/>
          <a:p>
            <a:pPr>
              <a:lnSpc>
                <a:spcPct val="110000"/>
              </a:lnSpc>
              <a:spcBef>
                <a:spcPct val="20000"/>
              </a:spcBef>
              <a:buFont typeface="Arial" pitchFamily="1" charset="0"/>
              <a:buNone/>
            </a:pPr>
            <a:r>
              <a:rPr lang="ja-JP" altLang="en-US" sz="2800" b="1" dirty="0">
                <a:solidFill>
                  <a:srgbClr val="17375E"/>
                </a:solidFill>
                <a:latin typeface="Garamond" pitchFamily="1" charset="0"/>
                <a:ea typeface="Garamond" pitchFamily="1" charset="0"/>
                <a:cs typeface="Garamond" pitchFamily="1" charset="0"/>
              </a:rPr>
              <a:t>“</a:t>
            </a:r>
            <a:r>
              <a:rPr lang="en-US" altLang="ja-JP" sz="2800" b="1" dirty="0">
                <a:solidFill>
                  <a:srgbClr val="17375E"/>
                </a:solidFill>
                <a:latin typeface="Garamond" pitchFamily="1" charset="0"/>
                <a:ea typeface="Garamond" pitchFamily="1" charset="0"/>
                <a:cs typeface="Garamond" pitchFamily="1" charset="0"/>
              </a:rPr>
              <a:t>Not all tasks are created equal, and different tasks will provoke different levels and kinds of student thinking.</a:t>
            </a:r>
            <a:r>
              <a:rPr lang="ja-JP" altLang="en-US" sz="2800" b="1" dirty="0">
                <a:solidFill>
                  <a:srgbClr val="17375E"/>
                </a:solidFill>
                <a:latin typeface="Garamond" pitchFamily="1" charset="0"/>
                <a:ea typeface="Garamond" pitchFamily="1" charset="0"/>
                <a:cs typeface="Garamond" pitchFamily="1" charset="0"/>
              </a:rPr>
              <a:t>”</a:t>
            </a:r>
            <a:endParaRPr lang="en-US" altLang="ja-JP" sz="2800" b="1" dirty="0">
              <a:solidFill>
                <a:srgbClr val="17375E"/>
              </a:solidFill>
              <a:latin typeface="Garamond" pitchFamily="1" charset="0"/>
              <a:ea typeface="Garamond" pitchFamily="1" charset="0"/>
              <a:cs typeface="Garamond" pitchFamily="1" charset="0"/>
            </a:endParaRPr>
          </a:p>
          <a:p>
            <a:pPr algn="r">
              <a:lnSpc>
                <a:spcPct val="110000"/>
              </a:lnSpc>
              <a:spcBef>
                <a:spcPct val="20000"/>
              </a:spcBef>
              <a:buFont typeface="Arial" pitchFamily="1" charset="0"/>
              <a:buNone/>
            </a:pPr>
            <a:r>
              <a:rPr lang="en-US" sz="1900" i="1" dirty="0">
                <a:latin typeface="Arial" pitchFamily="1" charset="0"/>
              </a:rPr>
              <a:t>—Stein, Smith, </a:t>
            </a:r>
            <a:r>
              <a:rPr lang="en-US" sz="1900" i="1" dirty="0" err="1">
                <a:latin typeface="Arial" pitchFamily="1" charset="0"/>
              </a:rPr>
              <a:t>Henningsen</a:t>
            </a:r>
            <a:r>
              <a:rPr lang="en-US" sz="1900" i="1" dirty="0">
                <a:latin typeface="Arial" pitchFamily="1" charset="0"/>
              </a:rPr>
              <a:t>, &amp; Silver, 2000</a:t>
            </a:r>
          </a:p>
          <a:p>
            <a:pPr>
              <a:lnSpc>
                <a:spcPct val="90000"/>
              </a:lnSpc>
              <a:spcBef>
                <a:spcPct val="20000"/>
              </a:spcBef>
              <a:buFont typeface="Arial" pitchFamily="1" charset="0"/>
              <a:buNone/>
            </a:pPr>
            <a:r>
              <a:rPr lang="en-US" sz="1900" dirty="0">
                <a:latin typeface="Arial" pitchFamily="1" charset="0"/>
              </a:rPr>
              <a:t>	</a:t>
            </a:r>
          </a:p>
          <a:p>
            <a:pPr>
              <a:lnSpc>
                <a:spcPct val="90000"/>
              </a:lnSpc>
              <a:spcBef>
                <a:spcPct val="20000"/>
              </a:spcBef>
              <a:buFont typeface="Arial" pitchFamily="1" charset="0"/>
              <a:buNone/>
            </a:pPr>
            <a:r>
              <a:rPr lang="ja-JP" altLang="en-US" sz="2800" b="1" dirty="0">
                <a:solidFill>
                  <a:srgbClr val="17375E"/>
                </a:solidFill>
                <a:latin typeface="Garamond" pitchFamily="1" charset="0"/>
                <a:ea typeface="Garamond" pitchFamily="1" charset="0"/>
                <a:cs typeface="Garamond" pitchFamily="1" charset="0"/>
              </a:rPr>
              <a:t>“</a:t>
            </a:r>
            <a:r>
              <a:rPr lang="en-US" altLang="ja-JP" sz="2800" b="1" dirty="0">
                <a:solidFill>
                  <a:srgbClr val="17375E"/>
                </a:solidFill>
                <a:latin typeface="Garamond" pitchFamily="1" charset="0"/>
                <a:ea typeface="Garamond" pitchFamily="1" charset="0"/>
                <a:cs typeface="Garamond" pitchFamily="1" charset="0"/>
              </a:rPr>
              <a:t>The level and kind of thinking in which students engage determines what they will learn.</a:t>
            </a:r>
            <a:r>
              <a:rPr lang="ja-JP" altLang="en-US" sz="2800" b="1" dirty="0">
                <a:solidFill>
                  <a:srgbClr val="17375E"/>
                </a:solidFill>
                <a:latin typeface="Garamond" pitchFamily="1" charset="0"/>
                <a:ea typeface="Garamond" pitchFamily="1" charset="0"/>
                <a:cs typeface="Garamond" pitchFamily="1" charset="0"/>
              </a:rPr>
              <a:t>”</a:t>
            </a:r>
            <a:endParaRPr lang="en-US" altLang="ja-JP" sz="2800" b="1" dirty="0">
              <a:solidFill>
                <a:srgbClr val="17375E"/>
              </a:solidFill>
              <a:latin typeface="Garamond" pitchFamily="1" charset="0"/>
              <a:ea typeface="Garamond" pitchFamily="1" charset="0"/>
              <a:cs typeface="Garamond" pitchFamily="1" charset="0"/>
            </a:endParaRPr>
          </a:p>
          <a:p>
            <a:pPr algn="r">
              <a:lnSpc>
                <a:spcPct val="90000"/>
              </a:lnSpc>
              <a:spcBef>
                <a:spcPct val="20000"/>
              </a:spcBef>
              <a:buFont typeface="Arial" pitchFamily="1" charset="0"/>
              <a:buNone/>
            </a:pPr>
            <a:r>
              <a:rPr lang="en-US" sz="1900" i="1" dirty="0">
                <a:latin typeface="Arial" pitchFamily="1" charset="0"/>
              </a:rPr>
              <a:t>—</a:t>
            </a:r>
            <a:r>
              <a:rPr lang="en-US" sz="1900" i="1" dirty="0" err="1">
                <a:latin typeface="Arial" pitchFamily="1" charset="0"/>
              </a:rPr>
              <a:t>Hiebert</a:t>
            </a:r>
            <a:r>
              <a:rPr lang="en-US" sz="1900" i="1" dirty="0">
                <a:latin typeface="Arial" pitchFamily="1" charset="0"/>
              </a:rPr>
              <a:t> et al., 1997</a:t>
            </a:r>
          </a:p>
          <a:p>
            <a:r>
              <a:rPr lang="en-US" sz="1400" dirty="0" smtClean="0"/>
              <a:t>   </a:t>
            </a:r>
            <a:endParaRPr lang="en-US" sz="1400" dirty="0"/>
          </a:p>
        </p:txBody>
      </p:sp>
      <p:pic>
        <p:nvPicPr>
          <p:cNvPr id="7" name="Picture 5" descr="ia_diagram_C.gif"/>
          <p:cNvPicPr>
            <a:picLocks noChangeAspect="1"/>
          </p:cNvPicPr>
          <p:nvPr/>
        </p:nvPicPr>
        <p:blipFill>
          <a:blip r:embed="rId3"/>
          <a:srcRect/>
          <a:stretch>
            <a:fillRect/>
          </a:stretch>
        </p:blipFill>
        <p:spPr bwMode="auto">
          <a:xfrm>
            <a:off x="336550" y="1066800"/>
            <a:ext cx="1720850" cy="1689100"/>
          </a:xfrm>
          <a:prstGeom prst="rect">
            <a:avLst/>
          </a:prstGeom>
          <a:noFill/>
          <a:ln w="9525">
            <a:noFill/>
            <a:miter lim="800000"/>
            <a:headEnd/>
            <a:tailEnd/>
          </a:ln>
        </p:spPr>
      </p:pic>
      <p:sp>
        <p:nvSpPr>
          <p:cNvPr id="3" name="TextBox 2"/>
          <p:cNvSpPr txBox="1"/>
          <p:nvPr/>
        </p:nvSpPr>
        <p:spPr>
          <a:xfrm>
            <a:off x="1981200" y="6248400"/>
            <a:ext cx="6629400" cy="400110"/>
          </a:xfrm>
          <a:prstGeom prst="rect">
            <a:avLst/>
          </a:prstGeom>
          <a:noFill/>
        </p:spPr>
        <p:txBody>
          <a:bodyPr wrap="square" rtlCol="0">
            <a:spAutoFit/>
          </a:bodyPr>
          <a:lstStyle/>
          <a:p>
            <a:pPr algn="r"/>
            <a:r>
              <a:rPr lang="en-US" sz="1000" dirty="0" smtClean="0">
                <a:latin typeface="Arial"/>
                <a:cs typeface="Arial"/>
              </a:rPr>
              <a:t>Slide </a:t>
            </a:r>
            <a:r>
              <a:rPr lang="en-US" sz="1000" dirty="0">
                <a:latin typeface="Arial"/>
                <a:cs typeface="Arial"/>
              </a:rPr>
              <a:t>c</a:t>
            </a:r>
            <a:r>
              <a:rPr lang="en-US" sz="1000" dirty="0" smtClean="0">
                <a:latin typeface="Arial"/>
                <a:cs typeface="Arial"/>
              </a:rPr>
              <a:t>opyright 2012 Charles </a:t>
            </a:r>
            <a:r>
              <a:rPr lang="en-US" sz="1000" dirty="0">
                <a:latin typeface="Arial"/>
                <a:cs typeface="Arial"/>
              </a:rPr>
              <a:t>A. Dana Center at the University of Texas at Austin, Learning Sciences Research Institute at the University of Illinois at Chicago, and Agile Mind, Inc.</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457200" y="304800"/>
            <a:ext cx="6324600" cy="685800"/>
          </a:xfrm>
          <a:prstGeom prst="rect">
            <a:avLst/>
          </a:prstGeom>
        </p:spPr>
        <p:txBody>
          <a:bodyPr anchor="ctr">
            <a:normAutofit/>
          </a:bodyPr>
          <a:lstStyle/>
          <a:p>
            <a:pPr defTabSz="457200" fontAlgn="auto">
              <a:spcAft>
                <a:spcPts val="0"/>
              </a:spcAft>
              <a:defRPr/>
            </a:pPr>
            <a:r>
              <a:rPr lang="en-US" sz="1600" b="1" cap="all" dirty="0">
                <a:solidFill>
                  <a:schemeClr val="bg1"/>
                </a:solidFill>
                <a:latin typeface="Arial"/>
                <a:ea typeface="+mj-ea"/>
                <a:cs typeface="Arial"/>
              </a:rPr>
              <a:t>Types of math problems presented</a:t>
            </a:r>
          </a:p>
        </p:txBody>
      </p:sp>
      <p:sp>
        <p:nvSpPr>
          <p:cNvPr id="47106"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BA399FB0-635E-5F44-AA6D-00BB45DA446D}" type="slidenum">
              <a:rPr lang="en-US" sz="1200">
                <a:solidFill>
                  <a:srgbClr val="7F7F7F"/>
                </a:solidFill>
                <a:latin typeface="Calibri (Body)" charset="0"/>
                <a:ea typeface="Calibri (Body)" charset="0"/>
                <a:cs typeface="Calibri (Body)" charset="0"/>
              </a:rPr>
              <a:pPr algn="r"/>
              <a:t>17</a:t>
            </a:fld>
            <a:endParaRPr lang="en-US" sz="1200">
              <a:solidFill>
                <a:srgbClr val="7F7F7F"/>
              </a:solidFill>
              <a:latin typeface="Calibri (Body)" charset="0"/>
              <a:ea typeface="Calibri (Body)" charset="0"/>
              <a:cs typeface="Calibri (Body)" charset="0"/>
            </a:endParaRPr>
          </a:p>
        </p:txBody>
      </p:sp>
      <p:sp>
        <p:nvSpPr>
          <p:cNvPr id="47107"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grpSp>
        <p:nvGrpSpPr>
          <p:cNvPr id="47108" name="Group 5"/>
          <p:cNvGrpSpPr>
            <a:grpSpLocks/>
          </p:cNvGrpSpPr>
          <p:nvPr/>
        </p:nvGrpSpPr>
        <p:grpSpPr bwMode="auto">
          <a:xfrm>
            <a:off x="533400" y="4775200"/>
            <a:ext cx="7772400" cy="1219200"/>
            <a:chOff x="533400" y="4775200"/>
            <a:chExt cx="7772400" cy="1219200"/>
          </a:xfrm>
        </p:grpSpPr>
        <p:sp>
          <p:nvSpPr>
            <p:cNvPr id="7" name="Text Box 5"/>
            <p:cNvSpPr txBox="1">
              <a:spLocks noChangeArrowheads="1"/>
            </p:cNvSpPr>
            <p:nvPr/>
          </p:nvSpPr>
          <p:spPr bwMode="auto">
            <a:xfrm>
              <a:off x="533400" y="5156200"/>
              <a:ext cx="533400" cy="384175"/>
            </a:xfrm>
            <a:prstGeom prst="rect">
              <a:avLst/>
            </a:prstGeom>
            <a:noFill/>
            <a:ln w="9525">
              <a:noFill/>
              <a:miter lim="800000"/>
              <a:headEnd/>
              <a:tailEnd/>
            </a:ln>
          </p:spPr>
          <p:txBody>
            <a:bodyPr>
              <a:spAutoFit/>
            </a:bodyPr>
            <a:lstStyle/>
            <a:p>
              <a:pPr fontAlgn="auto">
                <a:spcBef>
                  <a:spcPct val="50000"/>
                </a:spcBef>
                <a:spcAft>
                  <a:spcPts val="0"/>
                </a:spcAft>
                <a:defRPr/>
              </a:pPr>
              <a:r>
                <a:rPr lang="en-US" sz="1900" b="1" dirty="0">
                  <a:solidFill>
                    <a:schemeClr val="accent4">
                      <a:lumMod val="75000"/>
                    </a:schemeClr>
                  </a:solidFill>
                  <a:latin typeface="Arial"/>
                  <a:ea typeface="+mn-ea"/>
                  <a:cs typeface="Arial"/>
                </a:rPr>
                <a:t>C</a:t>
              </a:r>
              <a:r>
                <a:rPr lang="en-US" sz="1900" dirty="0">
                  <a:latin typeface="Arial"/>
                  <a:ea typeface="+mn-ea"/>
                  <a:cs typeface="Arial"/>
                </a:rPr>
                <a:t>.</a:t>
              </a:r>
            </a:p>
          </p:txBody>
        </p:sp>
        <p:sp>
          <p:nvSpPr>
            <p:cNvPr id="8" name="Line 22"/>
            <p:cNvSpPr>
              <a:spLocks noChangeShapeType="1"/>
            </p:cNvSpPr>
            <p:nvPr/>
          </p:nvSpPr>
          <p:spPr bwMode="auto">
            <a:xfrm>
              <a:off x="2819400" y="5384800"/>
              <a:ext cx="838200" cy="0"/>
            </a:xfrm>
            <a:prstGeom prst="line">
              <a:avLst/>
            </a:prstGeom>
            <a:noFill/>
            <a:ln w="38100">
              <a:solidFill>
                <a:schemeClr val="accent4">
                  <a:lumMod val="75000"/>
                </a:schemeClr>
              </a:solidFill>
              <a:round/>
              <a:headEnd/>
              <a:tailEnd type="triangle" w="med" len="med"/>
            </a:ln>
          </p:spPr>
          <p:txBody>
            <a:bodyPr/>
            <a:lstStyle/>
            <a:p>
              <a:pPr fontAlgn="auto">
                <a:spcBef>
                  <a:spcPts val="0"/>
                </a:spcBef>
                <a:spcAft>
                  <a:spcPts val="0"/>
                </a:spcAft>
                <a:defRPr/>
              </a:pPr>
              <a:endParaRPr lang="en-US" sz="1900">
                <a:latin typeface="Arial"/>
                <a:ea typeface="+mn-ea"/>
                <a:cs typeface="Arial"/>
              </a:endParaRPr>
            </a:p>
          </p:txBody>
        </p:sp>
        <p:sp>
          <p:nvSpPr>
            <p:cNvPr id="9" name="Line 23"/>
            <p:cNvSpPr>
              <a:spLocks noChangeShapeType="1"/>
            </p:cNvSpPr>
            <p:nvPr/>
          </p:nvSpPr>
          <p:spPr bwMode="auto">
            <a:xfrm>
              <a:off x="5334000" y="5384800"/>
              <a:ext cx="838200" cy="0"/>
            </a:xfrm>
            <a:prstGeom prst="line">
              <a:avLst/>
            </a:prstGeom>
            <a:noFill/>
            <a:ln w="38100">
              <a:solidFill>
                <a:schemeClr val="accent4">
                  <a:lumMod val="75000"/>
                </a:schemeClr>
              </a:solidFill>
              <a:round/>
              <a:headEnd/>
              <a:tailEnd type="triangle" w="med" len="med"/>
            </a:ln>
          </p:spPr>
          <p:txBody>
            <a:bodyPr/>
            <a:lstStyle/>
            <a:p>
              <a:pPr fontAlgn="auto">
                <a:spcBef>
                  <a:spcPts val="0"/>
                </a:spcBef>
                <a:spcAft>
                  <a:spcPts val="0"/>
                </a:spcAft>
                <a:defRPr/>
              </a:pPr>
              <a:endParaRPr lang="en-US" sz="1900">
                <a:latin typeface="Arial"/>
                <a:ea typeface="+mn-ea"/>
                <a:cs typeface="Arial"/>
              </a:endParaRPr>
            </a:p>
          </p:txBody>
        </p:sp>
        <p:grpSp>
          <p:nvGrpSpPr>
            <p:cNvPr id="3" name="Group 24"/>
            <p:cNvGrpSpPr>
              <a:grpSpLocks/>
            </p:cNvGrpSpPr>
            <p:nvPr/>
          </p:nvGrpSpPr>
          <p:grpSpPr bwMode="auto">
            <a:xfrm>
              <a:off x="1143000" y="4851400"/>
              <a:ext cx="1143000" cy="1066800"/>
              <a:chOff x="720" y="3056"/>
              <a:chExt cx="720" cy="672"/>
            </a:xfrm>
            <a:solidFill>
              <a:srgbClr val="9EC4FF"/>
            </a:solidFill>
            <a:effectLst>
              <a:outerShdw blurRad="50800" dist="38100" dir="2700000" algn="tl" rotWithShape="0">
                <a:prstClr val="black">
                  <a:alpha val="40000"/>
                </a:prstClr>
              </a:outerShdw>
            </a:effectLst>
          </p:grpSpPr>
          <p:sp>
            <p:nvSpPr>
              <p:cNvPr id="19" name="Rectangle 25"/>
              <p:cNvSpPr>
                <a:spLocks noChangeArrowheads="1"/>
              </p:cNvSpPr>
              <p:nvPr/>
            </p:nvSpPr>
            <p:spPr bwMode="auto">
              <a:xfrm>
                <a:off x="720" y="3056"/>
                <a:ext cx="720" cy="672"/>
              </a:xfrm>
              <a:prstGeom prst="rect">
                <a:avLst/>
              </a:prstGeom>
              <a:solidFill>
                <a:schemeClr val="accent1">
                  <a:lumMod val="20000"/>
                  <a:lumOff val="80000"/>
                </a:schemeClr>
              </a:solidFill>
              <a:ln w="38100">
                <a:solidFill>
                  <a:schemeClr val="tx2">
                    <a:lumMod val="75000"/>
                  </a:schemeClr>
                </a:solidFill>
                <a:miter lim="800000"/>
                <a:headEnd/>
                <a:tailEnd/>
              </a:ln>
            </p:spPr>
            <p:txBody>
              <a:bodyPr wrap="none" anchor="ctr"/>
              <a:lstStyle/>
              <a:p>
                <a:pPr fontAlgn="auto">
                  <a:spcBef>
                    <a:spcPts val="0"/>
                  </a:spcBef>
                  <a:spcAft>
                    <a:spcPts val="0"/>
                  </a:spcAft>
                  <a:defRPr/>
                </a:pPr>
                <a:endParaRPr lang="en-US" sz="1900">
                  <a:latin typeface="Arial"/>
                  <a:ea typeface="+mn-ea"/>
                  <a:cs typeface="Arial"/>
                </a:endParaRPr>
              </a:p>
            </p:txBody>
          </p:sp>
          <p:sp>
            <p:nvSpPr>
              <p:cNvPr id="20" name="Text Box 26"/>
              <p:cNvSpPr txBox="1">
                <a:spLocks noChangeArrowheads="1"/>
              </p:cNvSpPr>
              <p:nvPr/>
            </p:nvSpPr>
            <p:spPr bwMode="auto">
              <a:xfrm>
                <a:off x="768" y="3248"/>
                <a:ext cx="592" cy="242"/>
              </a:xfrm>
              <a:prstGeom prst="rect">
                <a:avLst/>
              </a:prstGeom>
              <a:noFill/>
              <a:ln w="9525">
                <a:noFill/>
                <a:miter lim="800000"/>
                <a:headEnd/>
                <a:tailEnd/>
              </a:ln>
            </p:spPr>
            <p:txBody>
              <a:bodyPr>
                <a:spAutoFit/>
              </a:bodyPr>
              <a:lstStyle/>
              <a:p>
                <a:pPr algn="ctr" fontAlgn="auto">
                  <a:spcBef>
                    <a:spcPct val="50000"/>
                  </a:spcBef>
                  <a:spcAft>
                    <a:spcPts val="0"/>
                  </a:spcAft>
                  <a:defRPr/>
                </a:pPr>
                <a:r>
                  <a:rPr lang="en-US" sz="1900" dirty="0">
                    <a:latin typeface="Arial"/>
                    <a:ea typeface="+mn-ea"/>
                    <a:cs typeface="Arial"/>
                  </a:rPr>
                  <a:t>High</a:t>
                </a:r>
              </a:p>
            </p:txBody>
          </p:sp>
        </p:grpSp>
        <p:grpSp>
          <p:nvGrpSpPr>
            <p:cNvPr id="5" name="Group 27"/>
            <p:cNvGrpSpPr>
              <a:grpSpLocks/>
            </p:cNvGrpSpPr>
            <p:nvPr/>
          </p:nvGrpSpPr>
          <p:grpSpPr bwMode="auto">
            <a:xfrm>
              <a:off x="3886200" y="4851400"/>
              <a:ext cx="1143000" cy="1066800"/>
              <a:chOff x="2448" y="3056"/>
              <a:chExt cx="720" cy="672"/>
            </a:xfrm>
            <a:solidFill>
              <a:srgbClr val="9EC4FF"/>
            </a:solidFill>
            <a:effectLst>
              <a:outerShdw blurRad="50800" dist="38100" dir="2700000" algn="tl" rotWithShape="0">
                <a:prstClr val="black">
                  <a:alpha val="40000"/>
                </a:prstClr>
              </a:outerShdw>
            </a:effectLst>
          </p:grpSpPr>
          <p:sp>
            <p:nvSpPr>
              <p:cNvPr id="17" name="Rectangle 28"/>
              <p:cNvSpPr>
                <a:spLocks noChangeArrowheads="1"/>
              </p:cNvSpPr>
              <p:nvPr/>
            </p:nvSpPr>
            <p:spPr bwMode="auto">
              <a:xfrm>
                <a:off x="2448" y="3056"/>
                <a:ext cx="720" cy="672"/>
              </a:xfrm>
              <a:prstGeom prst="rect">
                <a:avLst/>
              </a:prstGeom>
              <a:solidFill>
                <a:schemeClr val="accent6">
                  <a:lumMod val="20000"/>
                  <a:lumOff val="80000"/>
                </a:schemeClr>
              </a:solidFill>
              <a:ln w="38100">
                <a:solidFill>
                  <a:schemeClr val="accent6">
                    <a:lumMod val="75000"/>
                  </a:schemeClr>
                </a:solidFill>
                <a:miter lim="800000"/>
                <a:headEnd/>
                <a:tailEnd/>
              </a:ln>
            </p:spPr>
            <p:txBody>
              <a:bodyPr wrap="none" anchor="ctr"/>
              <a:lstStyle/>
              <a:p>
                <a:pPr fontAlgn="auto">
                  <a:spcBef>
                    <a:spcPts val="0"/>
                  </a:spcBef>
                  <a:spcAft>
                    <a:spcPts val="0"/>
                  </a:spcAft>
                  <a:defRPr/>
                </a:pPr>
                <a:endParaRPr lang="en-US" sz="1900">
                  <a:latin typeface="Arial"/>
                  <a:ea typeface="+mn-ea"/>
                  <a:cs typeface="Arial"/>
                </a:endParaRPr>
              </a:p>
            </p:txBody>
          </p:sp>
          <p:sp>
            <p:nvSpPr>
              <p:cNvPr id="18" name="Text Box 29"/>
              <p:cNvSpPr txBox="1">
                <a:spLocks noChangeArrowheads="1"/>
              </p:cNvSpPr>
              <p:nvPr/>
            </p:nvSpPr>
            <p:spPr bwMode="auto">
              <a:xfrm>
                <a:off x="2520" y="3248"/>
                <a:ext cx="600" cy="242"/>
              </a:xfrm>
              <a:prstGeom prst="rect">
                <a:avLst/>
              </a:prstGeom>
              <a:noFill/>
              <a:ln w="9525">
                <a:noFill/>
                <a:miter lim="800000"/>
                <a:headEnd/>
                <a:tailEnd/>
              </a:ln>
            </p:spPr>
            <p:txBody>
              <a:bodyPr>
                <a:spAutoFit/>
              </a:bodyPr>
              <a:lstStyle/>
              <a:p>
                <a:pPr algn="ctr" fontAlgn="auto">
                  <a:spcBef>
                    <a:spcPct val="50000"/>
                  </a:spcBef>
                  <a:spcAft>
                    <a:spcPts val="0"/>
                  </a:spcAft>
                  <a:defRPr/>
                </a:pPr>
                <a:r>
                  <a:rPr lang="en-US" sz="1900" dirty="0">
                    <a:latin typeface="Arial"/>
                    <a:ea typeface="+mn-ea"/>
                    <a:cs typeface="Arial"/>
                  </a:rPr>
                  <a:t>Low</a:t>
                </a:r>
              </a:p>
            </p:txBody>
          </p:sp>
        </p:grpSp>
        <p:grpSp>
          <p:nvGrpSpPr>
            <p:cNvPr id="6" name="Group 30"/>
            <p:cNvGrpSpPr>
              <a:grpSpLocks/>
            </p:cNvGrpSpPr>
            <p:nvPr/>
          </p:nvGrpSpPr>
          <p:grpSpPr bwMode="auto">
            <a:xfrm>
              <a:off x="6477000" y="4775200"/>
              <a:ext cx="1828800" cy="1219200"/>
              <a:chOff x="4080" y="3008"/>
              <a:chExt cx="1152" cy="768"/>
            </a:xfrm>
            <a:solidFill>
              <a:srgbClr val="9EC4FF"/>
            </a:solidFill>
            <a:effectLst>
              <a:outerShdw blurRad="50800" dist="38100" dir="2700000" algn="tl" rotWithShape="0">
                <a:prstClr val="black">
                  <a:alpha val="40000"/>
                </a:prstClr>
              </a:outerShdw>
            </a:effectLst>
          </p:grpSpPr>
          <p:sp>
            <p:nvSpPr>
              <p:cNvPr id="14" name="AutoShape 31"/>
              <p:cNvSpPr>
                <a:spLocks noChangeArrowheads="1"/>
              </p:cNvSpPr>
              <p:nvPr/>
            </p:nvSpPr>
            <p:spPr bwMode="auto">
              <a:xfrm>
                <a:off x="4080" y="3008"/>
                <a:ext cx="1152" cy="768"/>
              </a:xfrm>
              <a:prstGeom prst="triangle">
                <a:avLst>
                  <a:gd name="adj" fmla="val 47361"/>
                </a:avLst>
              </a:prstGeom>
              <a:solidFill>
                <a:schemeClr val="accent4">
                  <a:lumMod val="20000"/>
                  <a:lumOff val="80000"/>
                </a:schemeClr>
              </a:solidFill>
              <a:ln w="38100">
                <a:solidFill>
                  <a:schemeClr val="accent4">
                    <a:lumMod val="75000"/>
                  </a:schemeClr>
                </a:solidFill>
                <a:miter lim="800000"/>
                <a:headEnd/>
                <a:tailEnd/>
              </a:ln>
            </p:spPr>
            <p:txBody>
              <a:bodyPr wrap="none" anchor="ctr"/>
              <a:lstStyle/>
              <a:p>
                <a:pPr fontAlgn="auto">
                  <a:spcBef>
                    <a:spcPts val="0"/>
                  </a:spcBef>
                  <a:spcAft>
                    <a:spcPts val="0"/>
                  </a:spcAft>
                  <a:defRPr/>
                </a:pPr>
                <a:endParaRPr lang="en-US" sz="1900">
                  <a:latin typeface="Arial"/>
                  <a:ea typeface="+mn-ea"/>
                  <a:cs typeface="Arial"/>
                </a:endParaRPr>
              </a:p>
            </p:txBody>
          </p:sp>
          <p:sp>
            <p:nvSpPr>
              <p:cNvPr id="15" name="Text Box 32"/>
              <p:cNvSpPr txBox="1">
                <a:spLocks noChangeArrowheads="1"/>
              </p:cNvSpPr>
              <p:nvPr/>
            </p:nvSpPr>
            <p:spPr bwMode="auto">
              <a:xfrm>
                <a:off x="4120" y="3328"/>
                <a:ext cx="1056" cy="242"/>
              </a:xfrm>
              <a:prstGeom prst="rect">
                <a:avLst/>
              </a:prstGeom>
              <a:noFill/>
              <a:ln w="9525">
                <a:noFill/>
                <a:miter lim="800000"/>
                <a:headEnd/>
                <a:tailEnd/>
              </a:ln>
            </p:spPr>
            <p:txBody>
              <a:bodyPr>
                <a:spAutoFit/>
              </a:bodyPr>
              <a:lstStyle/>
              <a:p>
                <a:pPr algn="ctr" fontAlgn="auto">
                  <a:spcBef>
                    <a:spcPct val="50000"/>
                  </a:spcBef>
                  <a:spcAft>
                    <a:spcPts val="0"/>
                  </a:spcAft>
                  <a:defRPr/>
                </a:pPr>
                <a:r>
                  <a:rPr lang="en-US" sz="1900" dirty="0">
                    <a:latin typeface="Arial"/>
                    <a:ea typeface="+mn-ea"/>
                    <a:cs typeface="Arial"/>
                  </a:rPr>
                  <a:t>Moderate</a:t>
                </a:r>
              </a:p>
            </p:txBody>
          </p:sp>
        </p:grpSp>
      </p:grpSp>
      <p:grpSp>
        <p:nvGrpSpPr>
          <p:cNvPr id="47109" name="Group 20"/>
          <p:cNvGrpSpPr>
            <a:grpSpLocks/>
          </p:cNvGrpSpPr>
          <p:nvPr/>
        </p:nvGrpSpPr>
        <p:grpSpPr bwMode="auto">
          <a:xfrm>
            <a:off x="1143000" y="3327400"/>
            <a:ext cx="7086600" cy="1219200"/>
            <a:chOff x="1143000" y="3327400"/>
            <a:chExt cx="7086600" cy="1219200"/>
          </a:xfrm>
        </p:grpSpPr>
        <p:sp>
          <p:nvSpPr>
            <p:cNvPr id="22" name="Line 14"/>
            <p:cNvSpPr>
              <a:spLocks noChangeShapeType="1"/>
            </p:cNvSpPr>
            <p:nvPr/>
          </p:nvSpPr>
          <p:spPr bwMode="auto">
            <a:xfrm>
              <a:off x="2819400" y="3937000"/>
              <a:ext cx="838200" cy="0"/>
            </a:xfrm>
            <a:prstGeom prst="line">
              <a:avLst/>
            </a:prstGeom>
            <a:noFill/>
            <a:ln w="38100">
              <a:solidFill>
                <a:schemeClr val="accent6">
                  <a:lumMod val="75000"/>
                </a:schemeClr>
              </a:solidFill>
              <a:round/>
              <a:headEnd/>
              <a:tailEnd type="triangle" w="med" len="med"/>
            </a:ln>
          </p:spPr>
          <p:txBody>
            <a:bodyPr/>
            <a:lstStyle/>
            <a:p>
              <a:pPr fontAlgn="auto">
                <a:spcBef>
                  <a:spcPts val="0"/>
                </a:spcBef>
                <a:spcAft>
                  <a:spcPts val="0"/>
                </a:spcAft>
                <a:defRPr/>
              </a:pPr>
              <a:endParaRPr lang="en-US" sz="1900">
                <a:latin typeface="Arial"/>
                <a:ea typeface="+mn-ea"/>
                <a:cs typeface="Arial"/>
              </a:endParaRPr>
            </a:p>
          </p:txBody>
        </p:sp>
        <p:sp>
          <p:nvSpPr>
            <p:cNvPr id="23" name="Line 15"/>
            <p:cNvSpPr>
              <a:spLocks noChangeShapeType="1"/>
            </p:cNvSpPr>
            <p:nvPr/>
          </p:nvSpPr>
          <p:spPr bwMode="auto">
            <a:xfrm>
              <a:off x="5334000" y="3937000"/>
              <a:ext cx="838200" cy="0"/>
            </a:xfrm>
            <a:prstGeom prst="line">
              <a:avLst/>
            </a:prstGeom>
            <a:noFill/>
            <a:ln w="38100">
              <a:solidFill>
                <a:schemeClr val="accent6">
                  <a:lumMod val="75000"/>
                </a:schemeClr>
              </a:solidFill>
              <a:round/>
              <a:headEnd/>
              <a:tailEnd type="triangle" w="med" len="med"/>
            </a:ln>
          </p:spPr>
          <p:txBody>
            <a:bodyPr/>
            <a:lstStyle/>
            <a:p>
              <a:pPr fontAlgn="auto">
                <a:spcBef>
                  <a:spcPts val="0"/>
                </a:spcBef>
                <a:spcAft>
                  <a:spcPts val="0"/>
                </a:spcAft>
                <a:defRPr/>
              </a:pPr>
              <a:endParaRPr lang="en-US" sz="1900">
                <a:latin typeface="Arial"/>
                <a:ea typeface="+mn-ea"/>
                <a:cs typeface="Arial"/>
              </a:endParaRPr>
            </a:p>
          </p:txBody>
        </p:sp>
        <p:grpSp>
          <p:nvGrpSpPr>
            <p:cNvPr id="11" name="Group 16"/>
            <p:cNvGrpSpPr>
              <a:grpSpLocks/>
            </p:cNvGrpSpPr>
            <p:nvPr/>
          </p:nvGrpSpPr>
          <p:grpSpPr bwMode="auto">
            <a:xfrm>
              <a:off x="1143000" y="3403600"/>
              <a:ext cx="1143000" cy="1066800"/>
              <a:chOff x="720" y="2144"/>
              <a:chExt cx="720" cy="672"/>
            </a:xfrm>
            <a:solidFill>
              <a:srgbClr val="9EC4FF"/>
            </a:solidFill>
            <a:effectLst>
              <a:outerShdw blurRad="50800" dist="38100" dir="2700000" algn="tl" rotWithShape="0">
                <a:prstClr val="black">
                  <a:alpha val="40000"/>
                </a:prstClr>
              </a:outerShdw>
            </a:effectLst>
          </p:grpSpPr>
          <p:sp>
            <p:nvSpPr>
              <p:cNvPr id="31" name="Rectangle 17"/>
              <p:cNvSpPr>
                <a:spLocks noChangeArrowheads="1"/>
              </p:cNvSpPr>
              <p:nvPr/>
            </p:nvSpPr>
            <p:spPr bwMode="auto">
              <a:xfrm>
                <a:off x="720" y="2144"/>
                <a:ext cx="720" cy="672"/>
              </a:xfrm>
              <a:prstGeom prst="rect">
                <a:avLst/>
              </a:prstGeom>
              <a:solidFill>
                <a:schemeClr val="accent6">
                  <a:lumMod val="20000"/>
                  <a:lumOff val="80000"/>
                </a:schemeClr>
              </a:solidFill>
              <a:ln w="38100">
                <a:solidFill>
                  <a:schemeClr val="accent6">
                    <a:lumMod val="75000"/>
                  </a:schemeClr>
                </a:solidFill>
                <a:miter lim="800000"/>
                <a:headEnd/>
                <a:tailEnd/>
              </a:ln>
            </p:spPr>
            <p:txBody>
              <a:bodyPr wrap="none" anchor="ctr"/>
              <a:lstStyle/>
              <a:p>
                <a:pPr fontAlgn="auto">
                  <a:spcBef>
                    <a:spcPts val="0"/>
                  </a:spcBef>
                  <a:spcAft>
                    <a:spcPts val="0"/>
                  </a:spcAft>
                  <a:defRPr/>
                </a:pPr>
                <a:endParaRPr lang="en-US" sz="1900">
                  <a:latin typeface="Arial"/>
                  <a:ea typeface="+mn-ea"/>
                  <a:cs typeface="Arial"/>
                </a:endParaRPr>
              </a:p>
            </p:txBody>
          </p:sp>
          <p:sp>
            <p:nvSpPr>
              <p:cNvPr id="32" name="Text Box 18"/>
              <p:cNvSpPr txBox="1">
                <a:spLocks noChangeArrowheads="1"/>
              </p:cNvSpPr>
              <p:nvPr/>
            </p:nvSpPr>
            <p:spPr bwMode="auto">
              <a:xfrm>
                <a:off x="768" y="2336"/>
                <a:ext cx="592" cy="242"/>
              </a:xfrm>
              <a:prstGeom prst="rect">
                <a:avLst/>
              </a:prstGeom>
              <a:noFill/>
              <a:ln w="9525">
                <a:noFill/>
                <a:miter lim="800000"/>
                <a:headEnd/>
                <a:tailEnd/>
              </a:ln>
            </p:spPr>
            <p:txBody>
              <a:bodyPr>
                <a:spAutoFit/>
              </a:bodyPr>
              <a:lstStyle/>
              <a:p>
                <a:pPr algn="ctr" fontAlgn="auto">
                  <a:spcBef>
                    <a:spcPct val="50000"/>
                  </a:spcBef>
                  <a:spcAft>
                    <a:spcPts val="0"/>
                  </a:spcAft>
                  <a:defRPr/>
                </a:pPr>
                <a:r>
                  <a:rPr lang="en-US" sz="1900" dirty="0">
                    <a:latin typeface="Arial"/>
                    <a:ea typeface="+mn-ea"/>
                    <a:cs typeface="Arial"/>
                  </a:rPr>
                  <a:t>Low</a:t>
                </a:r>
              </a:p>
            </p:txBody>
          </p:sp>
        </p:grpSp>
        <p:grpSp>
          <p:nvGrpSpPr>
            <p:cNvPr id="12" name="Group 19"/>
            <p:cNvGrpSpPr>
              <a:grpSpLocks/>
            </p:cNvGrpSpPr>
            <p:nvPr/>
          </p:nvGrpSpPr>
          <p:grpSpPr bwMode="auto">
            <a:xfrm>
              <a:off x="3886200" y="3403600"/>
              <a:ext cx="1143000" cy="1066800"/>
              <a:chOff x="2448" y="2144"/>
              <a:chExt cx="720" cy="672"/>
            </a:xfrm>
            <a:solidFill>
              <a:srgbClr val="9EC4FF"/>
            </a:solidFill>
            <a:effectLst>
              <a:outerShdw blurRad="50800" dist="38100" dir="2700000" algn="tl" rotWithShape="0">
                <a:prstClr val="black">
                  <a:alpha val="40000"/>
                </a:prstClr>
              </a:outerShdw>
            </a:effectLst>
          </p:grpSpPr>
          <p:sp>
            <p:nvSpPr>
              <p:cNvPr id="29" name="Rectangle 20"/>
              <p:cNvSpPr>
                <a:spLocks noChangeArrowheads="1"/>
              </p:cNvSpPr>
              <p:nvPr/>
            </p:nvSpPr>
            <p:spPr bwMode="auto">
              <a:xfrm>
                <a:off x="2448" y="2144"/>
                <a:ext cx="720" cy="672"/>
              </a:xfrm>
              <a:prstGeom prst="rect">
                <a:avLst/>
              </a:prstGeom>
              <a:solidFill>
                <a:schemeClr val="accent6">
                  <a:lumMod val="20000"/>
                  <a:lumOff val="80000"/>
                </a:schemeClr>
              </a:solidFill>
              <a:ln w="38100">
                <a:solidFill>
                  <a:schemeClr val="accent6">
                    <a:lumMod val="75000"/>
                  </a:schemeClr>
                </a:solidFill>
                <a:miter lim="800000"/>
                <a:headEnd/>
                <a:tailEnd/>
              </a:ln>
            </p:spPr>
            <p:txBody>
              <a:bodyPr wrap="none" anchor="ctr"/>
              <a:lstStyle/>
              <a:p>
                <a:pPr fontAlgn="auto">
                  <a:spcBef>
                    <a:spcPts val="0"/>
                  </a:spcBef>
                  <a:spcAft>
                    <a:spcPts val="0"/>
                  </a:spcAft>
                  <a:defRPr/>
                </a:pPr>
                <a:endParaRPr lang="en-US" sz="1900">
                  <a:latin typeface="Arial"/>
                  <a:ea typeface="+mn-ea"/>
                  <a:cs typeface="Arial"/>
                </a:endParaRPr>
              </a:p>
            </p:txBody>
          </p:sp>
          <p:sp>
            <p:nvSpPr>
              <p:cNvPr id="30" name="Text Box 21"/>
              <p:cNvSpPr txBox="1">
                <a:spLocks noChangeArrowheads="1"/>
              </p:cNvSpPr>
              <p:nvPr/>
            </p:nvSpPr>
            <p:spPr bwMode="auto">
              <a:xfrm>
                <a:off x="2520" y="2336"/>
                <a:ext cx="600" cy="242"/>
              </a:xfrm>
              <a:prstGeom prst="rect">
                <a:avLst/>
              </a:prstGeom>
              <a:noFill/>
              <a:ln w="9525">
                <a:noFill/>
                <a:miter lim="800000"/>
                <a:headEnd/>
                <a:tailEnd/>
              </a:ln>
            </p:spPr>
            <p:txBody>
              <a:bodyPr>
                <a:spAutoFit/>
              </a:bodyPr>
              <a:lstStyle/>
              <a:p>
                <a:pPr algn="ctr" fontAlgn="auto">
                  <a:spcBef>
                    <a:spcPct val="50000"/>
                  </a:spcBef>
                  <a:spcAft>
                    <a:spcPts val="0"/>
                  </a:spcAft>
                  <a:defRPr/>
                </a:pPr>
                <a:r>
                  <a:rPr lang="en-US" sz="1900">
                    <a:latin typeface="Arial"/>
                    <a:ea typeface="+mn-ea"/>
                    <a:cs typeface="Arial"/>
                  </a:rPr>
                  <a:t>Low</a:t>
                </a:r>
              </a:p>
            </p:txBody>
          </p:sp>
        </p:grpSp>
        <p:grpSp>
          <p:nvGrpSpPr>
            <p:cNvPr id="47128" name="Group 17"/>
            <p:cNvGrpSpPr>
              <a:grpSpLocks/>
            </p:cNvGrpSpPr>
            <p:nvPr/>
          </p:nvGrpSpPr>
          <p:grpSpPr bwMode="auto">
            <a:xfrm>
              <a:off x="6400800" y="3327400"/>
              <a:ext cx="1828800" cy="1219200"/>
              <a:chOff x="6400800" y="3327400"/>
              <a:chExt cx="1828800" cy="1219200"/>
            </a:xfrm>
          </p:grpSpPr>
          <p:sp>
            <p:nvSpPr>
              <p:cNvPr id="27" name="AutoShape 37"/>
              <p:cNvSpPr>
                <a:spLocks noChangeArrowheads="1"/>
              </p:cNvSpPr>
              <p:nvPr/>
            </p:nvSpPr>
            <p:spPr bwMode="auto">
              <a:xfrm>
                <a:off x="6400800" y="3327400"/>
                <a:ext cx="1828800" cy="1219200"/>
              </a:xfrm>
              <a:prstGeom prst="triangle">
                <a:avLst>
                  <a:gd name="adj" fmla="val 47361"/>
                </a:avLst>
              </a:prstGeom>
              <a:solidFill>
                <a:schemeClr val="accent6">
                  <a:lumMod val="20000"/>
                  <a:lumOff val="80000"/>
                </a:schemeClr>
              </a:solidFill>
              <a:ln w="38100">
                <a:solidFill>
                  <a:schemeClr val="accent6">
                    <a:lumMod val="75000"/>
                  </a:schemeClr>
                </a:solidFill>
                <a:miter lim="800000"/>
                <a:headEnd/>
                <a:tailEnd/>
              </a:ln>
            </p:spPr>
            <p:txBody>
              <a:bodyPr wrap="none" anchor="ctr"/>
              <a:lstStyle/>
              <a:p>
                <a:pPr fontAlgn="auto">
                  <a:spcBef>
                    <a:spcPts val="0"/>
                  </a:spcBef>
                  <a:spcAft>
                    <a:spcPts val="0"/>
                  </a:spcAft>
                  <a:defRPr/>
                </a:pPr>
                <a:endParaRPr lang="en-US" sz="1900">
                  <a:latin typeface="Arial"/>
                  <a:ea typeface="+mn-ea"/>
                  <a:cs typeface="Arial"/>
                </a:endParaRPr>
              </a:p>
            </p:txBody>
          </p:sp>
          <p:sp>
            <p:nvSpPr>
              <p:cNvPr id="47130" name="Text Box 38"/>
              <p:cNvSpPr txBox="1">
                <a:spLocks noChangeArrowheads="1"/>
              </p:cNvSpPr>
              <p:nvPr/>
            </p:nvSpPr>
            <p:spPr bwMode="auto">
              <a:xfrm>
                <a:off x="6731000" y="3721100"/>
                <a:ext cx="1066800" cy="384721"/>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900">
                    <a:latin typeface="Arial" pitchFamily="1" charset="0"/>
                  </a:rPr>
                  <a:t>Low</a:t>
                </a:r>
              </a:p>
            </p:txBody>
          </p:sp>
        </p:grpSp>
      </p:grpSp>
      <p:grpSp>
        <p:nvGrpSpPr>
          <p:cNvPr id="47110" name="Group 32"/>
          <p:cNvGrpSpPr>
            <a:grpSpLocks/>
          </p:cNvGrpSpPr>
          <p:nvPr/>
        </p:nvGrpSpPr>
        <p:grpSpPr bwMode="auto">
          <a:xfrm>
            <a:off x="533400" y="1447800"/>
            <a:ext cx="8382000" cy="1651000"/>
            <a:chOff x="533400" y="1447800"/>
            <a:chExt cx="8382000" cy="1651000"/>
          </a:xfrm>
        </p:grpSpPr>
        <p:sp>
          <p:nvSpPr>
            <p:cNvPr id="47113" name="Text Box 3"/>
            <p:cNvSpPr txBox="1">
              <a:spLocks noChangeArrowheads="1"/>
            </p:cNvSpPr>
            <p:nvPr/>
          </p:nvSpPr>
          <p:spPr bwMode="auto">
            <a:xfrm>
              <a:off x="533400" y="2260600"/>
              <a:ext cx="533400" cy="384721"/>
            </a:xfrm>
            <a:prstGeom prst="rect">
              <a:avLst/>
            </a:prstGeom>
            <a:noFill/>
            <a:ln w="9525">
              <a:noFill/>
              <a:miter lim="800000"/>
              <a:headEnd/>
              <a:tailEnd/>
            </a:ln>
          </p:spPr>
          <p:txBody>
            <a:bodyPr>
              <a:prstTxWarp prst="textNoShape">
                <a:avLst/>
              </a:prstTxWarp>
              <a:spAutoFit/>
            </a:bodyPr>
            <a:lstStyle/>
            <a:p>
              <a:pPr>
                <a:spcBef>
                  <a:spcPct val="50000"/>
                </a:spcBef>
              </a:pPr>
              <a:r>
                <a:rPr lang="en-US" sz="1900" b="1">
                  <a:solidFill>
                    <a:srgbClr val="17375E"/>
                  </a:solidFill>
                  <a:latin typeface="Arial" pitchFamily="1" charset="0"/>
                </a:rPr>
                <a:t>A.</a:t>
              </a:r>
            </a:p>
          </p:txBody>
        </p:sp>
        <p:sp>
          <p:nvSpPr>
            <p:cNvPr id="35" name="Line 6"/>
            <p:cNvSpPr>
              <a:spLocks noChangeShapeType="1"/>
            </p:cNvSpPr>
            <p:nvPr/>
          </p:nvSpPr>
          <p:spPr bwMode="auto">
            <a:xfrm>
              <a:off x="2819400" y="2489200"/>
              <a:ext cx="838200" cy="0"/>
            </a:xfrm>
            <a:prstGeom prst="line">
              <a:avLst/>
            </a:prstGeom>
            <a:noFill/>
            <a:ln w="38100">
              <a:solidFill>
                <a:schemeClr val="tx2">
                  <a:lumMod val="75000"/>
                </a:schemeClr>
              </a:solidFill>
              <a:round/>
              <a:headEnd/>
              <a:tailEnd type="triangle" w="med" len="med"/>
            </a:ln>
          </p:spPr>
          <p:txBody>
            <a:bodyPr/>
            <a:lstStyle/>
            <a:p>
              <a:pPr fontAlgn="auto">
                <a:spcBef>
                  <a:spcPts val="0"/>
                </a:spcBef>
                <a:spcAft>
                  <a:spcPts val="0"/>
                </a:spcAft>
                <a:defRPr/>
              </a:pPr>
              <a:endParaRPr lang="en-US" sz="1900">
                <a:latin typeface="Arial"/>
                <a:ea typeface="+mn-ea"/>
                <a:cs typeface="Arial"/>
              </a:endParaRPr>
            </a:p>
          </p:txBody>
        </p:sp>
        <p:sp>
          <p:nvSpPr>
            <p:cNvPr id="36" name="Line 7"/>
            <p:cNvSpPr>
              <a:spLocks noChangeShapeType="1"/>
            </p:cNvSpPr>
            <p:nvPr/>
          </p:nvSpPr>
          <p:spPr bwMode="auto">
            <a:xfrm>
              <a:off x="5334000" y="2489200"/>
              <a:ext cx="838200" cy="0"/>
            </a:xfrm>
            <a:prstGeom prst="line">
              <a:avLst/>
            </a:prstGeom>
            <a:noFill/>
            <a:ln w="38100">
              <a:solidFill>
                <a:schemeClr val="tx2">
                  <a:lumMod val="75000"/>
                </a:schemeClr>
              </a:solidFill>
              <a:round/>
              <a:headEnd/>
              <a:tailEnd type="triangle" w="med" len="med"/>
            </a:ln>
          </p:spPr>
          <p:txBody>
            <a:bodyPr/>
            <a:lstStyle/>
            <a:p>
              <a:pPr fontAlgn="auto">
                <a:spcBef>
                  <a:spcPts val="0"/>
                </a:spcBef>
                <a:spcAft>
                  <a:spcPts val="0"/>
                </a:spcAft>
                <a:defRPr/>
              </a:pPr>
              <a:endParaRPr lang="en-US" sz="1900">
                <a:latin typeface="Arial"/>
                <a:ea typeface="+mn-ea"/>
                <a:cs typeface="Arial"/>
              </a:endParaRPr>
            </a:p>
          </p:txBody>
        </p:sp>
        <p:grpSp>
          <p:nvGrpSpPr>
            <p:cNvPr id="21" name="Group 8"/>
            <p:cNvGrpSpPr>
              <a:grpSpLocks/>
            </p:cNvGrpSpPr>
            <p:nvPr/>
          </p:nvGrpSpPr>
          <p:grpSpPr bwMode="auto">
            <a:xfrm>
              <a:off x="1143000" y="1955800"/>
              <a:ext cx="1143000" cy="1066800"/>
              <a:chOff x="720" y="1232"/>
              <a:chExt cx="720" cy="672"/>
            </a:xfrm>
            <a:solidFill>
              <a:srgbClr val="9EC4FF"/>
            </a:solidFill>
            <a:effectLst>
              <a:outerShdw blurRad="50800" dist="38100" dir="2700000" algn="tl" rotWithShape="0">
                <a:prstClr val="black">
                  <a:alpha val="40000"/>
                </a:prstClr>
              </a:outerShdw>
            </a:effectLst>
          </p:grpSpPr>
          <p:sp>
            <p:nvSpPr>
              <p:cNvPr id="47" name="Rectangle 9"/>
              <p:cNvSpPr>
                <a:spLocks noChangeArrowheads="1"/>
              </p:cNvSpPr>
              <p:nvPr/>
            </p:nvSpPr>
            <p:spPr bwMode="auto">
              <a:xfrm>
                <a:off x="720" y="1232"/>
                <a:ext cx="720" cy="672"/>
              </a:xfrm>
              <a:prstGeom prst="rect">
                <a:avLst/>
              </a:prstGeom>
              <a:solidFill>
                <a:schemeClr val="accent1">
                  <a:lumMod val="20000"/>
                  <a:lumOff val="80000"/>
                </a:schemeClr>
              </a:solidFill>
              <a:ln w="38100">
                <a:solidFill>
                  <a:schemeClr val="tx2">
                    <a:lumMod val="75000"/>
                  </a:schemeClr>
                </a:solidFill>
                <a:miter lim="800000"/>
                <a:headEnd/>
                <a:tailEnd/>
              </a:ln>
            </p:spPr>
            <p:txBody>
              <a:bodyPr wrap="none" anchor="ctr"/>
              <a:lstStyle/>
              <a:p>
                <a:pPr fontAlgn="auto">
                  <a:spcBef>
                    <a:spcPts val="0"/>
                  </a:spcBef>
                  <a:spcAft>
                    <a:spcPts val="0"/>
                  </a:spcAft>
                  <a:defRPr/>
                </a:pPr>
                <a:endParaRPr lang="en-US" sz="1900">
                  <a:latin typeface="Arial"/>
                  <a:ea typeface="+mn-ea"/>
                  <a:cs typeface="Arial"/>
                </a:endParaRPr>
              </a:p>
            </p:txBody>
          </p:sp>
          <p:sp>
            <p:nvSpPr>
              <p:cNvPr id="48" name="Text Box 10"/>
              <p:cNvSpPr txBox="1">
                <a:spLocks noChangeArrowheads="1"/>
              </p:cNvSpPr>
              <p:nvPr/>
            </p:nvSpPr>
            <p:spPr bwMode="auto">
              <a:xfrm>
                <a:off x="768" y="1424"/>
                <a:ext cx="592" cy="242"/>
              </a:xfrm>
              <a:prstGeom prst="rect">
                <a:avLst/>
              </a:prstGeom>
              <a:noFill/>
              <a:ln w="9525">
                <a:noFill/>
                <a:miter lim="800000"/>
                <a:headEnd/>
                <a:tailEnd/>
              </a:ln>
            </p:spPr>
            <p:txBody>
              <a:bodyPr>
                <a:spAutoFit/>
              </a:bodyPr>
              <a:lstStyle/>
              <a:p>
                <a:pPr algn="ctr" fontAlgn="auto">
                  <a:spcBef>
                    <a:spcPct val="50000"/>
                  </a:spcBef>
                  <a:spcAft>
                    <a:spcPts val="0"/>
                  </a:spcAft>
                  <a:defRPr/>
                </a:pPr>
                <a:r>
                  <a:rPr lang="en-US" sz="1900" dirty="0">
                    <a:latin typeface="Arial"/>
                    <a:ea typeface="+mn-ea"/>
                    <a:cs typeface="Arial"/>
                  </a:rPr>
                  <a:t>High</a:t>
                </a:r>
              </a:p>
            </p:txBody>
          </p:sp>
        </p:grpSp>
        <p:grpSp>
          <p:nvGrpSpPr>
            <p:cNvPr id="24" name="Group 11"/>
            <p:cNvGrpSpPr>
              <a:grpSpLocks/>
            </p:cNvGrpSpPr>
            <p:nvPr/>
          </p:nvGrpSpPr>
          <p:grpSpPr bwMode="auto">
            <a:xfrm>
              <a:off x="3886200" y="1955800"/>
              <a:ext cx="1143000" cy="1066800"/>
              <a:chOff x="2448" y="1232"/>
              <a:chExt cx="720" cy="672"/>
            </a:xfrm>
            <a:solidFill>
              <a:srgbClr val="9EC4FF"/>
            </a:solidFill>
            <a:effectLst>
              <a:outerShdw blurRad="50800" dist="38100" dir="2700000" algn="tl" rotWithShape="0">
                <a:prstClr val="black">
                  <a:alpha val="40000"/>
                </a:prstClr>
              </a:outerShdw>
            </a:effectLst>
          </p:grpSpPr>
          <p:sp>
            <p:nvSpPr>
              <p:cNvPr id="45" name="Rectangle 12"/>
              <p:cNvSpPr>
                <a:spLocks noChangeArrowheads="1"/>
              </p:cNvSpPr>
              <p:nvPr/>
            </p:nvSpPr>
            <p:spPr bwMode="auto">
              <a:xfrm>
                <a:off x="2448" y="1232"/>
                <a:ext cx="720" cy="672"/>
              </a:xfrm>
              <a:prstGeom prst="rect">
                <a:avLst/>
              </a:prstGeom>
              <a:solidFill>
                <a:schemeClr val="accent1">
                  <a:lumMod val="20000"/>
                  <a:lumOff val="80000"/>
                </a:schemeClr>
              </a:solidFill>
              <a:ln w="38100">
                <a:solidFill>
                  <a:schemeClr val="tx2">
                    <a:lumMod val="75000"/>
                  </a:schemeClr>
                </a:solidFill>
                <a:miter lim="800000"/>
                <a:headEnd/>
                <a:tailEnd/>
              </a:ln>
            </p:spPr>
            <p:txBody>
              <a:bodyPr wrap="none" anchor="ctr"/>
              <a:lstStyle/>
              <a:p>
                <a:pPr fontAlgn="auto">
                  <a:spcBef>
                    <a:spcPts val="0"/>
                  </a:spcBef>
                  <a:spcAft>
                    <a:spcPts val="0"/>
                  </a:spcAft>
                  <a:defRPr/>
                </a:pPr>
                <a:endParaRPr lang="en-US" sz="1900">
                  <a:latin typeface="Arial"/>
                  <a:ea typeface="+mn-ea"/>
                  <a:cs typeface="Arial"/>
                </a:endParaRPr>
              </a:p>
            </p:txBody>
          </p:sp>
          <p:sp>
            <p:nvSpPr>
              <p:cNvPr id="46" name="Text Box 13"/>
              <p:cNvSpPr txBox="1">
                <a:spLocks noChangeArrowheads="1"/>
              </p:cNvSpPr>
              <p:nvPr/>
            </p:nvSpPr>
            <p:spPr bwMode="auto">
              <a:xfrm>
                <a:off x="2520" y="1424"/>
                <a:ext cx="600" cy="242"/>
              </a:xfrm>
              <a:prstGeom prst="rect">
                <a:avLst/>
              </a:prstGeom>
              <a:noFill/>
              <a:ln w="9525">
                <a:noFill/>
                <a:miter lim="800000"/>
                <a:headEnd/>
                <a:tailEnd/>
              </a:ln>
            </p:spPr>
            <p:txBody>
              <a:bodyPr>
                <a:spAutoFit/>
              </a:bodyPr>
              <a:lstStyle/>
              <a:p>
                <a:pPr algn="ctr" fontAlgn="auto">
                  <a:spcBef>
                    <a:spcPct val="50000"/>
                  </a:spcBef>
                  <a:spcAft>
                    <a:spcPts val="0"/>
                  </a:spcAft>
                  <a:defRPr/>
                </a:pPr>
                <a:r>
                  <a:rPr lang="en-US" sz="1900">
                    <a:latin typeface="Arial"/>
                    <a:ea typeface="+mn-ea"/>
                    <a:cs typeface="Arial"/>
                  </a:rPr>
                  <a:t>High</a:t>
                </a:r>
              </a:p>
            </p:txBody>
          </p:sp>
        </p:grpSp>
        <p:grpSp>
          <p:nvGrpSpPr>
            <p:cNvPr id="47118" name="Group 18"/>
            <p:cNvGrpSpPr>
              <a:grpSpLocks/>
            </p:cNvGrpSpPr>
            <p:nvPr/>
          </p:nvGrpSpPr>
          <p:grpSpPr bwMode="auto">
            <a:xfrm>
              <a:off x="6400800" y="1879600"/>
              <a:ext cx="1828800" cy="1219200"/>
              <a:chOff x="6400800" y="1879600"/>
              <a:chExt cx="1828800" cy="1219200"/>
            </a:xfrm>
          </p:grpSpPr>
          <p:sp>
            <p:nvSpPr>
              <p:cNvPr id="43" name="AutoShape 34"/>
              <p:cNvSpPr>
                <a:spLocks noChangeArrowheads="1"/>
              </p:cNvSpPr>
              <p:nvPr/>
            </p:nvSpPr>
            <p:spPr bwMode="auto">
              <a:xfrm>
                <a:off x="6400800" y="1879600"/>
                <a:ext cx="1828800" cy="1219200"/>
              </a:xfrm>
              <a:prstGeom prst="triangle">
                <a:avLst>
                  <a:gd name="adj" fmla="val 47361"/>
                </a:avLst>
              </a:prstGeom>
              <a:solidFill>
                <a:schemeClr val="accent1">
                  <a:lumMod val="20000"/>
                  <a:lumOff val="80000"/>
                </a:schemeClr>
              </a:solidFill>
              <a:ln w="38100">
                <a:solidFill>
                  <a:schemeClr val="tx2">
                    <a:lumMod val="75000"/>
                  </a:schemeClr>
                </a:solidFill>
                <a:miter lim="800000"/>
                <a:headEnd/>
                <a:tailEnd/>
              </a:ln>
            </p:spPr>
            <p:txBody>
              <a:bodyPr wrap="none" anchor="ctr"/>
              <a:lstStyle/>
              <a:p>
                <a:pPr fontAlgn="auto">
                  <a:spcBef>
                    <a:spcPts val="0"/>
                  </a:spcBef>
                  <a:spcAft>
                    <a:spcPts val="0"/>
                  </a:spcAft>
                  <a:defRPr/>
                </a:pPr>
                <a:endParaRPr lang="en-US" sz="1900">
                  <a:latin typeface="Arial"/>
                  <a:ea typeface="+mn-ea"/>
                  <a:cs typeface="Arial"/>
                </a:endParaRPr>
              </a:p>
            </p:txBody>
          </p:sp>
          <p:sp>
            <p:nvSpPr>
              <p:cNvPr id="47123" name="Text Box 35"/>
              <p:cNvSpPr txBox="1">
                <a:spLocks noChangeArrowheads="1"/>
              </p:cNvSpPr>
              <p:nvPr/>
            </p:nvSpPr>
            <p:spPr bwMode="auto">
              <a:xfrm>
                <a:off x="6781800" y="2303463"/>
                <a:ext cx="939800" cy="384721"/>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900">
                    <a:latin typeface="Arial" pitchFamily="1" charset="0"/>
                  </a:rPr>
                  <a:t>High</a:t>
                </a:r>
              </a:p>
            </p:txBody>
          </p:sp>
        </p:grpSp>
        <p:sp>
          <p:nvSpPr>
            <p:cNvPr id="47119" name="Text Box 39"/>
            <p:cNvSpPr txBox="1">
              <a:spLocks noChangeArrowheads="1"/>
            </p:cNvSpPr>
            <p:nvPr/>
          </p:nvSpPr>
          <p:spPr bwMode="auto">
            <a:xfrm>
              <a:off x="1003300" y="1447800"/>
              <a:ext cx="1981200" cy="384721"/>
            </a:xfrm>
            <a:prstGeom prst="rect">
              <a:avLst/>
            </a:prstGeom>
            <a:noFill/>
            <a:ln w="9525">
              <a:noFill/>
              <a:miter lim="800000"/>
              <a:headEnd/>
              <a:tailEnd/>
            </a:ln>
          </p:spPr>
          <p:txBody>
            <a:bodyPr>
              <a:prstTxWarp prst="textNoShape">
                <a:avLst/>
              </a:prstTxWarp>
              <a:spAutoFit/>
            </a:bodyPr>
            <a:lstStyle/>
            <a:p>
              <a:pPr>
                <a:spcBef>
                  <a:spcPct val="50000"/>
                </a:spcBef>
              </a:pPr>
              <a:r>
                <a:rPr lang="en-US" sz="1900">
                  <a:latin typeface="Arial" pitchFamily="1" charset="0"/>
                </a:rPr>
                <a:t>Task Set-Up</a:t>
              </a:r>
            </a:p>
          </p:txBody>
        </p:sp>
        <p:sp>
          <p:nvSpPr>
            <p:cNvPr id="47120" name="Text Box 40"/>
            <p:cNvSpPr txBox="1">
              <a:spLocks noChangeArrowheads="1"/>
            </p:cNvSpPr>
            <p:nvPr/>
          </p:nvSpPr>
          <p:spPr bwMode="auto">
            <a:xfrm>
              <a:off x="3352800" y="1447800"/>
              <a:ext cx="3124200" cy="384721"/>
            </a:xfrm>
            <a:prstGeom prst="rect">
              <a:avLst/>
            </a:prstGeom>
            <a:noFill/>
            <a:ln w="9525">
              <a:noFill/>
              <a:miter lim="800000"/>
              <a:headEnd/>
              <a:tailEnd/>
            </a:ln>
          </p:spPr>
          <p:txBody>
            <a:bodyPr>
              <a:prstTxWarp prst="textNoShape">
                <a:avLst/>
              </a:prstTxWarp>
              <a:spAutoFit/>
            </a:bodyPr>
            <a:lstStyle/>
            <a:p>
              <a:pPr>
                <a:spcBef>
                  <a:spcPct val="50000"/>
                </a:spcBef>
              </a:pPr>
              <a:r>
                <a:rPr lang="en-US" sz="1900">
                  <a:latin typeface="Arial" pitchFamily="1" charset="0"/>
                </a:rPr>
                <a:t>Task Implementation</a:t>
              </a:r>
            </a:p>
          </p:txBody>
        </p:sp>
        <p:sp>
          <p:nvSpPr>
            <p:cNvPr id="47121" name="Text Box 41"/>
            <p:cNvSpPr txBox="1">
              <a:spLocks noChangeArrowheads="1"/>
            </p:cNvSpPr>
            <p:nvPr/>
          </p:nvSpPr>
          <p:spPr bwMode="auto">
            <a:xfrm>
              <a:off x="6400800" y="1447800"/>
              <a:ext cx="2514600" cy="384721"/>
            </a:xfrm>
            <a:prstGeom prst="rect">
              <a:avLst/>
            </a:prstGeom>
            <a:noFill/>
            <a:ln w="9525">
              <a:noFill/>
              <a:miter lim="800000"/>
              <a:headEnd/>
              <a:tailEnd/>
            </a:ln>
          </p:spPr>
          <p:txBody>
            <a:bodyPr>
              <a:prstTxWarp prst="textNoShape">
                <a:avLst/>
              </a:prstTxWarp>
              <a:spAutoFit/>
            </a:bodyPr>
            <a:lstStyle/>
            <a:p>
              <a:pPr>
                <a:spcBef>
                  <a:spcPct val="50000"/>
                </a:spcBef>
              </a:pPr>
              <a:r>
                <a:rPr lang="en-US" sz="1900">
                  <a:latin typeface="Arial" pitchFamily="1" charset="0"/>
                </a:rPr>
                <a:t>Student Learning</a:t>
              </a:r>
            </a:p>
          </p:txBody>
        </p:sp>
      </p:grpSp>
      <p:sp>
        <p:nvSpPr>
          <p:cNvPr id="50" name="Text Box 3"/>
          <p:cNvSpPr txBox="1">
            <a:spLocks noChangeArrowheads="1"/>
          </p:cNvSpPr>
          <p:nvPr/>
        </p:nvSpPr>
        <p:spPr bwMode="auto">
          <a:xfrm>
            <a:off x="533400" y="3733800"/>
            <a:ext cx="533400" cy="384175"/>
          </a:xfrm>
          <a:prstGeom prst="rect">
            <a:avLst/>
          </a:prstGeom>
          <a:noFill/>
          <a:ln w="9525">
            <a:noFill/>
            <a:miter lim="800000"/>
            <a:headEnd/>
            <a:tailEnd/>
          </a:ln>
        </p:spPr>
        <p:txBody>
          <a:bodyPr>
            <a:spAutoFit/>
          </a:bodyPr>
          <a:lstStyle/>
          <a:p>
            <a:pPr fontAlgn="auto">
              <a:spcBef>
                <a:spcPct val="50000"/>
              </a:spcBef>
              <a:spcAft>
                <a:spcPts val="0"/>
              </a:spcAft>
              <a:defRPr/>
            </a:pPr>
            <a:r>
              <a:rPr lang="en-US" sz="1900" b="1" dirty="0">
                <a:solidFill>
                  <a:schemeClr val="accent6">
                    <a:lumMod val="75000"/>
                  </a:schemeClr>
                </a:solidFill>
                <a:latin typeface="Arial"/>
                <a:ea typeface="+mn-ea"/>
                <a:cs typeface="Arial"/>
              </a:rPr>
              <a:t>B.</a:t>
            </a:r>
          </a:p>
        </p:txBody>
      </p:sp>
      <p:sp>
        <p:nvSpPr>
          <p:cNvPr id="47112" name="TextBox 48"/>
          <p:cNvSpPr txBox="1">
            <a:spLocks noChangeArrowheads="1"/>
          </p:cNvSpPr>
          <p:nvPr/>
        </p:nvSpPr>
        <p:spPr bwMode="auto">
          <a:xfrm>
            <a:off x="6477000" y="6096000"/>
            <a:ext cx="1935163" cy="307975"/>
          </a:xfrm>
          <a:prstGeom prst="rect">
            <a:avLst/>
          </a:prstGeom>
          <a:noFill/>
          <a:ln w="9525">
            <a:noFill/>
            <a:miter lim="800000"/>
            <a:headEnd/>
            <a:tailEnd/>
          </a:ln>
        </p:spPr>
        <p:txBody>
          <a:bodyPr wrap="none">
            <a:prstTxWarp prst="textNoShape">
              <a:avLst/>
            </a:prstTxWarp>
            <a:spAutoFit/>
          </a:bodyPr>
          <a:lstStyle/>
          <a:p>
            <a:r>
              <a:rPr lang="en-US" sz="1400" i="1">
                <a:latin typeface="Arial" pitchFamily="1" charset="0"/>
                <a:ea typeface="Arial" pitchFamily="1" charset="0"/>
                <a:cs typeface="Arial" pitchFamily="1" charset="0"/>
              </a:rPr>
              <a:t>Stein and Lane, 1996</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457200" y="304800"/>
            <a:ext cx="6324600" cy="685800"/>
          </a:xfrm>
          <a:prstGeom prst="rect">
            <a:avLst/>
          </a:prstGeom>
        </p:spPr>
        <p:txBody>
          <a:bodyPr anchor="ctr">
            <a:normAutofit/>
          </a:bodyPr>
          <a:lstStyle/>
          <a:p>
            <a:pPr defTabSz="457200" fontAlgn="auto">
              <a:spcAft>
                <a:spcPts val="0"/>
              </a:spcAft>
              <a:defRPr/>
            </a:pPr>
            <a:r>
              <a:rPr lang="en-US" sz="1600" b="1" cap="all" dirty="0">
                <a:solidFill>
                  <a:schemeClr val="bg1"/>
                </a:solidFill>
                <a:latin typeface="Arial"/>
                <a:ea typeface="+mj-ea"/>
                <a:cs typeface="Arial"/>
              </a:rPr>
              <a:t>Intensification strategy</a:t>
            </a:r>
          </a:p>
        </p:txBody>
      </p:sp>
      <p:sp>
        <p:nvSpPr>
          <p:cNvPr id="49154"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7A31162A-60B9-C04B-906E-A0E1D6CA1FDD}" type="slidenum">
              <a:rPr lang="en-US" sz="1200">
                <a:solidFill>
                  <a:srgbClr val="7F7F7F"/>
                </a:solidFill>
                <a:latin typeface="Calibri (Body)" charset="0"/>
                <a:ea typeface="Calibri (Body)" charset="0"/>
                <a:cs typeface="Calibri (Body)" charset="0"/>
              </a:rPr>
              <a:pPr algn="r"/>
              <a:t>18</a:t>
            </a:fld>
            <a:endParaRPr lang="en-US" sz="1200">
              <a:solidFill>
                <a:srgbClr val="7F7F7F"/>
              </a:solidFill>
              <a:latin typeface="Calibri (Body)" charset="0"/>
              <a:ea typeface="Calibri (Body)" charset="0"/>
              <a:cs typeface="Calibri (Body)" charset="0"/>
            </a:endParaRPr>
          </a:p>
        </p:txBody>
      </p:sp>
      <p:sp>
        <p:nvSpPr>
          <p:cNvPr id="49155"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sp>
        <p:nvSpPr>
          <p:cNvPr id="49156" name="TextBox 3"/>
          <p:cNvSpPr txBox="1">
            <a:spLocks noChangeArrowheads="1"/>
          </p:cNvSpPr>
          <p:nvPr/>
        </p:nvSpPr>
        <p:spPr bwMode="auto">
          <a:xfrm>
            <a:off x="533400" y="2979738"/>
            <a:ext cx="8153400" cy="677862"/>
          </a:xfrm>
          <a:prstGeom prst="rect">
            <a:avLst/>
          </a:prstGeom>
          <a:noFill/>
          <a:ln w="9525">
            <a:noFill/>
            <a:miter lim="800000"/>
            <a:headEnd/>
            <a:tailEnd/>
          </a:ln>
        </p:spPr>
        <p:txBody>
          <a:bodyPr>
            <a:prstTxWarp prst="textNoShape">
              <a:avLst/>
            </a:prstTxWarp>
            <a:spAutoFit/>
          </a:bodyPr>
          <a:lstStyle/>
          <a:p>
            <a:r>
              <a:rPr lang="en-US" sz="1900" b="1">
                <a:latin typeface="Arial" pitchFamily="1" charset="0"/>
              </a:rPr>
              <a:t>Use of an inquiry-based model of instruction to support students</a:t>
            </a:r>
            <a:r>
              <a:rPr lang="ja-JP" altLang="en-US" sz="1900" b="1">
                <a:latin typeface="Arial" pitchFamily="1" charset="0"/>
              </a:rPr>
              <a:t>’</a:t>
            </a:r>
            <a:r>
              <a:rPr lang="en-US" altLang="ja-JP" sz="1900" b="1">
                <a:latin typeface="Arial" pitchFamily="1" charset="0"/>
              </a:rPr>
              <a:t> conceptual understanding</a:t>
            </a:r>
            <a:endParaRPr lang="en-US" sz="1900" b="1">
              <a:latin typeface="Arial" pitchFamily="1" charset="0"/>
            </a:endParaRPr>
          </a:p>
        </p:txBody>
      </p:sp>
      <p:pic>
        <p:nvPicPr>
          <p:cNvPr id="49157" name="Picture 6" descr="ia_diagram_E.gif"/>
          <p:cNvPicPr>
            <a:picLocks noChangeAspect="1"/>
          </p:cNvPicPr>
          <p:nvPr/>
        </p:nvPicPr>
        <p:blipFill>
          <a:blip r:embed="rId3"/>
          <a:srcRect/>
          <a:stretch>
            <a:fillRect/>
          </a:stretch>
        </p:blipFill>
        <p:spPr bwMode="auto">
          <a:xfrm>
            <a:off x="368300" y="1346200"/>
            <a:ext cx="2222500" cy="1320800"/>
          </a:xfrm>
          <a:prstGeom prst="rect">
            <a:avLst/>
          </a:prstGeom>
          <a:noFill/>
          <a:ln w="9525">
            <a:noFill/>
            <a:miter lim="800000"/>
            <a:headEnd/>
            <a:tailEnd/>
          </a:ln>
        </p:spPr>
      </p:pic>
      <p:pic>
        <p:nvPicPr>
          <p:cNvPr id="49158" name="Picture 7" descr="ia_diagram_D.gif"/>
          <p:cNvPicPr>
            <a:picLocks noChangeAspect="1"/>
          </p:cNvPicPr>
          <p:nvPr/>
        </p:nvPicPr>
        <p:blipFill>
          <a:blip r:embed="rId4"/>
          <a:srcRect/>
          <a:stretch>
            <a:fillRect/>
          </a:stretch>
        </p:blipFill>
        <p:spPr bwMode="auto">
          <a:xfrm>
            <a:off x="1270000" y="4081463"/>
            <a:ext cx="6261100" cy="1168400"/>
          </a:xfrm>
          <a:prstGeom prst="rect">
            <a:avLst/>
          </a:prstGeom>
          <a:noFill/>
          <a:ln w="9525">
            <a:noFill/>
            <a:miter lim="800000"/>
            <a:headEnd/>
            <a:tailEnd/>
          </a:ln>
        </p:spPr>
      </p:pic>
      <p:sp>
        <p:nvSpPr>
          <p:cNvPr id="9" name="TextBox 8"/>
          <p:cNvSpPr txBox="1">
            <a:spLocks noChangeArrowheads="1"/>
          </p:cNvSpPr>
          <p:nvPr/>
        </p:nvSpPr>
        <p:spPr bwMode="auto">
          <a:xfrm>
            <a:off x="457200" y="5453063"/>
            <a:ext cx="8229600" cy="338137"/>
          </a:xfrm>
          <a:prstGeom prst="rect">
            <a:avLst/>
          </a:prstGeom>
          <a:solidFill>
            <a:srgbClr val="A9BFFF"/>
          </a:solidFill>
          <a:ln w="9525">
            <a:solidFill>
              <a:srgbClr val="9EC4FF"/>
            </a:solidFill>
            <a:miter lim="800000"/>
            <a:headEnd/>
            <a:tailEnd/>
          </a:ln>
        </p:spPr>
        <p:txBody>
          <a:bodyPr>
            <a:prstTxWarp prst="textNoShape">
              <a:avLst/>
            </a:prstTxWarp>
            <a:spAutoFit/>
          </a:bodyPr>
          <a:lstStyle/>
          <a:p>
            <a:pPr algn="ctr"/>
            <a:r>
              <a:rPr lang="en-US" sz="1600" b="1">
                <a:latin typeface="Arial" pitchFamily="1" charset="0"/>
              </a:rPr>
              <a:t>Maintain cognitive demand through all three parts of the model.</a:t>
            </a:r>
            <a:endParaRPr lang="en-US" sz="1900">
              <a:latin typeface="Arial" pitchFamily="1" charset="0"/>
            </a:endParaRPr>
          </a:p>
        </p:txBody>
      </p:sp>
      <p:sp>
        <p:nvSpPr>
          <p:cNvPr id="2" name="TextBox 1"/>
          <p:cNvSpPr txBox="1"/>
          <p:nvPr/>
        </p:nvSpPr>
        <p:spPr>
          <a:xfrm>
            <a:off x="1752600" y="6248400"/>
            <a:ext cx="6858000" cy="400110"/>
          </a:xfrm>
          <a:prstGeom prst="rect">
            <a:avLst/>
          </a:prstGeom>
          <a:noFill/>
        </p:spPr>
        <p:txBody>
          <a:bodyPr wrap="square" rtlCol="0">
            <a:spAutoFit/>
          </a:bodyPr>
          <a:lstStyle/>
          <a:p>
            <a:pPr algn="r"/>
            <a:r>
              <a:rPr lang="en-US" sz="1000" dirty="0">
                <a:latin typeface="Arial"/>
                <a:cs typeface="Arial"/>
              </a:rPr>
              <a:t>Copyright </a:t>
            </a:r>
            <a:r>
              <a:rPr lang="en-US" sz="1000" dirty="0" smtClean="0">
                <a:latin typeface="Arial"/>
                <a:cs typeface="Arial"/>
              </a:rPr>
              <a:t>2012 </a:t>
            </a:r>
            <a:r>
              <a:rPr lang="en-US" sz="1000" dirty="0">
                <a:latin typeface="Arial"/>
                <a:cs typeface="Arial"/>
              </a:rPr>
              <a:t>Charles A. Dana Center at the University of Texas at Austin, Learning Sciences Research Institute at the University of Illinois at Chicago, and Agile Mind, </a:t>
            </a:r>
            <a:r>
              <a:rPr lang="en-US" sz="1000" dirty="0" smtClean="0">
                <a:latin typeface="Arial"/>
                <a:cs typeface="Arial"/>
              </a:rPr>
              <a:t>Inc</a:t>
            </a:r>
            <a:r>
              <a:rPr lang="en-US" sz="1000" dirty="0">
                <a:latin typeface="Arial"/>
                <a:cs typeface="Aria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457200" y="304800"/>
            <a:ext cx="6324600" cy="685800"/>
          </a:xfrm>
          <a:prstGeom prst="rect">
            <a:avLst/>
          </a:prstGeom>
        </p:spPr>
        <p:txBody>
          <a:bodyPr anchor="ctr">
            <a:normAutofit/>
          </a:bodyPr>
          <a:lstStyle/>
          <a:p>
            <a:pPr defTabSz="457200" fontAlgn="auto">
              <a:spcAft>
                <a:spcPts val="0"/>
              </a:spcAft>
              <a:defRPr/>
            </a:pPr>
            <a:r>
              <a:rPr lang="en-US" sz="1600" b="1" cap="all" dirty="0">
                <a:solidFill>
                  <a:schemeClr val="bg1"/>
                </a:solidFill>
                <a:latin typeface="Arial"/>
                <a:ea typeface="+mj-ea"/>
                <a:cs typeface="Arial"/>
              </a:rPr>
              <a:t>Intensification strategy</a:t>
            </a:r>
          </a:p>
        </p:txBody>
      </p:sp>
      <p:sp>
        <p:nvSpPr>
          <p:cNvPr id="51202"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06F22825-E8DF-1448-A095-8E786EB409A6}" type="slidenum">
              <a:rPr lang="en-US" sz="1200">
                <a:solidFill>
                  <a:srgbClr val="7F7F7F"/>
                </a:solidFill>
                <a:latin typeface="Calibri (Body)" charset="0"/>
                <a:ea typeface="Calibri (Body)" charset="0"/>
                <a:cs typeface="Calibri (Body)" charset="0"/>
              </a:rPr>
              <a:pPr algn="r"/>
              <a:t>19</a:t>
            </a:fld>
            <a:endParaRPr lang="en-US" sz="1200">
              <a:solidFill>
                <a:srgbClr val="7F7F7F"/>
              </a:solidFill>
              <a:latin typeface="Calibri (Body)" charset="0"/>
              <a:ea typeface="Calibri (Body)" charset="0"/>
              <a:cs typeface="Calibri (Body)" charset="0"/>
            </a:endParaRPr>
          </a:p>
        </p:txBody>
      </p:sp>
      <p:sp>
        <p:nvSpPr>
          <p:cNvPr id="51203"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sp>
        <p:nvSpPr>
          <p:cNvPr id="51204" name="Rectangle 5"/>
          <p:cNvSpPr>
            <a:spLocks noChangeArrowheads="1"/>
          </p:cNvSpPr>
          <p:nvPr/>
        </p:nvSpPr>
        <p:spPr bwMode="auto">
          <a:xfrm>
            <a:off x="457200" y="3429000"/>
            <a:ext cx="8229600" cy="2000250"/>
          </a:xfrm>
          <a:prstGeom prst="rect">
            <a:avLst/>
          </a:prstGeom>
          <a:noFill/>
          <a:ln w="9525">
            <a:noFill/>
            <a:miter lim="800000"/>
            <a:headEnd/>
            <a:tailEnd/>
          </a:ln>
        </p:spPr>
        <p:txBody>
          <a:bodyPr>
            <a:prstTxWarp prst="textNoShape">
              <a:avLst/>
            </a:prstTxWarp>
            <a:spAutoFit/>
          </a:bodyPr>
          <a:lstStyle/>
          <a:p>
            <a:pPr>
              <a:spcBef>
                <a:spcPts val="400"/>
              </a:spcBef>
              <a:spcAft>
                <a:spcPts val="400"/>
              </a:spcAft>
            </a:pPr>
            <a:r>
              <a:rPr lang="en-US" sz="1900" dirty="0">
                <a:latin typeface="Arial" pitchFamily="1" charset="0"/>
              </a:rPr>
              <a:t>[</a:t>
            </a:r>
            <a:r>
              <a:rPr lang="en-US" sz="1900" dirty="0" err="1">
                <a:latin typeface="Arial" pitchFamily="1" charset="0"/>
              </a:rPr>
              <a:t>T]he</a:t>
            </a:r>
            <a:r>
              <a:rPr lang="en-US" sz="1900" dirty="0">
                <a:latin typeface="Arial" pitchFamily="1" charset="0"/>
              </a:rPr>
              <a:t> lack of reading-to-learn skills is behind much of poor student performance in the content areas. </a:t>
            </a:r>
          </a:p>
          <a:p>
            <a:pPr>
              <a:spcBef>
                <a:spcPts val="400"/>
              </a:spcBef>
              <a:spcAft>
                <a:spcPts val="400"/>
              </a:spcAft>
            </a:pPr>
            <a:r>
              <a:rPr lang="en-US" sz="1900" dirty="0">
                <a:latin typeface="Arial" pitchFamily="1" charset="0"/>
              </a:rPr>
              <a:t>Many students have not developed specific techniques to appreciate the nuances of the big ideas in the domains of knowledge. In short, for many learners the big ideas are invisible.</a:t>
            </a:r>
          </a:p>
          <a:p>
            <a:endParaRPr lang="en-US" sz="1900" dirty="0">
              <a:latin typeface="Arial" pitchFamily="1" charset="0"/>
            </a:endParaRPr>
          </a:p>
        </p:txBody>
      </p:sp>
      <p:sp>
        <p:nvSpPr>
          <p:cNvPr id="51205" name="Rectangle 7"/>
          <p:cNvSpPr>
            <a:spLocks noChangeArrowheads="1"/>
          </p:cNvSpPr>
          <p:nvPr/>
        </p:nvSpPr>
        <p:spPr bwMode="auto">
          <a:xfrm>
            <a:off x="533400" y="5343525"/>
            <a:ext cx="7772400" cy="523875"/>
          </a:xfrm>
          <a:prstGeom prst="rect">
            <a:avLst/>
          </a:prstGeom>
          <a:noFill/>
          <a:ln w="9525">
            <a:noFill/>
            <a:miter lim="800000"/>
            <a:headEnd/>
            <a:tailEnd/>
          </a:ln>
        </p:spPr>
        <p:txBody>
          <a:bodyPr>
            <a:prstTxWarp prst="textNoShape">
              <a:avLst/>
            </a:prstTxWarp>
            <a:spAutoFit/>
          </a:bodyPr>
          <a:lstStyle/>
          <a:p>
            <a:r>
              <a:rPr lang="en-US" sz="1400" i="1">
                <a:latin typeface="Arial" pitchFamily="1" charset="0"/>
              </a:rPr>
              <a:t>Gomez</a:t>
            </a:r>
            <a:r>
              <a:rPr lang="en-US" sz="1400">
                <a:latin typeface="Arial" pitchFamily="1" charset="0"/>
              </a:rPr>
              <a:t>, </a:t>
            </a:r>
            <a:r>
              <a:rPr lang="en-US" sz="1400" i="1">
                <a:latin typeface="Arial" pitchFamily="1" charset="0"/>
              </a:rPr>
              <a:t>L., &amp; Gomez</a:t>
            </a:r>
            <a:r>
              <a:rPr lang="en-US" sz="1400">
                <a:latin typeface="Arial" pitchFamily="1" charset="0"/>
              </a:rPr>
              <a:t>, </a:t>
            </a:r>
            <a:r>
              <a:rPr lang="en-US" sz="1400" i="1">
                <a:latin typeface="Arial" pitchFamily="1" charset="0"/>
              </a:rPr>
              <a:t>K</a:t>
            </a:r>
            <a:r>
              <a:rPr lang="en-US" sz="1400">
                <a:latin typeface="Arial" pitchFamily="1" charset="0"/>
              </a:rPr>
              <a:t>. (</a:t>
            </a:r>
            <a:r>
              <a:rPr lang="en-US" sz="1400" i="1">
                <a:latin typeface="Arial" pitchFamily="1" charset="0"/>
              </a:rPr>
              <a:t>2007</a:t>
            </a:r>
            <a:r>
              <a:rPr lang="en-US" sz="1400">
                <a:latin typeface="Arial" pitchFamily="1" charset="0"/>
              </a:rPr>
              <a:t>). </a:t>
            </a:r>
            <a:r>
              <a:rPr lang="en-US" sz="1400" i="1">
                <a:latin typeface="Arial" pitchFamily="1" charset="0"/>
              </a:rPr>
              <a:t>Reading for learning</a:t>
            </a:r>
            <a:r>
              <a:rPr lang="en-US" sz="1400">
                <a:latin typeface="Arial" pitchFamily="1" charset="0"/>
              </a:rPr>
              <a:t>: Literacy supports for 21st century work. Phi Delta Kappan, </a:t>
            </a:r>
            <a:r>
              <a:rPr lang="en-US" sz="1400" i="1">
                <a:latin typeface="Arial" pitchFamily="1" charset="0"/>
              </a:rPr>
              <a:t>89</a:t>
            </a:r>
            <a:r>
              <a:rPr lang="en-US" sz="1400">
                <a:latin typeface="Arial" pitchFamily="1" charset="0"/>
              </a:rPr>
              <a:t>(3), 224–228.</a:t>
            </a:r>
          </a:p>
        </p:txBody>
      </p:sp>
      <p:pic>
        <p:nvPicPr>
          <p:cNvPr id="51206" name="Picture 8" descr="ia_diagram_F.gif"/>
          <p:cNvPicPr>
            <a:picLocks noChangeAspect="1"/>
          </p:cNvPicPr>
          <p:nvPr/>
        </p:nvPicPr>
        <p:blipFill>
          <a:blip r:embed="rId3"/>
          <a:srcRect/>
          <a:stretch>
            <a:fillRect/>
          </a:stretch>
        </p:blipFill>
        <p:spPr bwMode="auto">
          <a:xfrm>
            <a:off x="304800" y="1295400"/>
            <a:ext cx="2197100" cy="1346200"/>
          </a:xfrm>
          <a:prstGeom prst="rect">
            <a:avLst/>
          </a:prstGeom>
          <a:noFill/>
          <a:ln w="9525">
            <a:noFill/>
            <a:miter lim="800000"/>
            <a:headEnd/>
            <a:tailEnd/>
          </a:ln>
        </p:spPr>
      </p:pic>
      <p:sp>
        <p:nvSpPr>
          <p:cNvPr id="51207" name="TextBox 3"/>
          <p:cNvSpPr txBox="1">
            <a:spLocks noChangeArrowheads="1"/>
          </p:cNvSpPr>
          <p:nvPr/>
        </p:nvSpPr>
        <p:spPr bwMode="auto">
          <a:xfrm>
            <a:off x="533400" y="2819400"/>
            <a:ext cx="8153400" cy="385763"/>
          </a:xfrm>
          <a:prstGeom prst="rect">
            <a:avLst/>
          </a:prstGeom>
          <a:noFill/>
          <a:ln w="9525">
            <a:noFill/>
            <a:miter lim="800000"/>
            <a:headEnd/>
            <a:tailEnd/>
          </a:ln>
        </p:spPr>
        <p:txBody>
          <a:bodyPr>
            <a:prstTxWarp prst="textNoShape">
              <a:avLst/>
            </a:prstTxWarp>
            <a:spAutoFit/>
          </a:bodyPr>
          <a:lstStyle/>
          <a:p>
            <a:r>
              <a:rPr lang="en-US" sz="1900" b="1">
                <a:latin typeface="Arial" pitchFamily="1" charset="0"/>
              </a:rPr>
              <a:t>Leverage findings from literacy in the content areas</a:t>
            </a:r>
          </a:p>
        </p:txBody>
      </p:sp>
      <p:sp>
        <p:nvSpPr>
          <p:cNvPr id="2" name="TextBox 1"/>
          <p:cNvSpPr txBox="1"/>
          <p:nvPr/>
        </p:nvSpPr>
        <p:spPr>
          <a:xfrm>
            <a:off x="1676400" y="6248400"/>
            <a:ext cx="6934200" cy="400110"/>
          </a:xfrm>
          <a:prstGeom prst="rect">
            <a:avLst/>
          </a:prstGeom>
          <a:noFill/>
        </p:spPr>
        <p:txBody>
          <a:bodyPr wrap="square" rtlCol="0">
            <a:spAutoFit/>
          </a:bodyPr>
          <a:lstStyle/>
          <a:p>
            <a:pPr algn="r"/>
            <a:r>
              <a:rPr lang="en-US" sz="1000" dirty="0" smtClean="0">
                <a:latin typeface="Arial"/>
                <a:cs typeface="Arial"/>
              </a:rPr>
              <a:t>Slide copyright 2012 </a:t>
            </a:r>
            <a:r>
              <a:rPr lang="en-US" sz="1000" dirty="0">
                <a:latin typeface="Arial"/>
                <a:cs typeface="Arial"/>
              </a:rPr>
              <a:t>Charles A. Dana Center at the University of Texas at Austin, Learning Sciences Research Institute at the University of Illinois at Chicago, and Agile Mind, Inc.</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6385" name="Picture 3"/>
          <p:cNvPicPr>
            <a:picLocks noChangeAspect="1"/>
          </p:cNvPicPr>
          <p:nvPr/>
        </p:nvPicPr>
        <p:blipFill>
          <a:blip r:embed="rId3"/>
          <a:srcRect t="2071" r="44478" b="20036"/>
          <a:stretch>
            <a:fillRect/>
          </a:stretch>
        </p:blipFill>
        <p:spPr bwMode="auto">
          <a:xfrm>
            <a:off x="0" y="0"/>
            <a:ext cx="9144000" cy="6858000"/>
          </a:xfrm>
          <a:prstGeom prst="rect">
            <a:avLst/>
          </a:prstGeom>
          <a:noFill/>
          <a:ln w="9525">
            <a:noFill/>
            <a:miter lim="800000"/>
            <a:headEnd/>
            <a:tailEnd/>
          </a:ln>
        </p:spPr>
      </p:pic>
      <p:pic>
        <p:nvPicPr>
          <p:cNvPr id="10" name="Picture 9"/>
          <p:cNvPicPr>
            <a:picLocks noChangeAspect="1"/>
          </p:cNvPicPr>
          <p:nvPr/>
        </p:nvPicPr>
        <p:blipFill>
          <a:blip r:embed="rId4"/>
          <a:srcRect t="2179" r="44536" b="20003"/>
          <a:stretch>
            <a:fillRect/>
          </a:stretch>
        </p:blipFill>
        <p:spPr bwMode="auto">
          <a:xfrm>
            <a:off x="0" y="0"/>
            <a:ext cx="9144000" cy="6858000"/>
          </a:xfrm>
          <a:prstGeom prst="rect">
            <a:avLst/>
          </a:prstGeom>
          <a:noFill/>
          <a:ln w="9525">
            <a:noFill/>
            <a:miter lim="800000"/>
            <a:headEnd/>
            <a:tailEnd/>
          </a:ln>
        </p:spPr>
      </p:pic>
      <p:pic>
        <p:nvPicPr>
          <p:cNvPr id="13" name="Picture 12"/>
          <p:cNvPicPr>
            <a:picLocks noChangeAspect="1"/>
          </p:cNvPicPr>
          <p:nvPr/>
        </p:nvPicPr>
        <p:blipFill>
          <a:blip r:embed="rId5"/>
          <a:srcRect/>
          <a:stretch>
            <a:fillRect/>
          </a:stretch>
        </p:blipFill>
        <p:spPr bwMode="auto">
          <a:xfrm>
            <a:off x="0" y="0"/>
            <a:ext cx="9155113" cy="6858000"/>
          </a:xfrm>
          <a:prstGeom prst="rect">
            <a:avLst/>
          </a:prstGeom>
          <a:noFill/>
          <a:ln w="9525">
            <a:noFill/>
            <a:miter lim="800000"/>
            <a:headEnd/>
            <a:tailEnd/>
          </a:ln>
        </p:spPr>
      </p:pic>
      <p:sp>
        <p:nvSpPr>
          <p:cNvPr id="14" name="Rectangle 13"/>
          <p:cNvSpPr/>
          <p:nvPr/>
        </p:nvSpPr>
        <p:spPr>
          <a:xfrm>
            <a:off x="23813" y="347663"/>
            <a:ext cx="2767012" cy="2054225"/>
          </a:xfrm>
          <a:prstGeom prst="rect">
            <a:avLst/>
          </a:prstGeom>
          <a:noFill/>
          <a:ln w="38100">
            <a:solidFill>
              <a:srgbClr val="8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p:nvSpPr>
        <p:spPr>
          <a:xfrm>
            <a:off x="26988" y="2430463"/>
            <a:ext cx="2763837" cy="4427537"/>
          </a:xfrm>
          <a:prstGeom prst="rect">
            <a:avLst/>
          </a:prstGeom>
          <a:noFill/>
          <a:ln w="38100">
            <a:solidFill>
              <a:srgbClr val="8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16" name="Text Box 20"/>
          <p:cNvSpPr txBox="1">
            <a:spLocks noChangeArrowheads="1"/>
          </p:cNvSpPr>
          <p:nvPr/>
        </p:nvSpPr>
        <p:spPr bwMode="auto">
          <a:xfrm>
            <a:off x="3333750" y="3219450"/>
            <a:ext cx="5295900" cy="519113"/>
          </a:xfrm>
          <a:prstGeom prst="rect">
            <a:avLst/>
          </a:prstGeom>
          <a:solidFill>
            <a:srgbClr val="FFCC99"/>
          </a:solidFill>
          <a:ln>
            <a:noFill/>
          </a:ln>
          <a:effectLst/>
          <a:extLst/>
        </p:spPr>
        <p:txBody>
          <a:bodyPr>
            <a:prstTxWarp prst="textNoShape">
              <a:avLst/>
            </a:prstTxWarp>
            <a:spAutoFit/>
          </a:bodyPr>
          <a:lstStyle/>
          <a:p>
            <a:pPr algn="ctr">
              <a:spcBef>
                <a:spcPct val="50000"/>
              </a:spcBef>
            </a:pPr>
            <a:r>
              <a:rPr lang="en-US" sz="2800" b="1">
                <a:solidFill>
                  <a:srgbClr val="CC0000"/>
                </a:solidFill>
                <a:effectLst>
                  <a:outerShdw blurRad="38100" dist="38100" dir="2700000" algn="tl">
                    <a:srgbClr val="000000"/>
                  </a:outerShdw>
                </a:effectLst>
                <a:ea typeface="Arial" pitchFamily="1" charset="0"/>
                <a:cs typeface="Arial" pitchFamily="1" charset="0"/>
              </a:rPr>
              <a:t>Welcome to Workforce</a:t>
            </a:r>
            <a:r>
              <a:rPr lang="en-US" sz="2800" b="1" baseline="30000">
                <a:solidFill>
                  <a:srgbClr val="CC0000"/>
                </a:solidFill>
                <a:effectLst>
                  <a:outerShdw blurRad="38100" dist="38100" dir="2700000" algn="tl">
                    <a:srgbClr val="000000"/>
                  </a:outerShdw>
                </a:effectLst>
                <a:ea typeface="Arial" pitchFamily="1" charset="0"/>
                <a:cs typeface="Arial" pitchFamily="1" charset="0"/>
              </a:rPr>
              <a:t>3</a:t>
            </a:r>
            <a:r>
              <a:rPr lang="en-US" sz="2800" b="1">
                <a:solidFill>
                  <a:srgbClr val="CC0000"/>
                </a:solidFill>
                <a:effectLst>
                  <a:outerShdw blurRad="38100" dist="38100" dir="2700000" algn="tl">
                    <a:srgbClr val="000000"/>
                  </a:outerShdw>
                </a:effectLst>
                <a:ea typeface="Arial" pitchFamily="1" charset="0"/>
                <a:cs typeface="Arial" pitchFamily="1" charset="0"/>
              </a:rPr>
              <a:t> One!</a:t>
            </a:r>
          </a:p>
        </p:txBody>
      </p:sp>
      <p:pic>
        <p:nvPicPr>
          <p:cNvPr id="16391" name="Picture 2"/>
          <p:cNvPicPr>
            <a:picLocks noChangeAspect="1"/>
          </p:cNvPicPr>
          <p:nvPr/>
        </p:nvPicPr>
        <p:blipFill>
          <a:blip r:embed="rId6"/>
          <a:srcRect/>
          <a:stretch>
            <a:fillRect/>
          </a:stretch>
        </p:blipFill>
        <p:spPr bwMode="auto">
          <a:xfrm>
            <a:off x="2854325" y="606425"/>
            <a:ext cx="6276975" cy="4727575"/>
          </a:xfrm>
          <a:prstGeom prst="rect">
            <a:avLst/>
          </a:prstGeom>
          <a:noFill/>
          <a:ln w="9525">
            <a:noFill/>
            <a:miter lim="800000"/>
            <a:headEnd/>
            <a:tailEnd/>
          </a:ln>
        </p:spPr>
      </p:pic>
      <p:pic>
        <p:nvPicPr>
          <p:cNvPr id="16" name="Picture 12" descr="pointing_finger_01_png"/>
          <p:cNvPicPr>
            <a:picLocks noChangeAspect="1" noChangeArrowheads="1"/>
          </p:cNvPicPr>
          <p:nvPr/>
        </p:nvPicPr>
        <p:blipFill>
          <a:blip r:embed="rId7"/>
          <a:srcRect/>
          <a:stretch>
            <a:fillRect/>
          </a:stretch>
        </p:blipFill>
        <p:spPr bwMode="auto">
          <a:xfrm>
            <a:off x="7934325" y="606425"/>
            <a:ext cx="1103313" cy="1277938"/>
          </a:xfrm>
          <a:prstGeom prst="rect">
            <a:avLst/>
          </a:prstGeom>
          <a:noFill/>
          <a:ln w="9525">
            <a:noFill/>
            <a:miter lim="800000"/>
            <a:headEnd/>
            <a:tailEnd/>
          </a:ln>
        </p:spPr>
      </p:pic>
      <p:sp>
        <p:nvSpPr>
          <p:cNvPr id="2" name="Rectangle 1"/>
          <p:cNvSpPr/>
          <p:nvPr/>
        </p:nvSpPr>
        <p:spPr>
          <a:xfrm>
            <a:off x="2854325" y="5257800"/>
            <a:ext cx="6289675" cy="1600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879475" y="19050"/>
            <a:ext cx="854075" cy="288925"/>
          </a:xfrm>
          <a:prstGeom prst="rect">
            <a:avLst/>
          </a:prstGeom>
          <a:noFill/>
          <a:ln>
            <a:solidFill>
              <a:srgbClr val="8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2790825" y="307975"/>
            <a:ext cx="6329363" cy="6550025"/>
          </a:xfrm>
          <a:prstGeom prst="rect">
            <a:avLst/>
          </a:prstGeom>
          <a:noFill/>
          <a:ln w="38100">
            <a:solidFill>
              <a:srgbClr val="8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396" name="TextBox 14"/>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5109563B-7A9A-984D-B213-44FDBE6657EE}" type="slidenum">
              <a:rPr lang="en-US" sz="1200">
                <a:solidFill>
                  <a:srgbClr val="7F7F7F"/>
                </a:solidFill>
                <a:latin typeface="Calibri (Body)" charset="0"/>
                <a:ea typeface="Calibri (Body)" charset="0"/>
                <a:cs typeface="Calibri (Body)" charset="0"/>
              </a:rPr>
              <a:pPr algn="r"/>
              <a:t>2</a:t>
            </a:fld>
            <a:endParaRPr lang="en-US" sz="1200">
              <a:solidFill>
                <a:srgbClr val="7F7F7F"/>
              </a:solidFill>
              <a:latin typeface="Calibri (Body)" charset="0"/>
              <a:ea typeface="Calibri (Body)" charset="0"/>
              <a:cs typeface="Calibri (Body)"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10" presetClass="exit" presetSubtype="0" fill="hold" nodeType="with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42" presetClass="path" presetSubtype="0" accel="50000" decel="50000" fill="hold" nodeType="withEffect">
                                  <p:stCondLst>
                                    <p:cond delay="0"/>
                                  </p:stCondLst>
                                  <p:childTnLst>
                                    <p:animMotion origin="layout" path="M -3.88889E-6 8.32562E-8 L -0.80902 -0.05435 " pathEditMode="relative" rAng="0" ptsTypes="AA">
                                      <p:cBhvr>
                                        <p:cTn id="26" dur="2000" fill="hold"/>
                                        <p:tgtEl>
                                          <p:spTgt spid="16"/>
                                        </p:tgtEl>
                                        <p:attrNameLst>
                                          <p:attrName>ppt_x</p:attrName>
                                          <p:attrName>ppt_y</p:attrName>
                                        </p:attrNameLst>
                                      </p:cBhvr>
                                      <p:rCtr x="-4" y="0"/>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path" presetSubtype="0" accel="50000" decel="50000" fill="hold" nodeType="clickEffect">
                                  <p:stCondLst>
                                    <p:cond delay="0"/>
                                  </p:stCondLst>
                                  <p:childTnLst>
                                    <p:animMotion origin="layout" path="M -0.80903 -0.05434 L -0.76753 -0.05527 " pathEditMode="relative" rAng="0" ptsTypes="AA">
                                      <p:cBhvr>
                                        <p:cTn id="30" dur="2000" fill="hold"/>
                                        <p:tgtEl>
                                          <p:spTgt spid="16"/>
                                        </p:tgtEl>
                                        <p:attrNameLst>
                                          <p:attrName>ppt_x</p:attrName>
                                          <p:attrName>ppt_y</p:attrName>
                                        </p:attrNameLst>
                                      </p:cBhvr>
                                      <p:rCtr x="0" y="0"/>
                                    </p:animMotion>
                                  </p:childTnLst>
                                </p:cTn>
                              </p:par>
                            </p:childTnLst>
                          </p:cTn>
                        </p:par>
                        <p:par>
                          <p:cTn id="31" fill="hold" nodeType="afterGroup">
                            <p:stCondLst>
                              <p:cond delay="2000"/>
                            </p:stCondLst>
                            <p:childTnLst>
                              <p:par>
                                <p:cTn id="32" presetID="1" presetClass="exit" presetSubtype="0" fill="hold" nodeType="afterEffect">
                                  <p:stCondLst>
                                    <p:cond delay="0"/>
                                  </p:stCondLst>
                                  <p:childTnLst>
                                    <p:set>
                                      <p:cBhvr>
                                        <p:cTn id="33" dur="1" fill="hold">
                                          <p:stCondLst>
                                            <p:cond delay="0"/>
                                          </p:stCondLst>
                                        </p:cTn>
                                        <p:tgtEl>
                                          <p:spTgt spid="7"/>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42" presetClass="path" presetSubtype="0" accel="50000" decel="50000" fill="hold" nodeType="withEffect">
                                  <p:stCondLst>
                                    <p:cond delay="0"/>
                                  </p:stCondLst>
                                  <p:childTnLst>
                                    <p:animMotion origin="layout" path="M -0.76389 -0.05527 L -0.85087 -0.11864 " pathEditMode="relative" rAng="0" ptsTypes="AA">
                                      <p:cBhvr>
                                        <p:cTn id="38" dur="1000" fill="hold"/>
                                        <p:tgtEl>
                                          <p:spTgt spid="16"/>
                                        </p:tgtEl>
                                        <p:attrNameLst>
                                          <p:attrName>ppt_x</p:attrName>
                                          <p:attrName>ppt_y</p:attrName>
                                        </p:attrNameLst>
                                      </p:cBhvr>
                                      <p:rCtr x="0" y="0"/>
                                    </p:animMotion>
                                  </p:childTnLst>
                                </p:cTn>
                              </p:par>
                              <p:par>
                                <p:cTn id="39" presetID="8" presetClass="emph" presetSubtype="0" fill="hold" nodeType="withEffect">
                                  <p:stCondLst>
                                    <p:cond delay="0"/>
                                  </p:stCondLst>
                                  <p:childTnLst>
                                    <p:animRot by="5400000">
                                      <p:cBhvr>
                                        <p:cTn id="40" dur="1000" fill="hold"/>
                                        <p:tgtEl>
                                          <p:spTgt spid="16"/>
                                        </p:tgtEl>
                                        <p:attrNameLst>
                                          <p:attrName>r</p:attrName>
                                        </p:attrNameLst>
                                      </p:cBhvr>
                                    </p:animRot>
                                  </p:childTnLst>
                                </p:cTn>
                              </p:par>
                            </p:childTnLst>
                          </p:cTn>
                        </p:par>
                        <p:par>
                          <p:cTn id="41" fill="hold" nodeType="afterGroup">
                            <p:stCondLst>
                              <p:cond delay="3000"/>
                            </p:stCondLst>
                            <p:childTnLst>
                              <p:par>
                                <p:cTn id="42" presetID="42" presetClass="path" presetSubtype="0" accel="50000" decel="50000" autoRev="1" fill="hold" nodeType="afterEffect">
                                  <p:stCondLst>
                                    <p:cond delay="0"/>
                                  </p:stCondLst>
                                  <p:childTnLst>
                                    <p:animMotion origin="layout" path="M -0.85087 -0.11864 L -0.85087 0.13136 " pathEditMode="relative" rAng="0" ptsTypes="AA">
                                      <p:cBhvr>
                                        <p:cTn id="43" dur="2000" fill="hold"/>
                                        <p:tgtEl>
                                          <p:spTgt spid="16"/>
                                        </p:tgtEl>
                                        <p:attrNameLst>
                                          <p:attrName>ppt_x</p:attrName>
                                          <p:attrName>ppt_y</p:attrName>
                                        </p:attrNameLst>
                                      </p:cBhvr>
                                      <p:rCtr x="0" y="1"/>
                                    </p:animMotion>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par>
                                <p:cTn id="48" presetID="10" presetClass="exit" presetSubtype="0" fill="hold" nodeType="withEffect">
                                  <p:stCondLst>
                                    <p:cond delay="0"/>
                                  </p:stCondLst>
                                  <p:childTnLst>
                                    <p:animEffect transition="out" filter="fade">
                                      <p:cBhvr>
                                        <p:cTn id="49" dur="500"/>
                                        <p:tgtEl>
                                          <p:spTgt spid="16"/>
                                        </p:tgtEl>
                                      </p:cBhvr>
                                    </p:animEffect>
                                    <p:set>
                                      <p:cBhvr>
                                        <p:cTn id="50" dur="1" fill="hold">
                                          <p:stCondLst>
                                            <p:cond delay="499"/>
                                          </p:stCondLst>
                                        </p:cTn>
                                        <p:tgtEl>
                                          <p:spTgt spid="16"/>
                                        </p:tgtEl>
                                        <p:attrNameLst>
                                          <p:attrName>style.visibility</p:attrName>
                                        </p:attrNameLst>
                                      </p:cBhvr>
                                      <p:to>
                                        <p:strVal val="hidden"/>
                                      </p:to>
                                    </p:set>
                                  </p:childTnLst>
                                </p:cTn>
                              </p:par>
                            </p:childTnLst>
                          </p:cTn>
                        </p:par>
                        <p:par>
                          <p:cTn id="51" fill="hold" nodeType="afterGroup">
                            <p:stCondLst>
                              <p:cond delay="500"/>
                            </p:stCondLst>
                            <p:childTnLst>
                              <p:par>
                                <p:cTn id="52" presetID="53" presetClass="entr" presetSubtype="16" fill="hold" nodeType="after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500" fill="hold"/>
                                        <p:tgtEl>
                                          <p:spTgt spid="14"/>
                                        </p:tgtEl>
                                        <p:attrNameLst>
                                          <p:attrName>ppt_w</p:attrName>
                                        </p:attrNameLst>
                                      </p:cBhvr>
                                      <p:tavLst>
                                        <p:tav tm="0">
                                          <p:val>
                                            <p:fltVal val="0"/>
                                          </p:val>
                                        </p:tav>
                                        <p:tav tm="100000">
                                          <p:val>
                                            <p:strVal val="#ppt_w"/>
                                          </p:val>
                                        </p:tav>
                                      </p:tavLst>
                                    </p:anim>
                                    <p:anim calcmode="lin" valueType="num">
                                      <p:cBhvr>
                                        <p:cTn id="55" dur="500" fill="hold"/>
                                        <p:tgtEl>
                                          <p:spTgt spid="14"/>
                                        </p:tgtEl>
                                        <p:attrNameLst>
                                          <p:attrName>ppt_h</p:attrName>
                                        </p:attrNameLst>
                                      </p:cBhvr>
                                      <p:tavLst>
                                        <p:tav tm="0">
                                          <p:val>
                                            <p:fltVal val="0"/>
                                          </p:val>
                                        </p:tav>
                                        <p:tav tm="100000">
                                          <p:val>
                                            <p:strVal val="#ppt_h"/>
                                          </p:val>
                                        </p:tav>
                                      </p:tavLst>
                                    </p:anim>
                                    <p:animEffect transition="in" filter="fade">
                                      <p:cBhvr>
                                        <p:cTn id="56" dur="500"/>
                                        <p:tgtEl>
                                          <p:spTgt spid="1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0" presetClass="exit" presetSubtype="0" fill="hold" nodeType="clickEffect">
                                  <p:stCondLst>
                                    <p:cond delay="0"/>
                                  </p:stCondLst>
                                  <p:childTnLst>
                                    <p:animEffect transition="out" filter="fade">
                                      <p:cBhvr>
                                        <p:cTn id="60" dur="500"/>
                                        <p:tgtEl>
                                          <p:spTgt spid="14"/>
                                        </p:tgtEl>
                                      </p:cBhvr>
                                    </p:animEffect>
                                    <p:set>
                                      <p:cBhvr>
                                        <p:cTn id="61" dur="1" fill="hold">
                                          <p:stCondLst>
                                            <p:cond delay="499"/>
                                          </p:stCondLst>
                                        </p:cTn>
                                        <p:tgtEl>
                                          <p:spTgt spid="14"/>
                                        </p:tgtEl>
                                        <p:attrNameLst>
                                          <p:attrName>style.visibility</p:attrName>
                                        </p:attrNameLst>
                                      </p:cBhvr>
                                      <p:to>
                                        <p:strVal val="hidden"/>
                                      </p:to>
                                    </p:set>
                                  </p:childTnLst>
                                </p:cTn>
                              </p:par>
                              <p:par>
                                <p:cTn id="62" presetID="10" presetClass="entr" presetSubtype="0" fill="hold"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457200" y="304800"/>
            <a:ext cx="6324600" cy="685800"/>
          </a:xfrm>
          <a:prstGeom prst="rect">
            <a:avLst/>
          </a:prstGeom>
        </p:spPr>
        <p:txBody>
          <a:bodyPr anchor="ctr">
            <a:normAutofit/>
          </a:bodyPr>
          <a:lstStyle/>
          <a:p>
            <a:pPr defTabSz="457200" fontAlgn="auto">
              <a:spcAft>
                <a:spcPts val="0"/>
              </a:spcAft>
              <a:defRPr/>
            </a:pPr>
            <a:r>
              <a:rPr lang="en-US" sz="1600" b="1" cap="all" dirty="0">
                <a:solidFill>
                  <a:schemeClr val="bg1"/>
                </a:solidFill>
                <a:latin typeface="Arial"/>
                <a:ea typeface="+mj-ea"/>
                <a:cs typeface="Arial"/>
              </a:rPr>
              <a:t>A MYRIAD OF GRAPHIC ORGANIZERS</a:t>
            </a:r>
          </a:p>
        </p:txBody>
      </p:sp>
      <p:sp>
        <p:nvSpPr>
          <p:cNvPr id="53250"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3284C92E-E16C-FA45-B962-32C5F347AB42}" type="slidenum">
              <a:rPr lang="en-US" sz="1200">
                <a:solidFill>
                  <a:srgbClr val="7F7F7F"/>
                </a:solidFill>
                <a:latin typeface="Calibri (Body)" charset="0"/>
                <a:ea typeface="Calibri (Body)" charset="0"/>
                <a:cs typeface="Calibri (Body)" charset="0"/>
              </a:rPr>
              <a:pPr algn="r"/>
              <a:t>20</a:t>
            </a:fld>
            <a:endParaRPr lang="en-US" sz="1200">
              <a:solidFill>
                <a:srgbClr val="7F7F7F"/>
              </a:solidFill>
              <a:latin typeface="Calibri (Body)" charset="0"/>
              <a:ea typeface="Calibri (Body)" charset="0"/>
              <a:cs typeface="Calibri (Body)" charset="0"/>
            </a:endParaRPr>
          </a:p>
        </p:txBody>
      </p:sp>
      <p:sp>
        <p:nvSpPr>
          <p:cNvPr id="53251"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pic>
        <p:nvPicPr>
          <p:cNvPr id="53252" name="Picture 2" descr="http://t0.gstatic.com/images?q=tbn:ANd9GcRUsrBtV3OSp3XHIzba9uKSvLJe-nifhJZNheO5vaPAdMXCYzubD2Rz9zs">
            <a:hlinkClick r:id="rId3"/>
          </p:cNvPr>
          <p:cNvPicPr>
            <a:picLocks noChangeAspect="1" noChangeArrowheads="1"/>
          </p:cNvPicPr>
          <p:nvPr/>
        </p:nvPicPr>
        <p:blipFill>
          <a:blip r:embed="rId4"/>
          <a:srcRect/>
          <a:stretch>
            <a:fillRect/>
          </a:stretch>
        </p:blipFill>
        <p:spPr bwMode="auto">
          <a:xfrm>
            <a:off x="457200" y="3200400"/>
            <a:ext cx="1143000" cy="1066800"/>
          </a:xfrm>
          <a:prstGeom prst="rect">
            <a:avLst/>
          </a:prstGeom>
          <a:noFill/>
          <a:ln w="9525">
            <a:noFill/>
            <a:miter lim="800000"/>
            <a:headEnd/>
            <a:tailEnd/>
          </a:ln>
        </p:spPr>
      </p:pic>
      <p:pic>
        <p:nvPicPr>
          <p:cNvPr id="53253" name="Picture 4" descr="http://t0.gstatic.com/images?q=tbn:ANd9GcSLhy2a124AsSr0rIHsxwXOwUKw0RyGhAyb82wkFDhgx_J4tCCIo1_RHu6v">
            <a:hlinkClick r:id="rId5"/>
          </p:cNvPr>
          <p:cNvPicPr>
            <a:picLocks noChangeAspect="1" noChangeArrowheads="1"/>
          </p:cNvPicPr>
          <p:nvPr/>
        </p:nvPicPr>
        <p:blipFill>
          <a:blip r:embed="rId6"/>
          <a:srcRect/>
          <a:stretch>
            <a:fillRect/>
          </a:stretch>
        </p:blipFill>
        <p:spPr bwMode="auto">
          <a:xfrm>
            <a:off x="2667000" y="1828800"/>
            <a:ext cx="1646238" cy="1219200"/>
          </a:xfrm>
          <a:prstGeom prst="rect">
            <a:avLst/>
          </a:prstGeom>
          <a:noFill/>
          <a:ln w="9525">
            <a:noFill/>
            <a:miter lim="800000"/>
            <a:headEnd/>
            <a:tailEnd/>
          </a:ln>
        </p:spPr>
      </p:pic>
      <p:pic>
        <p:nvPicPr>
          <p:cNvPr id="53254" name="Picture 6" descr="http://t0.gstatic.com/images?q=tbn:ANd9GcR74Y2x9p0yUiH2SaRwqlkJty-5OVBYWgQ2hm2YrwVQzVj0P5kJi4CgHw1A">
            <a:hlinkClick r:id="rId7"/>
          </p:cNvPr>
          <p:cNvPicPr>
            <a:picLocks noChangeAspect="1" noChangeArrowheads="1"/>
          </p:cNvPicPr>
          <p:nvPr/>
        </p:nvPicPr>
        <p:blipFill>
          <a:blip r:embed="rId8"/>
          <a:srcRect/>
          <a:stretch>
            <a:fillRect/>
          </a:stretch>
        </p:blipFill>
        <p:spPr bwMode="auto">
          <a:xfrm>
            <a:off x="4724400" y="1905000"/>
            <a:ext cx="1333500" cy="1019175"/>
          </a:xfrm>
          <a:prstGeom prst="rect">
            <a:avLst/>
          </a:prstGeom>
          <a:noFill/>
          <a:ln w="9525">
            <a:noFill/>
            <a:miter lim="800000"/>
            <a:headEnd/>
            <a:tailEnd/>
          </a:ln>
        </p:spPr>
      </p:pic>
      <p:pic>
        <p:nvPicPr>
          <p:cNvPr id="53255" name="Picture 8" descr="http://t2.gstatic.com/images?q=tbn:ANd9GcS6O5-02YjhlL6vbc1bI35nQMgJ8sTtQtP0s9WdYWGUix9HZ6lWIZpgQAif">
            <a:hlinkClick r:id="rId9"/>
          </p:cNvPr>
          <p:cNvPicPr>
            <a:picLocks noChangeAspect="1" noChangeArrowheads="1"/>
          </p:cNvPicPr>
          <p:nvPr/>
        </p:nvPicPr>
        <p:blipFill>
          <a:blip r:embed="rId10"/>
          <a:srcRect/>
          <a:stretch>
            <a:fillRect/>
          </a:stretch>
        </p:blipFill>
        <p:spPr bwMode="auto">
          <a:xfrm>
            <a:off x="2114550" y="3124200"/>
            <a:ext cx="1085850" cy="1390650"/>
          </a:xfrm>
          <a:prstGeom prst="rect">
            <a:avLst/>
          </a:prstGeom>
          <a:noFill/>
          <a:ln w="9525">
            <a:noFill/>
            <a:miter lim="800000"/>
            <a:headEnd/>
            <a:tailEnd/>
          </a:ln>
        </p:spPr>
      </p:pic>
      <p:pic>
        <p:nvPicPr>
          <p:cNvPr id="53256" name="Picture 10" descr="http://t1.gstatic.com/images?q=tbn:ANd9GcQgHpXUDZ2GuDbhc_fnaaznhWsAJYjTs5UOoOlAc1Sik5rL_Rq-46pkWbw">
            <a:hlinkClick r:id="rId11"/>
          </p:cNvPr>
          <p:cNvPicPr>
            <a:picLocks noChangeAspect="1" noChangeArrowheads="1"/>
          </p:cNvPicPr>
          <p:nvPr/>
        </p:nvPicPr>
        <p:blipFill>
          <a:blip r:embed="rId12"/>
          <a:srcRect/>
          <a:stretch>
            <a:fillRect/>
          </a:stretch>
        </p:blipFill>
        <p:spPr bwMode="auto">
          <a:xfrm>
            <a:off x="3819525" y="3352800"/>
            <a:ext cx="981075" cy="1371600"/>
          </a:xfrm>
          <a:prstGeom prst="rect">
            <a:avLst/>
          </a:prstGeom>
          <a:noFill/>
          <a:ln w="9525">
            <a:noFill/>
            <a:miter lim="800000"/>
            <a:headEnd/>
            <a:tailEnd/>
          </a:ln>
        </p:spPr>
      </p:pic>
      <p:pic>
        <p:nvPicPr>
          <p:cNvPr id="53257" name="Picture 14" descr="http://t1.gstatic.com/images?q=tbn:ANd9GcRUnoRDakUDeYD5PYM4Cn5qgmT3gD32UzhcHg0kt00gTAV91kvJ65DnUGPj">
            <a:hlinkClick r:id="rId13"/>
          </p:cNvPr>
          <p:cNvPicPr>
            <a:picLocks noChangeAspect="1" noChangeArrowheads="1"/>
          </p:cNvPicPr>
          <p:nvPr/>
        </p:nvPicPr>
        <p:blipFill>
          <a:blip r:embed="rId14"/>
          <a:srcRect/>
          <a:stretch>
            <a:fillRect/>
          </a:stretch>
        </p:blipFill>
        <p:spPr bwMode="auto">
          <a:xfrm>
            <a:off x="5629275" y="3429000"/>
            <a:ext cx="1304925" cy="1123950"/>
          </a:xfrm>
          <a:prstGeom prst="rect">
            <a:avLst/>
          </a:prstGeom>
          <a:noFill/>
          <a:ln w="9525">
            <a:noFill/>
            <a:miter lim="800000"/>
            <a:headEnd/>
            <a:tailEnd/>
          </a:ln>
        </p:spPr>
      </p:pic>
      <p:pic>
        <p:nvPicPr>
          <p:cNvPr id="53258" name="Picture 16" descr="http://t2.gstatic.com/images?q=tbn:ANd9GcQlN1eunMLSGzQKYGGuga78syKVzZuuGt_yCsON9cqKqjoeHP9C5Ccg37sn">
            <a:hlinkClick r:id="rId15"/>
          </p:cNvPr>
          <p:cNvPicPr>
            <a:picLocks noChangeAspect="1" noChangeArrowheads="1"/>
          </p:cNvPicPr>
          <p:nvPr/>
        </p:nvPicPr>
        <p:blipFill>
          <a:blip r:embed="rId16"/>
          <a:srcRect/>
          <a:stretch>
            <a:fillRect/>
          </a:stretch>
        </p:blipFill>
        <p:spPr bwMode="auto">
          <a:xfrm>
            <a:off x="2667000" y="4953000"/>
            <a:ext cx="1304925" cy="1095375"/>
          </a:xfrm>
          <a:prstGeom prst="rect">
            <a:avLst/>
          </a:prstGeom>
          <a:noFill/>
          <a:ln w="9525">
            <a:noFill/>
            <a:miter lim="800000"/>
            <a:headEnd/>
            <a:tailEnd/>
          </a:ln>
        </p:spPr>
      </p:pic>
      <p:pic>
        <p:nvPicPr>
          <p:cNvPr id="53259" name="Picture 18" descr="http://t0.gstatic.com/images?q=tbn:ANd9GcSLcgiXCOaaRZNgxUpTIS9zKRWFjkp_bQ8grGfsDRTRQjn5QCW2kg73uC1g">
            <a:hlinkClick r:id="rId17"/>
          </p:cNvPr>
          <p:cNvPicPr>
            <a:picLocks noChangeAspect="1" noChangeArrowheads="1"/>
          </p:cNvPicPr>
          <p:nvPr/>
        </p:nvPicPr>
        <p:blipFill>
          <a:blip r:embed="rId18"/>
          <a:srcRect/>
          <a:stretch>
            <a:fillRect/>
          </a:stretch>
        </p:blipFill>
        <p:spPr bwMode="auto">
          <a:xfrm>
            <a:off x="7067550" y="4781550"/>
            <a:ext cx="1085850" cy="1390650"/>
          </a:xfrm>
          <a:prstGeom prst="rect">
            <a:avLst/>
          </a:prstGeom>
          <a:noFill/>
          <a:ln w="9525">
            <a:noFill/>
            <a:miter lim="800000"/>
            <a:headEnd/>
            <a:tailEnd/>
          </a:ln>
        </p:spPr>
      </p:pic>
      <p:pic>
        <p:nvPicPr>
          <p:cNvPr id="53260" name="Picture 20" descr="http://t1.gstatic.com/images?q=tbn:ANd9GcSwBSE1JeMndR8BLbFskRKKIyyFI-5M9SnBtrvWTgKUmJdAZ-3xBTsXL50">
            <a:hlinkClick r:id="rId19"/>
          </p:cNvPr>
          <p:cNvPicPr>
            <a:picLocks noChangeAspect="1" noChangeArrowheads="1"/>
          </p:cNvPicPr>
          <p:nvPr/>
        </p:nvPicPr>
        <p:blipFill>
          <a:blip r:embed="rId20"/>
          <a:srcRect/>
          <a:stretch>
            <a:fillRect/>
          </a:stretch>
        </p:blipFill>
        <p:spPr bwMode="auto">
          <a:xfrm>
            <a:off x="7058025" y="1981200"/>
            <a:ext cx="1247775" cy="895350"/>
          </a:xfrm>
          <a:prstGeom prst="rect">
            <a:avLst/>
          </a:prstGeom>
          <a:noFill/>
          <a:ln w="9525">
            <a:noFill/>
            <a:miter lim="800000"/>
            <a:headEnd/>
            <a:tailEnd/>
          </a:ln>
        </p:spPr>
      </p:pic>
      <p:pic>
        <p:nvPicPr>
          <p:cNvPr id="53261" name="Picture 22" descr="http://t2.gstatic.com/images?q=tbn:ANd9GcRkDHVn3J4bhUGEnxF3Z9KAH4L8JVoD9VYN_ciHHPRgrECe47vBZuB324r2">
            <a:hlinkClick r:id="rId21"/>
          </p:cNvPr>
          <p:cNvPicPr>
            <a:picLocks noChangeAspect="1" noChangeArrowheads="1"/>
          </p:cNvPicPr>
          <p:nvPr/>
        </p:nvPicPr>
        <p:blipFill>
          <a:blip r:embed="rId22"/>
          <a:srcRect/>
          <a:stretch>
            <a:fillRect/>
          </a:stretch>
        </p:blipFill>
        <p:spPr bwMode="auto">
          <a:xfrm>
            <a:off x="7534275" y="3181350"/>
            <a:ext cx="1152525" cy="1390650"/>
          </a:xfrm>
          <a:prstGeom prst="rect">
            <a:avLst/>
          </a:prstGeom>
          <a:noFill/>
          <a:ln w="9525">
            <a:noFill/>
            <a:miter lim="800000"/>
            <a:headEnd/>
            <a:tailEnd/>
          </a:ln>
        </p:spPr>
      </p:pic>
      <p:pic>
        <p:nvPicPr>
          <p:cNvPr id="53262" name="Picture 24" descr="http://t1.gstatic.com/images?q=tbn:ANd9GcTyZQ46GR9-4v0qKwE1pojAskKDVtrr8Sj0tbfP2p_7LWCuggkdqQ5bRkkM">
            <a:hlinkClick r:id="rId23"/>
          </p:cNvPr>
          <p:cNvPicPr>
            <a:picLocks noChangeAspect="1" noChangeArrowheads="1"/>
          </p:cNvPicPr>
          <p:nvPr/>
        </p:nvPicPr>
        <p:blipFill>
          <a:blip r:embed="rId24"/>
          <a:srcRect/>
          <a:stretch>
            <a:fillRect/>
          </a:stretch>
        </p:blipFill>
        <p:spPr bwMode="auto">
          <a:xfrm>
            <a:off x="4733925" y="4724400"/>
            <a:ext cx="1209675" cy="1333500"/>
          </a:xfrm>
          <a:prstGeom prst="rect">
            <a:avLst/>
          </a:prstGeom>
          <a:noFill/>
          <a:ln w="9525">
            <a:noFill/>
            <a:miter lim="800000"/>
            <a:headEnd/>
            <a:tailEnd/>
          </a:ln>
        </p:spPr>
      </p:pic>
      <p:pic>
        <p:nvPicPr>
          <p:cNvPr id="53263" name="Picture 26" descr="http://t2.gstatic.com/images?q=tbn:ANd9GcReF9V3uXHMP_ZMNp_cawB3jHtjop8VARpgql7LvhfXzPvoAJppf02uzg">
            <a:hlinkClick r:id="rId25"/>
          </p:cNvPr>
          <p:cNvPicPr>
            <a:picLocks noChangeAspect="1" noChangeArrowheads="1"/>
          </p:cNvPicPr>
          <p:nvPr/>
        </p:nvPicPr>
        <p:blipFill>
          <a:blip r:embed="rId26"/>
          <a:srcRect/>
          <a:stretch>
            <a:fillRect/>
          </a:stretch>
        </p:blipFill>
        <p:spPr bwMode="auto">
          <a:xfrm>
            <a:off x="771525" y="4743450"/>
            <a:ext cx="1057275" cy="1276350"/>
          </a:xfrm>
          <a:prstGeom prst="rect">
            <a:avLst/>
          </a:prstGeom>
          <a:noFill/>
          <a:ln w="9525">
            <a:noFill/>
            <a:miter lim="800000"/>
            <a:headEnd/>
            <a:tailEnd/>
          </a:ln>
        </p:spPr>
      </p:pic>
      <p:pic>
        <p:nvPicPr>
          <p:cNvPr id="53264" name="Picture 28" descr="http://t3.gstatic.com/images?q=tbn:ANd9GcT05qfosOM04orsDv_WxDbbA16iO-SBE2jqbiTa081K-nT5PalxS9JZfY8">
            <a:hlinkClick r:id="rId27"/>
          </p:cNvPr>
          <p:cNvPicPr>
            <a:picLocks noChangeAspect="1" noChangeArrowheads="1"/>
          </p:cNvPicPr>
          <p:nvPr/>
        </p:nvPicPr>
        <p:blipFill>
          <a:blip r:embed="rId28"/>
          <a:srcRect/>
          <a:stretch>
            <a:fillRect/>
          </a:stretch>
        </p:blipFill>
        <p:spPr bwMode="auto">
          <a:xfrm>
            <a:off x="685800" y="1600200"/>
            <a:ext cx="1598613"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7" name="Content Placeholder 2"/>
          <p:cNvSpPr>
            <a:spLocks noGrp="1"/>
          </p:cNvSpPr>
          <p:nvPr>
            <p:ph type="body" orient="vert" idx="1"/>
          </p:nvPr>
        </p:nvSpPr>
        <p:spPr>
          <a:xfrm>
            <a:off x="457200" y="1447800"/>
            <a:ext cx="8229600" cy="1371600"/>
          </a:xfrm>
        </p:spPr>
        <p:txBody>
          <a:bodyPr vert="horz"/>
          <a:lstStyle/>
          <a:p>
            <a:pPr marL="228600" indent="-228600" eaLnBrk="1" hangingPunct="1"/>
            <a:r>
              <a:rPr lang="en-US" sz="1900">
                <a:latin typeface="Arial" pitchFamily="1" charset="0"/>
                <a:ea typeface="Arial" pitchFamily="1" charset="0"/>
                <a:cs typeface="Arial" pitchFamily="1" charset="0"/>
              </a:rPr>
              <a:t>Based on your investigation, what conjectures can you make about </a:t>
            </a:r>
            <a:r>
              <a:rPr lang="en-US" sz="1900" b="1">
                <a:latin typeface="Arial" pitchFamily="1" charset="0"/>
                <a:ea typeface="Arial" pitchFamily="1" charset="0"/>
                <a:cs typeface="Arial" pitchFamily="1" charset="0"/>
              </a:rPr>
              <a:t>the relationship between algebraic and geometric solutions to systems of linear equations? </a:t>
            </a:r>
            <a:r>
              <a:rPr lang="en-US" sz="1900">
                <a:latin typeface="Arial" pitchFamily="1" charset="0"/>
                <a:ea typeface="Arial" pitchFamily="1" charset="0"/>
                <a:cs typeface="Arial" pitchFamily="1" charset="0"/>
              </a:rPr>
              <a:t>Complete the Math Journal to describe your conjectures. </a:t>
            </a:r>
          </a:p>
          <a:p>
            <a:pPr marL="228600" indent="-228600" eaLnBrk="1" hangingPunct="1"/>
            <a:endParaRPr lang="en-US" sz="1900">
              <a:latin typeface="Arial" pitchFamily="1" charset="0"/>
              <a:ea typeface="Arial" pitchFamily="1" charset="0"/>
              <a:cs typeface="Arial" pitchFamily="1" charset="0"/>
            </a:endParaRPr>
          </a:p>
        </p:txBody>
      </p:sp>
      <p:sp>
        <p:nvSpPr>
          <p:cNvPr id="4" name="Title 1"/>
          <p:cNvSpPr txBox="1">
            <a:spLocks/>
          </p:cNvSpPr>
          <p:nvPr/>
        </p:nvSpPr>
        <p:spPr>
          <a:xfrm>
            <a:off x="457200" y="304800"/>
            <a:ext cx="6324600" cy="685800"/>
          </a:xfrm>
          <a:prstGeom prst="rect">
            <a:avLst/>
          </a:prstGeom>
        </p:spPr>
        <p:txBody>
          <a:bodyPr anchor="ctr">
            <a:normAutofit/>
          </a:bodyPr>
          <a:lstStyle/>
          <a:p>
            <a:pPr defTabSz="457200" fontAlgn="auto">
              <a:spcAft>
                <a:spcPts val="0"/>
              </a:spcAft>
              <a:defRPr/>
            </a:pPr>
            <a:r>
              <a:rPr lang="en-US" sz="1600" b="1" cap="all" dirty="0">
                <a:solidFill>
                  <a:schemeClr val="bg1"/>
                </a:solidFill>
                <a:latin typeface="Arial"/>
                <a:ea typeface="+mj-ea"/>
                <a:cs typeface="Arial"/>
              </a:rPr>
              <a:t>MATH JOURNAL EXAMPLE</a:t>
            </a:r>
          </a:p>
        </p:txBody>
      </p:sp>
      <p:sp>
        <p:nvSpPr>
          <p:cNvPr id="55299"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8D530D80-7500-6D4A-B6F9-534E2E55AD25}" type="slidenum">
              <a:rPr lang="en-US" sz="1200">
                <a:solidFill>
                  <a:srgbClr val="7F7F7F"/>
                </a:solidFill>
                <a:latin typeface="Calibri (Body)" charset="0"/>
                <a:ea typeface="Calibri (Body)" charset="0"/>
                <a:cs typeface="Calibri (Body)" charset="0"/>
              </a:rPr>
              <a:pPr algn="r"/>
              <a:t>21</a:t>
            </a:fld>
            <a:endParaRPr lang="en-US" sz="1200">
              <a:solidFill>
                <a:srgbClr val="7F7F7F"/>
              </a:solidFill>
              <a:latin typeface="Calibri (Body)" charset="0"/>
              <a:ea typeface="Calibri (Body)" charset="0"/>
              <a:cs typeface="Calibri (Body)" charset="0"/>
            </a:endParaRPr>
          </a:p>
        </p:txBody>
      </p:sp>
      <p:sp>
        <p:nvSpPr>
          <p:cNvPr id="55300"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graphicFrame>
        <p:nvGraphicFramePr>
          <p:cNvPr id="8" name="Table 7"/>
          <p:cNvGraphicFramePr>
            <a:graphicFrameLocks noGrp="1"/>
          </p:cNvGraphicFramePr>
          <p:nvPr/>
        </p:nvGraphicFramePr>
        <p:xfrm>
          <a:off x="838200" y="2819400"/>
          <a:ext cx="7467600" cy="2962593"/>
        </p:xfrm>
        <a:graphic>
          <a:graphicData uri="http://schemas.openxmlformats.org/drawingml/2006/table">
            <a:tbl>
              <a:tblPr/>
              <a:tblGrid>
                <a:gridCol w="2444750"/>
                <a:gridCol w="2578100"/>
                <a:gridCol w="2444750"/>
              </a:tblGrid>
              <a:tr h="639763">
                <a:tc>
                  <a:txBody>
                    <a:bodyPr/>
                    <a:lstStyle/>
                    <a:p>
                      <a:pPr marL="0" marR="0" lvl="0" indent="0" algn="ctr" defTabSz="914400" rtl="0" eaLnBrk="1" fontAlgn="base" latinLnBrk="0" hangingPunct="1">
                        <a:lnSpc>
                          <a:spcPct val="100000"/>
                        </a:lnSpc>
                        <a:spcBef>
                          <a:spcPct val="0"/>
                        </a:spcBef>
                        <a:spcAft>
                          <a:spcPts val="600"/>
                        </a:spcAft>
                        <a:buClrTx/>
                        <a:buSzTx/>
                        <a:buFontTx/>
                        <a:buNone/>
                        <a:tabLst>
                          <a:tab pos="342900" algn="l"/>
                        </a:tabLst>
                      </a:pPr>
                      <a:r>
                        <a:rPr kumimoji="0" lang="en-US" sz="1400" b="1" i="0" u="none" strike="noStrike" cap="none" normalizeH="0" baseline="0">
                          <a:ln>
                            <a:noFill/>
                          </a:ln>
                          <a:solidFill>
                            <a:srgbClr val="FFFFFF"/>
                          </a:solidFill>
                          <a:effectLst/>
                          <a:latin typeface="Calibri" pitchFamily="1" charset="0"/>
                          <a:ea typeface="Times New Roman" pitchFamily="1" charset="0"/>
                          <a:cs typeface="Times New Roman" pitchFamily="1" charset="0"/>
                        </a:rPr>
                        <a:t>ALGEBRAIC RESULT</a:t>
                      </a:r>
                      <a:endParaRPr kumimoji="0" lang="en-US" sz="1400" b="0" i="0" u="none" strike="noStrike" cap="none" normalizeH="0" baseline="0">
                        <a:ln>
                          <a:noFill/>
                        </a:ln>
                        <a:solidFill>
                          <a:srgbClr val="FFFFFF"/>
                        </a:solidFill>
                        <a:effectLst/>
                        <a:latin typeface="Times New Roman" pitchFamily="1" charset="0"/>
                        <a:ea typeface="Times New Roman" pitchFamily="1" charset="0"/>
                        <a:cs typeface="Times New Roman" pitchFamily="1" charset="0"/>
                      </a:endParaRPr>
                    </a:p>
                  </a:txBody>
                  <a:tcPr marL="64736" marR="64736"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17375E"/>
                    </a:solid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tab pos="342900" algn="l"/>
                        </a:tabLst>
                      </a:pPr>
                      <a:r>
                        <a:rPr kumimoji="0" lang="en-US" sz="1400" b="1" i="0" u="none" strike="noStrike" cap="none" normalizeH="0" baseline="0">
                          <a:ln>
                            <a:noFill/>
                          </a:ln>
                          <a:solidFill>
                            <a:srgbClr val="FFFFFF"/>
                          </a:solidFill>
                          <a:effectLst/>
                          <a:latin typeface="Calibri" pitchFamily="1" charset="0"/>
                          <a:ea typeface="Times New Roman" pitchFamily="1" charset="0"/>
                          <a:cs typeface="Times New Roman" pitchFamily="1" charset="0"/>
                        </a:rPr>
                        <a:t>WHAT DOES THE GRAPH LOOK LIKE?</a:t>
                      </a:r>
                      <a:endParaRPr kumimoji="0" lang="en-US" sz="1400" b="0" i="0" u="none" strike="noStrike" cap="none" normalizeH="0" baseline="0">
                        <a:ln>
                          <a:noFill/>
                        </a:ln>
                        <a:solidFill>
                          <a:srgbClr val="FFFFFF"/>
                        </a:solidFill>
                        <a:effectLst/>
                        <a:latin typeface="Times New Roman" pitchFamily="1" charset="0"/>
                        <a:ea typeface="Times New Roman" pitchFamily="1" charset="0"/>
                        <a:cs typeface="Times New Roman" pitchFamily="1" charset="0"/>
                      </a:endParaRPr>
                    </a:p>
                  </a:txBody>
                  <a:tcPr marL="64736" marR="64736"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17375E"/>
                    </a:solid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tab pos="342900" algn="l"/>
                        </a:tabLst>
                      </a:pPr>
                      <a:r>
                        <a:rPr kumimoji="0" lang="en-US" sz="1400" b="1" i="0" u="none" strike="noStrike" cap="none" normalizeH="0" baseline="0">
                          <a:ln>
                            <a:noFill/>
                          </a:ln>
                          <a:solidFill>
                            <a:srgbClr val="FFFFFF"/>
                          </a:solidFill>
                          <a:effectLst/>
                          <a:latin typeface="Calibri" pitchFamily="1" charset="0"/>
                          <a:ea typeface="Times New Roman" pitchFamily="1" charset="0"/>
                          <a:cs typeface="Times New Roman" pitchFamily="1" charset="0"/>
                        </a:rPr>
                        <a:t>WHAT MIGHT THIS TELL YOU ABOUT THE NUMBER OF SOLUTIONS FOR THE SYSTEM?</a:t>
                      </a:r>
                      <a:endParaRPr kumimoji="0" lang="en-US" sz="1400" b="0" i="0" u="none" strike="noStrike" cap="none" normalizeH="0" baseline="0">
                        <a:ln>
                          <a:noFill/>
                        </a:ln>
                        <a:solidFill>
                          <a:srgbClr val="FFFFFF"/>
                        </a:solidFill>
                        <a:effectLst/>
                        <a:latin typeface="Times New Roman" pitchFamily="1" charset="0"/>
                        <a:ea typeface="Times New Roman" pitchFamily="1" charset="0"/>
                        <a:cs typeface="Times New Roman" pitchFamily="1" charset="0"/>
                      </a:endParaRPr>
                    </a:p>
                  </a:txBody>
                  <a:tcPr marL="64736" marR="64736"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17375E"/>
                    </a:solidFill>
                  </a:tcPr>
                </a:tc>
              </a:tr>
              <a:tr h="655638">
                <a:tc>
                  <a:txBody>
                    <a:bodyPr/>
                    <a:lstStyle/>
                    <a:p>
                      <a:pPr marL="0" marR="0" lvl="0" indent="0" algn="l" defTabSz="914400" rtl="0" eaLnBrk="1" fontAlgn="base" latinLnBrk="0" hangingPunct="1">
                        <a:lnSpc>
                          <a:spcPct val="100000"/>
                        </a:lnSpc>
                        <a:spcBef>
                          <a:spcPct val="0"/>
                        </a:spcBef>
                        <a:spcAft>
                          <a:spcPts val="600"/>
                        </a:spcAft>
                        <a:buClrTx/>
                        <a:buSzTx/>
                        <a:buFontTx/>
                        <a:buNone/>
                        <a:tabLst>
                          <a:tab pos="342900" algn="l"/>
                        </a:tabLst>
                      </a:pPr>
                      <a:r>
                        <a:rPr kumimoji="0" lang="en-US" sz="1400" b="0" i="0" u="none" strike="noStrike" cap="none" normalizeH="0" baseline="0">
                          <a:ln>
                            <a:noFill/>
                          </a:ln>
                          <a:solidFill>
                            <a:srgbClr val="17375E"/>
                          </a:solidFill>
                          <a:effectLst/>
                          <a:latin typeface="Calibri" pitchFamily="1" charset="0"/>
                          <a:ea typeface="Times New Roman" pitchFamily="1" charset="0"/>
                          <a:cs typeface="Times New Roman" pitchFamily="1" charset="0"/>
                        </a:rPr>
                        <a:t>Answer includes one value for </a:t>
                      </a:r>
                      <a:r>
                        <a:rPr kumimoji="0" lang="en-US" sz="1400" b="1" i="1" u="none" strike="noStrike" cap="none" normalizeH="0" baseline="0">
                          <a:ln>
                            <a:noFill/>
                          </a:ln>
                          <a:solidFill>
                            <a:srgbClr val="17375E"/>
                          </a:solidFill>
                          <a:effectLst/>
                          <a:latin typeface="Calibri" pitchFamily="1" charset="0"/>
                          <a:ea typeface="Times New Roman" pitchFamily="1" charset="0"/>
                          <a:cs typeface="Times New Roman" pitchFamily="1" charset="0"/>
                        </a:rPr>
                        <a:t>x</a:t>
                      </a:r>
                      <a:r>
                        <a:rPr kumimoji="0" lang="en-US" sz="1400" b="0" i="0" u="none" strike="noStrike" cap="none" normalizeH="0" baseline="0">
                          <a:ln>
                            <a:noFill/>
                          </a:ln>
                          <a:solidFill>
                            <a:srgbClr val="17375E"/>
                          </a:solidFill>
                          <a:effectLst/>
                          <a:latin typeface="Calibri" pitchFamily="1" charset="0"/>
                          <a:ea typeface="Times New Roman" pitchFamily="1" charset="0"/>
                          <a:cs typeface="Times New Roman" pitchFamily="1" charset="0"/>
                        </a:rPr>
                        <a:t> and one value for </a:t>
                      </a:r>
                      <a:r>
                        <a:rPr kumimoji="0" lang="en-US" sz="1400" b="1" i="1" u="none" strike="noStrike" cap="none" normalizeH="0" baseline="0">
                          <a:ln>
                            <a:noFill/>
                          </a:ln>
                          <a:solidFill>
                            <a:srgbClr val="17375E"/>
                          </a:solidFill>
                          <a:effectLst/>
                          <a:latin typeface="Calibri" pitchFamily="1" charset="0"/>
                          <a:ea typeface="Times New Roman" pitchFamily="1" charset="0"/>
                          <a:cs typeface="Times New Roman" pitchFamily="1" charset="0"/>
                        </a:rPr>
                        <a:t>y</a:t>
                      </a:r>
                      <a:r>
                        <a:rPr kumimoji="0" lang="en-US" sz="1400" b="0" i="0" u="none" strike="noStrike" cap="none" normalizeH="0" baseline="0">
                          <a:ln>
                            <a:noFill/>
                          </a:ln>
                          <a:solidFill>
                            <a:srgbClr val="17375E"/>
                          </a:solidFill>
                          <a:effectLst/>
                          <a:latin typeface="Calibri" pitchFamily="1" charset="0"/>
                          <a:ea typeface="Times New Roman" pitchFamily="1" charset="0"/>
                          <a:cs typeface="Times New Roman" pitchFamily="1" charset="0"/>
                        </a:rPr>
                        <a:t>.</a:t>
                      </a:r>
                      <a:endParaRPr kumimoji="0" lang="en-US" sz="1400" b="0" i="0" u="none" strike="noStrike" cap="none" normalizeH="0" baseline="0">
                        <a:ln>
                          <a:noFill/>
                        </a:ln>
                        <a:solidFill>
                          <a:srgbClr val="17375E"/>
                        </a:solidFill>
                        <a:effectLst/>
                        <a:latin typeface="Times New Roman" pitchFamily="1" charset="0"/>
                        <a:ea typeface="Times New Roman" pitchFamily="1" charset="0"/>
                        <a:cs typeface="Times New Roman" pitchFamily="1" charset="0"/>
                      </a:endParaRPr>
                    </a:p>
                  </a:txBody>
                  <a:tcPr marL="64736" marR="64736" marT="0" marB="0"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ts val="600"/>
                        </a:spcAft>
                        <a:buClrTx/>
                        <a:buSzTx/>
                        <a:buFontTx/>
                        <a:buNone/>
                        <a:tabLst>
                          <a:tab pos="342900" algn="l"/>
                        </a:tabLst>
                      </a:pPr>
                      <a:endParaRPr kumimoji="0" lang="en-US" sz="1400" b="0" i="0" u="none" strike="noStrike" cap="none" normalizeH="0" baseline="0">
                        <a:ln>
                          <a:noFill/>
                        </a:ln>
                        <a:solidFill>
                          <a:schemeClr val="tx1"/>
                        </a:solidFill>
                        <a:effectLst/>
                        <a:latin typeface="Calibri" pitchFamily="1" charset="0"/>
                        <a:ea typeface="Times New Roman" pitchFamily="1" charset="0"/>
                        <a:cs typeface="Times New Roman" pitchFamily="1" charset="0"/>
                      </a:endParaRPr>
                    </a:p>
                  </a:txBody>
                  <a:tcPr marL="64736" marR="64736" marT="0" marB="0"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ts val="600"/>
                        </a:spcAft>
                        <a:buClrTx/>
                        <a:buSzTx/>
                        <a:buFontTx/>
                        <a:buNone/>
                        <a:tabLst>
                          <a:tab pos="342900" algn="l"/>
                        </a:tabLst>
                      </a:pPr>
                      <a:endParaRPr kumimoji="0" lang="en-US" sz="1400" b="0" i="0" u="none" strike="noStrike" cap="none" normalizeH="0" baseline="0">
                        <a:ln>
                          <a:noFill/>
                        </a:ln>
                        <a:solidFill>
                          <a:schemeClr val="tx1"/>
                        </a:solidFill>
                        <a:effectLst/>
                        <a:latin typeface="Calibri" pitchFamily="1" charset="0"/>
                        <a:ea typeface="Times New Roman" pitchFamily="1" charset="0"/>
                        <a:cs typeface="Times New Roman" pitchFamily="1" charset="0"/>
                      </a:endParaRPr>
                    </a:p>
                  </a:txBody>
                  <a:tcPr marL="64736" marR="64736" marT="0" marB="0"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chemeClr val="bg1"/>
                    </a:solidFill>
                  </a:tcPr>
                </a:tc>
              </a:tr>
              <a:tr h="833438">
                <a:tc>
                  <a:txBody>
                    <a:bodyPr/>
                    <a:lstStyle/>
                    <a:p>
                      <a:pPr marL="0" marR="0" lvl="0" indent="0" algn="l" defTabSz="914400" rtl="0" eaLnBrk="1" fontAlgn="base" latinLnBrk="0" hangingPunct="1">
                        <a:lnSpc>
                          <a:spcPct val="100000"/>
                        </a:lnSpc>
                        <a:spcBef>
                          <a:spcPct val="0"/>
                        </a:spcBef>
                        <a:spcAft>
                          <a:spcPts val="600"/>
                        </a:spcAft>
                        <a:buClrTx/>
                        <a:buSzTx/>
                        <a:buFontTx/>
                        <a:buNone/>
                        <a:tabLst>
                          <a:tab pos="342900" algn="l"/>
                        </a:tabLst>
                      </a:pPr>
                      <a:r>
                        <a:rPr kumimoji="0" lang="en-US" sz="1400" b="0" i="0" u="none" strike="noStrike" cap="none" normalizeH="0" baseline="0">
                          <a:ln>
                            <a:noFill/>
                          </a:ln>
                          <a:solidFill>
                            <a:srgbClr val="17375E"/>
                          </a:solidFill>
                          <a:effectLst/>
                          <a:latin typeface="Calibri" pitchFamily="1" charset="0"/>
                          <a:ea typeface="Times New Roman" pitchFamily="1" charset="0"/>
                          <a:cs typeface="Times New Roman" pitchFamily="1" charset="0"/>
                        </a:rPr>
                        <a:t>Equations simplify to a </a:t>
                      </a:r>
                      <a:r>
                        <a:rPr kumimoji="0" lang="en-US" sz="1400" b="1" i="0" u="none" strike="noStrike" cap="none" normalizeH="0" baseline="0">
                          <a:ln>
                            <a:noFill/>
                          </a:ln>
                          <a:solidFill>
                            <a:srgbClr val="17375E"/>
                          </a:solidFill>
                          <a:effectLst/>
                          <a:latin typeface="Calibri" pitchFamily="1" charset="0"/>
                          <a:ea typeface="Times New Roman" pitchFamily="1" charset="0"/>
                          <a:cs typeface="Times New Roman" pitchFamily="1" charset="0"/>
                        </a:rPr>
                        <a:t>false</a:t>
                      </a:r>
                      <a:r>
                        <a:rPr kumimoji="0" lang="en-US" sz="1400" b="0" i="0" u="none" strike="noStrike" cap="none" normalizeH="0" baseline="0">
                          <a:ln>
                            <a:noFill/>
                          </a:ln>
                          <a:solidFill>
                            <a:srgbClr val="17375E"/>
                          </a:solidFill>
                          <a:effectLst/>
                          <a:latin typeface="Calibri" pitchFamily="1" charset="0"/>
                          <a:ea typeface="Times New Roman" pitchFamily="1" charset="0"/>
                          <a:cs typeface="Times New Roman" pitchFamily="1" charset="0"/>
                        </a:rPr>
                        <a:t> equation containing only numbers (for example, 0 = 12).</a:t>
                      </a:r>
                      <a:endParaRPr kumimoji="0" lang="en-US" sz="1400" b="0" i="0" u="none" strike="noStrike" cap="none" normalizeH="0" baseline="0">
                        <a:ln>
                          <a:noFill/>
                        </a:ln>
                        <a:solidFill>
                          <a:srgbClr val="17375E"/>
                        </a:solidFill>
                        <a:effectLst/>
                        <a:latin typeface="Times New Roman" pitchFamily="1" charset="0"/>
                        <a:ea typeface="Times New Roman" pitchFamily="1" charset="0"/>
                        <a:cs typeface="Times New Roman" pitchFamily="1" charset="0"/>
                      </a:endParaRPr>
                    </a:p>
                  </a:txBody>
                  <a:tcPr marL="64736" marR="64736" marT="0" marB="0"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ts val="600"/>
                        </a:spcAft>
                        <a:buClrTx/>
                        <a:buSzTx/>
                        <a:buFontTx/>
                        <a:buNone/>
                        <a:tabLst>
                          <a:tab pos="342900" algn="l"/>
                        </a:tabLst>
                      </a:pPr>
                      <a:endParaRPr kumimoji="0" lang="en-US" sz="1400" b="0" i="0" u="none" strike="noStrike" cap="none" normalizeH="0" baseline="0">
                        <a:ln>
                          <a:noFill/>
                        </a:ln>
                        <a:solidFill>
                          <a:schemeClr val="tx1"/>
                        </a:solidFill>
                        <a:effectLst/>
                        <a:latin typeface="Calibri" pitchFamily="1" charset="0"/>
                        <a:ea typeface="Times New Roman" pitchFamily="1" charset="0"/>
                        <a:cs typeface="Times New Roman" pitchFamily="1" charset="0"/>
                      </a:endParaRPr>
                    </a:p>
                  </a:txBody>
                  <a:tcPr marL="64736" marR="64736" marT="0" marB="0"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ts val="600"/>
                        </a:spcAft>
                        <a:buClrTx/>
                        <a:buSzTx/>
                        <a:buFontTx/>
                        <a:buNone/>
                        <a:tabLst>
                          <a:tab pos="342900" algn="l"/>
                        </a:tabLst>
                      </a:pPr>
                      <a:endParaRPr kumimoji="0" lang="en-US" sz="1400" b="0" i="0" u="none" strike="noStrike" cap="none" normalizeH="0" baseline="0">
                        <a:ln>
                          <a:noFill/>
                        </a:ln>
                        <a:solidFill>
                          <a:schemeClr val="tx1"/>
                        </a:solidFill>
                        <a:effectLst/>
                        <a:latin typeface="Calibri" pitchFamily="1" charset="0"/>
                        <a:ea typeface="Times New Roman" pitchFamily="1" charset="0"/>
                        <a:cs typeface="Times New Roman" pitchFamily="1" charset="0"/>
                      </a:endParaRPr>
                    </a:p>
                  </a:txBody>
                  <a:tcPr marL="64736" marR="64736" marT="0" marB="0"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chemeClr val="bg1"/>
                    </a:solidFill>
                  </a:tcPr>
                </a:tc>
              </a:tr>
              <a:tr h="833438">
                <a:tc>
                  <a:txBody>
                    <a:bodyPr/>
                    <a:lstStyle/>
                    <a:p>
                      <a:pPr marL="0" marR="0" lvl="0" indent="0" algn="l" defTabSz="914400" rtl="0" eaLnBrk="1" fontAlgn="base" latinLnBrk="0" hangingPunct="1">
                        <a:lnSpc>
                          <a:spcPct val="100000"/>
                        </a:lnSpc>
                        <a:spcBef>
                          <a:spcPct val="0"/>
                        </a:spcBef>
                        <a:spcAft>
                          <a:spcPts val="600"/>
                        </a:spcAft>
                        <a:buClrTx/>
                        <a:buSzTx/>
                        <a:buFontTx/>
                        <a:buNone/>
                        <a:tabLst>
                          <a:tab pos="342900" algn="l"/>
                        </a:tabLst>
                      </a:pPr>
                      <a:r>
                        <a:rPr kumimoji="0" lang="en-US" sz="1400" b="0" i="0" u="none" strike="noStrike" cap="none" normalizeH="0" baseline="0">
                          <a:ln>
                            <a:noFill/>
                          </a:ln>
                          <a:solidFill>
                            <a:srgbClr val="17375E"/>
                          </a:solidFill>
                          <a:effectLst/>
                          <a:latin typeface="Calibri" pitchFamily="1" charset="0"/>
                          <a:ea typeface="Times New Roman" pitchFamily="1" charset="0"/>
                          <a:cs typeface="Times New Roman" pitchFamily="1" charset="0"/>
                        </a:rPr>
                        <a:t>Equations simplify to a </a:t>
                      </a:r>
                      <a:r>
                        <a:rPr kumimoji="0" lang="en-US" sz="1400" b="1" i="0" u="none" strike="noStrike" cap="none" normalizeH="0" baseline="0">
                          <a:ln>
                            <a:noFill/>
                          </a:ln>
                          <a:solidFill>
                            <a:srgbClr val="17375E"/>
                          </a:solidFill>
                          <a:effectLst/>
                          <a:latin typeface="Calibri" pitchFamily="1" charset="0"/>
                          <a:ea typeface="Times New Roman" pitchFamily="1" charset="0"/>
                          <a:cs typeface="Times New Roman" pitchFamily="1" charset="0"/>
                        </a:rPr>
                        <a:t>true</a:t>
                      </a:r>
                      <a:r>
                        <a:rPr kumimoji="0" lang="en-US" sz="1400" b="0" i="0" u="none" strike="noStrike" cap="none" normalizeH="0" baseline="0">
                          <a:ln>
                            <a:noFill/>
                          </a:ln>
                          <a:solidFill>
                            <a:srgbClr val="17375E"/>
                          </a:solidFill>
                          <a:effectLst/>
                          <a:latin typeface="Calibri" pitchFamily="1" charset="0"/>
                          <a:ea typeface="Times New Roman" pitchFamily="1" charset="0"/>
                          <a:cs typeface="Times New Roman" pitchFamily="1" charset="0"/>
                        </a:rPr>
                        <a:t> equation containing only numbers (for example, 18 = 18).</a:t>
                      </a:r>
                      <a:endParaRPr kumimoji="0" lang="en-US" sz="1400" b="0" i="0" u="none" strike="noStrike" cap="none" normalizeH="0" baseline="0">
                        <a:ln>
                          <a:noFill/>
                        </a:ln>
                        <a:solidFill>
                          <a:srgbClr val="17375E"/>
                        </a:solidFill>
                        <a:effectLst/>
                        <a:latin typeface="Times New Roman" pitchFamily="1" charset="0"/>
                        <a:ea typeface="Times New Roman" pitchFamily="1" charset="0"/>
                        <a:cs typeface="Times New Roman" pitchFamily="1" charset="0"/>
                      </a:endParaRPr>
                    </a:p>
                  </a:txBody>
                  <a:tcPr marL="64736" marR="64736" marT="0" marB="0"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ts val="600"/>
                        </a:spcAft>
                        <a:buClrTx/>
                        <a:buSzTx/>
                        <a:buFontTx/>
                        <a:buNone/>
                        <a:tabLst>
                          <a:tab pos="342900" algn="l"/>
                        </a:tabLst>
                      </a:pPr>
                      <a:endParaRPr kumimoji="0" lang="en-US" sz="1400" b="0" i="0" u="none" strike="noStrike" cap="none" normalizeH="0" baseline="0">
                        <a:ln>
                          <a:noFill/>
                        </a:ln>
                        <a:solidFill>
                          <a:schemeClr val="tx1"/>
                        </a:solidFill>
                        <a:effectLst/>
                        <a:latin typeface="Calibri" pitchFamily="1" charset="0"/>
                        <a:ea typeface="Times New Roman" pitchFamily="1" charset="0"/>
                        <a:cs typeface="Times New Roman" pitchFamily="1" charset="0"/>
                      </a:endParaRPr>
                    </a:p>
                  </a:txBody>
                  <a:tcPr marL="64736" marR="64736" marT="0" marB="0"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ts val="600"/>
                        </a:spcAft>
                        <a:buClrTx/>
                        <a:buSzTx/>
                        <a:buFontTx/>
                        <a:buNone/>
                        <a:tabLst>
                          <a:tab pos="342900" algn="l"/>
                        </a:tabLst>
                      </a:pPr>
                      <a:endParaRPr kumimoji="0" lang="en-US" sz="1400" b="0" i="0" u="none" strike="noStrike" cap="none" normalizeH="0" baseline="0">
                        <a:ln>
                          <a:noFill/>
                        </a:ln>
                        <a:solidFill>
                          <a:schemeClr val="tx1"/>
                        </a:solidFill>
                        <a:effectLst/>
                        <a:latin typeface="Calibri" pitchFamily="1" charset="0"/>
                        <a:ea typeface="Times New Roman" pitchFamily="1" charset="0"/>
                        <a:cs typeface="Times New Roman" pitchFamily="1" charset="0"/>
                      </a:endParaRPr>
                    </a:p>
                  </a:txBody>
                  <a:tcPr marL="64736" marR="64736" marT="0" marB="0"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chemeClr val="bg1"/>
                    </a:solidFill>
                  </a:tcPr>
                </a:tc>
              </a:tr>
            </a:tbl>
          </a:graphicData>
        </a:graphic>
      </p:graphicFrame>
      <p:sp>
        <p:nvSpPr>
          <p:cNvPr id="2" name="TextBox 1"/>
          <p:cNvSpPr txBox="1"/>
          <p:nvPr/>
        </p:nvSpPr>
        <p:spPr>
          <a:xfrm>
            <a:off x="1371600" y="6248400"/>
            <a:ext cx="7239000" cy="400110"/>
          </a:xfrm>
          <a:prstGeom prst="rect">
            <a:avLst/>
          </a:prstGeom>
          <a:noFill/>
        </p:spPr>
        <p:txBody>
          <a:bodyPr wrap="square" rtlCol="0">
            <a:spAutoFit/>
          </a:bodyPr>
          <a:lstStyle/>
          <a:p>
            <a:pPr algn="r"/>
            <a:r>
              <a:rPr lang="en-US" sz="1000" dirty="0">
                <a:latin typeface="Arial"/>
                <a:cs typeface="Arial"/>
              </a:rPr>
              <a:t>Copyright </a:t>
            </a:r>
            <a:r>
              <a:rPr lang="en-US" sz="1000" dirty="0" smtClean="0">
                <a:latin typeface="Arial"/>
                <a:cs typeface="Arial"/>
              </a:rPr>
              <a:t>2012 </a:t>
            </a:r>
            <a:r>
              <a:rPr lang="en-US" sz="1000" dirty="0">
                <a:latin typeface="Arial"/>
                <a:cs typeface="Arial"/>
              </a:rPr>
              <a:t>Charles A. Dana Center at the University of Texas at Austin, Learning Sciences Research Institute at the University of Illinois at Chicago, and Agile Mind, Inc.</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457200" y="304800"/>
            <a:ext cx="6324600" cy="685800"/>
          </a:xfrm>
          <a:prstGeom prst="rect">
            <a:avLst/>
          </a:prstGeom>
        </p:spPr>
        <p:txBody>
          <a:bodyPr anchor="ctr">
            <a:normAutofit/>
          </a:bodyPr>
          <a:lstStyle/>
          <a:p>
            <a:pPr defTabSz="457200" fontAlgn="auto">
              <a:spcAft>
                <a:spcPts val="0"/>
              </a:spcAft>
              <a:defRPr/>
            </a:pPr>
            <a:r>
              <a:rPr lang="en-US" sz="1600" b="1" cap="all" dirty="0">
                <a:solidFill>
                  <a:schemeClr val="bg1"/>
                </a:solidFill>
                <a:latin typeface="Arial"/>
                <a:ea typeface="+mj-ea"/>
                <a:cs typeface="Arial"/>
              </a:rPr>
              <a:t>Intensification strategy</a:t>
            </a:r>
          </a:p>
        </p:txBody>
      </p:sp>
      <p:sp>
        <p:nvSpPr>
          <p:cNvPr id="57346"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A829A747-24CE-EC40-8C2C-3EBC290DDF95}" type="slidenum">
              <a:rPr lang="en-US" sz="1200">
                <a:solidFill>
                  <a:srgbClr val="7F7F7F"/>
                </a:solidFill>
                <a:latin typeface="Calibri (Body)" charset="0"/>
                <a:ea typeface="Calibri (Body)" charset="0"/>
                <a:cs typeface="Calibri (Body)" charset="0"/>
              </a:rPr>
              <a:pPr algn="r"/>
              <a:t>22</a:t>
            </a:fld>
            <a:endParaRPr lang="en-US" sz="1200">
              <a:solidFill>
                <a:srgbClr val="7F7F7F"/>
              </a:solidFill>
              <a:latin typeface="Calibri (Body)" charset="0"/>
              <a:ea typeface="Calibri (Body)" charset="0"/>
              <a:cs typeface="Calibri (Body)" charset="0"/>
            </a:endParaRPr>
          </a:p>
        </p:txBody>
      </p:sp>
      <p:sp>
        <p:nvSpPr>
          <p:cNvPr id="57347"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sp>
        <p:nvSpPr>
          <p:cNvPr id="7" name="Content Placeholder 2"/>
          <p:cNvSpPr txBox="1">
            <a:spLocks/>
          </p:cNvSpPr>
          <p:nvPr/>
        </p:nvSpPr>
        <p:spPr bwMode="auto">
          <a:xfrm>
            <a:off x="457200" y="2971800"/>
            <a:ext cx="8229600" cy="3048000"/>
          </a:xfrm>
          <a:prstGeom prst="rect">
            <a:avLst/>
          </a:prstGeom>
          <a:noFill/>
          <a:ln w="9525">
            <a:noFill/>
            <a:miter lim="800000"/>
            <a:headEnd/>
            <a:tailEnd/>
          </a:ln>
        </p:spPr>
        <p:txBody>
          <a:bodyPr>
            <a:prstTxWarp prst="textNoShape">
              <a:avLst/>
            </a:prstTxWarp>
          </a:bodyPr>
          <a:lstStyle/>
          <a:p>
            <a:pPr>
              <a:spcBef>
                <a:spcPts val="400"/>
              </a:spcBef>
              <a:spcAft>
                <a:spcPts val="400"/>
              </a:spcAft>
              <a:buFont typeface="Arial" pitchFamily="1" charset="0"/>
              <a:buNone/>
            </a:pPr>
            <a:r>
              <a:rPr lang="ja-JP" altLang="en-US" sz="1900">
                <a:latin typeface="Arial" pitchFamily="1" charset="0"/>
              </a:rPr>
              <a:t>“</a:t>
            </a:r>
            <a:r>
              <a:rPr lang="en-US" altLang="ja-JP" sz="1900">
                <a:latin typeface="Arial" pitchFamily="1" charset="0"/>
              </a:rPr>
              <a:t>Some students in school today don’t see a connection between their efforts and school success, don’t know what it is they need to practice, can’t imagine themselves ever being </a:t>
            </a:r>
            <a:r>
              <a:rPr lang="ja-JP" altLang="en-US" sz="1900">
                <a:latin typeface="Arial" pitchFamily="1" charset="0"/>
              </a:rPr>
              <a:t>‘</a:t>
            </a:r>
            <a:r>
              <a:rPr lang="en-US" altLang="ja-JP" sz="1900">
                <a:latin typeface="Arial" pitchFamily="1" charset="0"/>
              </a:rPr>
              <a:t>academic,</a:t>
            </a:r>
            <a:r>
              <a:rPr lang="ja-JP" altLang="en-US" sz="1900">
                <a:latin typeface="Arial" pitchFamily="1" charset="0"/>
              </a:rPr>
              <a:t>’</a:t>
            </a:r>
            <a:r>
              <a:rPr lang="en-US" altLang="ja-JP" sz="1900">
                <a:latin typeface="Arial" pitchFamily="1" charset="0"/>
              </a:rPr>
              <a:t> and have never seen </a:t>
            </a:r>
            <a:r>
              <a:rPr lang="ja-JP" altLang="en-US" sz="1900">
                <a:latin typeface="Arial" pitchFamily="1" charset="0"/>
              </a:rPr>
              <a:t>‘</a:t>
            </a:r>
            <a:r>
              <a:rPr lang="en-US" altLang="ja-JP" sz="1900">
                <a:latin typeface="Arial" pitchFamily="1" charset="0"/>
              </a:rPr>
              <a:t>academics played.</a:t>
            </a:r>
            <a:r>
              <a:rPr lang="ja-JP" altLang="en-US" sz="1900">
                <a:latin typeface="Arial" pitchFamily="1" charset="0"/>
              </a:rPr>
              <a:t>’</a:t>
            </a:r>
            <a:r>
              <a:rPr lang="en-US" altLang="ja-JP" sz="1900">
                <a:latin typeface="Arial" pitchFamily="1" charset="0"/>
              </a:rPr>
              <a:t>   . . .  </a:t>
            </a:r>
          </a:p>
          <a:p>
            <a:pPr>
              <a:spcBef>
                <a:spcPts val="400"/>
              </a:spcBef>
              <a:spcAft>
                <a:spcPts val="400"/>
              </a:spcAft>
              <a:buFont typeface="Arial" pitchFamily="1" charset="0"/>
              <a:buNone/>
            </a:pPr>
            <a:r>
              <a:rPr lang="en-US" sz="1900">
                <a:latin typeface="Arial" pitchFamily="1" charset="0"/>
              </a:rPr>
              <a:t>A first step in helping students become full participants in the classroom is to ensure that all students value and understand the importance of learning and </a:t>
            </a:r>
            <a:r>
              <a:rPr lang="en-US" sz="1900" b="1">
                <a:latin typeface="Arial" pitchFamily="1" charset="0"/>
              </a:rPr>
              <a:t>learning rituals</a:t>
            </a:r>
            <a:r>
              <a:rPr lang="en-US" sz="1900">
                <a:latin typeface="Arial" pitchFamily="1" charset="0"/>
              </a:rPr>
              <a:t>.</a:t>
            </a:r>
            <a:r>
              <a:rPr lang="ja-JP" altLang="en-US" sz="1900">
                <a:latin typeface="Arial" pitchFamily="1" charset="0"/>
              </a:rPr>
              <a:t>”</a:t>
            </a:r>
            <a:endParaRPr lang="en-US" altLang="ja-JP" sz="1900">
              <a:latin typeface="Arial" pitchFamily="1" charset="0"/>
            </a:endParaRPr>
          </a:p>
        </p:txBody>
      </p:sp>
      <p:pic>
        <p:nvPicPr>
          <p:cNvPr id="57349" name="Picture 7" descr="ia_diagram_G.gif"/>
          <p:cNvPicPr>
            <a:picLocks noChangeAspect="1"/>
          </p:cNvPicPr>
          <p:nvPr/>
        </p:nvPicPr>
        <p:blipFill>
          <a:blip r:embed="rId3"/>
          <a:srcRect/>
          <a:stretch>
            <a:fillRect/>
          </a:stretch>
        </p:blipFill>
        <p:spPr bwMode="auto">
          <a:xfrm>
            <a:off x="304800" y="1066800"/>
            <a:ext cx="2222500" cy="1346200"/>
          </a:xfrm>
          <a:prstGeom prst="rect">
            <a:avLst/>
          </a:prstGeom>
          <a:noFill/>
          <a:ln w="9525">
            <a:noFill/>
            <a:miter lim="800000"/>
            <a:headEnd/>
            <a:tailEnd/>
          </a:ln>
        </p:spPr>
      </p:pic>
      <p:sp>
        <p:nvSpPr>
          <p:cNvPr id="57350" name="TextBox 3"/>
          <p:cNvSpPr txBox="1">
            <a:spLocks noChangeArrowheads="1"/>
          </p:cNvSpPr>
          <p:nvPr/>
        </p:nvSpPr>
        <p:spPr bwMode="auto">
          <a:xfrm>
            <a:off x="533400" y="2438400"/>
            <a:ext cx="8153400" cy="385763"/>
          </a:xfrm>
          <a:prstGeom prst="rect">
            <a:avLst/>
          </a:prstGeom>
          <a:noFill/>
          <a:ln w="9525">
            <a:noFill/>
            <a:miter lim="800000"/>
            <a:headEnd/>
            <a:tailEnd/>
          </a:ln>
        </p:spPr>
        <p:txBody>
          <a:bodyPr>
            <a:prstTxWarp prst="textNoShape">
              <a:avLst/>
            </a:prstTxWarp>
            <a:spAutoFit/>
          </a:bodyPr>
          <a:lstStyle/>
          <a:p>
            <a:r>
              <a:rPr lang="en-US" sz="1900" b="1">
                <a:latin typeface="Arial" pitchFamily="1" charset="0"/>
              </a:rPr>
              <a:t>Use of learning routines</a:t>
            </a:r>
          </a:p>
        </p:txBody>
      </p:sp>
      <p:sp>
        <p:nvSpPr>
          <p:cNvPr id="57351" name="TextBox 7"/>
          <p:cNvSpPr txBox="1">
            <a:spLocks noChangeArrowheads="1"/>
          </p:cNvSpPr>
          <p:nvPr/>
        </p:nvSpPr>
        <p:spPr bwMode="auto">
          <a:xfrm>
            <a:off x="457200" y="5334000"/>
            <a:ext cx="8229600" cy="598488"/>
          </a:xfrm>
          <a:prstGeom prst="rect">
            <a:avLst/>
          </a:prstGeom>
          <a:noFill/>
          <a:ln w="9525">
            <a:noFill/>
            <a:miter lim="800000"/>
            <a:headEnd/>
            <a:tailEnd/>
          </a:ln>
        </p:spPr>
        <p:txBody>
          <a:bodyPr>
            <a:prstTxWarp prst="textNoShape">
              <a:avLst/>
            </a:prstTxWarp>
            <a:spAutoFit/>
          </a:bodyPr>
          <a:lstStyle/>
          <a:p>
            <a:pPr>
              <a:lnSpc>
                <a:spcPts val="2000"/>
              </a:lnSpc>
              <a:buFont typeface="Arial" pitchFamily="1" charset="0"/>
              <a:buNone/>
            </a:pPr>
            <a:r>
              <a:rPr lang="en-US" sz="1400" dirty="0">
                <a:latin typeface="Arial" pitchFamily="1" charset="0"/>
              </a:rPr>
              <a:t>Lenz, B.K., Deshler, D. (2004). </a:t>
            </a:r>
            <a:r>
              <a:rPr lang="en-US" sz="1400" i="1" dirty="0">
                <a:latin typeface="Arial" pitchFamily="1" charset="0"/>
              </a:rPr>
              <a:t>Teaching Content to All: Evidence-Based Practices in Middle and Secondary Schools</a:t>
            </a:r>
            <a:r>
              <a:rPr lang="en-US" sz="1400" dirty="0">
                <a:latin typeface="Arial" pitchFamily="1" charset="0"/>
              </a:rPr>
              <a:t>. Boston: Pearson Education, Inc.</a:t>
            </a:r>
            <a:endParaRPr lang="en-US" sz="1400" dirty="0"/>
          </a:p>
        </p:txBody>
      </p:sp>
      <p:sp>
        <p:nvSpPr>
          <p:cNvPr id="2" name="TextBox 1"/>
          <p:cNvSpPr txBox="1"/>
          <p:nvPr/>
        </p:nvSpPr>
        <p:spPr>
          <a:xfrm>
            <a:off x="1600200" y="6248400"/>
            <a:ext cx="7010400" cy="400110"/>
          </a:xfrm>
          <a:prstGeom prst="rect">
            <a:avLst/>
          </a:prstGeom>
          <a:noFill/>
        </p:spPr>
        <p:txBody>
          <a:bodyPr wrap="square" rtlCol="0">
            <a:spAutoFit/>
          </a:bodyPr>
          <a:lstStyle/>
          <a:p>
            <a:pPr algn="r"/>
            <a:r>
              <a:rPr lang="en-US" sz="1000" dirty="0" smtClean="0">
                <a:latin typeface="Arial"/>
                <a:cs typeface="Arial"/>
              </a:rPr>
              <a:t>Slide copyright 2012 </a:t>
            </a:r>
            <a:r>
              <a:rPr lang="en-US" sz="1000" dirty="0">
                <a:latin typeface="Arial"/>
                <a:cs typeface="Arial"/>
              </a:rPr>
              <a:t>Charles A. Dana Center at the University of Texas at Austin, Learning Sciences Research Institute at the University of Illinois at Chicago, and Agile Mind, Inc</a:t>
            </a:r>
            <a:r>
              <a:rPr lang="en-US" sz="1000" dirty="0" smtClean="0">
                <a:latin typeface="Arial"/>
                <a:cs typeface="Arial"/>
              </a:rPr>
              <a:t>.</a:t>
            </a:r>
            <a:endParaRPr lang="en-US" sz="10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457200" y="304800"/>
            <a:ext cx="6324600" cy="685800"/>
          </a:xfrm>
          <a:prstGeom prst="rect">
            <a:avLst/>
          </a:prstGeom>
        </p:spPr>
        <p:txBody>
          <a:bodyPr anchor="ctr">
            <a:normAutofit/>
          </a:bodyPr>
          <a:lstStyle/>
          <a:p>
            <a:pPr defTabSz="457200" fontAlgn="auto">
              <a:spcAft>
                <a:spcPts val="0"/>
              </a:spcAft>
              <a:defRPr/>
            </a:pPr>
            <a:r>
              <a:rPr lang="en-US" sz="1600" b="1" cap="all" dirty="0">
                <a:solidFill>
                  <a:schemeClr val="bg1"/>
                </a:solidFill>
                <a:latin typeface="Arial"/>
                <a:ea typeface="+mj-ea"/>
                <a:cs typeface="Arial"/>
              </a:rPr>
              <a:t>EXPLICIT TEACHING ROUTINES</a:t>
            </a:r>
          </a:p>
        </p:txBody>
      </p:sp>
      <p:sp>
        <p:nvSpPr>
          <p:cNvPr id="59394"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CB24FFF8-D627-EB4D-8558-E70A3D767E5F}" type="slidenum">
              <a:rPr lang="en-US" sz="1200">
                <a:solidFill>
                  <a:srgbClr val="7F7F7F"/>
                </a:solidFill>
                <a:latin typeface="Calibri (Body)" charset="0"/>
                <a:ea typeface="Calibri (Body)" charset="0"/>
                <a:cs typeface="Calibri (Body)" charset="0"/>
              </a:rPr>
              <a:pPr algn="r"/>
              <a:t>23</a:t>
            </a:fld>
            <a:endParaRPr lang="en-US" sz="1200">
              <a:solidFill>
                <a:srgbClr val="7F7F7F"/>
              </a:solidFill>
              <a:latin typeface="Calibri (Body)" charset="0"/>
              <a:ea typeface="Calibri (Body)" charset="0"/>
              <a:cs typeface="Calibri (Body)" charset="0"/>
            </a:endParaRPr>
          </a:p>
        </p:txBody>
      </p:sp>
      <p:sp>
        <p:nvSpPr>
          <p:cNvPr id="59395"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pic>
        <p:nvPicPr>
          <p:cNvPr id="59396" name="Picture 2">
            <a:hlinkClick r:id="rId3" action="ppaction://hlinkfile"/>
          </p:cNvPr>
          <p:cNvPicPr>
            <a:picLocks noChangeAspect="1" noChangeArrowheads="1"/>
          </p:cNvPicPr>
          <p:nvPr/>
        </p:nvPicPr>
        <p:blipFill>
          <a:blip r:embed="rId4"/>
          <a:srcRect/>
          <a:stretch>
            <a:fillRect/>
          </a:stretch>
        </p:blipFill>
        <p:spPr bwMode="auto">
          <a:xfrm>
            <a:off x="1514475" y="1447800"/>
            <a:ext cx="6115050" cy="4581525"/>
          </a:xfrm>
          <a:prstGeom prst="rect">
            <a:avLst/>
          </a:prstGeom>
          <a:noFill/>
          <a:ln w="9525">
            <a:noFill/>
            <a:miter lim="800000"/>
            <a:headEnd/>
            <a:tailEnd/>
          </a:ln>
        </p:spPr>
      </p:pic>
      <p:sp>
        <p:nvSpPr>
          <p:cNvPr id="2" name="TextBox 1"/>
          <p:cNvSpPr txBox="1"/>
          <p:nvPr/>
        </p:nvSpPr>
        <p:spPr>
          <a:xfrm>
            <a:off x="1752600" y="6248400"/>
            <a:ext cx="6858000" cy="400110"/>
          </a:xfrm>
          <a:prstGeom prst="rect">
            <a:avLst/>
          </a:prstGeom>
          <a:noFill/>
        </p:spPr>
        <p:txBody>
          <a:bodyPr wrap="square" rtlCol="0">
            <a:spAutoFit/>
          </a:bodyPr>
          <a:lstStyle/>
          <a:p>
            <a:pPr algn="r"/>
            <a:r>
              <a:rPr lang="en-US" sz="1000" dirty="0">
                <a:latin typeface="Arial"/>
                <a:cs typeface="Arial"/>
              </a:rPr>
              <a:t>Copyright </a:t>
            </a:r>
            <a:r>
              <a:rPr lang="en-US" sz="1000" dirty="0" smtClean="0">
                <a:latin typeface="Arial"/>
                <a:cs typeface="Arial"/>
              </a:rPr>
              <a:t>2012 </a:t>
            </a:r>
            <a:r>
              <a:rPr lang="en-US" sz="1000" dirty="0">
                <a:latin typeface="Arial"/>
                <a:cs typeface="Arial"/>
              </a:rPr>
              <a:t>Charles A. Dana Center at the University of Texas at Austin, Learning Sciences Research Institute at the University of Illinois at Chicago, and Agile Mind, Inc</a:t>
            </a:r>
            <a:r>
              <a:rPr lang="en-US" sz="1000" dirty="0" smtClean="0">
                <a:latin typeface="Arial"/>
                <a:cs typeface="Arial"/>
              </a:rPr>
              <a:t>.</a:t>
            </a:r>
            <a:endParaRPr lang="en-US" sz="1000" dirty="0">
              <a:latin typeface="Arial"/>
              <a:cs typeface="Aria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457200" y="304800"/>
            <a:ext cx="6324600" cy="685800"/>
          </a:xfrm>
          <a:prstGeom prst="rect">
            <a:avLst/>
          </a:prstGeom>
        </p:spPr>
        <p:txBody>
          <a:bodyPr anchor="ctr">
            <a:normAutofit/>
          </a:bodyPr>
          <a:lstStyle/>
          <a:p>
            <a:pPr defTabSz="457200" fontAlgn="auto">
              <a:spcAft>
                <a:spcPts val="0"/>
              </a:spcAft>
              <a:defRPr/>
            </a:pPr>
            <a:r>
              <a:rPr lang="en-US" sz="1600" b="1" cap="all" dirty="0">
                <a:solidFill>
                  <a:schemeClr val="bg1"/>
                </a:solidFill>
                <a:latin typeface="Arial"/>
                <a:ea typeface="+mj-ea"/>
                <a:cs typeface="Arial"/>
              </a:rPr>
              <a:t>ANOTHER POSSIBLE INTENSIFICATION FRAMEWORK</a:t>
            </a:r>
          </a:p>
        </p:txBody>
      </p:sp>
      <p:sp>
        <p:nvSpPr>
          <p:cNvPr id="61442"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76B6A03E-23EF-DF43-A96A-506A46BAEDC7}" type="slidenum">
              <a:rPr lang="en-US" sz="1200">
                <a:solidFill>
                  <a:srgbClr val="7F7F7F"/>
                </a:solidFill>
                <a:latin typeface="Calibri (Body)" charset="0"/>
                <a:ea typeface="Calibri (Body)" charset="0"/>
                <a:cs typeface="Calibri (Body)" charset="0"/>
              </a:rPr>
              <a:pPr algn="r"/>
              <a:t>24</a:t>
            </a:fld>
            <a:endParaRPr lang="en-US" sz="1200">
              <a:solidFill>
                <a:srgbClr val="7F7F7F"/>
              </a:solidFill>
              <a:latin typeface="Calibri (Body)" charset="0"/>
              <a:ea typeface="Calibri (Body)" charset="0"/>
              <a:cs typeface="Calibri (Body)" charset="0"/>
            </a:endParaRPr>
          </a:p>
        </p:txBody>
      </p:sp>
      <p:sp>
        <p:nvSpPr>
          <p:cNvPr id="61443"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pic>
        <p:nvPicPr>
          <p:cNvPr id="61444" name="Picture 5" descr="ia_diagram_H.gif"/>
          <p:cNvPicPr>
            <a:picLocks noChangeAspect="1"/>
          </p:cNvPicPr>
          <p:nvPr/>
        </p:nvPicPr>
        <p:blipFill>
          <a:blip r:embed="rId3"/>
          <a:srcRect/>
          <a:stretch>
            <a:fillRect/>
          </a:stretch>
        </p:blipFill>
        <p:spPr bwMode="auto">
          <a:xfrm>
            <a:off x="1371600" y="1790700"/>
            <a:ext cx="6261100" cy="3924300"/>
          </a:xfrm>
          <a:prstGeom prst="rect">
            <a:avLst/>
          </a:prstGeom>
          <a:noFill/>
          <a:ln w="9525">
            <a:noFill/>
            <a:miter lim="800000"/>
            <a:headEnd/>
            <a:tailEnd/>
          </a:ln>
        </p:spPr>
      </p:pic>
      <p:sp>
        <p:nvSpPr>
          <p:cNvPr id="2" name="TextBox 1"/>
          <p:cNvSpPr txBox="1"/>
          <p:nvPr/>
        </p:nvSpPr>
        <p:spPr>
          <a:xfrm>
            <a:off x="1371600" y="6248400"/>
            <a:ext cx="7239000" cy="400110"/>
          </a:xfrm>
          <a:prstGeom prst="rect">
            <a:avLst/>
          </a:prstGeom>
          <a:noFill/>
        </p:spPr>
        <p:txBody>
          <a:bodyPr wrap="square" rtlCol="0">
            <a:spAutoFit/>
          </a:bodyPr>
          <a:lstStyle/>
          <a:p>
            <a:pPr algn="r"/>
            <a:r>
              <a:rPr lang="en-US" sz="1000" dirty="0">
                <a:latin typeface="Arial"/>
                <a:cs typeface="Arial"/>
              </a:rPr>
              <a:t>Copyright </a:t>
            </a:r>
            <a:r>
              <a:rPr lang="en-US" sz="1000" dirty="0" smtClean="0">
                <a:latin typeface="Arial"/>
                <a:cs typeface="Arial"/>
              </a:rPr>
              <a:t>2012 </a:t>
            </a:r>
            <a:r>
              <a:rPr lang="en-US" sz="1000" dirty="0">
                <a:latin typeface="Arial"/>
                <a:cs typeface="Arial"/>
              </a:rPr>
              <a:t>Charles A. Dana Center at the University of Texas at Austin, Learning Sciences Research Institute at the University of Illinois at Chicago, and Agile Mind, Inc.</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89" name="Content Placeholder 2"/>
          <p:cNvSpPr>
            <a:spLocks noGrp="1"/>
          </p:cNvSpPr>
          <p:nvPr>
            <p:ph type="body" orient="vert" idx="1"/>
          </p:nvPr>
        </p:nvSpPr>
        <p:spPr>
          <a:xfrm>
            <a:off x="457200" y="2438400"/>
            <a:ext cx="8229600" cy="3048000"/>
          </a:xfrm>
        </p:spPr>
        <p:txBody>
          <a:bodyPr vert="horz"/>
          <a:lstStyle/>
          <a:p>
            <a:pPr marL="228600" indent="-228600" eaLnBrk="1" hangingPunct="1">
              <a:spcBef>
                <a:spcPts val="400"/>
              </a:spcBef>
              <a:spcAft>
                <a:spcPts val="400"/>
              </a:spcAft>
            </a:pPr>
            <a:r>
              <a:rPr lang="en-US" sz="1900" dirty="0">
                <a:latin typeface="Arial" pitchFamily="1" charset="0"/>
                <a:ea typeface="Arial" pitchFamily="1" charset="0"/>
                <a:cs typeface="Arial" pitchFamily="1" charset="0"/>
              </a:rPr>
              <a:t>Clarifying and understanding intentions and criteria for success</a:t>
            </a:r>
          </a:p>
          <a:p>
            <a:pPr marL="228600" indent="-228600" eaLnBrk="1" hangingPunct="1">
              <a:spcBef>
                <a:spcPts val="400"/>
              </a:spcBef>
              <a:spcAft>
                <a:spcPts val="400"/>
              </a:spcAft>
            </a:pPr>
            <a:r>
              <a:rPr lang="en-US" sz="1900" dirty="0">
                <a:latin typeface="Arial" pitchFamily="1" charset="0"/>
                <a:ea typeface="Arial" pitchFamily="1" charset="0"/>
                <a:cs typeface="Arial" pitchFamily="1" charset="0"/>
              </a:rPr>
              <a:t>Engineering effective classroom discussions that elicit evidence of learning</a:t>
            </a:r>
          </a:p>
          <a:p>
            <a:pPr marL="228600" indent="-228600" eaLnBrk="1" hangingPunct="1">
              <a:spcBef>
                <a:spcPts val="400"/>
              </a:spcBef>
              <a:spcAft>
                <a:spcPts val="400"/>
              </a:spcAft>
            </a:pPr>
            <a:r>
              <a:rPr lang="en-US" sz="1900" dirty="0">
                <a:latin typeface="Arial" pitchFamily="1" charset="0"/>
                <a:ea typeface="Arial" pitchFamily="1" charset="0"/>
                <a:cs typeface="Arial" pitchFamily="1" charset="0"/>
              </a:rPr>
              <a:t>Providing feedback that moves learning forward</a:t>
            </a:r>
          </a:p>
          <a:p>
            <a:pPr marL="228600" indent="-228600" eaLnBrk="1" hangingPunct="1">
              <a:spcBef>
                <a:spcPts val="400"/>
              </a:spcBef>
              <a:spcAft>
                <a:spcPts val="400"/>
              </a:spcAft>
            </a:pPr>
            <a:r>
              <a:rPr lang="en-US" sz="1900" dirty="0">
                <a:latin typeface="Arial" pitchFamily="1" charset="0"/>
                <a:ea typeface="Arial" pitchFamily="1" charset="0"/>
                <a:cs typeface="Arial" pitchFamily="1" charset="0"/>
              </a:rPr>
              <a:t>Activating students as instructional resources for each other</a:t>
            </a:r>
          </a:p>
          <a:p>
            <a:pPr marL="228600" indent="-228600" eaLnBrk="1" hangingPunct="1">
              <a:spcBef>
                <a:spcPts val="400"/>
              </a:spcBef>
              <a:spcAft>
                <a:spcPts val="400"/>
              </a:spcAft>
            </a:pPr>
            <a:r>
              <a:rPr lang="en-US" sz="1900" dirty="0">
                <a:latin typeface="Arial" pitchFamily="1" charset="0"/>
                <a:ea typeface="Arial" pitchFamily="1" charset="0"/>
                <a:cs typeface="Arial" pitchFamily="1" charset="0"/>
              </a:rPr>
              <a:t>Activating students as the owners of their own learning</a:t>
            </a:r>
          </a:p>
          <a:p>
            <a:pPr marL="228600" indent="-228600" eaLnBrk="1" hangingPunct="1">
              <a:spcBef>
                <a:spcPts val="400"/>
              </a:spcBef>
              <a:spcAft>
                <a:spcPts val="400"/>
              </a:spcAft>
              <a:buFont typeface="Arial" pitchFamily="1" charset="0"/>
              <a:buNone/>
            </a:pPr>
            <a:r>
              <a:rPr lang="en-US" sz="1900" dirty="0">
                <a:latin typeface="Arial" pitchFamily="1" charset="0"/>
                <a:ea typeface="Arial" pitchFamily="1" charset="0"/>
                <a:cs typeface="Arial" pitchFamily="1" charset="0"/>
              </a:rPr>
              <a:t>…AND ONE BIG IDEA</a:t>
            </a:r>
          </a:p>
          <a:p>
            <a:pPr marL="228600" indent="-228600" eaLnBrk="1" hangingPunct="1">
              <a:spcBef>
                <a:spcPts val="400"/>
              </a:spcBef>
              <a:spcAft>
                <a:spcPts val="400"/>
              </a:spcAft>
            </a:pPr>
            <a:r>
              <a:rPr lang="en-US" sz="1900" dirty="0">
                <a:latin typeface="Arial" pitchFamily="1" charset="0"/>
                <a:ea typeface="Arial" pitchFamily="1" charset="0"/>
                <a:cs typeface="Arial" pitchFamily="1" charset="0"/>
              </a:rPr>
              <a:t>Use evidence about learning to adapt instruction to meet student needs</a:t>
            </a:r>
          </a:p>
        </p:txBody>
      </p:sp>
      <p:sp>
        <p:nvSpPr>
          <p:cNvPr id="4" name="Title 1"/>
          <p:cNvSpPr txBox="1">
            <a:spLocks/>
          </p:cNvSpPr>
          <p:nvPr/>
        </p:nvSpPr>
        <p:spPr>
          <a:xfrm>
            <a:off x="457200" y="304800"/>
            <a:ext cx="6324600" cy="685800"/>
          </a:xfrm>
          <a:prstGeom prst="rect">
            <a:avLst/>
          </a:prstGeom>
        </p:spPr>
        <p:txBody>
          <a:bodyPr anchor="ctr">
            <a:normAutofit/>
          </a:bodyPr>
          <a:lstStyle/>
          <a:p>
            <a:pPr defTabSz="457200" fontAlgn="auto">
              <a:spcAft>
                <a:spcPts val="0"/>
              </a:spcAft>
              <a:defRPr/>
            </a:pPr>
            <a:r>
              <a:rPr lang="en-US" sz="1600" b="1" cap="all" dirty="0">
                <a:solidFill>
                  <a:schemeClr val="bg1"/>
                </a:solidFill>
                <a:latin typeface="Arial"/>
                <a:ea typeface="+mj-ea"/>
                <a:cs typeface="Arial"/>
              </a:rPr>
              <a:t>INTENSIFICATION STRATEGY: </a:t>
            </a:r>
            <a:br>
              <a:rPr lang="en-US" sz="1600" b="1" cap="all" dirty="0">
                <a:solidFill>
                  <a:schemeClr val="bg1"/>
                </a:solidFill>
                <a:latin typeface="Arial"/>
                <a:ea typeface="+mj-ea"/>
                <a:cs typeface="Arial"/>
              </a:rPr>
            </a:br>
            <a:r>
              <a:rPr lang="en-US" sz="1600" b="1" cap="all" dirty="0">
                <a:solidFill>
                  <a:schemeClr val="bg1"/>
                </a:solidFill>
                <a:latin typeface="Arial"/>
                <a:ea typeface="+mj-ea"/>
                <a:cs typeface="Arial"/>
              </a:rPr>
              <a:t>FIVE KEY FORMATIVE ASSESSMENT STRATEGIES</a:t>
            </a:r>
          </a:p>
        </p:txBody>
      </p:sp>
      <p:sp>
        <p:nvSpPr>
          <p:cNvPr id="63491"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8BE45264-679D-F34D-9489-602174BF1A72}" type="slidenum">
              <a:rPr lang="en-US" sz="1200">
                <a:solidFill>
                  <a:srgbClr val="7F7F7F"/>
                </a:solidFill>
                <a:latin typeface="Calibri (Body)" charset="0"/>
                <a:ea typeface="Calibri (Body)" charset="0"/>
                <a:cs typeface="Calibri (Body)" charset="0"/>
              </a:rPr>
              <a:pPr algn="r"/>
              <a:t>25</a:t>
            </a:fld>
            <a:endParaRPr lang="en-US" sz="1200">
              <a:solidFill>
                <a:srgbClr val="7F7F7F"/>
              </a:solidFill>
              <a:latin typeface="Calibri (Body)" charset="0"/>
              <a:ea typeface="Calibri (Body)" charset="0"/>
              <a:cs typeface="Calibri (Body)" charset="0"/>
            </a:endParaRPr>
          </a:p>
        </p:txBody>
      </p:sp>
      <p:sp>
        <p:nvSpPr>
          <p:cNvPr id="63492"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pic>
        <p:nvPicPr>
          <p:cNvPr id="63493" name="Picture 5" descr="ia_diagram_I.gif"/>
          <p:cNvPicPr>
            <a:picLocks noChangeAspect="1"/>
          </p:cNvPicPr>
          <p:nvPr/>
        </p:nvPicPr>
        <p:blipFill>
          <a:blip r:embed="rId3"/>
          <a:srcRect/>
          <a:stretch>
            <a:fillRect/>
          </a:stretch>
        </p:blipFill>
        <p:spPr bwMode="auto">
          <a:xfrm>
            <a:off x="304800" y="1066800"/>
            <a:ext cx="2260600" cy="1346200"/>
          </a:xfrm>
          <a:prstGeom prst="rect">
            <a:avLst/>
          </a:prstGeom>
          <a:noFill/>
          <a:ln w="9525">
            <a:noFill/>
            <a:miter lim="800000"/>
            <a:headEnd/>
            <a:tailEnd/>
          </a:ln>
        </p:spPr>
      </p:pic>
      <p:sp>
        <p:nvSpPr>
          <p:cNvPr id="63494" name="Rectangle 7"/>
          <p:cNvSpPr>
            <a:spLocks noChangeArrowheads="1"/>
          </p:cNvSpPr>
          <p:nvPr/>
        </p:nvSpPr>
        <p:spPr bwMode="auto">
          <a:xfrm>
            <a:off x="1066800" y="5486400"/>
            <a:ext cx="7620000" cy="738187"/>
          </a:xfrm>
          <a:prstGeom prst="rect">
            <a:avLst/>
          </a:prstGeom>
          <a:noFill/>
          <a:ln w="9525">
            <a:noFill/>
            <a:miter lim="800000"/>
            <a:headEnd/>
            <a:tailEnd/>
          </a:ln>
        </p:spPr>
        <p:txBody>
          <a:bodyPr>
            <a:prstTxWarp prst="textNoShape">
              <a:avLst/>
            </a:prstTxWarp>
            <a:spAutoFit/>
          </a:bodyPr>
          <a:lstStyle/>
          <a:p>
            <a:r>
              <a:rPr lang="en-US" sz="1400" dirty="0" err="1">
                <a:latin typeface="Arial" pitchFamily="1" charset="0"/>
              </a:rPr>
              <a:t>Wiliam</a:t>
            </a:r>
            <a:r>
              <a:rPr lang="en-US" sz="1400" dirty="0">
                <a:latin typeface="Arial" pitchFamily="1" charset="0"/>
              </a:rPr>
              <a:t>, D. &amp; Thompson, M. (2007). Integrating Assessment with Learning: What Will It Take to Make it Work? In Dwyer, C. A. (Ed.),</a:t>
            </a:r>
            <a:r>
              <a:rPr lang="en-US" sz="1400" i="1" dirty="0">
                <a:latin typeface="Arial" pitchFamily="1" charset="0"/>
              </a:rPr>
              <a:t> The Future of Assessment: Shaping, Teaching and Learning</a:t>
            </a:r>
            <a:r>
              <a:rPr lang="en-US" sz="1400" dirty="0">
                <a:latin typeface="Arial" pitchFamily="1" charset="0"/>
              </a:rPr>
              <a:t>. Mahwah, N. J.: Erlbaum.</a:t>
            </a:r>
          </a:p>
        </p:txBody>
      </p:sp>
      <p:sp>
        <p:nvSpPr>
          <p:cNvPr id="2" name="TextBox 1"/>
          <p:cNvSpPr txBox="1"/>
          <p:nvPr/>
        </p:nvSpPr>
        <p:spPr>
          <a:xfrm>
            <a:off x="1752600" y="6248400"/>
            <a:ext cx="6858000" cy="400110"/>
          </a:xfrm>
          <a:prstGeom prst="rect">
            <a:avLst/>
          </a:prstGeom>
          <a:noFill/>
        </p:spPr>
        <p:txBody>
          <a:bodyPr wrap="square" rtlCol="0">
            <a:spAutoFit/>
          </a:bodyPr>
          <a:lstStyle/>
          <a:p>
            <a:pPr algn="r"/>
            <a:r>
              <a:rPr lang="en-US" sz="1000" dirty="0">
                <a:latin typeface="Arial"/>
                <a:cs typeface="Arial"/>
              </a:rPr>
              <a:t>Slide copyright 2012 Charles A. Dana Center at the University of Texas at Austin, Learning Sciences Research Institute at the University of Illinois at Chicago, and Agile Mind, </a:t>
            </a:r>
            <a:r>
              <a:rPr lang="en-US" sz="1000" dirty="0" smtClean="0">
                <a:latin typeface="Arial"/>
                <a:cs typeface="Arial"/>
              </a:rPr>
              <a:t>Inc.</a:t>
            </a:r>
            <a:endParaRPr lang="en-US" sz="1000" dirty="0">
              <a:latin typeface="Arial"/>
              <a:cs typeface="Aria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457200" y="304800"/>
            <a:ext cx="6324600" cy="685800"/>
          </a:xfrm>
          <a:prstGeom prst="rect">
            <a:avLst/>
          </a:prstGeom>
        </p:spPr>
        <p:txBody>
          <a:bodyPr anchor="ctr">
            <a:normAutofit/>
          </a:bodyPr>
          <a:lstStyle/>
          <a:p>
            <a:pPr defTabSz="457200" fontAlgn="auto">
              <a:spcAft>
                <a:spcPts val="0"/>
              </a:spcAft>
              <a:defRPr/>
            </a:pPr>
            <a:r>
              <a:rPr lang="en-US" sz="1600" b="1" cap="all" dirty="0">
                <a:solidFill>
                  <a:schemeClr val="bg1"/>
                </a:solidFill>
                <a:latin typeface="Arial"/>
                <a:ea typeface="+mj-ea"/>
                <a:cs typeface="Arial"/>
              </a:rPr>
              <a:t>PROVIDING FEEDBACK TO LEARNERS</a:t>
            </a:r>
          </a:p>
        </p:txBody>
      </p:sp>
      <p:sp>
        <p:nvSpPr>
          <p:cNvPr id="65538"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A1E37DDD-00CC-144C-88C8-59C066E50A0B}" type="slidenum">
              <a:rPr lang="en-US" sz="1200">
                <a:solidFill>
                  <a:srgbClr val="7F7F7F"/>
                </a:solidFill>
                <a:latin typeface="Calibri (Body)" charset="0"/>
                <a:ea typeface="Calibri (Body)" charset="0"/>
                <a:cs typeface="Calibri (Body)" charset="0"/>
              </a:rPr>
              <a:pPr algn="r"/>
              <a:t>26</a:t>
            </a:fld>
            <a:endParaRPr lang="en-US" sz="1200">
              <a:solidFill>
                <a:srgbClr val="7F7F7F"/>
              </a:solidFill>
              <a:latin typeface="Calibri (Body)" charset="0"/>
              <a:ea typeface="Calibri (Body)" charset="0"/>
              <a:cs typeface="Calibri (Body)" charset="0"/>
            </a:endParaRPr>
          </a:p>
        </p:txBody>
      </p:sp>
      <p:sp>
        <p:nvSpPr>
          <p:cNvPr id="65539"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sp>
        <p:nvSpPr>
          <p:cNvPr id="65540" name="Text Box 6"/>
          <p:cNvSpPr txBox="1">
            <a:spLocks noChangeArrowheads="1"/>
          </p:cNvSpPr>
          <p:nvPr/>
        </p:nvSpPr>
        <p:spPr bwMode="auto">
          <a:xfrm>
            <a:off x="457200" y="5029200"/>
            <a:ext cx="8229600" cy="677863"/>
          </a:xfrm>
          <a:prstGeom prst="rect">
            <a:avLst/>
          </a:prstGeom>
          <a:noFill/>
          <a:ln w="12700">
            <a:noFill/>
            <a:miter lim="800000"/>
            <a:headEnd/>
            <a:tailEnd/>
          </a:ln>
        </p:spPr>
        <p:txBody>
          <a:bodyPr>
            <a:prstTxWarp prst="textNoShape">
              <a:avLst/>
            </a:prstTxWarp>
            <a:spAutoFit/>
          </a:bodyPr>
          <a:lstStyle/>
          <a:p>
            <a:pPr defTabSz="762000">
              <a:spcBef>
                <a:spcPct val="50000"/>
              </a:spcBef>
            </a:pPr>
            <a:r>
              <a:rPr lang="en-US" sz="1900">
                <a:solidFill>
                  <a:srgbClr val="000000"/>
                </a:solidFill>
                <a:latin typeface="Arial" pitchFamily="1" charset="0"/>
              </a:rPr>
              <a:t>What do you think happened for the students given both grades and comments?</a:t>
            </a:r>
          </a:p>
        </p:txBody>
      </p:sp>
      <p:pic>
        <p:nvPicPr>
          <p:cNvPr id="65541" name="Picture 1"/>
          <p:cNvPicPr>
            <a:picLocks noChangeAspect="1" noChangeArrowheads="1"/>
          </p:cNvPicPr>
          <p:nvPr/>
        </p:nvPicPr>
        <p:blipFill>
          <a:blip r:embed="rId3"/>
          <a:srcRect/>
          <a:stretch>
            <a:fillRect/>
          </a:stretch>
        </p:blipFill>
        <p:spPr bwMode="auto">
          <a:xfrm>
            <a:off x="1066800" y="1447800"/>
            <a:ext cx="7026275" cy="3267075"/>
          </a:xfrm>
          <a:prstGeom prst="rect">
            <a:avLst/>
          </a:prstGeom>
          <a:noFill/>
          <a:ln w="9525">
            <a:noFill/>
            <a:miter lim="800000"/>
            <a:headEnd/>
            <a:tailEnd/>
          </a:ln>
        </p:spPr>
      </p:pic>
      <p:sp>
        <p:nvSpPr>
          <p:cNvPr id="2" name="TextBox 1"/>
          <p:cNvSpPr txBox="1"/>
          <p:nvPr/>
        </p:nvSpPr>
        <p:spPr>
          <a:xfrm>
            <a:off x="1752600" y="6248400"/>
            <a:ext cx="6858000" cy="400110"/>
          </a:xfrm>
          <a:prstGeom prst="rect">
            <a:avLst/>
          </a:prstGeom>
          <a:noFill/>
        </p:spPr>
        <p:txBody>
          <a:bodyPr wrap="square" rtlCol="0">
            <a:spAutoFit/>
          </a:bodyPr>
          <a:lstStyle/>
          <a:p>
            <a:pPr algn="r"/>
            <a:r>
              <a:rPr lang="en-US" sz="1000" dirty="0">
                <a:latin typeface="Arial"/>
                <a:cs typeface="Arial"/>
              </a:rPr>
              <a:t>Slide copyright 2012 Charles A. Dana Center at the University of Texas at Austin, Learning Sciences Research Institute at the University of Illinois at Chicago, and Agile Mind, Inc</a:t>
            </a:r>
            <a:r>
              <a:rPr lang="en-US" sz="1000" dirty="0" smtClean="0">
                <a:latin typeface="Arial"/>
                <a:cs typeface="Arial"/>
              </a:rPr>
              <a:t>.</a:t>
            </a:r>
            <a:endParaRPr lang="en-US" sz="1000" dirty="0">
              <a:latin typeface="Arial"/>
              <a:cs typeface="Aria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457200" y="304800"/>
            <a:ext cx="6324600" cy="685800"/>
          </a:xfrm>
          <a:prstGeom prst="rect">
            <a:avLst/>
          </a:prstGeom>
        </p:spPr>
        <p:txBody>
          <a:bodyPr anchor="ctr">
            <a:normAutofit/>
          </a:bodyPr>
          <a:lstStyle/>
          <a:p>
            <a:pPr defTabSz="457200" fontAlgn="auto">
              <a:spcAft>
                <a:spcPts val="0"/>
              </a:spcAft>
              <a:defRPr/>
            </a:pPr>
            <a:r>
              <a:rPr lang="en-US" sz="1600" b="1" cap="all" dirty="0">
                <a:solidFill>
                  <a:schemeClr val="bg1"/>
                </a:solidFill>
                <a:latin typeface="Arial"/>
                <a:ea typeface="+mj-ea"/>
                <a:cs typeface="Arial"/>
              </a:rPr>
              <a:t>Overall improvement after two rounds </a:t>
            </a:r>
            <a:br>
              <a:rPr lang="en-US" sz="1600" b="1" cap="all" dirty="0">
                <a:solidFill>
                  <a:schemeClr val="bg1"/>
                </a:solidFill>
                <a:latin typeface="Arial"/>
                <a:ea typeface="+mj-ea"/>
                <a:cs typeface="Arial"/>
              </a:rPr>
            </a:br>
            <a:r>
              <a:rPr lang="en-US" sz="1600" b="1" cap="all" dirty="0">
                <a:solidFill>
                  <a:schemeClr val="bg1"/>
                </a:solidFill>
                <a:latin typeface="Arial"/>
                <a:ea typeface="+mj-ea"/>
                <a:cs typeface="Arial"/>
              </a:rPr>
              <a:t>of feedback</a:t>
            </a:r>
          </a:p>
        </p:txBody>
      </p:sp>
      <p:sp>
        <p:nvSpPr>
          <p:cNvPr id="67586"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F7C3E38D-97D4-424F-A2DE-9EFCCB4D7D8E}" type="slidenum">
              <a:rPr lang="en-US" sz="1200">
                <a:solidFill>
                  <a:srgbClr val="7F7F7F"/>
                </a:solidFill>
                <a:latin typeface="Calibri (Body)" charset="0"/>
                <a:ea typeface="Calibri (Body)" charset="0"/>
                <a:cs typeface="Calibri (Body)" charset="0"/>
              </a:rPr>
              <a:pPr algn="r"/>
              <a:t>27</a:t>
            </a:fld>
            <a:endParaRPr lang="en-US" sz="1200">
              <a:solidFill>
                <a:srgbClr val="7F7F7F"/>
              </a:solidFill>
              <a:latin typeface="Calibri (Body)" charset="0"/>
              <a:ea typeface="Calibri (Body)" charset="0"/>
              <a:cs typeface="Calibri (Body)" charset="0"/>
            </a:endParaRPr>
          </a:p>
        </p:txBody>
      </p:sp>
      <p:sp>
        <p:nvSpPr>
          <p:cNvPr id="67587"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sp>
        <p:nvSpPr>
          <p:cNvPr id="67588" name="Line 3"/>
          <p:cNvSpPr>
            <a:spLocks noChangeShapeType="1"/>
          </p:cNvSpPr>
          <p:nvPr/>
        </p:nvSpPr>
        <p:spPr bwMode="auto">
          <a:xfrm>
            <a:off x="1828800" y="1135063"/>
            <a:ext cx="0" cy="472440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67589" name="Line 4"/>
          <p:cNvSpPr>
            <a:spLocks noChangeShapeType="1"/>
          </p:cNvSpPr>
          <p:nvPr/>
        </p:nvSpPr>
        <p:spPr bwMode="auto">
          <a:xfrm>
            <a:off x="1600200" y="3459163"/>
            <a:ext cx="64770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67590" name="Line 5"/>
          <p:cNvSpPr>
            <a:spLocks noChangeShapeType="1"/>
          </p:cNvSpPr>
          <p:nvPr/>
        </p:nvSpPr>
        <p:spPr bwMode="auto">
          <a:xfrm>
            <a:off x="1600200" y="3054350"/>
            <a:ext cx="2286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67591" name="Line 6"/>
          <p:cNvSpPr>
            <a:spLocks noChangeShapeType="1"/>
          </p:cNvSpPr>
          <p:nvPr/>
        </p:nvSpPr>
        <p:spPr bwMode="auto">
          <a:xfrm>
            <a:off x="1600200" y="2651125"/>
            <a:ext cx="2286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67592" name="Line 7"/>
          <p:cNvSpPr>
            <a:spLocks noChangeShapeType="1"/>
          </p:cNvSpPr>
          <p:nvPr/>
        </p:nvSpPr>
        <p:spPr bwMode="auto">
          <a:xfrm>
            <a:off x="1600200" y="2246313"/>
            <a:ext cx="2286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67593" name="Line 8"/>
          <p:cNvSpPr>
            <a:spLocks noChangeShapeType="1"/>
          </p:cNvSpPr>
          <p:nvPr/>
        </p:nvSpPr>
        <p:spPr bwMode="auto">
          <a:xfrm>
            <a:off x="1600200" y="1843088"/>
            <a:ext cx="2286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67594" name="Line 9"/>
          <p:cNvSpPr>
            <a:spLocks noChangeShapeType="1"/>
          </p:cNvSpPr>
          <p:nvPr/>
        </p:nvSpPr>
        <p:spPr bwMode="auto">
          <a:xfrm>
            <a:off x="1600200" y="1439863"/>
            <a:ext cx="2286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67595" name="Line 10"/>
          <p:cNvSpPr>
            <a:spLocks noChangeShapeType="1"/>
          </p:cNvSpPr>
          <p:nvPr/>
        </p:nvSpPr>
        <p:spPr bwMode="auto">
          <a:xfrm>
            <a:off x="1600200" y="3862388"/>
            <a:ext cx="2286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67596" name="Line 11"/>
          <p:cNvSpPr>
            <a:spLocks noChangeShapeType="1"/>
          </p:cNvSpPr>
          <p:nvPr/>
        </p:nvSpPr>
        <p:spPr bwMode="auto">
          <a:xfrm>
            <a:off x="1600200" y="4265613"/>
            <a:ext cx="2286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67597" name="Line 12"/>
          <p:cNvSpPr>
            <a:spLocks noChangeShapeType="1"/>
          </p:cNvSpPr>
          <p:nvPr/>
        </p:nvSpPr>
        <p:spPr bwMode="auto">
          <a:xfrm>
            <a:off x="1600200" y="4670425"/>
            <a:ext cx="2286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67598" name="Line 13"/>
          <p:cNvSpPr>
            <a:spLocks noChangeShapeType="1"/>
          </p:cNvSpPr>
          <p:nvPr/>
        </p:nvSpPr>
        <p:spPr bwMode="auto">
          <a:xfrm>
            <a:off x="1600200" y="5073650"/>
            <a:ext cx="2286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67599" name="Line 14"/>
          <p:cNvSpPr>
            <a:spLocks noChangeShapeType="1"/>
          </p:cNvSpPr>
          <p:nvPr/>
        </p:nvSpPr>
        <p:spPr bwMode="auto">
          <a:xfrm>
            <a:off x="1600200" y="5478463"/>
            <a:ext cx="2286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67600" name="Text Box 15"/>
          <p:cNvSpPr txBox="1">
            <a:spLocks noChangeArrowheads="1"/>
          </p:cNvSpPr>
          <p:nvPr/>
        </p:nvSpPr>
        <p:spPr bwMode="auto">
          <a:xfrm rot="-5400000">
            <a:off x="-506412" y="3163888"/>
            <a:ext cx="3055937" cy="369887"/>
          </a:xfrm>
          <a:prstGeom prst="rect">
            <a:avLst/>
          </a:prstGeom>
          <a:noFill/>
          <a:ln w="9525">
            <a:noFill/>
            <a:miter lim="800000"/>
            <a:headEnd/>
            <a:tailEnd/>
          </a:ln>
        </p:spPr>
        <p:txBody>
          <a:bodyPr>
            <a:prstTxWarp prst="textNoShape">
              <a:avLst/>
            </a:prstTxWarp>
            <a:spAutoFit/>
          </a:bodyPr>
          <a:lstStyle/>
          <a:p>
            <a:pPr>
              <a:spcBef>
                <a:spcPct val="50000"/>
              </a:spcBef>
            </a:pPr>
            <a:r>
              <a:rPr lang="en-US"/>
              <a:t>Change in grades (percent) </a:t>
            </a:r>
          </a:p>
        </p:txBody>
      </p:sp>
      <p:sp>
        <p:nvSpPr>
          <p:cNvPr id="67601" name="Text Box 16"/>
          <p:cNvSpPr txBox="1">
            <a:spLocks noChangeArrowheads="1"/>
          </p:cNvSpPr>
          <p:nvPr/>
        </p:nvSpPr>
        <p:spPr bwMode="auto">
          <a:xfrm>
            <a:off x="1104900" y="3306763"/>
            <a:ext cx="6096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a:t>0</a:t>
            </a:r>
          </a:p>
        </p:txBody>
      </p:sp>
      <p:sp>
        <p:nvSpPr>
          <p:cNvPr id="67602" name="Text Box 17"/>
          <p:cNvSpPr txBox="1">
            <a:spLocks noChangeArrowheads="1"/>
          </p:cNvSpPr>
          <p:nvPr/>
        </p:nvSpPr>
        <p:spPr bwMode="auto">
          <a:xfrm>
            <a:off x="1104900" y="2901950"/>
            <a:ext cx="6096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a:t>+10</a:t>
            </a:r>
          </a:p>
        </p:txBody>
      </p:sp>
      <p:sp>
        <p:nvSpPr>
          <p:cNvPr id="67603" name="Text Box 18"/>
          <p:cNvSpPr txBox="1">
            <a:spLocks noChangeArrowheads="1"/>
          </p:cNvSpPr>
          <p:nvPr/>
        </p:nvSpPr>
        <p:spPr bwMode="auto">
          <a:xfrm>
            <a:off x="1104900" y="2498725"/>
            <a:ext cx="6096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a:t>+20</a:t>
            </a:r>
          </a:p>
        </p:txBody>
      </p:sp>
      <p:sp>
        <p:nvSpPr>
          <p:cNvPr id="67604" name="Text Box 19"/>
          <p:cNvSpPr txBox="1">
            <a:spLocks noChangeArrowheads="1"/>
          </p:cNvSpPr>
          <p:nvPr/>
        </p:nvSpPr>
        <p:spPr bwMode="auto">
          <a:xfrm>
            <a:off x="1104900" y="2093913"/>
            <a:ext cx="6096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a:t>+30</a:t>
            </a:r>
          </a:p>
        </p:txBody>
      </p:sp>
      <p:sp>
        <p:nvSpPr>
          <p:cNvPr id="67605" name="Text Box 20"/>
          <p:cNvSpPr txBox="1">
            <a:spLocks noChangeArrowheads="1"/>
          </p:cNvSpPr>
          <p:nvPr/>
        </p:nvSpPr>
        <p:spPr bwMode="auto">
          <a:xfrm>
            <a:off x="1104900" y="1690688"/>
            <a:ext cx="6096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a:t>+40</a:t>
            </a:r>
          </a:p>
        </p:txBody>
      </p:sp>
      <p:sp>
        <p:nvSpPr>
          <p:cNvPr id="67606" name="Text Box 21"/>
          <p:cNvSpPr txBox="1">
            <a:spLocks noChangeArrowheads="1"/>
          </p:cNvSpPr>
          <p:nvPr/>
        </p:nvSpPr>
        <p:spPr bwMode="auto">
          <a:xfrm>
            <a:off x="1104900" y="1287463"/>
            <a:ext cx="6096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a:t>+50</a:t>
            </a:r>
          </a:p>
        </p:txBody>
      </p:sp>
      <p:sp>
        <p:nvSpPr>
          <p:cNvPr id="67607" name="Text Box 22"/>
          <p:cNvSpPr txBox="1">
            <a:spLocks noChangeArrowheads="1"/>
          </p:cNvSpPr>
          <p:nvPr/>
        </p:nvSpPr>
        <p:spPr bwMode="auto">
          <a:xfrm>
            <a:off x="1104900" y="3709988"/>
            <a:ext cx="6096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a:t>-10</a:t>
            </a:r>
          </a:p>
        </p:txBody>
      </p:sp>
      <p:sp>
        <p:nvSpPr>
          <p:cNvPr id="67608" name="Text Box 23"/>
          <p:cNvSpPr txBox="1">
            <a:spLocks noChangeArrowheads="1"/>
          </p:cNvSpPr>
          <p:nvPr/>
        </p:nvSpPr>
        <p:spPr bwMode="auto">
          <a:xfrm>
            <a:off x="1104900" y="4113213"/>
            <a:ext cx="6096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a:t>-20</a:t>
            </a:r>
          </a:p>
        </p:txBody>
      </p:sp>
      <p:sp>
        <p:nvSpPr>
          <p:cNvPr id="67609" name="Text Box 24"/>
          <p:cNvSpPr txBox="1">
            <a:spLocks noChangeArrowheads="1"/>
          </p:cNvSpPr>
          <p:nvPr/>
        </p:nvSpPr>
        <p:spPr bwMode="auto">
          <a:xfrm>
            <a:off x="1104900" y="4518025"/>
            <a:ext cx="6096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a:t>-30</a:t>
            </a:r>
          </a:p>
        </p:txBody>
      </p:sp>
      <p:sp>
        <p:nvSpPr>
          <p:cNvPr id="67610" name="Text Box 25"/>
          <p:cNvSpPr txBox="1">
            <a:spLocks noChangeArrowheads="1"/>
          </p:cNvSpPr>
          <p:nvPr/>
        </p:nvSpPr>
        <p:spPr bwMode="auto">
          <a:xfrm>
            <a:off x="1104900" y="4921250"/>
            <a:ext cx="6096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a:t>-40</a:t>
            </a:r>
          </a:p>
        </p:txBody>
      </p:sp>
      <p:sp>
        <p:nvSpPr>
          <p:cNvPr id="67611" name="Text Box 26"/>
          <p:cNvSpPr txBox="1">
            <a:spLocks noChangeArrowheads="1"/>
          </p:cNvSpPr>
          <p:nvPr/>
        </p:nvSpPr>
        <p:spPr bwMode="auto">
          <a:xfrm>
            <a:off x="1104900" y="5326063"/>
            <a:ext cx="609600" cy="30480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400"/>
              <a:t>-50</a:t>
            </a:r>
          </a:p>
        </p:txBody>
      </p:sp>
      <p:sp>
        <p:nvSpPr>
          <p:cNvPr id="33" name="Rectangle 32"/>
          <p:cNvSpPr>
            <a:spLocks noChangeArrowheads="1"/>
          </p:cNvSpPr>
          <p:nvPr/>
        </p:nvSpPr>
        <p:spPr bwMode="auto">
          <a:xfrm>
            <a:off x="2247900" y="2286000"/>
            <a:ext cx="1181100" cy="1173163"/>
          </a:xfrm>
          <a:prstGeom prst="rect">
            <a:avLst/>
          </a:prstGeom>
          <a:solidFill>
            <a:schemeClr val="tx2">
              <a:lumMod val="75000"/>
            </a:schemeClr>
          </a:solidFill>
          <a:ln w="9525">
            <a:noFill/>
            <a:miter lim="800000"/>
            <a:headEnd/>
            <a:tailEnd/>
          </a:ln>
        </p:spPr>
        <p:txBody>
          <a:bodyPr wrap="none" anchor="ctr"/>
          <a:lstStyle/>
          <a:p>
            <a:pPr fontAlgn="auto">
              <a:spcBef>
                <a:spcPts val="0"/>
              </a:spcBef>
              <a:spcAft>
                <a:spcPts val="0"/>
              </a:spcAft>
              <a:defRPr/>
            </a:pPr>
            <a:endParaRPr lang="en-US">
              <a:latin typeface="+mn-lt"/>
              <a:ea typeface="+mn-ea"/>
              <a:cs typeface="+mn-cs"/>
            </a:endParaRPr>
          </a:p>
        </p:txBody>
      </p:sp>
      <p:sp>
        <p:nvSpPr>
          <p:cNvPr id="34" name="Rectangle 33"/>
          <p:cNvSpPr>
            <a:spLocks noChangeArrowheads="1"/>
          </p:cNvSpPr>
          <p:nvPr/>
        </p:nvSpPr>
        <p:spPr bwMode="auto">
          <a:xfrm flipV="1">
            <a:off x="4419600" y="3459163"/>
            <a:ext cx="1143000" cy="579437"/>
          </a:xfrm>
          <a:prstGeom prst="rect">
            <a:avLst/>
          </a:prstGeom>
          <a:solidFill>
            <a:schemeClr val="tx2">
              <a:lumMod val="75000"/>
            </a:schemeClr>
          </a:solidFill>
          <a:ln w="9525">
            <a:noFill/>
            <a:miter lim="800000"/>
            <a:headEnd/>
            <a:tailEnd/>
          </a:ln>
        </p:spPr>
        <p:txBody>
          <a:bodyPr wrap="none" anchor="ctr"/>
          <a:lstStyle/>
          <a:p>
            <a:pPr fontAlgn="auto">
              <a:spcBef>
                <a:spcPts val="0"/>
              </a:spcBef>
              <a:spcAft>
                <a:spcPts val="0"/>
              </a:spcAft>
              <a:defRPr/>
            </a:pPr>
            <a:endParaRPr lang="en-US">
              <a:latin typeface="+mn-lt"/>
              <a:ea typeface="+mn-ea"/>
              <a:cs typeface="+mn-cs"/>
            </a:endParaRPr>
          </a:p>
        </p:txBody>
      </p:sp>
      <p:sp>
        <p:nvSpPr>
          <p:cNvPr id="35" name="Rectangle 34"/>
          <p:cNvSpPr>
            <a:spLocks noChangeArrowheads="1"/>
          </p:cNvSpPr>
          <p:nvPr/>
        </p:nvSpPr>
        <p:spPr bwMode="auto">
          <a:xfrm flipV="1">
            <a:off x="6591300" y="3459163"/>
            <a:ext cx="1181100" cy="350837"/>
          </a:xfrm>
          <a:prstGeom prst="rect">
            <a:avLst/>
          </a:prstGeom>
          <a:solidFill>
            <a:schemeClr val="tx2">
              <a:lumMod val="75000"/>
            </a:schemeClr>
          </a:solidFill>
          <a:ln w="9525">
            <a:noFill/>
            <a:miter lim="800000"/>
            <a:headEnd/>
            <a:tailEnd/>
          </a:ln>
        </p:spPr>
        <p:txBody>
          <a:bodyPr wrap="none" anchor="ctr"/>
          <a:lstStyle/>
          <a:p>
            <a:pPr fontAlgn="auto">
              <a:spcBef>
                <a:spcPts val="0"/>
              </a:spcBef>
              <a:spcAft>
                <a:spcPts val="0"/>
              </a:spcAft>
              <a:defRPr/>
            </a:pPr>
            <a:endParaRPr lang="en-US">
              <a:latin typeface="+mn-lt"/>
              <a:ea typeface="+mn-ea"/>
              <a:cs typeface="+mn-cs"/>
            </a:endParaRPr>
          </a:p>
        </p:txBody>
      </p:sp>
      <p:sp>
        <p:nvSpPr>
          <p:cNvPr id="36" name="Text Box 30"/>
          <p:cNvSpPr txBox="1">
            <a:spLocks noChangeArrowheads="1"/>
          </p:cNvSpPr>
          <p:nvPr/>
        </p:nvSpPr>
        <p:spPr bwMode="auto">
          <a:xfrm>
            <a:off x="2057400" y="3497263"/>
            <a:ext cx="1600200" cy="366712"/>
          </a:xfrm>
          <a:prstGeom prst="rect">
            <a:avLst/>
          </a:prstGeom>
          <a:noFill/>
          <a:ln w="9525">
            <a:noFill/>
            <a:miter lim="800000"/>
            <a:headEnd/>
            <a:tailEnd/>
          </a:ln>
        </p:spPr>
        <p:txBody>
          <a:bodyPr>
            <a:prstTxWarp prst="textNoShape">
              <a:avLst/>
            </a:prstTxWarp>
            <a:spAutoFit/>
          </a:bodyPr>
          <a:lstStyle/>
          <a:p>
            <a:pPr algn="ctr">
              <a:spcBef>
                <a:spcPct val="50000"/>
              </a:spcBef>
            </a:pPr>
            <a:r>
              <a:rPr lang="en-US"/>
              <a:t>Comments</a:t>
            </a:r>
          </a:p>
        </p:txBody>
      </p:sp>
      <p:sp>
        <p:nvSpPr>
          <p:cNvPr id="37" name="Text Box 31"/>
          <p:cNvSpPr txBox="1">
            <a:spLocks noChangeArrowheads="1"/>
          </p:cNvSpPr>
          <p:nvPr/>
        </p:nvSpPr>
        <p:spPr bwMode="auto">
          <a:xfrm>
            <a:off x="4191000" y="3040063"/>
            <a:ext cx="1600200" cy="366712"/>
          </a:xfrm>
          <a:prstGeom prst="rect">
            <a:avLst/>
          </a:prstGeom>
          <a:noFill/>
          <a:ln w="9525">
            <a:noFill/>
            <a:miter lim="800000"/>
            <a:headEnd/>
            <a:tailEnd/>
          </a:ln>
        </p:spPr>
        <p:txBody>
          <a:bodyPr>
            <a:prstTxWarp prst="textNoShape">
              <a:avLst/>
            </a:prstTxWarp>
            <a:spAutoFit/>
          </a:bodyPr>
          <a:lstStyle/>
          <a:p>
            <a:pPr algn="ctr">
              <a:spcBef>
                <a:spcPct val="50000"/>
              </a:spcBef>
            </a:pPr>
            <a:r>
              <a:rPr lang="en-US"/>
              <a:t>Grades</a:t>
            </a:r>
          </a:p>
        </p:txBody>
      </p:sp>
      <p:sp>
        <p:nvSpPr>
          <p:cNvPr id="38" name="Text Box 32"/>
          <p:cNvSpPr txBox="1">
            <a:spLocks noChangeArrowheads="1"/>
          </p:cNvSpPr>
          <p:nvPr/>
        </p:nvSpPr>
        <p:spPr bwMode="auto">
          <a:xfrm>
            <a:off x="6400800" y="2811463"/>
            <a:ext cx="1600200" cy="641350"/>
          </a:xfrm>
          <a:prstGeom prst="rect">
            <a:avLst/>
          </a:prstGeom>
          <a:noFill/>
          <a:ln w="9525">
            <a:noFill/>
            <a:miter lim="800000"/>
            <a:headEnd/>
            <a:tailEnd/>
          </a:ln>
        </p:spPr>
        <p:txBody>
          <a:bodyPr>
            <a:prstTxWarp prst="textNoShape">
              <a:avLst/>
            </a:prstTxWarp>
            <a:spAutoFit/>
          </a:bodyPr>
          <a:lstStyle/>
          <a:p>
            <a:pPr algn="ctr">
              <a:spcBef>
                <a:spcPct val="50000"/>
              </a:spcBef>
            </a:pPr>
            <a:r>
              <a:rPr lang="en-US"/>
              <a:t>Comments and grades</a:t>
            </a:r>
          </a:p>
        </p:txBody>
      </p:sp>
      <p:sp>
        <p:nvSpPr>
          <p:cNvPr id="67618" name="Rectangle 34"/>
          <p:cNvSpPr>
            <a:spLocks noChangeArrowheads="1"/>
          </p:cNvSpPr>
          <p:nvPr/>
        </p:nvSpPr>
        <p:spPr bwMode="auto">
          <a:xfrm>
            <a:off x="1981200" y="5105401"/>
            <a:ext cx="6781800" cy="738664"/>
          </a:xfrm>
          <a:prstGeom prst="rect">
            <a:avLst/>
          </a:prstGeom>
          <a:noFill/>
          <a:ln w="9525">
            <a:noFill/>
            <a:miter lim="800000"/>
            <a:headEnd/>
            <a:tailEnd/>
          </a:ln>
        </p:spPr>
        <p:txBody>
          <a:bodyPr wrap="square">
            <a:prstTxWarp prst="textNoShape">
              <a:avLst/>
            </a:prstTxWarp>
            <a:spAutoFit/>
          </a:bodyPr>
          <a:lstStyle/>
          <a:p>
            <a:r>
              <a:rPr lang="en-US" sz="1400" dirty="0"/>
              <a:t>Ruth </a:t>
            </a:r>
            <a:r>
              <a:rPr lang="en-US" sz="1400" dirty="0" smtClean="0"/>
              <a:t>Butler‘s </a:t>
            </a:r>
            <a:r>
              <a:rPr lang="en-US" sz="1400" dirty="0"/>
              <a:t>research was published as </a:t>
            </a:r>
            <a:r>
              <a:rPr lang="ja-JP" altLang="en-US" sz="1400" dirty="0"/>
              <a:t>“</a:t>
            </a:r>
            <a:r>
              <a:rPr lang="en-US" altLang="ja-JP" sz="1400" dirty="0"/>
              <a:t>Enhancing and Undermining Intrinsic Motivation; the Effects of Task-involving and Ego-involving Evaluation on Interest and </a:t>
            </a:r>
            <a:r>
              <a:rPr lang="en-US" altLang="ja-JP" sz="1400" dirty="0" smtClean="0"/>
              <a:t>Performance,</a:t>
            </a:r>
            <a:r>
              <a:rPr lang="ja-JP" altLang="en-US" sz="1400" dirty="0" smtClean="0"/>
              <a:t>”</a:t>
            </a:r>
            <a:r>
              <a:rPr lang="en-US" altLang="ja-JP" sz="1400" dirty="0" smtClean="0"/>
              <a:t> </a:t>
            </a:r>
            <a:r>
              <a:rPr lang="en-US" altLang="ja-JP" sz="1400" dirty="0"/>
              <a:t>British Journal of Educational Psychology, vol. 58, pp. 1-14.</a:t>
            </a:r>
            <a:endParaRPr lang="en-US" sz="1400" dirty="0"/>
          </a:p>
        </p:txBody>
      </p:sp>
      <p:sp>
        <p:nvSpPr>
          <p:cNvPr id="2" name="TextBox 1"/>
          <p:cNvSpPr txBox="1"/>
          <p:nvPr/>
        </p:nvSpPr>
        <p:spPr>
          <a:xfrm>
            <a:off x="1524000" y="6248400"/>
            <a:ext cx="7086600" cy="400110"/>
          </a:xfrm>
          <a:prstGeom prst="rect">
            <a:avLst/>
          </a:prstGeom>
          <a:noFill/>
        </p:spPr>
        <p:txBody>
          <a:bodyPr wrap="square" rtlCol="0">
            <a:spAutoFit/>
          </a:bodyPr>
          <a:lstStyle/>
          <a:p>
            <a:pPr algn="r"/>
            <a:r>
              <a:rPr lang="en-US" sz="1000" dirty="0">
                <a:latin typeface="Arial"/>
                <a:cs typeface="Arial"/>
              </a:rPr>
              <a:t>Slide copyright 2012 Charles A. Dana Center at the University of Texas at Austin, Learning Sciences Research Institute at the University of Illinois at Chicago, and Agile Mind, Inc.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dissolve">
                                      <p:cBhvr>
                                        <p:cTn id="11" dur="500"/>
                                        <p:tgtEl>
                                          <p:spTgt spid="3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up)">
                                      <p:cBhvr>
                                        <p:cTn id="16" dur="500"/>
                                        <p:tgtEl>
                                          <p:spTgt spid="34"/>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dissolve">
                                      <p:cBhvr>
                                        <p:cTn id="20" dur="500"/>
                                        <p:tgtEl>
                                          <p:spTgt spid="3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up)">
                                      <p:cBhvr>
                                        <p:cTn id="25" dur="500"/>
                                        <p:tgtEl>
                                          <p:spTgt spid="35"/>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dissolve">
                                      <p:cBhvr>
                                        <p:cTn id="2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utoUpdateAnimBg="0"/>
      <p:bldP spid="37" grpId="0" autoUpdateAnimBg="0"/>
      <p:bldP spid="38" grpId="0" autoUpdateAnimBg="0"/>
    </p:bld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457200" y="304800"/>
            <a:ext cx="6324600" cy="685800"/>
          </a:xfrm>
          <a:prstGeom prst="rect">
            <a:avLst/>
          </a:prstGeom>
        </p:spPr>
        <p:txBody>
          <a:bodyPr anchor="ctr">
            <a:normAutofit/>
          </a:bodyPr>
          <a:lstStyle/>
          <a:p>
            <a:pPr defTabSz="457200" fontAlgn="auto">
              <a:spcAft>
                <a:spcPts val="0"/>
              </a:spcAft>
              <a:defRPr/>
            </a:pPr>
            <a:r>
              <a:rPr lang="en-US" sz="1600" b="1" cap="all" dirty="0">
                <a:solidFill>
                  <a:schemeClr val="bg1"/>
                </a:solidFill>
                <a:latin typeface="Arial"/>
                <a:ea typeface="+mj-ea"/>
                <a:cs typeface="Arial"/>
              </a:rPr>
              <a:t>WHAT STUDENTS RECALLED</a:t>
            </a:r>
          </a:p>
        </p:txBody>
      </p:sp>
      <p:sp>
        <p:nvSpPr>
          <p:cNvPr id="69634"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DB703C40-E04D-6B4B-AD76-B1B89A7C4CFA}" type="slidenum">
              <a:rPr lang="en-US" sz="1200">
                <a:solidFill>
                  <a:srgbClr val="7F7F7F"/>
                </a:solidFill>
                <a:latin typeface="Calibri (Body)" charset="0"/>
                <a:ea typeface="Calibri (Body)" charset="0"/>
                <a:cs typeface="Calibri (Body)" charset="0"/>
              </a:rPr>
              <a:pPr algn="r"/>
              <a:t>28</a:t>
            </a:fld>
            <a:endParaRPr lang="en-US" sz="1200">
              <a:solidFill>
                <a:srgbClr val="7F7F7F"/>
              </a:solidFill>
              <a:latin typeface="Calibri (Body)" charset="0"/>
              <a:ea typeface="Calibri (Body)" charset="0"/>
              <a:cs typeface="Calibri (Body)" charset="0"/>
            </a:endParaRPr>
          </a:p>
        </p:txBody>
      </p:sp>
      <p:sp>
        <p:nvSpPr>
          <p:cNvPr id="69635"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pic>
        <p:nvPicPr>
          <p:cNvPr id="6" name="Picture 7"/>
          <p:cNvPicPr>
            <a:picLocks noChangeAspect="1" noChangeArrowheads="1"/>
          </p:cNvPicPr>
          <p:nvPr/>
        </p:nvPicPr>
        <p:blipFill>
          <a:blip r:embed="rId3"/>
          <a:srcRect/>
          <a:stretch>
            <a:fillRect/>
          </a:stretch>
        </p:blipFill>
        <p:spPr bwMode="auto">
          <a:xfrm>
            <a:off x="-2209800" y="1247775"/>
            <a:ext cx="8382000" cy="4848225"/>
          </a:xfrm>
          <a:prstGeom prst="rect">
            <a:avLst/>
          </a:prstGeom>
          <a:noFill/>
          <a:ln w="9525">
            <a:noFill/>
            <a:miter lim="800000"/>
            <a:headEnd/>
            <a:tailEnd/>
          </a:ln>
        </p:spPr>
      </p:pic>
      <p:pic>
        <p:nvPicPr>
          <p:cNvPr id="7" name="Picture 9"/>
          <p:cNvPicPr>
            <a:picLocks noChangeAspect="1" noChangeArrowheads="1"/>
          </p:cNvPicPr>
          <p:nvPr/>
        </p:nvPicPr>
        <p:blipFill>
          <a:blip r:embed="rId4"/>
          <a:srcRect/>
          <a:stretch>
            <a:fillRect/>
          </a:stretch>
        </p:blipFill>
        <p:spPr bwMode="auto">
          <a:xfrm>
            <a:off x="1676400" y="1447800"/>
            <a:ext cx="8382000" cy="4848225"/>
          </a:xfrm>
          <a:prstGeom prst="rect">
            <a:avLst/>
          </a:prstGeom>
          <a:noFill/>
          <a:ln w="9525">
            <a:noFill/>
            <a:miter lim="800000"/>
            <a:headEnd/>
            <a:tailEnd/>
          </a:ln>
        </p:spPr>
      </p:pic>
      <p:sp>
        <p:nvSpPr>
          <p:cNvPr id="8" name="Text Box 10"/>
          <p:cNvSpPr txBox="1">
            <a:spLocks noChangeArrowheads="1"/>
          </p:cNvSpPr>
          <p:nvPr/>
        </p:nvSpPr>
        <p:spPr bwMode="auto">
          <a:xfrm>
            <a:off x="3962400" y="1398588"/>
            <a:ext cx="3810000" cy="430212"/>
          </a:xfrm>
          <a:prstGeom prst="rect">
            <a:avLst/>
          </a:prstGeom>
          <a:noFill/>
          <a:ln w="9525">
            <a:noFill/>
            <a:miter lim="800000"/>
            <a:headEnd/>
            <a:tailEnd/>
          </a:ln>
        </p:spPr>
        <p:txBody>
          <a:bodyPr>
            <a:prstTxWarp prst="textNoShape">
              <a:avLst/>
            </a:prstTxWarp>
            <a:spAutoFit/>
          </a:bodyPr>
          <a:lstStyle/>
          <a:p>
            <a:pPr algn="ctr">
              <a:spcBef>
                <a:spcPct val="50000"/>
              </a:spcBef>
            </a:pPr>
            <a:r>
              <a:rPr lang="en-GB" sz="2200" b="1"/>
              <a:t>Comment and grade group</a:t>
            </a:r>
          </a:p>
        </p:txBody>
      </p:sp>
      <p:sp>
        <p:nvSpPr>
          <p:cNvPr id="9" name="Text Box 5"/>
          <p:cNvSpPr txBox="1">
            <a:spLocks noChangeArrowheads="1"/>
          </p:cNvSpPr>
          <p:nvPr/>
        </p:nvSpPr>
        <p:spPr bwMode="auto">
          <a:xfrm>
            <a:off x="-228600" y="1398588"/>
            <a:ext cx="4267200" cy="430212"/>
          </a:xfrm>
          <a:prstGeom prst="rect">
            <a:avLst/>
          </a:prstGeom>
          <a:noFill/>
          <a:ln w="9525">
            <a:noFill/>
            <a:miter lim="800000"/>
            <a:headEnd/>
            <a:tailEnd/>
          </a:ln>
        </p:spPr>
        <p:txBody>
          <a:bodyPr>
            <a:prstTxWarp prst="textNoShape">
              <a:avLst/>
            </a:prstTxWarp>
            <a:spAutoFit/>
          </a:bodyPr>
          <a:lstStyle/>
          <a:p>
            <a:pPr algn="ctr">
              <a:spcBef>
                <a:spcPct val="50000"/>
              </a:spcBef>
            </a:pPr>
            <a:r>
              <a:rPr lang="en-GB" sz="2200" b="1"/>
              <a:t>Comments group</a:t>
            </a:r>
          </a:p>
        </p:txBody>
      </p:sp>
      <p:sp>
        <p:nvSpPr>
          <p:cNvPr id="2" name="TextBox 1"/>
          <p:cNvSpPr txBox="1"/>
          <p:nvPr/>
        </p:nvSpPr>
        <p:spPr>
          <a:xfrm>
            <a:off x="1828800" y="6248400"/>
            <a:ext cx="6781800" cy="400110"/>
          </a:xfrm>
          <a:prstGeom prst="rect">
            <a:avLst/>
          </a:prstGeom>
          <a:noFill/>
        </p:spPr>
        <p:txBody>
          <a:bodyPr wrap="square" rtlCol="0">
            <a:spAutoFit/>
          </a:bodyPr>
          <a:lstStyle/>
          <a:p>
            <a:pPr algn="r"/>
            <a:r>
              <a:rPr lang="en-US" sz="1000" dirty="0">
                <a:latin typeface="Arial"/>
                <a:cs typeface="Arial"/>
              </a:rPr>
              <a:t>Slide copyright 2012 Charles A. Dana Center at the University of Texas at Austin, Learning Sciences Research Institute at the University of Illinois at Chicago, and Agile Mind, Inc</a:t>
            </a:r>
            <a:r>
              <a:rPr lang="en-US" sz="1000" dirty="0" smtClean="0">
                <a:latin typeface="Arial"/>
                <a:cs typeface="Arial"/>
              </a:rPr>
              <a:t>.</a:t>
            </a:r>
            <a:endParaRPr lang="en-US" sz="10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457200" y="304800"/>
            <a:ext cx="6324600" cy="685800"/>
          </a:xfrm>
          <a:prstGeom prst="rect">
            <a:avLst/>
          </a:prstGeom>
        </p:spPr>
        <p:txBody>
          <a:bodyPr anchor="ctr">
            <a:normAutofit/>
          </a:bodyPr>
          <a:lstStyle/>
          <a:p>
            <a:pPr defTabSz="457200" fontAlgn="auto">
              <a:spcAft>
                <a:spcPts val="0"/>
              </a:spcAft>
              <a:defRPr/>
            </a:pPr>
            <a:r>
              <a:rPr lang="en-US" sz="1600" b="1" cap="all" dirty="0">
                <a:solidFill>
                  <a:schemeClr val="bg1"/>
                </a:solidFill>
                <a:latin typeface="Arial"/>
                <a:ea typeface="+mj-ea"/>
                <a:cs typeface="Arial"/>
              </a:rPr>
              <a:t>A routine for reviewing assessments</a:t>
            </a:r>
          </a:p>
        </p:txBody>
      </p:sp>
      <p:sp>
        <p:nvSpPr>
          <p:cNvPr id="71682"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EB4C9ECB-F180-854C-8F32-262D6EF06A37}" type="slidenum">
              <a:rPr lang="en-US" sz="1200">
                <a:solidFill>
                  <a:srgbClr val="7F7F7F"/>
                </a:solidFill>
                <a:latin typeface="Calibri (Body)" charset="0"/>
                <a:ea typeface="Calibri (Body)" charset="0"/>
                <a:cs typeface="Calibri (Body)" charset="0"/>
              </a:rPr>
              <a:pPr algn="r"/>
              <a:t>29</a:t>
            </a:fld>
            <a:endParaRPr lang="en-US" sz="1200">
              <a:solidFill>
                <a:srgbClr val="7F7F7F"/>
              </a:solidFill>
              <a:latin typeface="Calibri (Body)" charset="0"/>
              <a:ea typeface="Calibri (Body)" charset="0"/>
              <a:cs typeface="Calibri (Body)" charset="0"/>
            </a:endParaRPr>
          </a:p>
        </p:txBody>
      </p:sp>
      <p:sp>
        <p:nvSpPr>
          <p:cNvPr id="71683"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pic>
        <p:nvPicPr>
          <p:cNvPr id="71684" name="Picture 2"/>
          <p:cNvPicPr>
            <a:picLocks noChangeAspect="1" noChangeArrowheads="1"/>
          </p:cNvPicPr>
          <p:nvPr/>
        </p:nvPicPr>
        <p:blipFill>
          <a:blip r:embed="rId3"/>
          <a:srcRect/>
          <a:stretch>
            <a:fillRect/>
          </a:stretch>
        </p:blipFill>
        <p:spPr bwMode="auto">
          <a:xfrm>
            <a:off x="1828800" y="1066800"/>
            <a:ext cx="5562600" cy="5083175"/>
          </a:xfrm>
          <a:prstGeom prst="rect">
            <a:avLst/>
          </a:prstGeom>
          <a:noFill/>
          <a:ln w="12700">
            <a:solidFill>
              <a:schemeClr val="tx1"/>
            </a:solidFill>
            <a:miter lim="800000"/>
            <a:headEnd/>
            <a:tailEnd/>
          </a:ln>
        </p:spPr>
      </p:pic>
      <p:sp>
        <p:nvSpPr>
          <p:cNvPr id="2" name="TextBox 1"/>
          <p:cNvSpPr txBox="1"/>
          <p:nvPr/>
        </p:nvSpPr>
        <p:spPr>
          <a:xfrm>
            <a:off x="1828800" y="6248400"/>
            <a:ext cx="6781800" cy="400110"/>
          </a:xfrm>
          <a:prstGeom prst="rect">
            <a:avLst/>
          </a:prstGeom>
          <a:noFill/>
        </p:spPr>
        <p:txBody>
          <a:bodyPr wrap="square" rtlCol="0">
            <a:spAutoFit/>
          </a:bodyPr>
          <a:lstStyle/>
          <a:p>
            <a:pPr algn="r"/>
            <a:r>
              <a:rPr lang="en-US" sz="1000" dirty="0">
                <a:latin typeface="Arial"/>
                <a:cs typeface="Arial"/>
              </a:rPr>
              <a:t>Copyright </a:t>
            </a:r>
            <a:r>
              <a:rPr lang="en-US" sz="1000" dirty="0" smtClean="0">
                <a:latin typeface="Arial"/>
                <a:cs typeface="Arial"/>
              </a:rPr>
              <a:t>2012 </a:t>
            </a:r>
            <a:r>
              <a:rPr lang="en-US" sz="1000" dirty="0">
                <a:latin typeface="Arial"/>
                <a:cs typeface="Arial"/>
              </a:rPr>
              <a:t>Charles A. Dana Center at the University of Texas at Austin, Learning Sciences Research Institute at the University of Illinois at Chicago, and Agile Mind, Inc</a:t>
            </a:r>
            <a:r>
              <a:rPr lang="en-US" sz="1000" dirty="0" smtClean="0">
                <a:latin typeface="Arial"/>
                <a:cs typeface="Arial"/>
              </a:rPr>
              <a:t>.</a:t>
            </a:r>
            <a:endParaRPr lang="en-US" sz="1000" dirty="0">
              <a:latin typeface="Arial"/>
              <a:cs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8433" name="Picture 11"/>
          <p:cNvPicPr>
            <a:picLocks noChangeAspect="1"/>
          </p:cNvPicPr>
          <p:nvPr/>
        </p:nvPicPr>
        <p:blipFill>
          <a:blip r:embed="rId3"/>
          <a:srcRect t="34827" r="69478" b="369"/>
          <a:stretch>
            <a:fillRect/>
          </a:stretch>
        </p:blipFill>
        <p:spPr bwMode="auto">
          <a:xfrm>
            <a:off x="180975" y="1843088"/>
            <a:ext cx="3381375" cy="4779962"/>
          </a:xfrm>
          <a:prstGeom prst="rect">
            <a:avLst/>
          </a:prstGeom>
          <a:noFill/>
          <a:ln w="9525">
            <a:noFill/>
            <a:miter lim="800000"/>
            <a:headEnd/>
            <a:tailEnd/>
          </a:ln>
        </p:spPr>
      </p:pic>
      <p:sp>
        <p:nvSpPr>
          <p:cNvPr id="18434" name="Rectangle 2"/>
          <p:cNvSpPr>
            <a:spLocks noGrp="1" noChangeArrowheads="1"/>
          </p:cNvSpPr>
          <p:nvPr>
            <p:ph type="title" idx="4294967295"/>
          </p:nvPr>
        </p:nvSpPr>
        <p:spPr>
          <a:xfrm>
            <a:off x="457200" y="228600"/>
            <a:ext cx="8686800" cy="762000"/>
          </a:xfrm>
        </p:spPr>
        <p:txBody>
          <a:bodyPr/>
          <a:lstStyle/>
          <a:p>
            <a:pPr algn="l" defTabSz="457200" eaLnBrk="1" hangingPunct="1"/>
            <a:r>
              <a:rPr lang="en-US" sz="1600" b="1">
                <a:solidFill>
                  <a:schemeClr val="bg1"/>
                </a:solidFill>
                <a:latin typeface="Arial" pitchFamily="1" charset="0"/>
                <a:ea typeface="Arial" pitchFamily="1" charset="0"/>
                <a:cs typeface="Arial" pitchFamily="1" charset="0"/>
              </a:rPr>
              <a:t>SUBMITTING QUESTIONS: OPEN CHAT</a:t>
            </a:r>
          </a:p>
        </p:txBody>
      </p:sp>
      <p:pic>
        <p:nvPicPr>
          <p:cNvPr id="2" name="Picture 1"/>
          <p:cNvPicPr>
            <a:picLocks noChangeAspect="1"/>
          </p:cNvPicPr>
          <p:nvPr/>
        </p:nvPicPr>
        <p:blipFill>
          <a:blip r:embed="rId4"/>
          <a:srcRect/>
          <a:stretch>
            <a:fillRect/>
          </a:stretch>
        </p:blipFill>
        <p:spPr bwMode="auto">
          <a:xfrm>
            <a:off x="171450" y="1830388"/>
            <a:ext cx="4224338" cy="4792662"/>
          </a:xfrm>
          <a:prstGeom prst="rect">
            <a:avLst/>
          </a:prstGeom>
          <a:noFill/>
          <a:ln w="9525">
            <a:noFill/>
            <a:miter lim="800000"/>
            <a:headEnd/>
            <a:tailEnd/>
          </a:ln>
        </p:spPr>
      </p:pic>
      <p:pic>
        <p:nvPicPr>
          <p:cNvPr id="4" name="Picture 3"/>
          <p:cNvPicPr>
            <a:picLocks noChangeAspect="1"/>
          </p:cNvPicPr>
          <p:nvPr/>
        </p:nvPicPr>
        <p:blipFill>
          <a:blip r:embed="rId5"/>
          <a:srcRect/>
          <a:stretch>
            <a:fillRect/>
          </a:stretch>
        </p:blipFill>
        <p:spPr bwMode="auto">
          <a:xfrm>
            <a:off x="171450" y="1827213"/>
            <a:ext cx="4224338" cy="4792662"/>
          </a:xfrm>
          <a:prstGeom prst="rect">
            <a:avLst/>
          </a:prstGeom>
          <a:noFill/>
          <a:ln w="9525">
            <a:noFill/>
            <a:miter lim="800000"/>
            <a:headEnd/>
            <a:tailEnd/>
          </a:ln>
        </p:spPr>
      </p:pic>
      <p:pic>
        <p:nvPicPr>
          <p:cNvPr id="3" name="Picture 2"/>
          <p:cNvPicPr>
            <a:picLocks noChangeAspect="1"/>
          </p:cNvPicPr>
          <p:nvPr/>
        </p:nvPicPr>
        <p:blipFill>
          <a:blip r:embed="rId6"/>
          <a:srcRect/>
          <a:stretch>
            <a:fillRect/>
          </a:stretch>
        </p:blipFill>
        <p:spPr bwMode="auto">
          <a:xfrm>
            <a:off x="171450" y="1828800"/>
            <a:ext cx="4224338" cy="4792663"/>
          </a:xfrm>
          <a:prstGeom prst="rect">
            <a:avLst/>
          </a:prstGeom>
          <a:noFill/>
          <a:ln w="9525">
            <a:noFill/>
            <a:miter lim="800000"/>
            <a:headEnd/>
            <a:tailEnd/>
          </a:ln>
        </p:spPr>
      </p:pic>
      <p:pic>
        <p:nvPicPr>
          <p:cNvPr id="5" name="Picture 4"/>
          <p:cNvPicPr>
            <a:picLocks noChangeAspect="1"/>
          </p:cNvPicPr>
          <p:nvPr/>
        </p:nvPicPr>
        <p:blipFill>
          <a:blip r:embed="rId7"/>
          <a:srcRect/>
          <a:stretch>
            <a:fillRect/>
          </a:stretch>
        </p:blipFill>
        <p:spPr bwMode="auto">
          <a:xfrm>
            <a:off x="171450" y="1830388"/>
            <a:ext cx="4224338" cy="4792662"/>
          </a:xfrm>
          <a:prstGeom prst="rect">
            <a:avLst/>
          </a:prstGeom>
          <a:noFill/>
          <a:ln w="9525">
            <a:noFill/>
            <a:miter lim="800000"/>
            <a:headEnd/>
            <a:tailEnd/>
          </a:ln>
        </p:spPr>
      </p:pic>
      <p:sp>
        <p:nvSpPr>
          <p:cNvPr id="59401" name="AutoShape 9"/>
          <p:cNvSpPr>
            <a:spLocks noChangeArrowheads="1"/>
          </p:cNvSpPr>
          <p:nvPr/>
        </p:nvSpPr>
        <p:spPr bwMode="auto">
          <a:xfrm>
            <a:off x="193675" y="1185863"/>
            <a:ext cx="3381375" cy="528637"/>
          </a:xfrm>
          <a:prstGeom prst="wedgeRoundRectCallout">
            <a:avLst>
              <a:gd name="adj1" fmla="val 44533"/>
              <a:gd name="adj2" fmla="val 90562"/>
              <a:gd name="adj3" fmla="val 16667"/>
            </a:avLst>
          </a:prstGeom>
          <a:solidFill>
            <a:srgbClr val="800000"/>
          </a:solidFill>
          <a:ln w="9525">
            <a:noFill/>
            <a:miter lim="800000"/>
            <a:headEnd/>
            <a:tailEnd/>
          </a:ln>
          <a:effectLst/>
        </p:spPr>
        <p:txBody>
          <a:bodyPr anchor="ctr" anchorCtr="1"/>
          <a:lstStyle/>
          <a:p>
            <a:pPr algn="ctr" fontAlgn="auto">
              <a:spcBef>
                <a:spcPts val="0"/>
              </a:spcBef>
              <a:spcAft>
                <a:spcPts val="0"/>
              </a:spcAft>
              <a:defRPr/>
            </a:pPr>
            <a:r>
              <a:rPr lang="en-US" b="1" cap="all" dirty="0">
                <a:solidFill>
                  <a:schemeClr val="bg1"/>
                </a:solidFill>
                <a:latin typeface="+mn-lt"/>
                <a:ea typeface="+mn-ea"/>
                <a:cs typeface="+mn-cs"/>
              </a:rPr>
              <a:t>Drop-Down Menu</a:t>
            </a:r>
          </a:p>
        </p:txBody>
      </p:sp>
      <p:sp>
        <p:nvSpPr>
          <p:cNvPr id="16" name="Rectangle 15"/>
          <p:cNvSpPr/>
          <p:nvPr/>
        </p:nvSpPr>
        <p:spPr>
          <a:xfrm>
            <a:off x="2590800" y="2108200"/>
            <a:ext cx="854075" cy="288925"/>
          </a:xfrm>
          <a:prstGeom prst="rect">
            <a:avLst/>
          </a:prstGeom>
          <a:noFill/>
          <a:ln>
            <a:solidFill>
              <a:srgbClr val="8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395" name="Rectangle 3"/>
          <p:cNvSpPr>
            <a:spLocks noChangeArrowheads="1"/>
          </p:cNvSpPr>
          <p:nvPr/>
        </p:nvSpPr>
        <p:spPr bwMode="auto">
          <a:xfrm>
            <a:off x="4267200" y="1447800"/>
            <a:ext cx="4648200" cy="4648200"/>
          </a:xfrm>
          <a:prstGeom prst="rect">
            <a:avLst/>
          </a:prstGeom>
          <a:noFill/>
          <a:ln w="9525">
            <a:noFill/>
            <a:miter lim="800000"/>
            <a:headEnd/>
            <a:tailEnd/>
          </a:ln>
        </p:spPr>
        <p:txBody>
          <a:bodyPr>
            <a:prstTxWarp prst="textNoShape">
              <a:avLst/>
            </a:prstTxWarp>
          </a:bodyPr>
          <a:lstStyle/>
          <a:p>
            <a:pPr marL="342900" indent="-342900">
              <a:spcBef>
                <a:spcPts val="300"/>
              </a:spcBef>
              <a:spcAft>
                <a:spcPts val="300"/>
              </a:spcAft>
              <a:buClr>
                <a:srgbClr val="800000"/>
              </a:buClr>
              <a:buFont typeface="Wingdings" pitchFamily="1" charset="2"/>
              <a:buChar char="§"/>
            </a:pPr>
            <a:r>
              <a:rPr lang="en-US" sz="1900">
                <a:latin typeface="Arial" pitchFamily="1" charset="0"/>
              </a:rPr>
              <a:t>To submit a question, type the question in the </a:t>
            </a:r>
            <a:r>
              <a:rPr lang="en-US" sz="1900" b="1">
                <a:solidFill>
                  <a:srgbClr val="800000"/>
                </a:solidFill>
                <a:latin typeface="Arial" pitchFamily="1" charset="0"/>
              </a:rPr>
              <a:t>text field</a:t>
            </a:r>
            <a:r>
              <a:rPr lang="en-US" sz="1900">
                <a:solidFill>
                  <a:srgbClr val="800000"/>
                </a:solidFill>
                <a:latin typeface="Arial" pitchFamily="1" charset="0"/>
              </a:rPr>
              <a:t> </a:t>
            </a:r>
            <a:r>
              <a:rPr lang="en-US" sz="1900">
                <a:latin typeface="Arial" pitchFamily="1" charset="0"/>
              </a:rPr>
              <a:t>and press your </a:t>
            </a:r>
            <a:r>
              <a:rPr lang="en-US" sz="1900" b="1">
                <a:solidFill>
                  <a:srgbClr val="800000"/>
                </a:solidFill>
                <a:latin typeface="Arial" pitchFamily="1" charset="0"/>
              </a:rPr>
              <a:t>Enter/Return</a:t>
            </a:r>
            <a:r>
              <a:rPr lang="en-US" sz="1900">
                <a:solidFill>
                  <a:srgbClr val="800000"/>
                </a:solidFill>
                <a:latin typeface="Arial" pitchFamily="1" charset="0"/>
              </a:rPr>
              <a:t> </a:t>
            </a:r>
            <a:r>
              <a:rPr lang="en-US" sz="1900">
                <a:latin typeface="Arial" pitchFamily="1" charset="0"/>
              </a:rPr>
              <a:t>key.</a:t>
            </a:r>
          </a:p>
          <a:p>
            <a:pPr marL="800100" lvl="1" indent="-342900">
              <a:spcBef>
                <a:spcPts val="300"/>
              </a:spcBef>
              <a:spcAft>
                <a:spcPts val="300"/>
              </a:spcAft>
              <a:buClr>
                <a:srgbClr val="800000"/>
              </a:buClr>
              <a:buFont typeface="Tahoma" pitchFamily="1" charset="0"/>
              <a:buChar char="‒"/>
            </a:pPr>
            <a:r>
              <a:rPr lang="en-US" sz="1900">
                <a:latin typeface="Arial" pitchFamily="1" charset="0"/>
              </a:rPr>
              <a:t>Please enter the name to whom the question is directed.</a:t>
            </a:r>
          </a:p>
          <a:p>
            <a:pPr marL="342900" indent="-342900">
              <a:spcBef>
                <a:spcPts val="300"/>
              </a:spcBef>
              <a:spcAft>
                <a:spcPts val="300"/>
              </a:spcAft>
              <a:buClr>
                <a:srgbClr val="800000"/>
              </a:buClr>
              <a:buFont typeface="Wingdings" pitchFamily="1" charset="2"/>
              <a:buChar char="§"/>
            </a:pPr>
            <a:r>
              <a:rPr lang="en-US" sz="1900">
                <a:latin typeface="Arial" pitchFamily="1" charset="0"/>
              </a:rPr>
              <a:t>To send questions only to the presenters, select </a:t>
            </a:r>
            <a:r>
              <a:rPr lang="en-US" sz="1900" b="1">
                <a:solidFill>
                  <a:srgbClr val="800000"/>
                </a:solidFill>
                <a:latin typeface="Arial" pitchFamily="1" charset="0"/>
              </a:rPr>
              <a:t>Presenters</a:t>
            </a:r>
            <a:r>
              <a:rPr lang="en-US" sz="1900">
                <a:latin typeface="Arial" pitchFamily="1" charset="0"/>
              </a:rPr>
              <a:t> from the </a:t>
            </a:r>
            <a:r>
              <a:rPr lang="en-US" sz="1900" b="1">
                <a:solidFill>
                  <a:srgbClr val="800000"/>
                </a:solidFill>
                <a:latin typeface="Arial" pitchFamily="1" charset="0"/>
              </a:rPr>
              <a:t>drop-down menu</a:t>
            </a:r>
            <a:r>
              <a:rPr lang="en-US" sz="1900">
                <a:solidFill>
                  <a:srgbClr val="800000"/>
                </a:solidFill>
                <a:latin typeface="Arial" pitchFamily="1" charset="0"/>
              </a:rPr>
              <a:t> </a:t>
            </a:r>
            <a:r>
              <a:rPr lang="en-US" sz="1900">
                <a:latin typeface="Arial" pitchFamily="1" charset="0"/>
              </a:rPr>
              <a:t>before pressing your </a:t>
            </a:r>
            <a:r>
              <a:rPr lang="en-US" sz="1900" b="1">
                <a:solidFill>
                  <a:srgbClr val="800000"/>
                </a:solidFill>
                <a:latin typeface="Arial" pitchFamily="1" charset="0"/>
              </a:rPr>
              <a:t>Enter/Return</a:t>
            </a:r>
            <a:r>
              <a:rPr lang="en-US" sz="1900">
                <a:solidFill>
                  <a:srgbClr val="800000"/>
                </a:solidFill>
                <a:latin typeface="Arial" pitchFamily="1" charset="0"/>
              </a:rPr>
              <a:t> </a:t>
            </a:r>
            <a:r>
              <a:rPr lang="en-US" sz="1900">
                <a:latin typeface="Arial" pitchFamily="1" charset="0"/>
              </a:rPr>
              <a:t>key.</a:t>
            </a:r>
          </a:p>
          <a:p>
            <a:pPr marL="342900" indent="-342900">
              <a:spcBef>
                <a:spcPts val="300"/>
              </a:spcBef>
              <a:spcAft>
                <a:spcPts val="300"/>
              </a:spcAft>
              <a:buClr>
                <a:srgbClr val="800000"/>
              </a:buClr>
              <a:buFont typeface="Wingdings" pitchFamily="1" charset="2"/>
              <a:buChar char="§"/>
            </a:pPr>
            <a:r>
              <a:rPr lang="en-US" sz="1900">
                <a:latin typeface="Arial" pitchFamily="1" charset="0"/>
              </a:rPr>
              <a:t>Change </a:t>
            </a:r>
            <a:r>
              <a:rPr lang="en-US" sz="1900" b="1">
                <a:solidFill>
                  <a:srgbClr val="800000"/>
                </a:solidFill>
                <a:latin typeface="Arial" pitchFamily="1" charset="0"/>
              </a:rPr>
              <a:t>Text Size </a:t>
            </a:r>
            <a:r>
              <a:rPr lang="en-US" sz="1900">
                <a:latin typeface="Arial" pitchFamily="1" charset="0"/>
              </a:rPr>
              <a:t>and </a:t>
            </a:r>
            <a:r>
              <a:rPr lang="en-US" sz="1900" b="1">
                <a:solidFill>
                  <a:srgbClr val="800000"/>
                </a:solidFill>
                <a:latin typeface="Arial" pitchFamily="1" charset="0"/>
              </a:rPr>
              <a:t>Chat Color</a:t>
            </a:r>
            <a:r>
              <a:rPr lang="en-US" sz="1900">
                <a:latin typeface="Arial" pitchFamily="1" charset="0"/>
              </a:rPr>
              <a:t>…</a:t>
            </a:r>
          </a:p>
        </p:txBody>
      </p:sp>
      <p:sp>
        <p:nvSpPr>
          <p:cNvPr id="59397" name="AutoShape 5"/>
          <p:cNvSpPr>
            <a:spLocks noChangeArrowheads="1"/>
          </p:cNvSpPr>
          <p:nvPr/>
        </p:nvSpPr>
        <p:spPr bwMode="auto">
          <a:xfrm>
            <a:off x="5322888" y="6272213"/>
            <a:ext cx="1590675" cy="407987"/>
          </a:xfrm>
          <a:prstGeom prst="wedgeRoundRectCallout">
            <a:avLst>
              <a:gd name="adj1" fmla="val -250599"/>
              <a:gd name="adj2" fmla="val -62808"/>
              <a:gd name="adj3" fmla="val 16667"/>
            </a:avLst>
          </a:prstGeom>
          <a:solidFill>
            <a:srgbClr val="800000"/>
          </a:solidFill>
          <a:ln w="9525">
            <a:noFill/>
            <a:miter lim="800000"/>
            <a:headEnd/>
            <a:tailEnd/>
          </a:ln>
          <a:effectLst/>
        </p:spPr>
        <p:txBody>
          <a:bodyPr anchor="ctr" anchorCtr="1">
            <a:spAutoFit/>
          </a:bodyPr>
          <a:lstStyle/>
          <a:p>
            <a:pPr algn="ctr" fontAlgn="auto">
              <a:spcBef>
                <a:spcPts val="0"/>
              </a:spcBef>
              <a:spcAft>
                <a:spcPts val="0"/>
              </a:spcAft>
              <a:defRPr/>
            </a:pPr>
            <a:r>
              <a:rPr lang="en-US" b="1" cap="all" dirty="0">
                <a:solidFill>
                  <a:schemeClr val="bg1"/>
                </a:solidFill>
                <a:latin typeface="+mn-lt"/>
                <a:ea typeface="+mn-ea"/>
                <a:cs typeface="+mn-cs"/>
              </a:rPr>
              <a:t>Text Field</a:t>
            </a:r>
          </a:p>
        </p:txBody>
      </p:sp>
      <p:sp>
        <p:nvSpPr>
          <p:cNvPr id="18443" name="TextBox 16"/>
          <p:cNvSpPr txBox="1">
            <a:spLocks noChangeArrowheads="1"/>
          </p:cNvSpPr>
          <p:nvPr/>
        </p:nvSpPr>
        <p:spPr bwMode="auto">
          <a:xfrm>
            <a:off x="623888" y="6634163"/>
            <a:ext cx="1041400" cy="223837"/>
          </a:xfrm>
          <a:prstGeom prst="rect">
            <a:avLst/>
          </a:prstGeom>
          <a:solidFill>
            <a:schemeClr val="bg1"/>
          </a:solidFill>
          <a:ln w="9525">
            <a:noFill/>
            <a:miter lim="800000"/>
            <a:headEnd/>
            <a:tailEnd/>
          </a:ln>
        </p:spPr>
        <p:txBody>
          <a:bodyPr>
            <a:prstTxWarp prst="textNoShape">
              <a:avLst/>
            </a:prstTxWarp>
            <a:spAutoFit/>
          </a:bodyPr>
          <a:lstStyle/>
          <a:p>
            <a:endParaRPr lang="en-US"/>
          </a:p>
        </p:txBody>
      </p:sp>
      <p:sp>
        <p:nvSpPr>
          <p:cNvPr id="13" name="Rectangle 12"/>
          <p:cNvSpPr/>
          <p:nvPr/>
        </p:nvSpPr>
        <p:spPr>
          <a:xfrm>
            <a:off x="171450" y="6354763"/>
            <a:ext cx="509588" cy="288925"/>
          </a:xfrm>
          <a:prstGeom prst="rect">
            <a:avLst/>
          </a:prstGeom>
          <a:noFill/>
          <a:ln>
            <a:solidFill>
              <a:srgbClr val="8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445" name="TextBox 13"/>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46952FA2-E2A7-CD43-B0B6-1673C36FEAB7}" type="slidenum">
              <a:rPr lang="en-US" sz="1200">
                <a:solidFill>
                  <a:srgbClr val="7F7F7F"/>
                </a:solidFill>
                <a:latin typeface="Calibri (Body)" charset="0"/>
                <a:ea typeface="Calibri (Body)" charset="0"/>
                <a:cs typeface="Calibri (Body)" charset="0"/>
              </a:rPr>
              <a:pPr algn="r"/>
              <a:t>3</a:t>
            </a:fld>
            <a:endParaRPr lang="en-US" sz="1200">
              <a:solidFill>
                <a:srgbClr val="7F7F7F"/>
              </a:solidFill>
              <a:latin typeface="Calibri (Body)" charset="0"/>
              <a:ea typeface="Calibri (Body)" charset="0"/>
              <a:cs typeface="Calibri (Body)"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fade">
                                      <p:cBhvr>
                                        <p:cTn id="7" dur="1000"/>
                                        <p:tgtEl>
                                          <p:spTgt spid="59395">
                                            <p:txEl>
                                              <p:pRg st="0" end="0"/>
                                            </p:txEl>
                                          </p:spTgt>
                                        </p:tgtEl>
                                      </p:cBhvr>
                                    </p:animEffect>
                                  </p:childTnLst>
                                </p:cTn>
                              </p:par>
                            </p:childTnLst>
                          </p:cTn>
                        </p:par>
                        <p:par>
                          <p:cTn id="8" fill="hold" nodeType="after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59397"/>
                                        </p:tgtEl>
                                        <p:attrNameLst>
                                          <p:attrName>style.visibility</p:attrName>
                                        </p:attrNameLst>
                                      </p:cBhvr>
                                      <p:to>
                                        <p:strVal val="visible"/>
                                      </p:to>
                                    </p:set>
                                    <p:animEffect transition="in" filter="fade">
                                      <p:cBhvr>
                                        <p:cTn id="11" dur="1000"/>
                                        <p:tgtEl>
                                          <p:spTgt spid="59397"/>
                                        </p:tgtEl>
                                      </p:cBhvr>
                                    </p:animEffect>
                                  </p:childTnLst>
                                </p:cTn>
                              </p:par>
                            </p:childTnLst>
                          </p:cTn>
                        </p:par>
                        <p:par>
                          <p:cTn id="12" fill="hold" nodeType="afterGroup">
                            <p:stCondLst>
                              <p:cond delay="2000"/>
                            </p:stCondLst>
                            <p:childTnLst>
                              <p:par>
                                <p:cTn id="13" presetID="10" presetClass="entr" presetSubtype="0" fill="hold" nodeType="afterEffect">
                                  <p:stCondLst>
                                    <p:cond delay="2000"/>
                                  </p:stCondLst>
                                  <p:childTnLst>
                                    <p:set>
                                      <p:cBhvr>
                                        <p:cTn id="14" dur="1" fill="hold">
                                          <p:stCondLst>
                                            <p:cond delay="0"/>
                                          </p:stCondLst>
                                        </p:cTn>
                                        <p:tgtEl>
                                          <p:spTgt spid="59395">
                                            <p:txEl>
                                              <p:pRg st="1" end="1"/>
                                            </p:txEl>
                                          </p:spTgt>
                                        </p:tgtEl>
                                        <p:attrNameLst>
                                          <p:attrName>style.visibility</p:attrName>
                                        </p:attrNameLst>
                                      </p:cBhvr>
                                      <p:to>
                                        <p:strVal val="visible"/>
                                      </p:to>
                                    </p:set>
                                    <p:animEffect transition="in" filter="fade">
                                      <p:cBhvr>
                                        <p:cTn id="15" dur="500"/>
                                        <p:tgtEl>
                                          <p:spTgt spid="59395">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59395">
                                            <p:txEl>
                                              <p:pRg st="2" end="2"/>
                                            </p:txEl>
                                          </p:spTgt>
                                        </p:tgtEl>
                                        <p:attrNameLst>
                                          <p:attrName>style.visibility</p:attrName>
                                        </p:attrNameLst>
                                      </p:cBhvr>
                                      <p:to>
                                        <p:strVal val="visible"/>
                                      </p:to>
                                    </p:set>
                                    <p:animEffect transition="in" filter="fade">
                                      <p:cBhvr>
                                        <p:cTn id="20" dur="500"/>
                                        <p:tgtEl>
                                          <p:spTgt spid="59395">
                                            <p:txEl>
                                              <p:pRg st="2" end="2"/>
                                            </p:txEl>
                                          </p:spTgt>
                                        </p:tgtEl>
                                      </p:cBhvr>
                                    </p:animEffect>
                                  </p:childTnLst>
                                </p:cTn>
                              </p:par>
                              <p:par>
                                <p:cTn id="21" presetID="10" presetClass="exit" presetSubtype="0" fill="hold" nodeType="withEffect">
                                  <p:stCondLst>
                                    <p:cond delay="0"/>
                                  </p:stCondLst>
                                  <p:childTnLst>
                                    <p:animEffect transition="out" filter="fade">
                                      <p:cBhvr>
                                        <p:cTn id="22" dur="500"/>
                                        <p:tgtEl>
                                          <p:spTgt spid="59397"/>
                                        </p:tgtEl>
                                      </p:cBhvr>
                                    </p:animEffect>
                                    <p:set>
                                      <p:cBhvr>
                                        <p:cTn id="23" dur="1" fill="hold">
                                          <p:stCondLst>
                                            <p:cond delay="499"/>
                                          </p:stCondLst>
                                        </p:cTn>
                                        <p:tgtEl>
                                          <p:spTgt spid="59397"/>
                                        </p:tgtEl>
                                        <p:attrNameLst>
                                          <p:attrName>style.visibility</p:attrName>
                                        </p:attrNameLst>
                                      </p:cBhvr>
                                      <p:to>
                                        <p:strVal val="hidden"/>
                                      </p:to>
                                    </p:set>
                                  </p:childTnLst>
                                </p:cTn>
                              </p:par>
                            </p:childTnLst>
                          </p:cTn>
                        </p:par>
                        <p:par>
                          <p:cTn id="24" fill="hold" nodeType="afterGroup">
                            <p:stCondLst>
                              <p:cond delay="500"/>
                            </p:stCondLst>
                            <p:childTnLst>
                              <p:par>
                                <p:cTn id="25" presetID="53" presetClass="entr" presetSubtype="16"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59401"/>
                                        </p:tgtEl>
                                        <p:attrNameLst>
                                          <p:attrName>style.visibility</p:attrName>
                                        </p:attrNameLst>
                                      </p:cBhvr>
                                      <p:to>
                                        <p:strVal val="visible"/>
                                      </p:to>
                                    </p:set>
                                    <p:animEffect transition="in" filter="fade">
                                      <p:cBhvr>
                                        <p:cTn id="34" dur="500"/>
                                        <p:tgtEl>
                                          <p:spTgt spid="59401"/>
                                        </p:tgtEl>
                                      </p:cBhvr>
                                    </p:animEffect>
                                  </p:childTnLst>
                                </p:cTn>
                              </p:par>
                              <p:par>
                                <p:cTn id="35" presetID="1" presetClass="exit" presetSubtype="0" fill="hold" nodeType="withEffect">
                                  <p:stCondLst>
                                    <p:cond delay="0"/>
                                  </p:stCondLst>
                                  <p:childTnLst>
                                    <p:set>
                                      <p:cBhvr>
                                        <p:cTn id="36" dur="1" fill="hold">
                                          <p:stCondLst>
                                            <p:cond delay="0"/>
                                          </p:stCondLst>
                                        </p:cTn>
                                        <p:tgtEl>
                                          <p:spTgt spid="13"/>
                                        </p:tgtEl>
                                        <p:attrNameLst>
                                          <p:attrName>style.visibility</p:attrName>
                                        </p:attrNameLst>
                                      </p:cBhvr>
                                      <p:to>
                                        <p:strVal val="hidden"/>
                                      </p:to>
                                    </p:set>
                                  </p:childTnLst>
                                </p:cTn>
                              </p:par>
                            </p:childTnLst>
                          </p:cTn>
                        </p:par>
                        <p:par>
                          <p:cTn id="37" fill="hold" nodeType="afterGroup">
                            <p:stCondLst>
                              <p:cond delay="500"/>
                            </p:stCondLst>
                            <p:childTnLst>
                              <p:par>
                                <p:cTn id="38" presetID="1" presetClass="entr" presetSubtype="0"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childTnLst>
                                </p:cTn>
                              </p:par>
                            </p:childTnLst>
                          </p:cTn>
                        </p:par>
                        <p:par>
                          <p:cTn id="40" fill="hold" nodeType="afterGroup">
                            <p:stCondLst>
                              <p:cond delay="500"/>
                            </p:stCondLst>
                            <p:childTnLst>
                              <p:par>
                                <p:cTn id="41" presetID="53" presetClass="entr" presetSubtype="16"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fltVal val="0"/>
                                          </p:val>
                                        </p:tav>
                                        <p:tav tm="100000">
                                          <p:val>
                                            <p:strVal val="#ppt_w"/>
                                          </p:val>
                                        </p:tav>
                                      </p:tavLst>
                                    </p:anim>
                                    <p:anim calcmode="lin" valueType="num">
                                      <p:cBhvr>
                                        <p:cTn id="44" dur="500" fill="hold"/>
                                        <p:tgtEl>
                                          <p:spTgt spid="16"/>
                                        </p:tgtEl>
                                        <p:attrNameLst>
                                          <p:attrName>ppt_h</p:attrName>
                                        </p:attrNameLst>
                                      </p:cBhvr>
                                      <p:tavLst>
                                        <p:tav tm="0">
                                          <p:val>
                                            <p:fltVal val="0"/>
                                          </p:val>
                                        </p:tav>
                                        <p:tav tm="100000">
                                          <p:val>
                                            <p:strVal val="#ppt_h"/>
                                          </p:val>
                                        </p:tav>
                                      </p:tavLst>
                                    </p:anim>
                                    <p:animEffect transition="in" filter="fade">
                                      <p:cBhvr>
                                        <p:cTn id="45" dur="500"/>
                                        <p:tgtEl>
                                          <p:spTgt spid="16"/>
                                        </p:tgtEl>
                                      </p:cBhvr>
                                    </p:animEffect>
                                  </p:childTnLst>
                                </p:cTn>
                              </p:par>
                            </p:childTnLst>
                          </p:cTn>
                        </p:par>
                        <p:par>
                          <p:cTn id="46" fill="hold" nodeType="afterGroup">
                            <p:stCondLst>
                              <p:cond delay="1000"/>
                            </p:stCondLst>
                            <p:childTnLst>
                              <p:par>
                                <p:cTn id="47" presetID="1" presetClass="entr" presetSubtype="0" fill="hold" nodeType="after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ntr" presetSubtype="0" fill="hold" nodeType="clickEffect">
                                  <p:stCondLst>
                                    <p:cond delay="0"/>
                                  </p:stCondLst>
                                  <p:childTnLst>
                                    <p:set>
                                      <p:cBhvr>
                                        <p:cTn id="52" dur="1" fill="hold">
                                          <p:stCondLst>
                                            <p:cond delay="0"/>
                                          </p:stCondLst>
                                        </p:cTn>
                                        <p:tgtEl>
                                          <p:spTgt spid="59395">
                                            <p:txEl>
                                              <p:pRg st="3" end="3"/>
                                            </p:txEl>
                                          </p:spTgt>
                                        </p:tgtEl>
                                        <p:attrNameLst>
                                          <p:attrName>style.visibility</p:attrName>
                                        </p:attrNameLst>
                                      </p:cBhvr>
                                      <p:to>
                                        <p:strVal val="visible"/>
                                      </p:to>
                                    </p:set>
                                    <p:animEffect transition="in" filter="fade">
                                      <p:cBhvr>
                                        <p:cTn id="53" dur="500"/>
                                        <p:tgtEl>
                                          <p:spTgt spid="59395">
                                            <p:txEl>
                                              <p:pRg st="3" end="3"/>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2" presetClass="path" presetSubtype="0" accel="50000" decel="50000" fill="hold" nodeType="clickEffect">
                                  <p:stCondLst>
                                    <p:cond delay="0"/>
                                  </p:stCondLst>
                                  <p:childTnLst>
                                    <p:animMotion origin="layout" path="M -4.72222E-6 -1.85185E-6 L 0.00105 0.04861 " pathEditMode="relative" rAng="0" ptsTypes="AA">
                                      <p:cBhvr>
                                        <p:cTn id="57" dur="2000" fill="hold"/>
                                        <p:tgtEl>
                                          <p:spTgt spid="16"/>
                                        </p:tgtEl>
                                        <p:attrNameLst>
                                          <p:attrName>ppt_x</p:attrName>
                                          <p:attrName>ppt_y</p:attrName>
                                        </p:attrNameLst>
                                      </p:cBhvr>
                                      <p:rCtr x="100" y="2400"/>
                                    </p:animMotion>
                                  </p:childTnLst>
                                </p:cTn>
                              </p:par>
                            </p:childTnLst>
                          </p:cTn>
                        </p:par>
                        <p:par>
                          <p:cTn id="58" fill="hold" nodeType="afterGroup">
                            <p:stCondLst>
                              <p:cond delay="2000"/>
                            </p:stCondLst>
                            <p:childTnLst>
                              <p:par>
                                <p:cTn id="59" presetID="1" presetClass="entr" presetSubtype="0" fill="hold" nodeType="afterEffect">
                                  <p:stCondLst>
                                    <p:cond delay="0"/>
                                  </p:stCondLst>
                                  <p:childTnLst>
                                    <p:set>
                                      <p:cBhvr>
                                        <p:cTn id="60" dur="1" fill="hold">
                                          <p:stCondLst>
                                            <p:cond delay="0"/>
                                          </p:stCondLst>
                                        </p:cTn>
                                        <p:tgtEl>
                                          <p:spTgt spid="3"/>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42" presetClass="path" presetSubtype="0" accel="50000" decel="50000" fill="hold" nodeType="clickEffect">
                                  <p:stCondLst>
                                    <p:cond delay="0"/>
                                  </p:stCondLst>
                                  <p:childTnLst>
                                    <p:animMotion origin="layout" path="M 0.00122 0.05023 L 0.00018 0.07847 " pathEditMode="relative" rAng="0" ptsTypes="AA">
                                      <p:cBhvr>
                                        <p:cTn id="64" dur="2000" fill="hold"/>
                                        <p:tgtEl>
                                          <p:spTgt spid="16"/>
                                        </p:tgtEl>
                                        <p:attrNameLst>
                                          <p:attrName>ppt_x</p:attrName>
                                          <p:attrName>ppt_y</p:attrName>
                                        </p:attrNameLst>
                                      </p:cBhvr>
                                      <p:rCtr x="-100" y="1400"/>
                                    </p:animMotion>
                                  </p:childTnLst>
                                </p:cTn>
                              </p:par>
                            </p:childTnLst>
                          </p:cTn>
                        </p:par>
                        <p:par>
                          <p:cTn id="65" fill="hold" nodeType="afterGroup">
                            <p:stCondLst>
                              <p:cond delay="2000"/>
                            </p:stCondLst>
                            <p:childTnLst>
                              <p:par>
                                <p:cTn id="66" presetID="1" presetClass="entr" presetSubtype="0" fill="hold" nodeType="afterEffect">
                                  <p:stCondLst>
                                    <p:cond delay="0"/>
                                  </p:stCondLst>
                                  <p:childTnLst>
                                    <p:set>
                                      <p:cBhvr>
                                        <p:cTn id="6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457200" y="304800"/>
            <a:ext cx="6324600" cy="685800"/>
          </a:xfrm>
          <a:prstGeom prst="rect">
            <a:avLst/>
          </a:prstGeom>
        </p:spPr>
        <p:txBody>
          <a:bodyPr anchor="ctr">
            <a:normAutofit/>
          </a:bodyPr>
          <a:lstStyle/>
          <a:p>
            <a:pPr defTabSz="457200" fontAlgn="auto">
              <a:spcAft>
                <a:spcPts val="0"/>
              </a:spcAft>
              <a:defRPr/>
            </a:pPr>
            <a:r>
              <a:rPr lang="en-US" sz="1600" b="1" cap="all" dirty="0">
                <a:solidFill>
                  <a:schemeClr val="bg1"/>
                </a:solidFill>
                <a:latin typeface="Arial"/>
                <a:ea typeface="+mj-ea"/>
                <a:cs typeface="Arial"/>
              </a:rPr>
              <a:t>INTENSIFICATION STRATEGY</a:t>
            </a:r>
          </a:p>
        </p:txBody>
      </p:sp>
      <p:sp>
        <p:nvSpPr>
          <p:cNvPr id="73730"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FE5EFD66-908D-5549-93EE-621BE16B45DC}" type="slidenum">
              <a:rPr lang="en-US" sz="1200">
                <a:solidFill>
                  <a:srgbClr val="7F7F7F"/>
                </a:solidFill>
                <a:latin typeface="Calibri (Body)" charset="0"/>
                <a:ea typeface="Calibri (Body)" charset="0"/>
                <a:cs typeface="Calibri (Body)" charset="0"/>
              </a:rPr>
              <a:pPr algn="r"/>
              <a:t>30</a:t>
            </a:fld>
            <a:endParaRPr lang="en-US" sz="1200">
              <a:solidFill>
                <a:srgbClr val="7F7F7F"/>
              </a:solidFill>
              <a:latin typeface="Calibri (Body)" charset="0"/>
              <a:ea typeface="Calibri (Body)" charset="0"/>
              <a:cs typeface="Calibri (Body)" charset="0"/>
            </a:endParaRPr>
          </a:p>
        </p:txBody>
      </p:sp>
      <p:sp>
        <p:nvSpPr>
          <p:cNvPr id="73731"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sp>
        <p:nvSpPr>
          <p:cNvPr id="73732" name="TextBox 5"/>
          <p:cNvSpPr txBox="1">
            <a:spLocks noChangeArrowheads="1"/>
          </p:cNvSpPr>
          <p:nvPr/>
        </p:nvSpPr>
        <p:spPr bwMode="auto">
          <a:xfrm>
            <a:off x="457200" y="3398838"/>
            <a:ext cx="8229600" cy="1554162"/>
          </a:xfrm>
          <a:prstGeom prst="rect">
            <a:avLst/>
          </a:prstGeom>
          <a:noFill/>
          <a:ln w="9525">
            <a:noFill/>
            <a:miter lim="800000"/>
            <a:headEnd/>
            <a:tailEnd/>
          </a:ln>
        </p:spPr>
        <p:txBody>
          <a:bodyPr>
            <a:prstTxWarp prst="textNoShape">
              <a:avLst/>
            </a:prstTxWarp>
            <a:spAutoFit/>
          </a:bodyPr>
          <a:lstStyle/>
          <a:p>
            <a:r>
              <a:rPr lang="en-US" sz="1900">
                <a:latin typeface="Arial" pitchFamily="1" charset="0"/>
              </a:rPr>
              <a:t>A study by Alan Bell and Malcolm Swan found that students whose teachers addressed and corrected misconceptions, </a:t>
            </a:r>
            <a:br>
              <a:rPr lang="en-US" sz="1900">
                <a:latin typeface="Arial" pitchFamily="1" charset="0"/>
              </a:rPr>
            </a:br>
            <a:r>
              <a:rPr lang="en-US" sz="1900">
                <a:latin typeface="Arial" pitchFamily="1" charset="0"/>
              </a:rPr>
              <a:t>rather than simply using remedial measures, achieved and maintained higher long-term learning results.</a:t>
            </a:r>
          </a:p>
          <a:p>
            <a:endParaRPr lang="en-US" sz="1900">
              <a:latin typeface="Arial" pitchFamily="1" charset="0"/>
            </a:endParaRPr>
          </a:p>
        </p:txBody>
      </p:sp>
      <p:sp>
        <p:nvSpPr>
          <p:cNvPr id="73733" name="Rectangle 9"/>
          <p:cNvSpPr>
            <a:spLocks noChangeArrowheads="1"/>
          </p:cNvSpPr>
          <p:nvPr/>
        </p:nvSpPr>
        <p:spPr bwMode="auto">
          <a:xfrm>
            <a:off x="457200" y="5105400"/>
            <a:ext cx="8229600" cy="523220"/>
          </a:xfrm>
          <a:prstGeom prst="rect">
            <a:avLst/>
          </a:prstGeom>
          <a:noFill/>
          <a:ln w="9525">
            <a:noFill/>
            <a:miter lim="800000"/>
            <a:headEnd/>
            <a:tailEnd/>
          </a:ln>
        </p:spPr>
        <p:txBody>
          <a:bodyPr>
            <a:prstTxWarp prst="textNoShape">
              <a:avLst/>
            </a:prstTxWarp>
            <a:spAutoFit/>
          </a:bodyPr>
          <a:lstStyle/>
          <a:p>
            <a:r>
              <a:rPr lang="en-US" sz="1400" dirty="0"/>
              <a:t>Bell, A. &amp; Swan, M. Some experiments in diagnostic teaching</a:t>
            </a:r>
            <a:r>
              <a:rPr lang="en-US" sz="1400" i="1" dirty="0"/>
              <a:t>. Educational Studies in Mathematics</a:t>
            </a:r>
            <a:r>
              <a:rPr lang="en-US" sz="1400" dirty="0"/>
              <a:t>, 24, pp. 115-137. </a:t>
            </a:r>
            <a:r>
              <a:rPr lang="en-US" sz="1400" dirty="0" smtClean="0"/>
              <a:t> </a:t>
            </a:r>
            <a:r>
              <a:rPr lang="en-US" sz="1400" i="1" dirty="0" smtClean="0"/>
              <a:t>See </a:t>
            </a:r>
            <a:r>
              <a:rPr lang="en-US" sz="1400" i="1" dirty="0"/>
              <a:t>also </a:t>
            </a:r>
            <a:r>
              <a:rPr lang="en-US" sz="1400" i="1" dirty="0" err="1"/>
              <a:t>www.toolkitforchange.org</a:t>
            </a:r>
            <a:endParaRPr lang="en-US" sz="1400" i="1" dirty="0"/>
          </a:p>
        </p:txBody>
      </p:sp>
      <p:pic>
        <p:nvPicPr>
          <p:cNvPr id="73734" name="Picture 11" descr="ia_diagram_J.gif"/>
          <p:cNvPicPr>
            <a:picLocks noChangeAspect="1"/>
          </p:cNvPicPr>
          <p:nvPr/>
        </p:nvPicPr>
        <p:blipFill>
          <a:blip r:embed="rId3"/>
          <a:srcRect/>
          <a:stretch>
            <a:fillRect/>
          </a:stretch>
        </p:blipFill>
        <p:spPr bwMode="auto">
          <a:xfrm>
            <a:off x="292100" y="1282700"/>
            <a:ext cx="2298700" cy="1308100"/>
          </a:xfrm>
          <a:prstGeom prst="rect">
            <a:avLst/>
          </a:prstGeom>
          <a:noFill/>
          <a:ln w="9525">
            <a:noFill/>
            <a:miter lim="800000"/>
            <a:headEnd/>
            <a:tailEnd/>
          </a:ln>
        </p:spPr>
      </p:pic>
      <p:sp>
        <p:nvSpPr>
          <p:cNvPr id="73735" name="TextBox 3"/>
          <p:cNvSpPr txBox="1">
            <a:spLocks noChangeArrowheads="1"/>
          </p:cNvSpPr>
          <p:nvPr/>
        </p:nvSpPr>
        <p:spPr bwMode="auto">
          <a:xfrm>
            <a:off x="457200" y="2816225"/>
            <a:ext cx="8153400" cy="384175"/>
          </a:xfrm>
          <a:prstGeom prst="rect">
            <a:avLst/>
          </a:prstGeom>
          <a:noFill/>
          <a:ln w="9525">
            <a:noFill/>
            <a:miter lim="800000"/>
            <a:headEnd/>
            <a:tailEnd/>
          </a:ln>
        </p:spPr>
        <p:txBody>
          <a:bodyPr>
            <a:prstTxWarp prst="textNoShape">
              <a:avLst/>
            </a:prstTxWarp>
            <a:spAutoFit/>
          </a:bodyPr>
          <a:lstStyle/>
          <a:p>
            <a:r>
              <a:rPr lang="en-US" sz="1900" b="1">
                <a:latin typeface="Arial" pitchFamily="1" charset="0"/>
              </a:rPr>
              <a:t>Correcting misconceptions versus remedial learning</a:t>
            </a:r>
            <a:endParaRPr lang="en-US" sz="1900">
              <a:latin typeface="Arial" pitchFamily="1" charset="0"/>
            </a:endParaRPr>
          </a:p>
        </p:txBody>
      </p:sp>
      <p:sp>
        <p:nvSpPr>
          <p:cNvPr id="2" name="TextBox 1"/>
          <p:cNvSpPr txBox="1"/>
          <p:nvPr/>
        </p:nvSpPr>
        <p:spPr>
          <a:xfrm>
            <a:off x="1676400" y="6248400"/>
            <a:ext cx="6934200" cy="400110"/>
          </a:xfrm>
          <a:prstGeom prst="rect">
            <a:avLst/>
          </a:prstGeom>
          <a:noFill/>
        </p:spPr>
        <p:txBody>
          <a:bodyPr wrap="square" rtlCol="0">
            <a:spAutoFit/>
          </a:bodyPr>
          <a:lstStyle/>
          <a:p>
            <a:pPr algn="r"/>
            <a:r>
              <a:rPr lang="en-US" sz="1000" dirty="0" smtClean="0">
                <a:latin typeface="Arial"/>
                <a:cs typeface="Arial"/>
              </a:rPr>
              <a:t>Slide copyright 2012 </a:t>
            </a:r>
            <a:r>
              <a:rPr lang="en-US" sz="1000" dirty="0">
                <a:latin typeface="Arial"/>
                <a:cs typeface="Arial"/>
              </a:rPr>
              <a:t>Charles A. Dana Center at the University of Texas at Austin, Learning Sciences Research Institute at the University of Illinois at Chicago, and Agile Mind, Inc</a:t>
            </a:r>
            <a:r>
              <a:rPr lang="en-US" sz="1000" dirty="0" smtClean="0">
                <a:latin typeface="Arial"/>
                <a:cs typeface="Arial"/>
              </a:rPr>
              <a:t>.</a:t>
            </a:r>
            <a:endParaRPr lang="en-US" sz="1000" dirty="0">
              <a:latin typeface="Arial"/>
              <a:cs typeface="Aria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457200" y="304800"/>
            <a:ext cx="6324600" cy="685800"/>
          </a:xfrm>
          <a:prstGeom prst="rect">
            <a:avLst/>
          </a:prstGeom>
        </p:spPr>
        <p:txBody>
          <a:bodyPr anchor="ctr">
            <a:normAutofit/>
          </a:bodyPr>
          <a:lstStyle/>
          <a:p>
            <a:pPr defTabSz="457200" fontAlgn="auto">
              <a:spcAft>
                <a:spcPts val="0"/>
              </a:spcAft>
              <a:defRPr/>
            </a:pPr>
            <a:r>
              <a:rPr lang="en-US" sz="1600" b="1" cap="all" dirty="0">
                <a:solidFill>
                  <a:schemeClr val="bg1"/>
                </a:solidFill>
                <a:latin typeface="Arial"/>
                <a:ea typeface="+mj-ea"/>
                <a:cs typeface="Arial"/>
              </a:rPr>
              <a:t>A STRATEGY FOR EFFECTIVE REVIEW: </a:t>
            </a:r>
            <a:br>
              <a:rPr lang="en-US" sz="1600" b="1" cap="all" dirty="0">
                <a:solidFill>
                  <a:schemeClr val="bg1"/>
                </a:solidFill>
                <a:latin typeface="Arial"/>
                <a:ea typeface="+mj-ea"/>
                <a:cs typeface="Arial"/>
              </a:rPr>
            </a:br>
            <a:r>
              <a:rPr lang="en-US" sz="1600" b="1" cap="all" dirty="0">
                <a:solidFill>
                  <a:schemeClr val="bg1"/>
                </a:solidFill>
                <a:latin typeface="Arial"/>
                <a:ea typeface="+mj-ea"/>
                <a:cs typeface="Arial"/>
              </a:rPr>
              <a:t>DISTRIBUTED PRACTICE</a:t>
            </a:r>
          </a:p>
        </p:txBody>
      </p:sp>
      <p:sp>
        <p:nvSpPr>
          <p:cNvPr id="75778"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0BFF3228-2EAD-014F-96B1-A08658138DBA}" type="slidenum">
              <a:rPr lang="en-US" sz="1200">
                <a:solidFill>
                  <a:srgbClr val="7F7F7F"/>
                </a:solidFill>
                <a:latin typeface="Calibri (Body)" charset="0"/>
                <a:ea typeface="Calibri (Body)" charset="0"/>
                <a:cs typeface="Calibri (Body)" charset="0"/>
              </a:rPr>
              <a:pPr algn="r"/>
              <a:t>31</a:t>
            </a:fld>
            <a:endParaRPr lang="en-US" sz="1200">
              <a:solidFill>
                <a:srgbClr val="7F7F7F"/>
              </a:solidFill>
              <a:latin typeface="Calibri (Body)" charset="0"/>
              <a:ea typeface="Calibri (Body)" charset="0"/>
              <a:cs typeface="Calibri (Body)" charset="0"/>
            </a:endParaRPr>
          </a:p>
        </p:txBody>
      </p:sp>
      <p:sp>
        <p:nvSpPr>
          <p:cNvPr id="75779"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sp>
        <p:nvSpPr>
          <p:cNvPr id="75780" name="TextBox 5"/>
          <p:cNvSpPr txBox="1">
            <a:spLocks noChangeArrowheads="1"/>
          </p:cNvSpPr>
          <p:nvPr/>
        </p:nvSpPr>
        <p:spPr bwMode="auto">
          <a:xfrm>
            <a:off x="457200" y="1447800"/>
            <a:ext cx="8229600" cy="1570038"/>
          </a:xfrm>
          <a:prstGeom prst="rect">
            <a:avLst/>
          </a:prstGeom>
          <a:noFill/>
          <a:ln w="9525">
            <a:noFill/>
            <a:miter lim="800000"/>
            <a:headEnd/>
            <a:tailEnd/>
          </a:ln>
        </p:spPr>
        <p:txBody>
          <a:bodyPr>
            <a:prstTxWarp prst="textNoShape">
              <a:avLst/>
            </a:prstTxWarp>
            <a:spAutoFit/>
          </a:bodyPr>
          <a:lstStyle/>
          <a:p>
            <a:r>
              <a:rPr lang="en-US" sz="1900">
                <a:latin typeface="Arial" pitchFamily="1" charset="0"/>
              </a:rPr>
              <a:t>Strong positive effects of spaced practice have been found in a wide variety of contexts. Carlous Caple summarized this body of research as follows:</a:t>
            </a:r>
          </a:p>
          <a:p>
            <a:endParaRPr lang="en-US" sz="1900">
              <a:latin typeface="Arial" pitchFamily="1" charset="0"/>
            </a:endParaRPr>
          </a:p>
          <a:p>
            <a:endParaRPr lang="en-US" sz="1900">
              <a:latin typeface="Arial" pitchFamily="1" charset="0"/>
            </a:endParaRPr>
          </a:p>
        </p:txBody>
      </p:sp>
      <p:sp>
        <p:nvSpPr>
          <p:cNvPr id="75781" name="TextBox 6"/>
          <p:cNvSpPr txBox="1">
            <a:spLocks noChangeArrowheads="1"/>
          </p:cNvSpPr>
          <p:nvPr/>
        </p:nvSpPr>
        <p:spPr bwMode="auto">
          <a:xfrm>
            <a:off x="1143000" y="2667000"/>
            <a:ext cx="7010400" cy="2138363"/>
          </a:xfrm>
          <a:prstGeom prst="rect">
            <a:avLst/>
          </a:prstGeom>
          <a:noFill/>
          <a:ln w="9525">
            <a:noFill/>
            <a:miter lim="800000"/>
            <a:headEnd/>
            <a:tailEnd/>
          </a:ln>
        </p:spPr>
        <p:txBody>
          <a:bodyPr>
            <a:prstTxWarp prst="textNoShape">
              <a:avLst/>
            </a:prstTxWarp>
            <a:spAutoFit/>
          </a:bodyPr>
          <a:lstStyle/>
          <a:p>
            <a:r>
              <a:rPr lang="en-US" sz="1900">
                <a:latin typeface="Arial" pitchFamily="1" charset="0"/>
              </a:rPr>
              <a:t>The spacing effect is an extremely robust and powerful phenomenon, and it has been repeatedly shown with many kinds of material. Spacing effects have been demonstrated in free recall, in cued recall of paired associations, in the recall of sentences, and in the recall of text material.… Also the effect of spaced study can be very long-lasting (Caple, 1996, p. 22).</a:t>
            </a:r>
          </a:p>
          <a:p>
            <a:endParaRPr lang="en-US" sz="1900">
              <a:latin typeface="Arial" pitchFamily="1" charset="0"/>
            </a:endParaRPr>
          </a:p>
        </p:txBody>
      </p:sp>
      <p:sp>
        <p:nvSpPr>
          <p:cNvPr id="2" name="TextBox 1"/>
          <p:cNvSpPr txBox="1"/>
          <p:nvPr/>
        </p:nvSpPr>
        <p:spPr>
          <a:xfrm>
            <a:off x="1981200" y="6248400"/>
            <a:ext cx="6629400" cy="400110"/>
          </a:xfrm>
          <a:prstGeom prst="rect">
            <a:avLst/>
          </a:prstGeom>
          <a:noFill/>
        </p:spPr>
        <p:txBody>
          <a:bodyPr wrap="square" rtlCol="0">
            <a:spAutoFit/>
          </a:bodyPr>
          <a:lstStyle/>
          <a:p>
            <a:pPr algn="r"/>
            <a:r>
              <a:rPr lang="en-US" sz="1000" dirty="0">
                <a:latin typeface="Arial"/>
                <a:cs typeface="Arial"/>
              </a:rPr>
              <a:t>Slide copyright 2012 Charles A. Dana Center at the University of Texas at Austin, Learning Sciences Research Institute at the University of Illinois at Chicago, and Agile Mind, Inc</a:t>
            </a:r>
            <a:r>
              <a:rPr lang="en-US" sz="1000" dirty="0" smtClean="0">
                <a:latin typeface="Arial"/>
                <a:cs typeface="Arial"/>
              </a:rPr>
              <a:t>.</a:t>
            </a:r>
            <a:endParaRPr lang="en-US" sz="1000" dirty="0">
              <a:latin typeface="Arial"/>
              <a:cs typeface="Aria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5" name="Content Placeholder 2"/>
          <p:cNvSpPr>
            <a:spLocks noGrp="1"/>
          </p:cNvSpPr>
          <p:nvPr>
            <p:ph type="body" orient="vert" idx="1"/>
          </p:nvPr>
        </p:nvSpPr>
        <p:spPr>
          <a:xfrm>
            <a:off x="457200" y="3200400"/>
            <a:ext cx="4724400" cy="3459163"/>
          </a:xfrm>
        </p:spPr>
        <p:txBody>
          <a:bodyPr vert="horz"/>
          <a:lstStyle/>
          <a:p>
            <a:pPr marL="228600" indent="-228600" eaLnBrk="1" hangingPunct="1">
              <a:spcBef>
                <a:spcPts val="400"/>
              </a:spcBef>
              <a:spcAft>
                <a:spcPts val="400"/>
              </a:spcAft>
            </a:pPr>
            <a:r>
              <a:rPr lang="en-US" sz="1900" b="1" dirty="0">
                <a:latin typeface="Arial" pitchFamily="1" charset="0"/>
                <a:ea typeface="Arial" pitchFamily="1" charset="0"/>
                <a:cs typeface="Arial" pitchFamily="1" charset="0"/>
              </a:rPr>
              <a:t>Academic identities </a:t>
            </a:r>
            <a:r>
              <a:rPr lang="en-US" sz="1900" dirty="0">
                <a:latin typeface="Arial" pitchFamily="1" charset="0"/>
                <a:ea typeface="Arial" pitchFamily="1" charset="0"/>
                <a:cs typeface="Arial" pitchFamily="1" charset="0"/>
              </a:rPr>
              <a:t>as learners who recognize, value, and seek out high-quality education</a:t>
            </a:r>
            <a:endParaRPr lang="en-US" sz="1900" dirty="0">
              <a:solidFill>
                <a:srgbClr val="008000"/>
              </a:solidFill>
              <a:latin typeface="Arial" pitchFamily="1" charset="0"/>
              <a:ea typeface="Arial" pitchFamily="1" charset="0"/>
              <a:cs typeface="Arial" pitchFamily="1" charset="0"/>
            </a:endParaRPr>
          </a:p>
          <a:p>
            <a:pPr marL="228600" indent="-228600" eaLnBrk="1" hangingPunct="1">
              <a:spcBef>
                <a:spcPts val="400"/>
              </a:spcBef>
              <a:spcAft>
                <a:spcPts val="400"/>
              </a:spcAft>
            </a:pPr>
            <a:r>
              <a:rPr lang="en-US" sz="1900" b="1" dirty="0">
                <a:latin typeface="Arial" pitchFamily="1" charset="0"/>
                <a:ea typeface="Arial" pitchFamily="1" charset="0"/>
                <a:cs typeface="Arial" pitchFamily="1" charset="0"/>
              </a:rPr>
              <a:t>Motivation</a:t>
            </a:r>
            <a:r>
              <a:rPr lang="en-US" sz="1900" b="1" i="1" dirty="0">
                <a:latin typeface="Arial" pitchFamily="1" charset="0"/>
                <a:ea typeface="Arial" pitchFamily="1" charset="0"/>
                <a:cs typeface="Arial" pitchFamily="1" charset="0"/>
              </a:rPr>
              <a:t> </a:t>
            </a:r>
            <a:r>
              <a:rPr lang="en-US" sz="1900" dirty="0">
                <a:latin typeface="Arial" pitchFamily="1" charset="0"/>
                <a:ea typeface="Arial" pitchFamily="1" charset="0"/>
                <a:cs typeface="Arial" pitchFamily="1" charset="0"/>
              </a:rPr>
              <a:t>and commitment to high achievement</a:t>
            </a:r>
          </a:p>
          <a:p>
            <a:pPr marL="228600" indent="-228600" eaLnBrk="1" hangingPunct="1">
              <a:spcBef>
                <a:spcPts val="400"/>
              </a:spcBef>
              <a:spcAft>
                <a:spcPts val="400"/>
              </a:spcAft>
            </a:pPr>
            <a:r>
              <a:rPr lang="en-US" sz="1900" b="1" dirty="0">
                <a:latin typeface="Arial" pitchFamily="1" charset="0"/>
                <a:ea typeface="Arial" pitchFamily="1" charset="0"/>
                <a:cs typeface="Arial" pitchFamily="1" charset="0"/>
              </a:rPr>
              <a:t>Skills </a:t>
            </a:r>
            <a:r>
              <a:rPr lang="en-US" sz="1900" dirty="0">
                <a:latin typeface="Arial" pitchFamily="1" charset="0"/>
                <a:ea typeface="Arial" pitchFamily="1" charset="0"/>
                <a:cs typeface="Arial" pitchFamily="1" charset="0"/>
              </a:rPr>
              <a:t>to help create and contribute to a learning community.</a:t>
            </a:r>
          </a:p>
        </p:txBody>
      </p:sp>
      <p:sp>
        <p:nvSpPr>
          <p:cNvPr id="4" name="Title 1"/>
          <p:cNvSpPr txBox="1">
            <a:spLocks/>
          </p:cNvSpPr>
          <p:nvPr/>
        </p:nvSpPr>
        <p:spPr>
          <a:xfrm>
            <a:off x="457200" y="304800"/>
            <a:ext cx="6324600" cy="685800"/>
          </a:xfrm>
          <a:prstGeom prst="rect">
            <a:avLst/>
          </a:prstGeom>
        </p:spPr>
        <p:txBody>
          <a:bodyPr anchor="ctr">
            <a:normAutofit/>
          </a:bodyPr>
          <a:lstStyle/>
          <a:p>
            <a:pPr defTabSz="457200" fontAlgn="auto">
              <a:spcAft>
                <a:spcPts val="0"/>
              </a:spcAft>
              <a:defRPr/>
            </a:pPr>
            <a:r>
              <a:rPr lang="en-US" sz="1600" b="1" cap="all" dirty="0">
                <a:solidFill>
                  <a:schemeClr val="bg1"/>
                </a:solidFill>
                <a:latin typeface="Arial"/>
                <a:ea typeface="+mj-ea"/>
                <a:cs typeface="Arial"/>
              </a:rPr>
              <a:t>Intensification Strategy</a:t>
            </a:r>
          </a:p>
        </p:txBody>
      </p:sp>
      <p:sp>
        <p:nvSpPr>
          <p:cNvPr id="77827"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60828911-C794-ED41-894C-18D29FF95116}" type="slidenum">
              <a:rPr lang="en-US" sz="1200">
                <a:solidFill>
                  <a:srgbClr val="7F7F7F"/>
                </a:solidFill>
                <a:latin typeface="Calibri (Body)" charset="0"/>
                <a:ea typeface="Calibri (Body)" charset="0"/>
                <a:cs typeface="Calibri (Body)" charset="0"/>
              </a:rPr>
              <a:pPr algn="r"/>
              <a:t>32</a:t>
            </a:fld>
            <a:endParaRPr lang="en-US" sz="1200">
              <a:solidFill>
                <a:srgbClr val="7F7F7F"/>
              </a:solidFill>
              <a:latin typeface="Calibri (Body)" charset="0"/>
              <a:ea typeface="Calibri (Body)" charset="0"/>
              <a:cs typeface="Calibri (Body)" charset="0"/>
            </a:endParaRPr>
          </a:p>
        </p:txBody>
      </p:sp>
      <p:sp>
        <p:nvSpPr>
          <p:cNvPr id="77828"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sp>
        <p:nvSpPr>
          <p:cNvPr id="77829" name="TextBox 5"/>
          <p:cNvSpPr txBox="1">
            <a:spLocks noChangeArrowheads="1"/>
          </p:cNvSpPr>
          <p:nvPr/>
        </p:nvSpPr>
        <p:spPr bwMode="auto">
          <a:xfrm>
            <a:off x="457200" y="2667000"/>
            <a:ext cx="8229600" cy="384175"/>
          </a:xfrm>
          <a:prstGeom prst="rect">
            <a:avLst/>
          </a:prstGeom>
          <a:noFill/>
          <a:ln w="9525">
            <a:noFill/>
            <a:miter lim="800000"/>
            <a:headEnd/>
            <a:tailEnd/>
          </a:ln>
        </p:spPr>
        <p:txBody>
          <a:bodyPr>
            <a:prstTxWarp prst="textNoShape">
              <a:avLst/>
            </a:prstTxWarp>
            <a:spAutoFit/>
          </a:bodyPr>
          <a:lstStyle/>
          <a:p>
            <a:pPr eaLnBrk="0" hangingPunct="0">
              <a:spcBef>
                <a:spcPct val="20000"/>
              </a:spcBef>
              <a:buFont typeface="Arial" pitchFamily="1" charset="0"/>
              <a:buNone/>
            </a:pPr>
            <a:r>
              <a:rPr lang="en-US" sz="1900">
                <a:latin typeface="Arial" pitchFamily="1" charset="0"/>
              </a:rPr>
              <a:t>Social, emotional, motivational supports help students develop:</a:t>
            </a:r>
          </a:p>
        </p:txBody>
      </p:sp>
      <p:pic>
        <p:nvPicPr>
          <p:cNvPr id="39943" name="Picture 10" descr="core_concepts_03.jpg"/>
          <p:cNvPicPr>
            <a:picLocks noChangeAspect="1"/>
          </p:cNvPicPr>
          <p:nvPr/>
        </p:nvPicPr>
        <p:blipFill>
          <a:blip r:embed="rId3"/>
          <a:srcRect/>
          <a:stretch>
            <a:fillRect/>
          </a:stretch>
        </p:blipFill>
        <p:spPr bwMode="auto">
          <a:xfrm>
            <a:off x="5454650" y="3352800"/>
            <a:ext cx="3232150" cy="2667000"/>
          </a:xfrm>
          <a:prstGeom prst="rect">
            <a:avLst/>
          </a:prstGeom>
          <a:noFill/>
          <a:ln w="9525">
            <a:solidFill>
              <a:srgbClr val="7F7F7F"/>
            </a:solidFill>
            <a:miter lim="800000"/>
            <a:headEnd/>
            <a:tailEnd/>
          </a:ln>
          <a:effectLst>
            <a:outerShdw blurRad="63500" dist="50800" dir="2700000" algn="tl" rotWithShape="0">
              <a:srgbClr val="000000">
                <a:alpha val="42998"/>
              </a:srgbClr>
            </a:outerShdw>
          </a:effectLst>
          <a:extLst/>
        </p:spPr>
      </p:pic>
      <p:pic>
        <p:nvPicPr>
          <p:cNvPr id="77831" name="Picture 10" descr="ia_diagram_K.gif"/>
          <p:cNvPicPr>
            <a:picLocks noChangeAspect="1"/>
          </p:cNvPicPr>
          <p:nvPr/>
        </p:nvPicPr>
        <p:blipFill>
          <a:blip r:embed="rId4"/>
          <a:srcRect/>
          <a:stretch>
            <a:fillRect/>
          </a:stretch>
        </p:blipFill>
        <p:spPr bwMode="auto">
          <a:xfrm>
            <a:off x="304800" y="1219200"/>
            <a:ext cx="2197100" cy="1320800"/>
          </a:xfrm>
          <a:prstGeom prst="rect">
            <a:avLst/>
          </a:prstGeom>
          <a:noFill/>
          <a:ln w="9525">
            <a:noFill/>
            <a:miter lim="800000"/>
            <a:headEnd/>
            <a:tailEnd/>
          </a:ln>
        </p:spPr>
      </p:pic>
      <p:sp>
        <p:nvSpPr>
          <p:cNvPr id="2" name="TextBox 1"/>
          <p:cNvSpPr txBox="1"/>
          <p:nvPr/>
        </p:nvSpPr>
        <p:spPr>
          <a:xfrm>
            <a:off x="1447800" y="6248400"/>
            <a:ext cx="7162800" cy="400110"/>
          </a:xfrm>
          <a:prstGeom prst="rect">
            <a:avLst/>
          </a:prstGeom>
          <a:noFill/>
        </p:spPr>
        <p:txBody>
          <a:bodyPr wrap="square" rtlCol="0">
            <a:spAutoFit/>
          </a:bodyPr>
          <a:lstStyle/>
          <a:p>
            <a:pPr algn="r"/>
            <a:r>
              <a:rPr lang="en-US" sz="1000" dirty="0">
                <a:latin typeface="Arial"/>
                <a:cs typeface="Arial"/>
              </a:rPr>
              <a:t>Copyright </a:t>
            </a:r>
            <a:r>
              <a:rPr lang="en-US" sz="1000" dirty="0" smtClean="0">
                <a:latin typeface="Arial"/>
                <a:cs typeface="Arial"/>
              </a:rPr>
              <a:t>2012 </a:t>
            </a:r>
            <a:r>
              <a:rPr lang="en-US" sz="1000" dirty="0">
                <a:latin typeface="Arial"/>
                <a:cs typeface="Arial"/>
              </a:rPr>
              <a:t>Charles A. Dana Center at the University of Texas at Austin, Learning Sciences Research Institute at the University of Illinois at Chicago, and Agile Mind, Inc</a:t>
            </a:r>
            <a:r>
              <a:rPr lang="en-US" sz="1000" dirty="0" smtClean="0">
                <a:latin typeface="Arial"/>
                <a:cs typeface="Arial"/>
              </a:rPr>
              <a:t>.</a:t>
            </a:r>
            <a:endParaRPr lang="en-US" sz="1000" dirty="0">
              <a:latin typeface="Arial"/>
              <a:cs typeface="Aria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3" name="Content Placeholder 2"/>
          <p:cNvSpPr>
            <a:spLocks noGrp="1"/>
          </p:cNvSpPr>
          <p:nvPr>
            <p:ph type="body" orient="vert" idx="1"/>
          </p:nvPr>
        </p:nvSpPr>
        <p:spPr>
          <a:xfrm>
            <a:off x="457200" y="1447800"/>
            <a:ext cx="8229600" cy="4525963"/>
          </a:xfrm>
        </p:spPr>
        <p:txBody>
          <a:bodyPr vert="horz"/>
          <a:lstStyle/>
          <a:p>
            <a:pPr marL="228600" indent="-228600" eaLnBrk="1" hangingPunct="1">
              <a:spcBef>
                <a:spcPts val="400"/>
              </a:spcBef>
              <a:spcAft>
                <a:spcPts val="400"/>
              </a:spcAft>
            </a:pPr>
            <a:r>
              <a:rPr lang="en-US" sz="1900" b="1" dirty="0">
                <a:latin typeface="Arial" pitchFamily="1" charset="0"/>
                <a:ea typeface="Arial" pitchFamily="1" charset="0"/>
                <a:cs typeface="Arial" pitchFamily="1" charset="0"/>
              </a:rPr>
              <a:t>Fixed mindset: </a:t>
            </a:r>
          </a:p>
          <a:p>
            <a:pPr marL="457200" lvl="1" indent="-228600" eaLnBrk="1" hangingPunct="1">
              <a:spcBef>
                <a:spcPts val="400"/>
              </a:spcBef>
              <a:spcAft>
                <a:spcPts val="400"/>
              </a:spcAft>
            </a:pPr>
            <a:r>
              <a:rPr lang="en-US" sz="1900" dirty="0">
                <a:latin typeface="Arial" pitchFamily="1" charset="0"/>
                <a:ea typeface="Arial" pitchFamily="1" charset="0"/>
                <a:cs typeface="Arial" pitchFamily="1" charset="0"/>
              </a:rPr>
              <a:t>Avoid learning situations if they might make mistakes</a:t>
            </a:r>
          </a:p>
          <a:p>
            <a:pPr marL="457200" lvl="1" indent="-228600" eaLnBrk="1" hangingPunct="1">
              <a:spcBef>
                <a:spcPts val="400"/>
              </a:spcBef>
              <a:spcAft>
                <a:spcPts val="400"/>
              </a:spcAft>
            </a:pPr>
            <a:r>
              <a:rPr lang="en-US" sz="1900" dirty="0">
                <a:latin typeface="Arial" pitchFamily="1" charset="0"/>
                <a:ea typeface="Arial" pitchFamily="1" charset="0"/>
                <a:cs typeface="Arial" pitchFamily="1" charset="0"/>
              </a:rPr>
              <a:t>Try to hide, rather than fix, mistakes or deficiencies</a:t>
            </a:r>
          </a:p>
          <a:p>
            <a:pPr marL="457200" lvl="1" indent="-228600" eaLnBrk="1" hangingPunct="1">
              <a:spcBef>
                <a:spcPts val="400"/>
              </a:spcBef>
              <a:spcAft>
                <a:spcPts val="400"/>
              </a:spcAft>
            </a:pPr>
            <a:r>
              <a:rPr lang="en-US" sz="1900" dirty="0">
                <a:latin typeface="Arial" pitchFamily="1" charset="0"/>
                <a:ea typeface="Arial" pitchFamily="1" charset="0"/>
                <a:cs typeface="Arial" pitchFamily="1" charset="0"/>
              </a:rPr>
              <a:t>Decrease effort when confronted with challenge</a:t>
            </a:r>
          </a:p>
          <a:p>
            <a:pPr marL="457200" lvl="1" indent="-228600" eaLnBrk="1" hangingPunct="1">
              <a:spcBef>
                <a:spcPts val="400"/>
              </a:spcBef>
              <a:spcAft>
                <a:spcPts val="400"/>
              </a:spcAft>
              <a:buFont typeface="Arial" pitchFamily="1" charset="0"/>
              <a:buNone/>
            </a:pPr>
            <a:endParaRPr lang="en-US" sz="1900" u="sng" dirty="0">
              <a:latin typeface="Arial" pitchFamily="1" charset="0"/>
              <a:ea typeface="Arial" pitchFamily="1" charset="0"/>
              <a:cs typeface="Arial" pitchFamily="1" charset="0"/>
            </a:endParaRPr>
          </a:p>
          <a:p>
            <a:pPr marL="228600" indent="-228600" eaLnBrk="1" hangingPunct="1">
              <a:spcBef>
                <a:spcPts val="400"/>
              </a:spcBef>
              <a:spcAft>
                <a:spcPts val="400"/>
              </a:spcAft>
            </a:pPr>
            <a:r>
              <a:rPr lang="en-US" sz="1900" b="1" dirty="0">
                <a:latin typeface="Arial" pitchFamily="1" charset="0"/>
                <a:ea typeface="Arial" pitchFamily="1" charset="0"/>
                <a:cs typeface="Arial" pitchFamily="1" charset="0"/>
              </a:rPr>
              <a:t>Growth mindset:</a:t>
            </a:r>
          </a:p>
          <a:p>
            <a:pPr marL="457200" lvl="1" indent="-228600" eaLnBrk="1" hangingPunct="1">
              <a:spcBef>
                <a:spcPts val="400"/>
              </a:spcBef>
              <a:spcAft>
                <a:spcPts val="400"/>
              </a:spcAft>
            </a:pPr>
            <a:r>
              <a:rPr lang="en-US" sz="1900" dirty="0">
                <a:latin typeface="Arial" pitchFamily="1" charset="0"/>
                <a:ea typeface="Arial" pitchFamily="1" charset="0"/>
                <a:cs typeface="Arial" pitchFamily="1" charset="0"/>
              </a:rPr>
              <a:t>Work to correct mistakes and deficiencies</a:t>
            </a:r>
          </a:p>
          <a:p>
            <a:pPr marL="457200" lvl="1" indent="-228600" eaLnBrk="1" hangingPunct="1">
              <a:spcBef>
                <a:spcPts val="400"/>
              </a:spcBef>
              <a:spcAft>
                <a:spcPts val="400"/>
              </a:spcAft>
            </a:pPr>
            <a:r>
              <a:rPr lang="en-US" sz="1900" dirty="0">
                <a:latin typeface="Arial" pitchFamily="1" charset="0"/>
                <a:ea typeface="Arial" pitchFamily="1" charset="0"/>
                <a:cs typeface="Arial" pitchFamily="1" charset="0"/>
              </a:rPr>
              <a:t>View effort as positive; increase effort when challenged</a:t>
            </a:r>
          </a:p>
          <a:p>
            <a:pPr marL="228600" indent="-228600" eaLnBrk="1" hangingPunct="1"/>
            <a:endParaRPr lang="en-US" sz="1900" dirty="0">
              <a:latin typeface="Arial" pitchFamily="1" charset="0"/>
              <a:ea typeface="Arial" pitchFamily="1" charset="0"/>
              <a:cs typeface="Arial" pitchFamily="1" charset="0"/>
            </a:endParaRPr>
          </a:p>
        </p:txBody>
      </p:sp>
      <p:sp>
        <p:nvSpPr>
          <p:cNvPr id="79874" name="Title 1"/>
          <p:cNvSpPr txBox="1">
            <a:spLocks/>
          </p:cNvSpPr>
          <p:nvPr/>
        </p:nvSpPr>
        <p:spPr bwMode="auto">
          <a:xfrm>
            <a:off x="457200" y="304800"/>
            <a:ext cx="6324600" cy="685800"/>
          </a:xfrm>
          <a:prstGeom prst="rect">
            <a:avLst/>
          </a:prstGeom>
          <a:noFill/>
          <a:ln w="9525">
            <a:noFill/>
            <a:miter lim="800000"/>
            <a:headEnd/>
            <a:tailEnd/>
          </a:ln>
        </p:spPr>
        <p:txBody>
          <a:bodyPr anchor="ctr">
            <a:prstTxWarp prst="textNoShape">
              <a:avLst/>
            </a:prstTxWarp>
          </a:bodyPr>
          <a:lstStyle/>
          <a:p>
            <a:pPr defTabSz="457200"/>
            <a:r>
              <a:rPr lang="en-US" sz="1600" b="1">
                <a:solidFill>
                  <a:schemeClr val="bg1"/>
                </a:solidFill>
                <a:latin typeface="Arial" pitchFamily="1" charset="0"/>
              </a:rPr>
              <a:t>STUDENTS</a:t>
            </a:r>
            <a:r>
              <a:rPr lang="ja-JP" altLang="en-US" sz="1600" b="1">
                <a:solidFill>
                  <a:schemeClr val="bg1"/>
                </a:solidFill>
                <a:latin typeface="Arial" pitchFamily="1" charset="0"/>
              </a:rPr>
              <a:t>’</a:t>
            </a:r>
            <a:r>
              <a:rPr lang="en-US" altLang="ja-JP" sz="1600" b="1">
                <a:solidFill>
                  <a:schemeClr val="bg1"/>
                </a:solidFill>
                <a:latin typeface="Arial" pitchFamily="1" charset="0"/>
              </a:rPr>
              <a:t> BELIEFS ABOUT INTELLIGENCE IMPACT ACADEMIC ACHIEVEMENT</a:t>
            </a:r>
            <a:endParaRPr lang="en-US" sz="1600" b="1">
              <a:solidFill>
                <a:schemeClr val="bg1"/>
              </a:solidFill>
              <a:latin typeface="Arial" pitchFamily="1" charset="0"/>
            </a:endParaRPr>
          </a:p>
        </p:txBody>
      </p:sp>
      <p:sp>
        <p:nvSpPr>
          <p:cNvPr id="79875"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5D3D7D5B-281A-A14B-B6A0-631C9E722EB2}" type="slidenum">
              <a:rPr lang="en-US" sz="1200">
                <a:solidFill>
                  <a:srgbClr val="7F7F7F"/>
                </a:solidFill>
                <a:latin typeface="Calibri (Body)" charset="0"/>
                <a:ea typeface="Calibri (Body)" charset="0"/>
                <a:cs typeface="Calibri (Body)" charset="0"/>
              </a:rPr>
              <a:pPr algn="r"/>
              <a:t>33</a:t>
            </a:fld>
            <a:endParaRPr lang="en-US" sz="1200">
              <a:solidFill>
                <a:srgbClr val="7F7F7F"/>
              </a:solidFill>
              <a:latin typeface="Calibri (Body)" charset="0"/>
              <a:ea typeface="Calibri (Body)" charset="0"/>
              <a:cs typeface="Calibri (Body)" charset="0"/>
            </a:endParaRPr>
          </a:p>
        </p:txBody>
      </p:sp>
      <p:sp>
        <p:nvSpPr>
          <p:cNvPr id="79876"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sp>
        <p:nvSpPr>
          <p:cNvPr id="2" name="TextBox 1"/>
          <p:cNvSpPr txBox="1"/>
          <p:nvPr/>
        </p:nvSpPr>
        <p:spPr>
          <a:xfrm>
            <a:off x="1600200" y="6248400"/>
            <a:ext cx="7010400" cy="400110"/>
          </a:xfrm>
          <a:prstGeom prst="rect">
            <a:avLst/>
          </a:prstGeom>
          <a:noFill/>
        </p:spPr>
        <p:txBody>
          <a:bodyPr wrap="square" rtlCol="0">
            <a:spAutoFit/>
          </a:bodyPr>
          <a:lstStyle/>
          <a:p>
            <a:pPr algn="r"/>
            <a:r>
              <a:rPr lang="en-US" sz="1000" dirty="0" smtClean="0">
                <a:latin typeface="Arial"/>
                <a:cs typeface="Arial"/>
              </a:rPr>
              <a:t>Slide copyright 2012 </a:t>
            </a:r>
            <a:r>
              <a:rPr lang="en-US" sz="1000" dirty="0">
                <a:latin typeface="Arial"/>
                <a:cs typeface="Arial"/>
              </a:rPr>
              <a:t>Charles A. Dana Center at the University of Texas at Austin, Learning Sciences Research Institute at the University of Illinois at Chicago, and Agile Mind, Inc</a:t>
            </a:r>
            <a:r>
              <a:rPr lang="en-US" sz="1000" dirty="0" smtClean="0">
                <a:latin typeface="Arial"/>
                <a:cs typeface="Arial"/>
              </a:rPr>
              <a:t>.</a:t>
            </a:r>
            <a:endParaRPr lang="en-US" sz="1000" dirty="0">
              <a:latin typeface="Arial"/>
              <a:cs typeface="Aria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457200" y="304800"/>
            <a:ext cx="6324600" cy="685800"/>
          </a:xfrm>
          <a:prstGeom prst="rect">
            <a:avLst/>
          </a:prstGeom>
        </p:spPr>
        <p:txBody>
          <a:bodyPr anchor="ctr">
            <a:normAutofit/>
          </a:bodyPr>
          <a:lstStyle/>
          <a:p>
            <a:pPr defTabSz="457200" fontAlgn="auto">
              <a:spcAft>
                <a:spcPts val="0"/>
              </a:spcAft>
              <a:defRPr/>
            </a:pPr>
            <a:r>
              <a:rPr lang="en-US" sz="1600" b="1" cap="all" dirty="0">
                <a:solidFill>
                  <a:schemeClr val="bg1"/>
                </a:solidFill>
                <a:latin typeface="Arial"/>
                <a:ea typeface="+mj-ea"/>
                <a:cs typeface="Arial"/>
              </a:rPr>
              <a:t>Our intensification approach: intensified algebra I</a:t>
            </a:r>
          </a:p>
        </p:txBody>
      </p:sp>
      <p:sp>
        <p:nvSpPr>
          <p:cNvPr id="81922"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83737082-BC48-7048-9D0F-08D4AC2D1E0A}" type="slidenum">
              <a:rPr lang="en-US" sz="1200">
                <a:solidFill>
                  <a:srgbClr val="7F7F7F"/>
                </a:solidFill>
                <a:latin typeface="Calibri (Body)" charset="0"/>
                <a:ea typeface="Calibri (Body)" charset="0"/>
                <a:cs typeface="Calibri (Body)" charset="0"/>
              </a:rPr>
              <a:pPr algn="r"/>
              <a:t>34</a:t>
            </a:fld>
            <a:endParaRPr lang="en-US" sz="1200">
              <a:solidFill>
                <a:srgbClr val="7F7F7F"/>
              </a:solidFill>
              <a:latin typeface="Calibri (Body)" charset="0"/>
              <a:ea typeface="Calibri (Body)" charset="0"/>
              <a:cs typeface="Calibri (Body)" charset="0"/>
            </a:endParaRPr>
          </a:p>
        </p:txBody>
      </p:sp>
      <p:sp>
        <p:nvSpPr>
          <p:cNvPr id="81923"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pic>
        <p:nvPicPr>
          <p:cNvPr id="81924" name="Picture 5" descr="ia_diagram.jpg"/>
          <p:cNvPicPr>
            <a:picLocks noChangeAspect="1"/>
          </p:cNvPicPr>
          <p:nvPr/>
        </p:nvPicPr>
        <p:blipFill>
          <a:blip r:embed="rId3"/>
          <a:srcRect/>
          <a:stretch>
            <a:fillRect/>
          </a:stretch>
        </p:blipFill>
        <p:spPr bwMode="auto">
          <a:xfrm>
            <a:off x="762000" y="1289050"/>
            <a:ext cx="7499350" cy="4559300"/>
          </a:xfrm>
          <a:prstGeom prst="rect">
            <a:avLst/>
          </a:prstGeom>
          <a:noFill/>
          <a:ln w="9525">
            <a:noFill/>
            <a:miter lim="800000"/>
            <a:headEnd/>
            <a:tailEnd/>
          </a:ln>
        </p:spPr>
      </p:pic>
      <p:sp>
        <p:nvSpPr>
          <p:cNvPr id="81925" name="TextBox 1"/>
          <p:cNvSpPr txBox="1">
            <a:spLocks noChangeArrowheads="1"/>
          </p:cNvSpPr>
          <p:nvPr/>
        </p:nvSpPr>
        <p:spPr bwMode="auto">
          <a:xfrm>
            <a:off x="1752600" y="6248400"/>
            <a:ext cx="6858000" cy="400110"/>
          </a:xfrm>
          <a:prstGeom prst="rect">
            <a:avLst/>
          </a:prstGeom>
          <a:noFill/>
          <a:ln w="9525">
            <a:noFill/>
            <a:miter lim="800000"/>
            <a:headEnd/>
            <a:tailEnd/>
          </a:ln>
        </p:spPr>
        <p:txBody>
          <a:bodyPr wrap="square">
            <a:prstTxWarp prst="textNoShape">
              <a:avLst/>
            </a:prstTxWarp>
            <a:spAutoFit/>
          </a:bodyPr>
          <a:lstStyle/>
          <a:p>
            <a:pPr algn="r"/>
            <a:r>
              <a:rPr lang="en-US" sz="1000" dirty="0">
                <a:latin typeface="Arial"/>
                <a:cs typeface="Arial"/>
              </a:rPr>
              <a:t>Copyright </a:t>
            </a:r>
            <a:r>
              <a:rPr lang="en-US" sz="1000" dirty="0" smtClean="0">
                <a:latin typeface="Arial"/>
                <a:cs typeface="Arial"/>
              </a:rPr>
              <a:t>2012 </a:t>
            </a:r>
            <a:r>
              <a:rPr lang="en-US" sz="1000" dirty="0">
                <a:latin typeface="Arial"/>
                <a:cs typeface="Arial"/>
              </a:rPr>
              <a:t>Charles A. Dana Center at the University of Texas at Austin, Learning Sciences Research Institute at the University of Illinois at Chicago, and Agile Mind, Inc.</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69" name="Title 3"/>
          <p:cNvSpPr>
            <a:spLocks noGrp="1"/>
          </p:cNvSpPr>
          <p:nvPr>
            <p:ph type="ctrTitle"/>
          </p:nvPr>
        </p:nvSpPr>
        <p:spPr>
          <a:xfrm>
            <a:off x="685800" y="2011363"/>
            <a:ext cx="7772400" cy="1874837"/>
          </a:xfrm>
        </p:spPr>
        <p:txBody>
          <a:bodyPr/>
          <a:lstStyle/>
          <a:p>
            <a:pPr algn="l" defTabSz="457200" eaLnBrk="1" hangingPunct="1"/>
            <a:r>
              <a:rPr lang="en-US" sz="2400" b="1">
                <a:solidFill>
                  <a:srgbClr val="17375E"/>
                </a:solidFill>
                <a:latin typeface="Arial" pitchFamily="1" charset="0"/>
                <a:ea typeface="ＭＳ Ｐゴシック" pitchFamily="1" charset="-128"/>
                <a:cs typeface="ＭＳ Ｐゴシック" pitchFamily="1" charset="-128"/>
              </a:rPr>
              <a:t>INTENSIFIED ALGEBRA</a:t>
            </a:r>
            <a:endParaRPr lang="en-US" sz="3200" b="1">
              <a:ea typeface="ＭＳ Ｐゴシック" pitchFamily="1" charset="-128"/>
              <a:cs typeface="ＭＳ Ｐゴシック" pitchFamily="1" charset="-128"/>
            </a:endParaRPr>
          </a:p>
        </p:txBody>
      </p:sp>
      <p:sp>
        <p:nvSpPr>
          <p:cNvPr id="83970" name="TextBox 2"/>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7F78F969-FE06-6A4E-B742-ECA3F16D8FFF}" type="slidenum">
              <a:rPr lang="en-US" sz="1200">
                <a:solidFill>
                  <a:srgbClr val="7F7F7F"/>
                </a:solidFill>
                <a:latin typeface="Calibri (Body)" charset="0"/>
                <a:ea typeface="Calibri (Body)" charset="0"/>
                <a:cs typeface="Calibri (Body)" charset="0"/>
              </a:rPr>
              <a:pPr algn="r"/>
              <a:t>35</a:t>
            </a:fld>
            <a:endParaRPr lang="en-US" sz="1200">
              <a:solidFill>
                <a:srgbClr val="7F7F7F"/>
              </a:solidFill>
              <a:latin typeface="Calibri (Body)" charset="0"/>
              <a:ea typeface="Calibri (Body)" charset="0"/>
              <a:cs typeface="Calibri (Body)"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457200" y="304800"/>
            <a:ext cx="6324600" cy="685800"/>
          </a:xfrm>
          <a:prstGeom prst="rect">
            <a:avLst/>
          </a:prstGeom>
        </p:spPr>
        <p:txBody>
          <a:bodyPr anchor="ctr">
            <a:normAutofit/>
          </a:bodyPr>
          <a:lstStyle/>
          <a:p>
            <a:pPr defTabSz="457200" fontAlgn="auto">
              <a:spcAft>
                <a:spcPts val="0"/>
              </a:spcAft>
              <a:defRPr/>
            </a:pPr>
            <a:r>
              <a:rPr lang="en-US" sz="1600" b="1" cap="all" dirty="0">
                <a:solidFill>
                  <a:schemeClr val="bg1"/>
                </a:solidFill>
                <a:latin typeface="Arial"/>
                <a:ea typeface="+mj-ea"/>
                <a:cs typeface="Arial"/>
              </a:rPr>
              <a:t>WHY INTENSIFIED ALGEBRA?</a:t>
            </a:r>
          </a:p>
        </p:txBody>
      </p:sp>
      <p:sp>
        <p:nvSpPr>
          <p:cNvPr id="84994"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15CE45D4-0A4C-4441-97A9-D2BD20109025}" type="slidenum">
              <a:rPr lang="en-US" sz="1200">
                <a:solidFill>
                  <a:srgbClr val="7F7F7F"/>
                </a:solidFill>
                <a:latin typeface="Calibri (Body)" charset="0"/>
                <a:ea typeface="Calibri (Body)" charset="0"/>
                <a:cs typeface="Calibri (Body)" charset="0"/>
              </a:rPr>
              <a:pPr algn="r"/>
              <a:t>36</a:t>
            </a:fld>
            <a:endParaRPr lang="en-US" sz="1200">
              <a:solidFill>
                <a:srgbClr val="7F7F7F"/>
              </a:solidFill>
              <a:latin typeface="Calibri (Body)" charset="0"/>
              <a:ea typeface="Calibri (Body)" charset="0"/>
              <a:cs typeface="Calibri (Body)" charset="0"/>
            </a:endParaRPr>
          </a:p>
        </p:txBody>
      </p:sp>
      <p:sp>
        <p:nvSpPr>
          <p:cNvPr id="84995"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sp>
        <p:nvSpPr>
          <p:cNvPr id="84996" name="Content Placeholder 7"/>
          <p:cNvSpPr>
            <a:spLocks noGrp="1"/>
          </p:cNvSpPr>
          <p:nvPr>
            <p:ph idx="1"/>
          </p:nvPr>
        </p:nvSpPr>
        <p:spPr>
          <a:xfrm>
            <a:off x="457200" y="1447800"/>
            <a:ext cx="8229600" cy="4525963"/>
          </a:xfrm>
        </p:spPr>
        <p:txBody>
          <a:bodyPr/>
          <a:lstStyle/>
          <a:p>
            <a:pPr marL="228600" indent="-228600" eaLnBrk="1" hangingPunct="1">
              <a:spcBef>
                <a:spcPts val="400"/>
              </a:spcBef>
              <a:spcAft>
                <a:spcPts val="400"/>
              </a:spcAft>
            </a:pPr>
            <a:r>
              <a:rPr lang="en-US" sz="1900" dirty="0">
                <a:latin typeface="Arial" pitchFamily="1" charset="0"/>
                <a:ea typeface="Arial" pitchFamily="1" charset="0"/>
                <a:cs typeface="Arial" pitchFamily="1" charset="0"/>
              </a:rPr>
              <a:t>New state requirement is three years of math</a:t>
            </a:r>
          </a:p>
          <a:p>
            <a:pPr marL="228600" indent="-228600" eaLnBrk="1" hangingPunct="1">
              <a:spcBef>
                <a:spcPts val="400"/>
              </a:spcBef>
              <a:spcAft>
                <a:spcPts val="400"/>
              </a:spcAft>
            </a:pPr>
            <a:r>
              <a:rPr lang="en-US" sz="1900" dirty="0">
                <a:latin typeface="Arial" pitchFamily="1" charset="0"/>
                <a:ea typeface="Arial" pitchFamily="1" charset="0"/>
                <a:cs typeface="Arial" pitchFamily="1" charset="0"/>
              </a:rPr>
              <a:t>We have had an Algebra 1 support class for three years, with disappointing results</a:t>
            </a:r>
          </a:p>
          <a:p>
            <a:pPr marL="457200" lvl="1" indent="-228600" eaLnBrk="1" hangingPunct="1">
              <a:spcBef>
                <a:spcPts val="400"/>
              </a:spcBef>
              <a:spcAft>
                <a:spcPts val="400"/>
              </a:spcAft>
            </a:pPr>
            <a:r>
              <a:rPr lang="en-US" sz="1900" dirty="0">
                <a:latin typeface="Arial" pitchFamily="1" charset="0"/>
                <a:ea typeface="Arial" pitchFamily="1" charset="0"/>
                <a:cs typeface="Arial" pitchFamily="1" charset="0"/>
              </a:rPr>
              <a:t>The support class teacher</a:t>
            </a:r>
            <a:r>
              <a:rPr lang="en-US" sz="1900" dirty="0" smtClean="0">
                <a:latin typeface="Arial" pitchFamily="1" charset="0"/>
                <a:ea typeface="Arial" pitchFamily="1" charset="0"/>
                <a:cs typeface="Arial" pitchFamily="1" charset="0"/>
              </a:rPr>
              <a:t> didn’t</a:t>
            </a:r>
            <a:r>
              <a:rPr lang="en-US" altLang="ja-JP" sz="1900" dirty="0" smtClean="0">
                <a:latin typeface="Arial" pitchFamily="1" charset="0"/>
                <a:ea typeface="Arial" pitchFamily="1" charset="0"/>
                <a:cs typeface="Arial" pitchFamily="1" charset="0"/>
              </a:rPr>
              <a:t> have all of </a:t>
            </a:r>
            <a:r>
              <a:rPr lang="en-US" altLang="ja-JP" sz="1900" dirty="0">
                <a:latin typeface="Arial" pitchFamily="1" charset="0"/>
                <a:ea typeface="Arial" pitchFamily="1" charset="0"/>
                <a:cs typeface="Arial" pitchFamily="1" charset="0"/>
              </a:rPr>
              <a:t>the students in their</a:t>
            </a:r>
            <a:r>
              <a:rPr lang="en-US" altLang="ja-JP" sz="1900" dirty="0" smtClean="0">
                <a:latin typeface="Arial" pitchFamily="1" charset="0"/>
                <a:ea typeface="Arial" pitchFamily="1" charset="0"/>
                <a:cs typeface="Arial" pitchFamily="1" charset="0"/>
              </a:rPr>
              <a:t> regular Algebra 1 class</a:t>
            </a:r>
            <a:endParaRPr lang="en-US" altLang="ja-JP" sz="1900" dirty="0">
              <a:latin typeface="Arial" pitchFamily="1" charset="0"/>
              <a:ea typeface="Arial" pitchFamily="1" charset="0"/>
              <a:cs typeface="Arial" pitchFamily="1" charset="0"/>
            </a:endParaRPr>
          </a:p>
          <a:p>
            <a:pPr marL="457200" lvl="1" indent="-228600" eaLnBrk="1" hangingPunct="1">
              <a:spcBef>
                <a:spcPts val="400"/>
              </a:spcBef>
              <a:spcAft>
                <a:spcPts val="400"/>
              </a:spcAft>
            </a:pPr>
            <a:r>
              <a:rPr lang="en-US" sz="1900" dirty="0">
                <a:latin typeface="Arial" pitchFamily="1" charset="0"/>
                <a:ea typeface="Arial" pitchFamily="1" charset="0"/>
                <a:cs typeface="Arial" pitchFamily="1" charset="0"/>
              </a:rPr>
              <a:t>Students in the support class were learning different things at different times</a:t>
            </a:r>
          </a:p>
          <a:p>
            <a:pPr marL="228600" indent="-228600" eaLnBrk="1" hangingPunct="1"/>
            <a:endParaRPr lang="en-US" sz="1900" dirty="0">
              <a:latin typeface="Arial" pitchFamily="1" charset="0"/>
              <a:ea typeface="Arial" pitchFamily="1" charset="0"/>
              <a:cs typeface="Arial" pitchFamily="1"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457200" y="304800"/>
            <a:ext cx="6324600" cy="685800"/>
          </a:xfrm>
          <a:prstGeom prst="rect">
            <a:avLst/>
          </a:prstGeom>
        </p:spPr>
        <p:txBody>
          <a:bodyPr anchor="ctr">
            <a:normAutofit/>
          </a:bodyPr>
          <a:lstStyle/>
          <a:p>
            <a:pPr defTabSz="457200" fontAlgn="auto">
              <a:spcAft>
                <a:spcPts val="0"/>
              </a:spcAft>
              <a:defRPr/>
            </a:pPr>
            <a:r>
              <a:rPr lang="en-US" sz="1600" b="1" cap="all" dirty="0">
                <a:solidFill>
                  <a:schemeClr val="bg1"/>
                </a:solidFill>
                <a:latin typeface="Arial"/>
                <a:ea typeface="+mj-ea"/>
                <a:cs typeface="Arial"/>
              </a:rPr>
              <a:t>WHO WOULD TAKE Intensified Algebra?</a:t>
            </a:r>
          </a:p>
        </p:txBody>
      </p:sp>
      <p:sp>
        <p:nvSpPr>
          <p:cNvPr id="87042"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A48B2221-B5D5-6442-A78B-8138C29519A4}" type="slidenum">
              <a:rPr lang="en-US" sz="1200">
                <a:solidFill>
                  <a:srgbClr val="7F7F7F"/>
                </a:solidFill>
                <a:latin typeface="Calibri (Body)" charset="0"/>
                <a:ea typeface="Calibri (Body)" charset="0"/>
                <a:cs typeface="Calibri (Body)" charset="0"/>
              </a:rPr>
              <a:pPr algn="r"/>
              <a:t>37</a:t>
            </a:fld>
            <a:endParaRPr lang="en-US" sz="1200">
              <a:solidFill>
                <a:srgbClr val="7F7F7F"/>
              </a:solidFill>
              <a:latin typeface="Calibri (Body)" charset="0"/>
              <a:ea typeface="Calibri (Body)" charset="0"/>
              <a:cs typeface="Calibri (Body)" charset="0"/>
            </a:endParaRPr>
          </a:p>
        </p:txBody>
      </p:sp>
      <p:sp>
        <p:nvSpPr>
          <p:cNvPr id="87043"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sp>
        <p:nvSpPr>
          <p:cNvPr id="87044" name="Content Placeholder 7"/>
          <p:cNvSpPr>
            <a:spLocks noGrp="1"/>
          </p:cNvSpPr>
          <p:nvPr>
            <p:ph idx="1"/>
          </p:nvPr>
        </p:nvSpPr>
        <p:spPr>
          <a:xfrm>
            <a:off x="457200" y="1341438"/>
            <a:ext cx="8229600" cy="4525962"/>
          </a:xfrm>
        </p:spPr>
        <p:txBody>
          <a:bodyPr/>
          <a:lstStyle/>
          <a:p>
            <a:pPr marL="228600" indent="-228600" eaLnBrk="1" hangingPunct="1">
              <a:spcBef>
                <a:spcPts val="400"/>
              </a:spcBef>
              <a:spcAft>
                <a:spcPts val="400"/>
              </a:spcAft>
            </a:pPr>
            <a:r>
              <a:rPr lang="en-US" sz="1900">
                <a:latin typeface="Arial" pitchFamily="1" charset="0"/>
                <a:ea typeface="Arial" pitchFamily="1" charset="0"/>
                <a:cs typeface="Arial" pitchFamily="1" charset="0"/>
              </a:rPr>
              <a:t>Initial Plan</a:t>
            </a:r>
          </a:p>
          <a:p>
            <a:pPr marL="457200" lvl="1" indent="-228600" eaLnBrk="1" hangingPunct="1">
              <a:spcBef>
                <a:spcPts val="400"/>
              </a:spcBef>
              <a:spcAft>
                <a:spcPts val="400"/>
              </a:spcAft>
            </a:pPr>
            <a:r>
              <a:rPr lang="en-US" sz="1900">
                <a:latin typeface="Arial" pitchFamily="1" charset="0"/>
                <a:ea typeface="Arial" pitchFamily="1" charset="0"/>
                <a:cs typeface="Arial" pitchFamily="1" charset="0"/>
              </a:rPr>
              <a:t>Maximum class size of 24</a:t>
            </a:r>
          </a:p>
          <a:p>
            <a:pPr marL="457200" lvl="1" indent="-228600" eaLnBrk="1" hangingPunct="1">
              <a:spcBef>
                <a:spcPts val="400"/>
              </a:spcBef>
              <a:spcAft>
                <a:spcPts val="400"/>
              </a:spcAft>
            </a:pPr>
            <a:r>
              <a:rPr lang="en-US" sz="1900">
                <a:latin typeface="Arial" pitchFamily="1" charset="0"/>
                <a:ea typeface="Arial" pitchFamily="1" charset="0"/>
                <a:cs typeface="Arial" pitchFamily="1" charset="0"/>
              </a:rPr>
              <a:t>Limit the class to incoming freshmen</a:t>
            </a:r>
          </a:p>
          <a:p>
            <a:pPr marL="228600" indent="-228600" eaLnBrk="1" hangingPunct="1">
              <a:spcBef>
                <a:spcPts val="400"/>
              </a:spcBef>
              <a:spcAft>
                <a:spcPts val="400"/>
              </a:spcAft>
            </a:pPr>
            <a:r>
              <a:rPr lang="en-US" sz="1900">
                <a:latin typeface="Arial" pitchFamily="1" charset="0"/>
                <a:ea typeface="Arial" pitchFamily="1" charset="0"/>
                <a:cs typeface="Arial" pitchFamily="1" charset="0"/>
              </a:rPr>
              <a:t>How students were selected</a:t>
            </a:r>
          </a:p>
          <a:p>
            <a:pPr marL="457200" lvl="1" indent="-228600" eaLnBrk="1" hangingPunct="1">
              <a:spcBef>
                <a:spcPts val="400"/>
              </a:spcBef>
              <a:spcAft>
                <a:spcPts val="400"/>
              </a:spcAft>
            </a:pPr>
            <a:r>
              <a:rPr lang="en-US" sz="1900">
                <a:latin typeface="Arial" pitchFamily="1" charset="0"/>
                <a:ea typeface="Arial" pitchFamily="1" charset="0"/>
                <a:cs typeface="Arial" pitchFamily="1" charset="0"/>
              </a:rPr>
              <a:t>Grades</a:t>
            </a:r>
          </a:p>
          <a:p>
            <a:pPr marL="457200" lvl="1" indent="-228600" eaLnBrk="1" hangingPunct="1">
              <a:spcBef>
                <a:spcPts val="400"/>
              </a:spcBef>
              <a:spcAft>
                <a:spcPts val="400"/>
              </a:spcAft>
            </a:pPr>
            <a:r>
              <a:rPr lang="en-US" sz="1900">
                <a:latin typeface="Arial" pitchFamily="1" charset="0"/>
                <a:ea typeface="Arial" pitchFamily="1" charset="0"/>
                <a:cs typeface="Arial" pitchFamily="1" charset="0"/>
              </a:rPr>
              <a:t>Test scores</a:t>
            </a:r>
          </a:p>
          <a:p>
            <a:pPr marL="457200" lvl="1" indent="-228600" eaLnBrk="1" hangingPunct="1">
              <a:spcBef>
                <a:spcPts val="400"/>
              </a:spcBef>
              <a:spcAft>
                <a:spcPts val="400"/>
              </a:spcAft>
            </a:pPr>
            <a:r>
              <a:rPr lang="en-US" sz="1900">
                <a:latin typeface="Arial" pitchFamily="1" charset="0"/>
                <a:ea typeface="Arial" pitchFamily="1" charset="0"/>
                <a:cs typeface="Arial" pitchFamily="1" charset="0"/>
              </a:rPr>
              <a:t>Teacher recommendation</a:t>
            </a:r>
          </a:p>
          <a:p>
            <a:pPr marL="228600" indent="-228600" eaLnBrk="1" hangingPunct="1">
              <a:spcBef>
                <a:spcPts val="400"/>
              </a:spcBef>
              <a:spcAft>
                <a:spcPts val="400"/>
              </a:spcAft>
            </a:pPr>
            <a:r>
              <a:rPr lang="en-US" sz="1900">
                <a:latin typeface="Arial" pitchFamily="1" charset="0"/>
                <a:ea typeface="Arial" pitchFamily="1" charset="0"/>
                <a:cs typeface="Arial" pitchFamily="1" charset="0"/>
              </a:rPr>
              <a:t>Parent letter</a:t>
            </a:r>
          </a:p>
          <a:p>
            <a:pPr marL="457200" lvl="1" indent="-228600" eaLnBrk="1" hangingPunct="1">
              <a:spcBef>
                <a:spcPts val="400"/>
              </a:spcBef>
              <a:spcAft>
                <a:spcPts val="400"/>
              </a:spcAft>
            </a:pPr>
            <a:r>
              <a:rPr lang="en-US" sz="1900">
                <a:latin typeface="Arial" pitchFamily="1" charset="0"/>
                <a:ea typeface="Arial" pitchFamily="1" charset="0"/>
                <a:cs typeface="Arial" pitchFamily="1" charset="0"/>
              </a:rPr>
              <a:t>Parents could opt-out</a:t>
            </a:r>
          </a:p>
          <a:p>
            <a:pPr marL="228600" indent="-228600" eaLnBrk="1" hangingPunct="1">
              <a:spcBef>
                <a:spcPts val="400"/>
              </a:spcBef>
              <a:spcAft>
                <a:spcPts val="400"/>
              </a:spcAft>
            </a:pPr>
            <a:r>
              <a:rPr lang="en-US" sz="1900">
                <a:latin typeface="Arial" pitchFamily="1" charset="0"/>
                <a:ea typeface="Arial" pitchFamily="1" charset="0"/>
                <a:cs typeface="Arial" pitchFamily="1" charset="0"/>
              </a:rPr>
              <a:t>Additional students based on need</a:t>
            </a:r>
          </a:p>
          <a:p>
            <a:pPr marL="457200" lvl="1" indent="-228600" eaLnBrk="1" hangingPunct="1">
              <a:spcBef>
                <a:spcPts val="400"/>
              </a:spcBef>
              <a:spcAft>
                <a:spcPts val="400"/>
              </a:spcAft>
            </a:pPr>
            <a:r>
              <a:rPr lang="en-US" sz="1900">
                <a:latin typeface="Arial" pitchFamily="1" charset="0"/>
                <a:ea typeface="Arial" pitchFamily="1" charset="0"/>
                <a:cs typeface="Arial" pitchFamily="1" charset="0"/>
              </a:rPr>
              <a:t>Counselors added several late registrants</a:t>
            </a:r>
          </a:p>
          <a:p>
            <a:pPr marL="228600" indent="-228600" eaLnBrk="1" hangingPunct="1"/>
            <a:endParaRPr lang="en-US" sz="1900">
              <a:latin typeface="Arial" pitchFamily="1" charset="0"/>
              <a:ea typeface="Arial" pitchFamily="1" charset="0"/>
              <a:cs typeface="Arial" pitchFamily="1"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89" name="Title 1"/>
          <p:cNvSpPr txBox="1">
            <a:spLocks/>
          </p:cNvSpPr>
          <p:nvPr/>
        </p:nvSpPr>
        <p:spPr bwMode="auto">
          <a:xfrm>
            <a:off x="457200" y="304800"/>
            <a:ext cx="6324600" cy="685800"/>
          </a:xfrm>
          <a:prstGeom prst="rect">
            <a:avLst/>
          </a:prstGeom>
          <a:noFill/>
          <a:ln w="9525">
            <a:noFill/>
            <a:miter lim="800000"/>
            <a:headEnd/>
            <a:tailEnd/>
          </a:ln>
        </p:spPr>
        <p:txBody>
          <a:bodyPr anchor="ctr">
            <a:prstTxWarp prst="textNoShape">
              <a:avLst/>
            </a:prstTxWarp>
          </a:bodyPr>
          <a:lstStyle/>
          <a:p>
            <a:pPr defTabSz="457200"/>
            <a:r>
              <a:rPr lang="en-US" sz="1600" b="1">
                <a:solidFill>
                  <a:schemeClr val="bg1"/>
                </a:solidFill>
                <a:latin typeface="Arial" pitchFamily="1" charset="0"/>
              </a:rPr>
              <a:t>THIS YEAR</a:t>
            </a:r>
            <a:r>
              <a:rPr lang="ja-JP" altLang="en-US" sz="1600" b="1">
                <a:solidFill>
                  <a:schemeClr val="bg1"/>
                </a:solidFill>
                <a:latin typeface="Arial" pitchFamily="1" charset="0"/>
              </a:rPr>
              <a:t>’</a:t>
            </a:r>
            <a:r>
              <a:rPr lang="en-US" altLang="ja-JP" sz="1600" b="1">
                <a:solidFill>
                  <a:schemeClr val="bg1"/>
                </a:solidFill>
                <a:latin typeface="Arial" pitchFamily="1" charset="0"/>
              </a:rPr>
              <a:t>S INTENSIFIED ALGEBRA CLASSES</a:t>
            </a:r>
            <a:endParaRPr lang="en-US" sz="1600" b="1">
              <a:solidFill>
                <a:schemeClr val="bg1"/>
              </a:solidFill>
              <a:latin typeface="Arial" pitchFamily="1" charset="0"/>
            </a:endParaRPr>
          </a:p>
        </p:txBody>
      </p:sp>
      <p:sp>
        <p:nvSpPr>
          <p:cNvPr id="89090"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BE695727-E622-C846-A680-A1FAE36A88B6}" type="slidenum">
              <a:rPr lang="en-US" sz="1200">
                <a:solidFill>
                  <a:srgbClr val="7F7F7F"/>
                </a:solidFill>
                <a:latin typeface="Calibri (Body)" charset="0"/>
                <a:ea typeface="Calibri (Body)" charset="0"/>
                <a:cs typeface="Calibri (Body)" charset="0"/>
              </a:rPr>
              <a:pPr algn="r"/>
              <a:t>38</a:t>
            </a:fld>
            <a:endParaRPr lang="en-US" sz="1200">
              <a:solidFill>
                <a:srgbClr val="7F7F7F"/>
              </a:solidFill>
              <a:latin typeface="Calibri (Body)" charset="0"/>
              <a:ea typeface="Calibri (Body)" charset="0"/>
              <a:cs typeface="Calibri (Body)" charset="0"/>
            </a:endParaRPr>
          </a:p>
        </p:txBody>
      </p:sp>
      <p:sp>
        <p:nvSpPr>
          <p:cNvPr id="89091"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sp>
        <p:nvSpPr>
          <p:cNvPr id="89092" name="Content Placeholder 7"/>
          <p:cNvSpPr>
            <a:spLocks noGrp="1"/>
          </p:cNvSpPr>
          <p:nvPr>
            <p:ph idx="1"/>
          </p:nvPr>
        </p:nvSpPr>
        <p:spPr>
          <a:xfrm>
            <a:off x="457200" y="1447800"/>
            <a:ext cx="8229600" cy="4525963"/>
          </a:xfrm>
        </p:spPr>
        <p:txBody>
          <a:bodyPr/>
          <a:lstStyle/>
          <a:p>
            <a:pPr marL="228600" indent="-228600" eaLnBrk="1" hangingPunct="1">
              <a:spcBef>
                <a:spcPts val="400"/>
              </a:spcBef>
              <a:spcAft>
                <a:spcPts val="400"/>
              </a:spcAft>
            </a:pPr>
            <a:r>
              <a:rPr lang="en-US" sz="1900">
                <a:latin typeface="Arial" pitchFamily="1" charset="0"/>
                <a:ea typeface="Arial" pitchFamily="1" charset="0"/>
                <a:cs typeface="Arial" pitchFamily="1" charset="0"/>
              </a:rPr>
              <a:t>Class Counts</a:t>
            </a:r>
          </a:p>
          <a:p>
            <a:pPr marL="457200" lvl="1" indent="-228600" eaLnBrk="1" hangingPunct="1">
              <a:spcBef>
                <a:spcPts val="400"/>
              </a:spcBef>
              <a:spcAft>
                <a:spcPts val="400"/>
              </a:spcAft>
            </a:pPr>
            <a:r>
              <a:rPr lang="en-US" sz="1900">
                <a:latin typeface="Arial" pitchFamily="1" charset="0"/>
                <a:ea typeface="Arial" pitchFamily="1" charset="0"/>
                <a:cs typeface="Arial" pitchFamily="1" charset="0"/>
              </a:rPr>
              <a:t>First semester: 26 and 19</a:t>
            </a:r>
          </a:p>
          <a:p>
            <a:pPr marL="457200" lvl="1" indent="-228600" eaLnBrk="1" hangingPunct="1">
              <a:spcBef>
                <a:spcPts val="400"/>
              </a:spcBef>
              <a:spcAft>
                <a:spcPts val="400"/>
              </a:spcAft>
            </a:pPr>
            <a:r>
              <a:rPr lang="en-US" sz="1900">
                <a:latin typeface="Arial" pitchFamily="1" charset="0"/>
                <a:ea typeface="Arial" pitchFamily="1" charset="0"/>
                <a:cs typeface="Arial" pitchFamily="1" charset="0"/>
              </a:rPr>
              <a:t>Second semester: 26 and 25</a:t>
            </a:r>
          </a:p>
          <a:p>
            <a:pPr marL="228600" indent="-228600" eaLnBrk="1" hangingPunct="1">
              <a:spcBef>
                <a:spcPts val="400"/>
              </a:spcBef>
              <a:spcAft>
                <a:spcPts val="400"/>
              </a:spcAft>
            </a:pPr>
            <a:r>
              <a:rPr lang="en-US" sz="1900">
                <a:latin typeface="Arial" pitchFamily="1" charset="0"/>
                <a:ea typeface="Arial" pitchFamily="1" charset="0"/>
                <a:cs typeface="Arial" pitchFamily="1" charset="0"/>
              </a:rPr>
              <a:t>Several upper-classmen added</a:t>
            </a:r>
          </a:p>
          <a:p>
            <a:pPr marL="457200" lvl="1" indent="-228600" eaLnBrk="1" hangingPunct="1">
              <a:spcBef>
                <a:spcPts val="400"/>
              </a:spcBef>
              <a:spcAft>
                <a:spcPts val="400"/>
              </a:spcAft>
            </a:pPr>
            <a:r>
              <a:rPr lang="en-US" sz="1900">
                <a:latin typeface="Arial" pitchFamily="1" charset="0"/>
                <a:ea typeface="Arial" pitchFamily="1" charset="0"/>
                <a:cs typeface="Arial" pitchFamily="1" charset="0"/>
              </a:rPr>
              <a:t>Currently, one class has one sophomore and the other class has eight sophomores and one junior</a:t>
            </a:r>
          </a:p>
          <a:p>
            <a:pPr marL="228600" indent="-228600" eaLnBrk="1" hangingPunct="1">
              <a:spcBef>
                <a:spcPts val="400"/>
              </a:spcBef>
              <a:spcAft>
                <a:spcPts val="400"/>
              </a:spcAft>
            </a:pPr>
            <a:r>
              <a:rPr lang="en-US" sz="1900">
                <a:latin typeface="Arial" pitchFamily="1" charset="0"/>
                <a:ea typeface="Arial" pitchFamily="1" charset="0"/>
                <a:cs typeface="Arial" pitchFamily="1" charset="0"/>
              </a:rPr>
              <a:t>ELL and SPED</a:t>
            </a:r>
          </a:p>
          <a:p>
            <a:pPr marL="457200" lvl="1" indent="-228600" eaLnBrk="1" hangingPunct="1">
              <a:spcBef>
                <a:spcPts val="400"/>
              </a:spcBef>
              <a:spcAft>
                <a:spcPts val="400"/>
              </a:spcAft>
            </a:pPr>
            <a:r>
              <a:rPr lang="en-US" sz="1900">
                <a:latin typeface="Arial" pitchFamily="1" charset="0"/>
                <a:ea typeface="Arial" pitchFamily="1" charset="0"/>
                <a:cs typeface="Arial" pitchFamily="1" charset="0"/>
              </a:rPr>
              <a:t>My class: three students with IEP</a:t>
            </a:r>
            <a:r>
              <a:rPr lang="ja-JP" altLang="en-US" sz="1900">
                <a:latin typeface="Arial" pitchFamily="1" charset="0"/>
                <a:ea typeface="Arial" pitchFamily="1" charset="0"/>
                <a:cs typeface="Arial" pitchFamily="1" charset="0"/>
              </a:rPr>
              <a:t>’</a:t>
            </a:r>
            <a:r>
              <a:rPr lang="en-US" altLang="ja-JP" sz="1900">
                <a:latin typeface="Arial" pitchFamily="1" charset="0"/>
                <a:ea typeface="Arial" pitchFamily="1" charset="0"/>
                <a:cs typeface="Arial" pitchFamily="1" charset="0"/>
              </a:rPr>
              <a:t>s and one receiving ELL services</a:t>
            </a:r>
          </a:p>
          <a:p>
            <a:pPr marL="457200" lvl="1" indent="-228600" eaLnBrk="1" hangingPunct="1">
              <a:lnSpc>
                <a:spcPct val="80000"/>
              </a:lnSpc>
            </a:pPr>
            <a:endParaRPr lang="en-US" sz="1900">
              <a:latin typeface="Arial" pitchFamily="1" charset="0"/>
              <a:ea typeface="Arial" pitchFamily="1" charset="0"/>
              <a:cs typeface="Arial" pitchFamily="1" charset="0"/>
            </a:endParaRPr>
          </a:p>
          <a:p>
            <a:pPr marL="228600" indent="-228600" eaLnBrk="1" hangingPunct="1"/>
            <a:endParaRPr lang="en-US" sz="1900">
              <a:latin typeface="Arial" pitchFamily="1" charset="0"/>
              <a:ea typeface="Arial" pitchFamily="1" charset="0"/>
              <a:cs typeface="Arial" pitchFamily="1"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457200" y="304800"/>
            <a:ext cx="6324600" cy="685800"/>
          </a:xfrm>
          <a:prstGeom prst="rect">
            <a:avLst/>
          </a:prstGeom>
        </p:spPr>
        <p:txBody>
          <a:bodyPr anchor="ctr">
            <a:normAutofit/>
          </a:bodyPr>
          <a:lstStyle/>
          <a:p>
            <a:pPr defTabSz="457200" fontAlgn="auto">
              <a:spcAft>
                <a:spcPts val="0"/>
              </a:spcAft>
              <a:defRPr/>
            </a:pPr>
            <a:r>
              <a:rPr lang="en-US" sz="1600" b="1" cap="all" dirty="0">
                <a:solidFill>
                  <a:schemeClr val="bg1"/>
                </a:solidFill>
                <a:latin typeface="Arial"/>
                <a:ea typeface="+mj-ea"/>
                <a:cs typeface="Arial"/>
              </a:rPr>
              <a:t>Structure of the class</a:t>
            </a:r>
          </a:p>
        </p:txBody>
      </p:sp>
      <p:sp>
        <p:nvSpPr>
          <p:cNvPr id="91138"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1FBC6156-CB51-9B44-85DA-80E0F1E7EA1F}" type="slidenum">
              <a:rPr lang="en-US" sz="1200">
                <a:solidFill>
                  <a:srgbClr val="7F7F7F"/>
                </a:solidFill>
                <a:latin typeface="Calibri (Body)" charset="0"/>
                <a:ea typeface="Calibri (Body)" charset="0"/>
                <a:cs typeface="Calibri (Body)" charset="0"/>
              </a:rPr>
              <a:pPr algn="r"/>
              <a:t>39</a:t>
            </a:fld>
            <a:endParaRPr lang="en-US" sz="1200">
              <a:solidFill>
                <a:srgbClr val="7F7F7F"/>
              </a:solidFill>
              <a:latin typeface="Calibri (Body)" charset="0"/>
              <a:ea typeface="Calibri (Body)" charset="0"/>
              <a:cs typeface="Calibri (Body)" charset="0"/>
            </a:endParaRPr>
          </a:p>
        </p:txBody>
      </p:sp>
      <p:sp>
        <p:nvSpPr>
          <p:cNvPr id="91139"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sp>
        <p:nvSpPr>
          <p:cNvPr id="91140" name="Content Placeholder 7"/>
          <p:cNvSpPr>
            <a:spLocks noGrp="1"/>
          </p:cNvSpPr>
          <p:nvPr>
            <p:ph idx="1"/>
          </p:nvPr>
        </p:nvSpPr>
        <p:spPr>
          <a:xfrm>
            <a:off x="457200" y="1447800"/>
            <a:ext cx="8229600" cy="4525963"/>
          </a:xfrm>
        </p:spPr>
        <p:txBody>
          <a:bodyPr/>
          <a:lstStyle/>
          <a:p>
            <a:pPr marL="228600" indent="-228600" eaLnBrk="1" hangingPunct="1">
              <a:spcBef>
                <a:spcPts val="400"/>
              </a:spcBef>
              <a:spcAft>
                <a:spcPts val="400"/>
              </a:spcAft>
            </a:pPr>
            <a:r>
              <a:rPr lang="en-US" sz="1900">
                <a:latin typeface="Arial" pitchFamily="1" charset="0"/>
                <a:ea typeface="Arial" pitchFamily="1" charset="0"/>
                <a:cs typeface="Arial" pitchFamily="1" charset="0"/>
              </a:rPr>
              <a:t>Two 50-minute periods</a:t>
            </a:r>
          </a:p>
          <a:p>
            <a:pPr marL="228600" indent="-228600" eaLnBrk="1" hangingPunct="1">
              <a:spcBef>
                <a:spcPts val="400"/>
              </a:spcBef>
              <a:spcAft>
                <a:spcPts val="400"/>
              </a:spcAft>
            </a:pPr>
            <a:r>
              <a:rPr lang="en-US" sz="1900">
                <a:latin typeface="Arial" pitchFamily="1" charset="0"/>
                <a:ea typeface="Arial" pitchFamily="1" charset="0"/>
                <a:cs typeface="Arial" pitchFamily="1" charset="0"/>
              </a:rPr>
              <a:t>One class 1</a:t>
            </a:r>
            <a:r>
              <a:rPr lang="en-US" sz="1900" baseline="30000">
                <a:latin typeface="Arial" pitchFamily="1" charset="0"/>
                <a:ea typeface="Arial" pitchFamily="1" charset="0"/>
                <a:cs typeface="Arial" pitchFamily="1" charset="0"/>
              </a:rPr>
              <a:t>st</a:t>
            </a:r>
            <a:r>
              <a:rPr lang="en-US" sz="1900">
                <a:latin typeface="Arial" pitchFamily="1" charset="0"/>
                <a:ea typeface="Arial" pitchFamily="1" charset="0"/>
                <a:cs typeface="Arial" pitchFamily="1" charset="0"/>
              </a:rPr>
              <a:t> &amp; 2</a:t>
            </a:r>
            <a:r>
              <a:rPr lang="en-US" sz="1900" baseline="30000">
                <a:latin typeface="Arial" pitchFamily="1" charset="0"/>
                <a:ea typeface="Arial" pitchFamily="1" charset="0"/>
                <a:cs typeface="Arial" pitchFamily="1" charset="0"/>
              </a:rPr>
              <a:t>nd</a:t>
            </a:r>
            <a:r>
              <a:rPr lang="en-US" sz="1900">
                <a:latin typeface="Arial" pitchFamily="1" charset="0"/>
                <a:ea typeface="Arial" pitchFamily="1" charset="0"/>
                <a:cs typeface="Arial" pitchFamily="1" charset="0"/>
              </a:rPr>
              <a:t> periods, the other 5</a:t>
            </a:r>
            <a:r>
              <a:rPr lang="en-US" sz="1900" baseline="30000">
                <a:latin typeface="Arial" pitchFamily="1" charset="0"/>
                <a:ea typeface="Arial" pitchFamily="1" charset="0"/>
                <a:cs typeface="Arial" pitchFamily="1" charset="0"/>
              </a:rPr>
              <a:t>th</a:t>
            </a:r>
            <a:r>
              <a:rPr lang="en-US" sz="1900">
                <a:latin typeface="Arial" pitchFamily="1" charset="0"/>
                <a:ea typeface="Arial" pitchFamily="1" charset="0"/>
                <a:cs typeface="Arial" pitchFamily="1" charset="0"/>
              </a:rPr>
              <a:t> &amp; 6</a:t>
            </a:r>
            <a:r>
              <a:rPr lang="en-US" sz="1900" baseline="30000">
                <a:latin typeface="Arial" pitchFamily="1" charset="0"/>
                <a:ea typeface="Arial" pitchFamily="1" charset="0"/>
                <a:cs typeface="Arial" pitchFamily="1" charset="0"/>
              </a:rPr>
              <a:t>th</a:t>
            </a:r>
            <a:r>
              <a:rPr lang="en-US" sz="1900">
                <a:latin typeface="Arial" pitchFamily="1" charset="0"/>
                <a:ea typeface="Arial" pitchFamily="1" charset="0"/>
                <a:cs typeface="Arial" pitchFamily="1" charset="0"/>
              </a:rPr>
              <a:t> </a:t>
            </a:r>
          </a:p>
          <a:p>
            <a:pPr marL="228600" indent="-228600" eaLnBrk="1" hangingPunct="1">
              <a:spcBef>
                <a:spcPts val="400"/>
              </a:spcBef>
              <a:spcAft>
                <a:spcPts val="400"/>
              </a:spcAft>
            </a:pPr>
            <a:r>
              <a:rPr lang="en-US" sz="1900">
                <a:latin typeface="Arial" pitchFamily="1" charset="0"/>
                <a:ea typeface="Arial" pitchFamily="1" charset="0"/>
                <a:cs typeface="Arial" pitchFamily="1" charset="0"/>
              </a:rPr>
              <a:t>Basic Day</a:t>
            </a:r>
          </a:p>
          <a:p>
            <a:pPr marL="457200" lvl="1" indent="-228600" eaLnBrk="1" hangingPunct="1">
              <a:spcBef>
                <a:spcPts val="400"/>
              </a:spcBef>
              <a:spcAft>
                <a:spcPts val="400"/>
              </a:spcAft>
            </a:pPr>
            <a:r>
              <a:rPr lang="en-US" sz="1900">
                <a:latin typeface="Arial" pitchFamily="1" charset="0"/>
                <a:ea typeface="Arial" pitchFamily="1" charset="0"/>
                <a:cs typeface="Arial" pitchFamily="1" charset="0"/>
              </a:rPr>
              <a:t>Opener</a:t>
            </a:r>
          </a:p>
          <a:p>
            <a:pPr marL="457200" lvl="1" indent="-228600" eaLnBrk="1" hangingPunct="1">
              <a:spcBef>
                <a:spcPts val="400"/>
              </a:spcBef>
              <a:spcAft>
                <a:spcPts val="400"/>
              </a:spcAft>
            </a:pPr>
            <a:r>
              <a:rPr lang="en-US" sz="1900">
                <a:latin typeface="Arial" pitchFamily="1" charset="0"/>
                <a:ea typeface="Arial" pitchFamily="1" charset="0"/>
                <a:cs typeface="Arial" pitchFamily="1" charset="0"/>
              </a:rPr>
              <a:t>Core activity and homework review (or vice versa)</a:t>
            </a:r>
          </a:p>
          <a:p>
            <a:pPr marL="457200" lvl="1" indent="-228600" eaLnBrk="1" hangingPunct="1">
              <a:spcBef>
                <a:spcPts val="400"/>
              </a:spcBef>
              <a:spcAft>
                <a:spcPts val="400"/>
              </a:spcAft>
            </a:pPr>
            <a:r>
              <a:rPr lang="en-US" sz="1900">
                <a:latin typeface="Arial" pitchFamily="1" charset="0"/>
                <a:ea typeface="Arial" pitchFamily="1" charset="0"/>
                <a:cs typeface="Arial" pitchFamily="1" charset="0"/>
              </a:rPr>
              <a:t>Consolidation activity</a:t>
            </a:r>
          </a:p>
          <a:p>
            <a:pPr marL="228600" indent="-228600" eaLnBrk="1" hangingPunct="1"/>
            <a:endParaRPr lang="en-US" sz="1900" baseline="30000">
              <a:latin typeface="Arial" pitchFamily="1" charset="0"/>
              <a:ea typeface="Arial" pitchFamily="1" charset="0"/>
              <a:cs typeface="Arial" pitchFamily="1" charset="0"/>
            </a:endParaRPr>
          </a:p>
          <a:p>
            <a:pPr marL="228600" indent="-228600" eaLnBrk="1" hangingPunct="1"/>
            <a:endParaRPr lang="en-US" sz="1900">
              <a:latin typeface="Arial" pitchFamily="1" charset="0"/>
              <a:ea typeface="Arial" pitchFamily="1" charset="0"/>
              <a:cs typeface="Arial" pitchFamily="1"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0481" name="Picture 13"/>
          <p:cNvPicPr>
            <a:picLocks noChangeAspect="1"/>
          </p:cNvPicPr>
          <p:nvPr/>
        </p:nvPicPr>
        <p:blipFill>
          <a:blip r:embed="rId3"/>
          <a:srcRect l="2" t="29286" r="86876" b="20221"/>
          <a:stretch>
            <a:fillRect/>
          </a:stretch>
        </p:blipFill>
        <p:spPr bwMode="auto">
          <a:xfrm>
            <a:off x="242888" y="1317625"/>
            <a:ext cx="3124200" cy="5214938"/>
          </a:xfrm>
          <a:prstGeom prst="rect">
            <a:avLst/>
          </a:prstGeom>
          <a:noFill/>
          <a:ln w="9525">
            <a:noFill/>
            <a:miter lim="800000"/>
            <a:headEnd/>
            <a:tailEnd/>
          </a:ln>
        </p:spPr>
      </p:pic>
      <p:pic>
        <p:nvPicPr>
          <p:cNvPr id="15" name="Picture 14"/>
          <p:cNvPicPr>
            <a:picLocks noChangeAspect="1"/>
          </p:cNvPicPr>
          <p:nvPr/>
        </p:nvPicPr>
        <p:blipFill>
          <a:blip r:embed="rId4"/>
          <a:srcRect t="29286" r="86876" b="20221"/>
          <a:stretch>
            <a:fillRect/>
          </a:stretch>
        </p:blipFill>
        <p:spPr bwMode="auto">
          <a:xfrm>
            <a:off x="242888" y="1317625"/>
            <a:ext cx="3124200" cy="5214938"/>
          </a:xfrm>
          <a:prstGeom prst="rect">
            <a:avLst/>
          </a:prstGeom>
          <a:noFill/>
          <a:ln w="9525">
            <a:noFill/>
            <a:miter lim="800000"/>
            <a:headEnd/>
            <a:tailEnd/>
          </a:ln>
        </p:spPr>
      </p:pic>
      <p:sp>
        <p:nvSpPr>
          <p:cNvPr id="16" name="Rectangle 4"/>
          <p:cNvSpPr>
            <a:spLocks noChangeArrowheads="1"/>
          </p:cNvSpPr>
          <p:nvPr/>
        </p:nvSpPr>
        <p:spPr bwMode="auto">
          <a:xfrm>
            <a:off x="3657600" y="1379538"/>
            <a:ext cx="5105400" cy="5376862"/>
          </a:xfrm>
          <a:prstGeom prst="rect">
            <a:avLst/>
          </a:prstGeom>
          <a:noFill/>
          <a:ln w="9525">
            <a:noFill/>
            <a:miter lim="800000"/>
            <a:headEnd/>
            <a:tailEnd/>
          </a:ln>
        </p:spPr>
        <p:txBody>
          <a:bodyPr>
            <a:prstTxWarp prst="textNoShape">
              <a:avLst/>
            </a:prstTxWarp>
          </a:bodyPr>
          <a:lstStyle/>
          <a:p>
            <a:pPr marL="342900" indent="-342900">
              <a:spcBef>
                <a:spcPts val="300"/>
              </a:spcBef>
              <a:spcAft>
                <a:spcPts val="300"/>
              </a:spcAft>
              <a:buClr>
                <a:srgbClr val="800000"/>
              </a:buClr>
              <a:buFont typeface="Wingdings" pitchFamily="1" charset="2"/>
              <a:buChar char="§"/>
            </a:pPr>
            <a:r>
              <a:rPr lang="en-US" sz="1900">
                <a:latin typeface="Arial" pitchFamily="1" charset="0"/>
              </a:rPr>
              <a:t>To submit a question, type the question in the </a:t>
            </a:r>
            <a:r>
              <a:rPr lang="en-US" sz="1900" b="1">
                <a:solidFill>
                  <a:srgbClr val="800000"/>
                </a:solidFill>
                <a:latin typeface="Arial" pitchFamily="1" charset="0"/>
              </a:rPr>
              <a:t>text field</a:t>
            </a:r>
            <a:r>
              <a:rPr lang="en-US" sz="1900">
                <a:solidFill>
                  <a:srgbClr val="800000"/>
                </a:solidFill>
                <a:latin typeface="Arial" pitchFamily="1" charset="0"/>
              </a:rPr>
              <a:t> </a:t>
            </a:r>
            <a:r>
              <a:rPr lang="en-US" sz="1900">
                <a:latin typeface="Arial" pitchFamily="1" charset="0"/>
              </a:rPr>
              <a:t>and press your </a:t>
            </a:r>
            <a:r>
              <a:rPr lang="en-US" sz="1900" b="1">
                <a:solidFill>
                  <a:srgbClr val="800000"/>
                </a:solidFill>
                <a:latin typeface="Arial" pitchFamily="1" charset="0"/>
              </a:rPr>
              <a:t>Enter/Return</a:t>
            </a:r>
            <a:r>
              <a:rPr lang="en-US" sz="1900">
                <a:latin typeface="Arial" pitchFamily="1" charset="0"/>
              </a:rPr>
              <a:t> key.</a:t>
            </a:r>
          </a:p>
          <a:p>
            <a:pPr marL="800100" lvl="1" indent="-342900">
              <a:spcBef>
                <a:spcPts val="300"/>
              </a:spcBef>
              <a:spcAft>
                <a:spcPts val="300"/>
              </a:spcAft>
              <a:buClr>
                <a:srgbClr val="800000"/>
              </a:buClr>
              <a:buFont typeface="Tahoma" pitchFamily="1" charset="0"/>
              <a:buChar char="‒"/>
            </a:pPr>
            <a:r>
              <a:rPr lang="en-US" sz="1900">
                <a:latin typeface="Arial" pitchFamily="1" charset="0"/>
              </a:rPr>
              <a:t>Please enter the name to whom the question is directed.</a:t>
            </a:r>
          </a:p>
          <a:p>
            <a:pPr marL="342900" indent="-342900">
              <a:spcBef>
                <a:spcPts val="300"/>
              </a:spcBef>
              <a:spcAft>
                <a:spcPts val="300"/>
              </a:spcAft>
              <a:buClr>
                <a:srgbClr val="800000"/>
              </a:buClr>
              <a:buFont typeface="Wingdings" pitchFamily="1" charset="2"/>
              <a:buChar char="§"/>
            </a:pPr>
            <a:r>
              <a:rPr lang="en-US" sz="1900">
                <a:latin typeface="Arial" pitchFamily="1" charset="0"/>
              </a:rPr>
              <a:t>Your name and your question will appear on your screen, indicating successful submission.  </a:t>
            </a:r>
          </a:p>
          <a:p>
            <a:pPr marL="342900" indent="-342900">
              <a:spcBef>
                <a:spcPts val="300"/>
              </a:spcBef>
              <a:spcAft>
                <a:spcPts val="300"/>
              </a:spcAft>
              <a:buClr>
                <a:srgbClr val="800000"/>
              </a:buClr>
              <a:buFont typeface="Wingdings" pitchFamily="1" charset="2"/>
              <a:buChar char="§"/>
            </a:pPr>
            <a:r>
              <a:rPr lang="en-US" sz="1900">
                <a:latin typeface="Arial" pitchFamily="1" charset="0"/>
              </a:rPr>
              <a:t>Questions are directly transmitted to presenters—no other participants will see your questions.</a:t>
            </a:r>
          </a:p>
        </p:txBody>
      </p:sp>
      <p:sp>
        <p:nvSpPr>
          <p:cNvPr id="20484" name="Rectangle 3"/>
          <p:cNvSpPr txBox="1">
            <a:spLocks noChangeArrowheads="1"/>
          </p:cNvSpPr>
          <p:nvPr/>
        </p:nvSpPr>
        <p:spPr bwMode="auto">
          <a:xfrm>
            <a:off x="457200" y="228600"/>
            <a:ext cx="8686800" cy="762000"/>
          </a:xfrm>
          <a:prstGeom prst="rect">
            <a:avLst/>
          </a:prstGeom>
          <a:noFill/>
          <a:ln w="9525">
            <a:noFill/>
            <a:miter lim="800000"/>
            <a:headEnd/>
            <a:tailEnd/>
          </a:ln>
        </p:spPr>
        <p:txBody>
          <a:bodyPr anchor="ctr">
            <a:prstTxWarp prst="textNoShape">
              <a:avLst/>
            </a:prstTxWarp>
          </a:bodyPr>
          <a:lstStyle/>
          <a:p>
            <a:pPr defTabSz="457200"/>
            <a:r>
              <a:rPr lang="en-US" sz="1600" b="1">
                <a:solidFill>
                  <a:schemeClr val="bg1"/>
                </a:solidFill>
                <a:latin typeface="Arial" pitchFamily="1" charset="0"/>
              </a:rPr>
              <a:t>SUBMITTING QUESTIONS: CLOSED CHAT</a:t>
            </a:r>
          </a:p>
        </p:txBody>
      </p:sp>
      <p:sp>
        <p:nvSpPr>
          <p:cNvPr id="19" name="AutoShape 5"/>
          <p:cNvSpPr>
            <a:spLocks noChangeArrowheads="1"/>
          </p:cNvSpPr>
          <p:nvPr/>
        </p:nvSpPr>
        <p:spPr bwMode="auto">
          <a:xfrm>
            <a:off x="887413" y="3721100"/>
            <a:ext cx="1590675" cy="407988"/>
          </a:xfrm>
          <a:prstGeom prst="wedgeRoundRectCallout">
            <a:avLst>
              <a:gd name="adj1" fmla="val -81843"/>
              <a:gd name="adj2" fmla="val 550395"/>
              <a:gd name="adj3" fmla="val 16667"/>
            </a:avLst>
          </a:prstGeom>
          <a:solidFill>
            <a:srgbClr val="800000"/>
          </a:solidFill>
          <a:ln w="9525">
            <a:noFill/>
            <a:miter lim="800000"/>
            <a:headEnd/>
            <a:tailEnd/>
          </a:ln>
          <a:effectLst/>
        </p:spPr>
        <p:txBody>
          <a:bodyPr anchor="ctr" anchorCtr="1">
            <a:spAutoFit/>
          </a:bodyPr>
          <a:lstStyle/>
          <a:p>
            <a:pPr algn="ctr" fontAlgn="auto">
              <a:spcBef>
                <a:spcPts val="0"/>
              </a:spcBef>
              <a:spcAft>
                <a:spcPts val="0"/>
              </a:spcAft>
              <a:defRPr/>
            </a:pPr>
            <a:r>
              <a:rPr lang="en-US" b="1" cap="all" dirty="0">
                <a:solidFill>
                  <a:schemeClr val="bg1"/>
                </a:solidFill>
                <a:latin typeface="+mn-lt"/>
                <a:ea typeface="+mn-ea"/>
                <a:cs typeface="+mn-cs"/>
              </a:rPr>
              <a:t>Text Field</a:t>
            </a:r>
          </a:p>
        </p:txBody>
      </p:sp>
      <p:sp>
        <p:nvSpPr>
          <p:cNvPr id="20" name="Text Box 12"/>
          <p:cNvSpPr txBox="1">
            <a:spLocks noChangeArrowheads="1"/>
          </p:cNvSpPr>
          <p:nvPr/>
        </p:nvSpPr>
        <p:spPr bwMode="auto">
          <a:xfrm>
            <a:off x="295275" y="6205538"/>
            <a:ext cx="2082800" cy="228600"/>
          </a:xfrm>
          <a:prstGeom prst="rect">
            <a:avLst/>
          </a:prstGeom>
          <a:noFill/>
          <a:ln w="9525">
            <a:noFill/>
            <a:miter lim="800000"/>
            <a:headEnd/>
            <a:tailEnd/>
          </a:ln>
        </p:spPr>
        <p:txBody>
          <a:bodyPr>
            <a:prstTxWarp prst="textNoShape">
              <a:avLst/>
            </a:prstTxWarp>
            <a:spAutoFit/>
          </a:bodyPr>
          <a:lstStyle/>
          <a:p>
            <a:pPr>
              <a:spcBef>
                <a:spcPct val="50000"/>
              </a:spcBef>
            </a:pPr>
            <a:r>
              <a:rPr lang="en-US" sz="900">
                <a:latin typeface="Arial" pitchFamily="1" charset="0"/>
              </a:rPr>
              <a:t>Gary, where can I find today</a:t>
            </a:r>
            <a:r>
              <a:rPr lang="ja-JP" altLang="en-US" sz="900">
                <a:latin typeface="Arial" pitchFamily="1" charset="0"/>
              </a:rPr>
              <a:t>’</a:t>
            </a:r>
            <a:r>
              <a:rPr lang="en-US" altLang="ja-JP" sz="900">
                <a:latin typeface="Arial" pitchFamily="1" charset="0"/>
              </a:rPr>
              <a:t>s PPT?</a:t>
            </a:r>
            <a:endParaRPr lang="en-US" sz="900">
              <a:latin typeface="Arial" pitchFamily="1" charset="0"/>
            </a:endParaRPr>
          </a:p>
        </p:txBody>
      </p:sp>
      <p:sp>
        <p:nvSpPr>
          <p:cNvPr id="20487" name="TextBox 1"/>
          <p:cNvSpPr txBox="1">
            <a:spLocks noChangeArrowheads="1"/>
          </p:cNvSpPr>
          <p:nvPr/>
        </p:nvSpPr>
        <p:spPr bwMode="auto">
          <a:xfrm>
            <a:off x="295275" y="6532563"/>
            <a:ext cx="1041400" cy="223837"/>
          </a:xfrm>
          <a:prstGeom prst="rect">
            <a:avLst/>
          </a:prstGeom>
          <a:solidFill>
            <a:schemeClr val="bg1"/>
          </a:solidFill>
          <a:ln w="9525">
            <a:noFill/>
            <a:miter lim="800000"/>
            <a:headEnd/>
            <a:tailEnd/>
          </a:ln>
        </p:spPr>
        <p:txBody>
          <a:bodyPr>
            <a:prstTxWarp prst="textNoShape">
              <a:avLst/>
            </a:prstTxWarp>
            <a:spAutoFit/>
          </a:bodyPr>
          <a:lstStyle/>
          <a:p>
            <a:endParaRPr lang="en-US"/>
          </a:p>
        </p:txBody>
      </p:sp>
      <p:sp>
        <p:nvSpPr>
          <p:cNvPr id="20488" name="TextBox 8"/>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8B1CA7C9-C487-E84D-A391-C5D2E49C509B}" type="slidenum">
              <a:rPr lang="en-US" sz="1200">
                <a:solidFill>
                  <a:srgbClr val="7F7F7F"/>
                </a:solidFill>
                <a:latin typeface="Calibri (Body)" charset="0"/>
                <a:ea typeface="Calibri (Body)" charset="0"/>
                <a:cs typeface="Calibri (Body)" charset="0"/>
              </a:rPr>
              <a:pPr algn="r"/>
              <a:t>4</a:t>
            </a:fld>
            <a:endParaRPr lang="en-US" sz="1200">
              <a:solidFill>
                <a:srgbClr val="7F7F7F"/>
              </a:solidFill>
              <a:latin typeface="Calibri (Body)" charset="0"/>
              <a:ea typeface="Calibri (Body)" charset="0"/>
              <a:cs typeface="Calibri (Body)"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nodeType="after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xEl>
                                              <p:pRg st="1" end="1"/>
                                            </p:txEl>
                                          </p:spTgt>
                                        </p:tgtEl>
                                        <p:attrNameLst>
                                          <p:attrName>style.visibility</p:attrName>
                                        </p:attrNameLst>
                                      </p:cBhvr>
                                      <p:to>
                                        <p:strVal val="visible"/>
                                      </p:to>
                                    </p:set>
                                    <p:animEffect transition="in" filter="fade">
                                      <p:cBhvr>
                                        <p:cTn id="15" dur="500"/>
                                        <p:tgtEl>
                                          <p:spTgt spid="16">
                                            <p:txEl>
                                              <p:pRg st="1" end="1"/>
                                            </p:txEl>
                                          </p:spTgt>
                                        </p:tgtEl>
                                      </p:cBhvr>
                                    </p:animEffect>
                                  </p:childTnLst>
                                </p:cTn>
                              </p:par>
                            </p:childTnLst>
                          </p:cTn>
                        </p:par>
                        <p:par>
                          <p:cTn id="16" fill="hold" nodeType="afterGroup">
                            <p:stCondLst>
                              <p:cond delay="1500"/>
                            </p:stCondLst>
                            <p:childTnLst>
                              <p:par>
                                <p:cTn id="17" presetID="27" presetClass="entr" presetSubtype="0" fill="hold" grpId="0" nodeType="afterEffect">
                                  <p:stCondLst>
                                    <p:cond delay="0"/>
                                  </p:stCondLst>
                                  <p:iterate type="lt">
                                    <p:tmPct val="50000"/>
                                  </p:iterate>
                                  <p:childTnLst>
                                    <p:set>
                                      <p:cBhvr>
                                        <p:cTn id="18" dur="1" fill="hold">
                                          <p:stCondLst>
                                            <p:cond delay="0"/>
                                          </p:stCondLst>
                                        </p:cTn>
                                        <p:tgtEl>
                                          <p:spTgt spid="20"/>
                                        </p:tgtEl>
                                        <p:attrNameLst>
                                          <p:attrName>style.visibility</p:attrName>
                                        </p:attrNameLst>
                                      </p:cBhvr>
                                      <p:to>
                                        <p:strVal val="visible"/>
                                      </p:to>
                                    </p:set>
                                    <p:anim calcmode="discrete" valueType="clr">
                                      <p:cBhvr override="childStyle">
                                        <p:cTn id="19" dur="80"/>
                                        <p:tgtEl>
                                          <p:spTgt spid="20"/>
                                        </p:tgtEl>
                                        <p:attrNameLst>
                                          <p:attrName>style.color</p:attrName>
                                        </p:attrNameLst>
                                      </p:cBhvr>
                                      <p:tavLst>
                                        <p:tav tm="0">
                                          <p:val>
                                            <p:clrVal>
                                              <a:schemeClr val="tx1"/>
                                            </p:clrVal>
                                          </p:val>
                                        </p:tav>
                                        <p:tav tm="50000">
                                          <p:val>
                                            <p:clrVal>
                                              <a:schemeClr val="tx1"/>
                                            </p:clrVal>
                                          </p:val>
                                        </p:tav>
                                      </p:tavLst>
                                    </p:anim>
                                    <p:anim calcmode="discrete" valueType="clr">
                                      <p:cBhvr>
                                        <p:cTn id="20" dur="80"/>
                                        <p:tgtEl>
                                          <p:spTgt spid="20"/>
                                        </p:tgtEl>
                                        <p:attrNameLst>
                                          <p:attrName>fillcolor</p:attrName>
                                        </p:attrNameLst>
                                      </p:cBhvr>
                                      <p:tavLst>
                                        <p:tav tm="0">
                                          <p:val>
                                            <p:clrVal>
                                              <a:schemeClr val="accent2"/>
                                            </p:clrVal>
                                          </p:val>
                                        </p:tav>
                                        <p:tav tm="50000">
                                          <p:val>
                                            <p:clrVal>
                                              <a:schemeClr val="hlink"/>
                                            </p:clrVal>
                                          </p:val>
                                        </p:tav>
                                      </p:tavLst>
                                    </p:anim>
                                    <p:set>
                                      <p:cBhvr>
                                        <p:cTn id="21" dur="80"/>
                                        <p:tgtEl>
                                          <p:spTgt spid="20"/>
                                        </p:tgtEl>
                                        <p:attrNameLst>
                                          <p:attrName>fill.type</p:attrName>
                                        </p:attrNameLst>
                                      </p:cBhvr>
                                      <p:to>
                                        <p:strVal val="solid"/>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16">
                                            <p:txEl>
                                              <p:pRg st="2" end="2"/>
                                            </p:txEl>
                                          </p:spTgt>
                                        </p:tgtEl>
                                        <p:attrNameLst>
                                          <p:attrName>style.visibility</p:attrName>
                                        </p:attrNameLst>
                                      </p:cBhvr>
                                      <p:to>
                                        <p:strVal val="visible"/>
                                      </p:to>
                                    </p:set>
                                    <p:animEffect transition="in" filter="fade">
                                      <p:cBhvr>
                                        <p:cTn id="26" dur="500"/>
                                        <p:tgtEl>
                                          <p:spTgt spid="16">
                                            <p:txEl>
                                              <p:pRg st="2" end="2"/>
                                            </p:txEl>
                                          </p:spTgt>
                                        </p:tgtEl>
                                      </p:cBhvr>
                                    </p:animEffect>
                                  </p:childTnLst>
                                </p:cTn>
                              </p:par>
                            </p:childTnLst>
                          </p:cTn>
                        </p:par>
                        <p:par>
                          <p:cTn id="27" fill="hold" nodeType="afterGroup">
                            <p:stCondLst>
                              <p:cond delay="500"/>
                            </p:stCondLst>
                            <p:childTnLst>
                              <p:par>
                                <p:cTn id="28" presetID="1" presetClass="entr" presetSubtype="0" fill="hold" nodeType="after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par>
                                <p:cTn id="30" presetID="1" presetClass="exit" presetSubtype="0" fill="hold" grpId="1" nodeType="withEffect">
                                  <p:stCondLst>
                                    <p:cond delay="0"/>
                                  </p:stCondLst>
                                  <p:iterate type="lt">
                                    <p:tmAbs val="0"/>
                                  </p:iterate>
                                  <p:childTnLst>
                                    <p:set>
                                      <p:cBhvr>
                                        <p:cTn id="31" dur="1" fill="hold">
                                          <p:stCondLst>
                                            <p:cond delay="0"/>
                                          </p:stCondLst>
                                        </p:cTn>
                                        <p:tgtEl>
                                          <p:spTgt spid="20"/>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16">
                                            <p:txEl>
                                              <p:pRg st="3" end="3"/>
                                            </p:txEl>
                                          </p:spTgt>
                                        </p:tgtEl>
                                        <p:attrNameLst>
                                          <p:attrName>style.visibility</p:attrName>
                                        </p:attrNameLst>
                                      </p:cBhvr>
                                      <p:to>
                                        <p:strVal val="visible"/>
                                      </p:to>
                                    </p:set>
                                    <p:animEffect transition="in" filter="fade">
                                      <p:cBhvr>
                                        <p:cTn id="36"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457200" y="304800"/>
            <a:ext cx="6324600" cy="685800"/>
          </a:xfrm>
          <a:prstGeom prst="rect">
            <a:avLst/>
          </a:prstGeom>
        </p:spPr>
        <p:txBody>
          <a:bodyPr anchor="ctr">
            <a:normAutofit/>
          </a:bodyPr>
          <a:lstStyle/>
          <a:p>
            <a:pPr defTabSz="457200" fontAlgn="auto">
              <a:spcAft>
                <a:spcPts val="0"/>
              </a:spcAft>
              <a:defRPr/>
            </a:pPr>
            <a:r>
              <a:rPr lang="en-US" sz="1600" b="1" cap="all" dirty="0">
                <a:solidFill>
                  <a:schemeClr val="bg1"/>
                </a:solidFill>
                <a:latin typeface="Arial"/>
                <a:ea typeface="+mj-ea"/>
                <a:cs typeface="Arial"/>
              </a:rPr>
              <a:t>Why intensified algebra works for us</a:t>
            </a:r>
          </a:p>
        </p:txBody>
      </p:sp>
      <p:sp>
        <p:nvSpPr>
          <p:cNvPr id="93186"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F778F593-27C3-9A43-AA3E-9110B41C8144}" type="slidenum">
              <a:rPr lang="en-US" sz="1200">
                <a:solidFill>
                  <a:srgbClr val="7F7F7F"/>
                </a:solidFill>
                <a:latin typeface="Calibri (Body)" charset="0"/>
                <a:ea typeface="Calibri (Body)" charset="0"/>
                <a:cs typeface="Calibri (Body)" charset="0"/>
              </a:rPr>
              <a:pPr algn="r"/>
              <a:t>40</a:t>
            </a:fld>
            <a:endParaRPr lang="en-US" sz="1200">
              <a:solidFill>
                <a:srgbClr val="7F7F7F"/>
              </a:solidFill>
              <a:latin typeface="Calibri (Body)" charset="0"/>
              <a:ea typeface="Calibri (Body)" charset="0"/>
              <a:cs typeface="Calibri (Body)" charset="0"/>
            </a:endParaRPr>
          </a:p>
        </p:txBody>
      </p:sp>
      <p:sp>
        <p:nvSpPr>
          <p:cNvPr id="93187"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sp>
        <p:nvSpPr>
          <p:cNvPr id="93188" name="Content Placeholder 7"/>
          <p:cNvSpPr>
            <a:spLocks noGrp="1"/>
          </p:cNvSpPr>
          <p:nvPr>
            <p:ph idx="1"/>
          </p:nvPr>
        </p:nvSpPr>
        <p:spPr>
          <a:xfrm>
            <a:off x="457200" y="1447800"/>
            <a:ext cx="8229600" cy="4525963"/>
          </a:xfrm>
        </p:spPr>
        <p:txBody>
          <a:bodyPr/>
          <a:lstStyle/>
          <a:p>
            <a:pPr marL="228600" indent="-228600" eaLnBrk="1" hangingPunct="1"/>
            <a:r>
              <a:rPr lang="en-US" sz="1900">
                <a:latin typeface="Arial" pitchFamily="1" charset="0"/>
                <a:ea typeface="Arial" pitchFamily="1" charset="0"/>
                <a:cs typeface="Arial" pitchFamily="1" charset="0"/>
              </a:rPr>
              <a:t>Teaching algebra while reviewing pre-algebra skills</a:t>
            </a:r>
          </a:p>
          <a:p>
            <a:pPr marL="457200" lvl="1" indent="-228600" eaLnBrk="1" hangingPunct="1"/>
            <a:r>
              <a:rPr lang="en-US" sz="1900">
                <a:latin typeface="Arial" pitchFamily="1" charset="0"/>
                <a:ea typeface="Arial" pitchFamily="1" charset="0"/>
                <a:cs typeface="Arial" pitchFamily="1" charset="0"/>
              </a:rPr>
              <a:t>IA students learn what their non-IA peers learn</a:t>
            </a:r>
          </a:p>
          <a:p>
            <a:pPr marL="457200" lvl="1" indent="-228600" eaLnBrk="1" hangingPunct="1"/>
            <a:r>
              <a:rPr lang="en-US" sz="1900">
                <a:latin typeface="Arial" pitchFamily="1" charset="0"/>
                <a:ea typeface="Arial" pitchFamily="1" charset="0"/>
                <a:cs typeface="Arial" pitchFamily="1" charset="0"/>
              </a:rPr>
              <a:t>Pre-algebra skills practice is embedded in classwork and homework (staying sharp)</a:t>
            </a:r>
          </a:p>
          <a:p>
            <a:pPr marL="228600" indent="-228600" eaLnBrk="1" hangingPunct="1"/>
            <a:r>
              <a:rPr lang="en-US" sz="1900">
                <a:latin typeface="Arial" pitchFamily="1" charset="0"/>
                <a:ea typeface="Arial" pitchFamily="1" charset="0"/>
                <a:cs typeface="Arial" pitchFamily="1" charset="0"/>
              </a:rPr>
              <a:t>Sequence and pace</a:t>
            </a:r>
          </a:p>
          <a:p>
            <a:pPr marL="457200" lvl="1" indent="-228600" eaLnBrk="1" hangingPunct="1"/>
            <a:r>
              <a:rPr lang="en-US" sz="1900">
                <a:latin typeface="Arial" pitchFamily="1" charset="0"/>
                <a:ea typeface="Arial" pitchFamily="1" charset="0"/>
                <a:cs typeface="Arial" pitchFamily="1" charset="0"/>
              </a:rPr>
              <a:t>Appropriate development of skills</a:t>
            </a:r>
          </a:p>
          <a:p>
            <a:pPr marL="457200" lvl="1" indent="-228600" eaLnBrk="1" hangingPunct="1">
              <a:buFont typeface="Arial" pitchFamily="1" charset="0"/>
              <a:buNone/>
            </a:pPr>
            <a:endParaRPr lang="en-US" sz="1900">
              <a:latin typeface="Arial" pitchFamily="1" charset="0"/>
              <a:ea typeface="Arial" pitchFamily="1" charset="0"/>
              <a:cs typeface="Arial" pitchFamily="1" charset="0"/>
            </a:endParaRPr>
          </a:p>
          <a:p>
            <a:pPr marL="228600" indent="-228600" eaLnBrk="1" hangingPunct="1"/>
            <a:endParaRPr lang="en-US" sz="1900">
              <a:latin typeface="Arial" pitchFamily="1" charset="0"/>
              <a:ea typeface="Arial" pitchFamily="1" charset="0"/>
              <a:cs typeface="Arial" pitchFamily="1" charset="0"/>
            </a:endParaRPr>
          </a:p>
          <a:p>
            <a:pPr marL="228600" indent="-228600" eaLnBrk="1" hangingPunct="1"/>
            <a:endParaRPr lang="en-US" sz="1900">
              <a:latin typeface="Arial" pitchFamily="1" charset="0"/>
              <a:ea typeface="Arial" pitchFamily="1" charset="0"/>
              <a:cs typeface="Arial" pitchFamily="1" charset="0"/>
            </a:endParaRPr>
          </a:p>
          <a:p>
            <a:pPr marL="228600" indent="-228600" eaLnBrk="1" hangingPunct="1"/>
            <a:endParaRPr lang="en-US" sz="1900">
              <a:latin typeface="Arial" pitchFamily="1" charset="0"/>
              <a:ea typeface="Arial" pitchFamily="1" charset="0"/>
              <a:cs typeface="Arial" pitchFamily="1"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457200" y="304800"/>
            <a:ext cx="6324600" cy="685800"/>
          </a:xfrm>
          <a:prstGeom prst="rect">
            <a:avLst/>
          </a:prstGeom>
        </p:spPr>
        <p:txBody>
          <a:bodyPr anchor="ctr">
            <a:normAutofit/>
          </a:bodyPr>
          <a:lstStyle/>
          <a:p>
            <a:pPr defTabSz="457200" fontAlgn="auto">
              <a:spcAft>
                <a:spcPts val="0"/>
              </a:spcAft>
              <a:defRPr/>
            </a:pPr>
            <a:r>
              <a:rPr lang="en-US" sz="1600" b="1" cap="all" dirty="0">
                <a:solidFill>
                  <a:schemeClr val="bg1"/>
                </a:solidFill>
                <a:latin typeface="Arial"/>
                <a:ea typeface="+mj-ea"/>
                <a:cs typeface="Arial"/>
              </a:rPr>
              <a:t>WHY INTENSIFIED ALGEBRA WORKS FOR US</a:t>
            </a:r>
          </a:p>
        </p:txBody>
      </p:sp>
      <p:sp>
        <p:nvSpPr>
          <p:cNvPr id="95234"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01C1223A-6867-6740-972E-85F324E08831}" type="slidenum">
              <a:rPr lang="en-US" sz="1200">
                <a:solidFill>
                  <a:srgbClr val="7F7F7F"/>
                </a:solidFill>
                <a:latin typeface="Calibri (Body)" charset="0"/>
                <a:ea typeface="Calibri (Body)" charset="0"/>
                <a:cs typeface="Calibri (Body)" charset="0"/>
              </a:rPr>
              <a:pPr algn="r"/>
              <a:t>41</a:t>
            </a:fld>
            <a:endParaRPr lang="en-US" sz="1200">
              <a:solidFill>
                <a:srgbClr val="7F7F7F"/>
              </a:solidFill>
              <a:latin typeface="Calibri (Body)" charset="0"/>
              <a:ea typeface="Calibri (Body)" charset="0"/>
              <a:cs typeface="Calibri (Body)" charset="0"/>
            </a:endParaRPr>
          </a:p>
        </p:txBody>
      </p:sp>
      <p:sp>
        <p:nvSpPr>
          <p:cNvPr id="95235"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sp>
        <p:nvSpPr>
          <p:cNvPr id="95236" name="Content Placeholder 7"/>
          <p:cNvSpPr>
            <a:spLocks noGrp="1"/>
          </p:cNvSpPr>
          <p:nvPr>
            <p:ph idx="1"/>
          </p:nvPr>
        </p:nvSpPr>
        <p:spPr>
          <a:xfrm>
            <a:off x="533400" y="1219200"/>
            <a:ext cx="8229600" cy="5029200"/>
          </a:xfrm>
        </p:spPr>
        <p:txBody>
          <a:bodyPr/>
          <a:lstStyle/>
          <a:p>
            <a:pPr marL="228600" indent="-228600" eaLnBrk="1" hangingPunct="1">
              <a:lnSpc>
                <a:spcPct val="90000"/>
              </a:lnSpc>
              <a:spcBef>
                <a:spcPts val="400"/>
              </a:spcBef>
              <a:spcAft>
                <a:spcPts val="400"/>
              </a:spcAft>
            </a:pPr>
            <a:r>
              <a:rPr lang="en-US" sz="1900">
                <a:latin typeface="Arial" pitchFamily="1" charset="0"/>
                <a:ea typeface="Arial" pitchFamily="1" charset="0"/>
                <a:cs typeface="Arial" pitchFamily="1" charset="0"/>
              </a:rPr>
              <a:t>Visuals</a:t>
            </a:r>
          </a:p>
          <a:p>
            <a:pPr marL="457200" lvl="1" indent="-228600" eaLnBrk="1" hangingPunct="1">
              <a:lnSpc>
                <a:spcPct val="90000"/>
              </a:lnSpc>
              <a:spcBef>
                <a:spcPts val="400"/>
              </a:spcBef>
              <a:spcAft>
                <a:spcPts val="400"/>
              </a:spcAft>
            </a:pPr>
            <a:r>
              <a:rPr lang="en-US" sz="1900">
                <a:latin typeface="Arial" pitchFamily="1" charset="0"/>
                <a:ea typeface="Arial" pitchFamily="1" charset="0"/>
                <a:cs typeface="Arial" pitchFamily="1" charset="0"/>
              </a:rPr>
              <a:t>There is color and action on the screen—solving steps are shown in detail</a:t>
            </a:r>
          </a:p>
          <a:p>
            <a:pPr marL="457200" lvl="1" indent="-228600" eaLnBrk="1" hangingPunct="1">
              <a:lnSpc>
                <a:spcPct val="90000"/>
              </a:lnSpc>
              <a:spcBef>
                <a:spcPts val="400"/>
              </a:spcBef>
              <a:spcAft>
                <a:spcPts val="400"/>
              </a:spcAft>
            </a:pPr>
            <a:r>
              <a:rPr lang="en-US" sz="1900">
                <a:latin typeface="Arial" pitchFamily="1" charset="0"/>
                <a:ea typeface="Arial" pitchFamily="1" charset="0"/>
                <a:cs typeface="Arial" pitchFamily="1" charset="0"/>
              </a:rPr>
              <a:t>You can pause and replay sequences</a:t>
            </a:r>
          </a:p>
          <a:p>
            <a:pPr marL="457200" lvl="1" indent="-228600" eaLnBrk="1" hangingPunct="1">
              <a:lnSpc>
                <a:spcPct val="90000"/>
              </a:lnSpc>
              <a:spcBef>
                <a:spcPts val="400"/>
              </a:spcBef>
              <a:spcAft>
                <a:spcPts val="400"/>
              </a:spcAft>
            </a:pPr>
            <a:r>
              <a:rPr lang="en-US" sz="1900">
                <a:latin typeface="Arial" pitchFamily="1" charset="0"/>
                <a:ea typeface="Arial" pitchFamily="1" charset="0"/>
                <a:cs typeface="Arial" pitchFamily="1" charset="0"/>
              </a:rPr>
              <a:t>Several interactive options</a:t>
            </a:r>
          </a:p>
          <a:p>
            <a:pPr marL="685800" lvl="2" eaLnBrk="1" hangingPunct="1">
              <a:lnSpc>
                <a:spcPct val="90000"/>
              </a:lnSpc>
              <a:spcBef>
                <a:spcPts val="400"/>
              </a:spcBef>
              <a:spcAft>
                <a:spcPts val="400"/>
              </a:spcAft>
            </a:pPr>
            <a:r>
              <a:rPr lang="en-US" sz="1900">
                <a:latin typeface="Arial" pitchFamily="1" charset="0"/>
                <a:ea typeface="Arial" pitchFamily="1" charset="0"/>
                <a:cs typeface="Arial" pitchFamily="1" charset="0"/>
              </a:rPr>
              <a:t>Examples: Algebra tiles, skateboarder</a:t>
            </a:r>
          </a:p>
          <a:p>
            <a:pPr marL="228600" indent="-228600" eaLnBrk="1" hangingPunct="1">
              <a:lnSpc>
                <a:spcPct val="90000"/>
              </a:lnSpc>
              <a:spcBef>
                <a:spcPts val="400"/>
              </a:spcBef>
              <a:spcAft>
                <a:spcPts val="400"/>
              </a:spcAft>
            </a:pPr>
            <a:r>
              <a:rPr lang="en-US" sz="1900">
                <a:latin typeface="Arial" pitchFamily="1" charset="0"/>
                <a:ea typeface="Arial" pitchFamily="1" charset="0"/>
                <a:cs typeface="Arial" pitchFamily="1" charset="0"/>
              </a:rPr>
              <a:t>Attitude work</a:t>
            </a:r>
          </a:p>
          <a:p>
            <a:pPr marL="457200" lvl="1" indent="-228600" eaLnBrk="1" hangingPunct="1">
              <a:lnSpc>
                <a:spcPct val="90000"/>
              </a:lnSpc>
              <a:spcBef>
                <a:spcPts val="400"/>
              </a:spcBef>
              <a:spcAft>
                <a:spcPts val="400"/>
              </a:spcAft>
            </a:pPr>
            <a:r>
              <a:rPr lang="en-US" sz="1900">
                <a:latin typeface="Arial" pitchFamily="1" charset="0"/>
                <a:ea typeface="Arial" pitchFamily="1" charset="0"/>
                <a:cs typeface="Arial" pitchFamily="1" charset="0"/>
              </a:rPr>
              <a:t>Biggest challenge for students is believing they can do math</a:t>
            </a:r>
          </a:p>
          <a:p>
            <a:pPr marL="457200" lvl="1" indent="-228600" eaLnBrk="1" hangingPunct="1">
              <a:lnSpc>
                <a:spcPct val="90000"/>
              </a:lnSpc>
              <a:spcBef>
                <a:spcPts val="400"/>
              </a:spcBef>
              <a:spcAft>
                <a:spcPts val="400"/>
              </a:spcAft>
            </a:pPr>
            <a:r>
              <a:rPr lang="en-US" sz="1900">
                <a:latin typeface="Arial" pitchFamily="1" charset="0"/>
                <a:ea typeface="Arial" pitchFamily="1" charset="0"/>
                <a:cs typeface="Arial" pitchFamily="1" charset="0"/>
              </a:rPr>
              <a:t>Every third lesson</a:t>
            </a:r>
          </a:p>
          <a:p>
            <a:pPr marL="457200" lvl="1" indent="-228600" eaLnBrk="1" hangingPunct="1">
              <a:lnSpc>
                <a:spcPct val="90000"/>
              </a:lnSpc>
              <a:spcBef>
                <a:spcPts val="400"/>
              </a:spcBef>
              <a:spcAft>
                <a:spcPts val="400"/>
              </a:spcAft>
            </a:pPr>
            <a:r>
              <a:rPr lang="en-US" sz="1900">
                <a:latin typeface="Arial" pitchFamily="1" charset="0"/>
                <a:ea typeface="Arial" pitchFamily="1" charset="0"/>
                <a:cs typeface="Arial" pitchFamily="1" charset="0"/>
              </a:rPr>
              <a:t>Examples:  </a:t>
            </a:r>
          </a:p>
          <a:p>
            <a:pPr marL="685800" lvl="2" eaLnBrk="1" hangingPunct="1">
              <a:lnSpc>
                <a:spcPct val="90000"/>
              </a:lnSpc>
              <a:spcBef>
                <a:spcPts val="400"/>
              </a:spcBef>
              <a:spcAft>
                <a:spcPts val="400"/>
              </a:spcAft>
            </a:pPr>
            <a:r>
              <a:rPr lang="en-US" sz="1900">
                <a:latin typeface="Arial" pitchFamily="1" charset="0"/>
                <a:ea typeface="Arial" pitchFamily="1" charset="0"/>
                <a:cs typeface="Arial" pitchFamily="1" charset="0"/>
              </a:rPr>
              <a:t>How the brain grows (they loved this!)</a:t>
            </a:r>
          </a:p>
          <a:p>
            <a:pPr marL="685800" lvl="2" eaLnBrk="1" hangingPunct="1">
              <a:lnSpc>
                <a:spcPct val="90000"/>
              </a:lnSpc>
              <a:spcBef>
                <a:spcPts val="400"/>
              </a:spcBef>
              <a:spcAft>
                <a:spcPts val="400"/>
              </a:spcAft>
            </a:pPr>
            <a:r>
              <a:rPr lang="en-US" sz="1900">
                <a:latin typeface="Arial" pitchFamily="1" charset="0"/>
                <a:ea typeface="Arial" pitchFamily="1" charset="0"/>
                <a:cs typeface="Arial" pitchFamily="1" charset="0"/>
              </a:rPr>
              <a:t>What quality group work looks like</a:t>
            </a:r>
          </a:p>
          <a:p>
            <a:pPr marL="685800" lvl="2" eaLnBrk="1" hangingPunct="1">
              <a:lnSpc>
                <a:spcPct val="90000"/>
              </a:lnSpc>
              <a:spcBef>
                <a:spcPts val="400"/>
              </a:spcBef>
              <a:spcAft>
                <a:spcPts val="400"/>
              </a:spcAft>
            </a:pPr>
            <a:r>
              <a:rPr lang="en-US" sz="1900">
                <a:latin typeface="Arial" pitchFamily="1" charset="0"/>
                <a:ea typeface="Arial" pitchFamily="1" charset="0"/>
                <a:cs typeface="Arial" pitchFamily="1" charset="0"/>
              </a:rPr>
              <a:t>Strategies for solving problems</a:t>
            </a:r>
          </a:p>
          <a:p>
            <a:pPr marL="685800" lvl="2" eaLnBrk="1" hangingPunct="1">
              <a:lnSpc>
                <a:spcPct val="90000"/>
              </a:lnSpc>
              <a:spcBef>
                <a:spcPts val="400"/>
              </a:spcBef>
              <a:spcAft>
                <a:spcPts val="400"/>
              </a:spcAft>
            </a:pPr>
            <a:r>
              <a:rPr lang="en-US" sz="1900">
                <a:latin typeface="Arial" pitchFamily="1" charset="0"/>
                <a:ea typeface="Arial" pitchFamily="1" charset="0"/>
                <a:cs typeface="Arial" pitchFamily="1" charset="0"/>
              </a:rPr>
              <a:t>Being givers and getters of information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457200" y="304800"/>
            <a:ext cx="6324600" cy="685800"/>
          </a:xfrm>
          <a:prstGeom prst="rect">
            <a:avLst/>
          </a:prstGeom>
        </p:spPr>
        <p:txBody>
          <a:bodyPr anchor="ctr">
            <a:normAutofit/>
          </a:bodyPr>
          <a:lstStyle/>
          <a:p>
            <a:pPr defTabSz="457200" fontAlgn="auto">
              <a:spcAft>
                <a:spcPts val="0"/>
              </a:spcAft>
              <a:defRPr/>
            </a:pPr>
            <a:r>
              <a:rPr lang="en-US" sz="1600" b="1" cap="all" dirty="0">
                <a:solidFill>
                  <a:schemeClr val="bg1"/>
                </a:solidFill>
                <a:latin typeface="Arial"/>
                <a:ea typeface="+mj-ea"/>
                <a:cs typeface="Arial"/>
              </a:rPr>
              <a:t>WHY INTENSIFIED ALGEBRA works for us</a:t>
            </a:r>
          </a:p>
        </p:txBody>
      </p:sp>
      <p:sp>
        <p:nvSpPr>
          <p:cNvPr id="97282"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9E62DA87-B0EF-1247-8333-F5A843B2F646}" type="slidenum">
              <a:rPr lang="en-US" sz="1200">
                <a:solidFill>
                  <a:srgbClr val="7F7F7F"/>
                </a:solidFill>
                <a:latin typeface="Calibri (Body)" charset="0"/>
                <a:ea typeface="Calibri (Body)" charset="0"/>
                <a:cs typeface="Calibri (Body)" charset="0"/>
              </a:rPr>
              <a:pPr algn="r"/>
              <a:t>42</a:t>
            </a:fld>
            <a:endParaRPr lang="en-US" sz="1200">
              <a:solidFill>
                <a:srgbClr val="7F7F7F"/>
              </a:solidFill>
              <a:latin typeface="Calibri (Body)" charset="0"/>
              <a:ea typeface="Calibri (Body)" charset="0"/>
              <a:cs typeface="Calibri (Body)" charset="0"/>
            </a:endParaRPr>
          </a:p>
        </p:txBody>
      </p:sp>
      <p:sp>
        <p:nvSpPr>
          <p:cNvPr id="97283"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sp>
        <p:nvSpPr>
          <p:cNvPr id="97284" name="Content Placeholder 7"/>
          <p:cNvSpPr>
            <a:spLocks noGrp="1"/>
          </p:cNvSpPr>
          <p:nvPr>
            <p:ph idx="1"/>
          </p:nvPr>
        </p:nvSpPr>
        <p:spPr>
          <a:xfrm>
            <a:off x="457200" y="1447800"/>
            <a:ext cx="8229600" cy="4525963"/>
          </a:xfrm>
        </p:spPr>
        <p:txBody>
          <a:bodyPr/>
          <a:lstStyle/>
          <a:p>
            <a:pPr marL="228600" indent="-228600" eaLnBrk="1" hangingPunct="1">
              <a:spcBef>
                <a:spcPts val="400"/>
              </a:spcBef>
              <a:spcAft>
                <a:spcPts val="400"/>
              </a:spcAft>
            </a:pPr>
            <a:r>
              <a:rPr lang="en-US" sz="1900">
                <a:latin typeface="Arial" pitchFamily="1" charset="0"/>
                <a:ea typeface="Arial" pitchFamily="1" charset="0"/>
                <a:cs typeface="Arial" pitchFamily="1" charset="0"/>
              </a:rPr>
              <a:t>Full program materials</a:t>
            </a:r>
          </a:p>
          <a:p>
            <a:pPr marL="457200" lvl="1" indent="-228600" eaLnBrk="1" hangingPunct="1">
              <a:spcBef>
                <a:spcPts val="400"/>
              </a:spcBef>
              <a:spcAft>
                <a:spcPts val="400"/>
              </a:spcAft>
            </a:pPr>
            <a:r>
              <a:rPr lang="en-US" sz="1900">
                <a:latin typeface="Arial" pitchFamily="1" charset="0"/>
                <a:ea typeface="Arial" pitchFamily="1" charset="0"/>
                <a:cs typeface="Arial" pitchFamily="1" charset="0"/>
              </a:rPr>
              <a:t>Classwork</a:t>
            </a:r>
          </a:p>
          <a:p>
            <a:pPr marL="457200" lvl="1" indent="-228600" eaLnBrk="1" hangingPunct="1">
              <a:spcBef>
                <a:spcPts val="400"/>
              </a:spcBef>
              <a:spcAft>
                <a:spcPts val="400"/>
              </a:spcAft>
            </a:pPr>
            <a:r>
              <a:rPr lang="en-US" sz="1900">
                <a:latin typeface="Arial" pitchFamily="1" charset="0"/>
                <a:ea typeface="Arial" pitchFamily="1" charset="0"/>
                <a:cs typeface="Arial" pitchFamily="1" charset="0"/>
              </a:rPr>
              <a:t>Homework</a:t>
            </a:r>
          </a:p>
          <a:p>
            <a:pPr marL="457200" lvl="1" indent="-228600" eaLnBrk="1" hangingPunct="1">
              <a:spcBef>
                <a:spcPts val="400"/>
              </a:spcBef>
              <a:spcAft>
                <a:spcPts val="400"/>
              </a:spcAft>
            </a:pPr>
            <a:r>
              <a:rPr lang="en-US" sz="1900">
                <a:latin typeface="Arial" pitchFamily="1" charset="0"/>
                <a:ea typeface="Arial" pitchFamily="1" charset="0"/>
                <a:cs typeface="Arial" pitchFamily="1" charset="0"/>
              </a:rPr>
              <a:t>Assessments</a:t>
            </a:r>
          </a:p>
          <a:p>
            <a:pPr marL="228600" indent="-228600" eaLnBrk="1" hangingPunct="1">
              <a:spcBef>
                <a:spcPts val="400"/>
              </a:spcBef>
              <a:spcAft>
                <a:spcPts val="400"/>
              </a:spcAft>
            </a:pPr>
            <a:r>
              <a:rPr lang="en-US" sz="1900">
                <a:latin typeface="Arial" pitchFamily="1" charset="0"/>
                <a:ea typeface="Arial" pitchFamily="1" charset="0"/>
                <a:cs typeface="Arial" pitchFamily="1" charset="0"/>
              </a:rPr>
              <a:t>Teacher support</a:t>
            </a:r>
          </a:p>
          <a:p>
            <a:pPr marL="457200" lvl="1" indent="-228600" eaLnBrk="1" hangingPunct="1">
              <a:spcBef>
                <a:spcPts val="400"/>
              </a:spcBef>
              <a:spcAft>
                <a:spcPts val="400"/>
              </a:spcAft>
            </a:pPr>
            <a:r>
              <a:rPr lang="en-US" sz="1900">
                <a:latin typeface="Arial" pitchFamily="1" charset="0"/>
                <a:ea typeface="Arial" pitchFamily="1" charset="0"/>
                <a:cs typeface="Arial" pitchFamily="1" charset="0"/>
              </a:rPr>
              <a:t>Advice for instruction</a:t>
            </a:r>
          </a:p>
          <a:p>
            <a:pPr marL="457200" lvl="1" indent="-228600" eaLnBrk="1" hangingPunct="1">
              <a:spcBef>
                <a:spcPts val="400"/>
              </a:spcBef>
              <a:spcAft>
                <a:spcPts val="400"/>
              </a:spcAft>
            </a:pPr>
            <a:r>
              <a:rPr lang="en-US" sz="1900">
                <a:latin typeface="Arial" pitchFamily="1" charset="0"/>
                <a:ea typeface="Arial" pitchFamily="1" charset="0"/>
                <a:cs typeface="Arial" pitchFamily="1" charset="0"/>
              </a:rPr>
              <a:t>Knowledgeable and helpful by phone and email</a:t>
            </a:r>
          </a:p>
          <a:p>
            <a:pPr marL="228600" indent="-228600" eaLnBrk="1" hangingPunct="1"/>
            <a:endParaRPr lang="en-US" sz="1900">
              <a:latin typeface="Arial" pitchFamily="1" charset="0"/>
              <a:ea typeface="Arial" pitchFamily="1" charset="0"/>
              <a:cs typeface="Arial" pitchFamily="1" charset="0"/>
            </a:endParaRPr>
          </a:p>
          <a:p>
            <a:pPr marL="228600" indent="-228600" eaLnBrk="1" hangingPunct="1"/>
            <a:endParaRPr lang="en-US" sz="1900">
              <a:latin typeface="Arial" pitchFamily="1" charset="0"/>
              <a:ea typeface="Arial" pitchFamily="1" charset="0"/>
              <a:cs typeface="Arial" pitchFamily="1" charset="0"/>
            </a:endParaRPr>
          </a:p>
          <a:p>
            <a:pPr marL="228600" indent="-228600" eaLnBrk="1" hangingPunct="1"/>
            <a:endParaRPr lang="en-US" sz="1900">
              <a:latin typeface="Arial" pitchFamily="1" charset="0"/>
              <a:ea typeface="Arial" pitchFamily="1" charset="0"/>
              <a:cs typeface="Arial" pitchFamily="1"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457200" y="304800"/>
            <a:ext cx="6324600" cy="685800"/>
          </a:xfrm>
          <a:prstGeom prst="rect">
            <a:avLst/>
          </a:prstGeom>
        </p:spPr>
        <p:txBody>
          <a:bodyPr anchor="ctr">
            <a:normAutofit/>
          </a:bodyPr>
          <a:lstStyle/>
          <a:p>
            <a:pPr defTabSz="457200" fontAlgn="auto">
              <a:spcAft>
                <a:spcPts val="0"/>
              </a:spcAft>
              <a:defRPr/>
            </a:pPr>
            <a:r>
              <a:rPr lang="en-US" sz="1600" b="1" cap="all" dirty="0">
                <a:solidFill>
                  <a:schemeClr val="bg1"/>
                </a:solidFill>
                <a:latin typeface="Arial"/>
                <a:ea typeface="+mj-ea"/>
                <a:cs typeface="Arial"/>
              </a:rPr>
              <a:t>changes</a:t>
            </a:r>
          </a:p>
        </p:txBody>
      </p:sp>
      <p:sp>
        <p:nvSpPr>
          <p:cNvPr id="99330"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936601C0-7BA7-2A49-9D72-F4ED11EBE370}" type="slidenum">
              <a:rPr lang="en-US" sz="1200">
                <a:solidFill>
                  <a:srgbClr val="7F7F7F"/>
                </a:solidFill>
                <a:latin typeface="Calibri (Body)" charset="0"/>
                <a:ea typeface="Calibri (Body)" charset="0"/>
                <a:cs typeface="Calibri (Body)" charset="0"/>
              </a:rPr>
              <a:pPr algn="r"/>
              <a:t>43</a:t>
            </a:fld>
            <a:endParaRPr lang="en-US" sz="1200">
              <a:solidFill>
                <a:srgbClr val="7F7F7F"/>
              </a:solidFill>
              <a:latin typeface="Calibri (Body)" charset="0"/>
              <a:ea typeface="Calibri (Body)" charset="0"/>
              <a:cs typeface="Calibri (Body)" charset="0"/>
            </a:endParaRPr>
          </a:p>
        </p:txBody>
      </p:sp>
      <p:sp>
        <p:nvSpPr>
          <p:cNvPr id="99331"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sp>
        <p:nvSpPr>
          <p:cNvPr id="99332" name="Content Placeholder 7"/>
          <p:cNvSpPr>
            <a:spLocks noGrp="1"/>
          </p:cNvSpPr>
          <p:nvPr>
            <p:ph idx="1"/>
          </p:nvPr>
        </p:nvSpPr>
        <p:spPr>
          <a:xfrm>
            <a:off x="457200" y="1447800"/>
            <a:ext cx="8229600" cy="4525963"/>
          </a:xfrm>
        </p:spPr>
        <p:txBody>
          <a:bodyPr/>
          <a:lstStyle/>
          <a:p>
            <a:pPr marL="228600" indent="-228600" eaLnBrk="1" hangingPunct="1">
              <a:spcBef>
                <a:spcPts val="400"/>
              </a:spcBef>
              <a:spcAft>
                <a:spcPts val="400"/>
              </a:spcAft>
            </a:pPr>
            <a:r>
              <a:rPr lang="en-US" sz="1900">
                <a:latin typeface="Arial" pitchFamily="1" charset="0"/>
                <a:ea typeface="Arial" pitchFamily="1" charset="0"/>
                <a:cs typeface="Arial" pitchFamily="1" charset="0"/>
              </a:rPr>
              <a:t>Workbook </a:t>
            </a:r>
          </a:p>
          <a:p>
            <a:pPr marL="457200" lvl="1" indent="-228600" eaLnBrk="1" hangingPunct="1">
              <a:spcBef>
                <a:spcPts val="400"/>
              </a:spcBef>
              <a:spcAft>
                <a:spcPts val="400"/>
              </a:spcAft>
            </a:pPr>
            <a:r>
              <a:rPr lang="en-US" sz="1900">
                <a:latin typeface="Arial" pitchFamily="1" charset="0"/>
                <a:ea typeface="Arial" pitchFamily="1" charset="0"/>
                <a:cs typeface="Arial" pitchFamily="1" charset="0"/>
              </a:rPr>
              <a:t>Occasionally students need a change of scene/pace</a:t>
            </a:r>
          </a:p>
          <a:p>
            <a:pPr marL="457200" lvl="1" indent="-228600" eaLnBrk="1" hangingPunct="1">
              <a:spcBef>
                <a:spcPts val="400"/>
              </a:spcBef>
              <a:spcAft>
                <a:spcPts val="400"/>
              </a:spcAft>
            </a:pPr>
            <a:r>
              <a:rPr lang="en-US" sz="1900">
                <a:latin typeface="Arial" pitchFamily="1" charset="0"/>
                <a:ea typeface="Arial" pitchFamily="1" charset="0"/>
                <a:cs typeface="Arial" pitchFamily="1" charset="0"/>
              </a:rPr>
              <a:t>Formatting</a:t>
            </a:r>
          </a:p>
          <a:p>
            <a:pPr marL="800100" lvl="2" eaLnBrk="1" hangingPunct="1">
              <a:spcBef>
                <a:spcPts val="400"/>
              </a:spcBef>
              <a:spcAft>
                <a:spcPts val="400"/>
              </a:spcAft>
            </a:pPr>
            <a:r>
              <a:rPr lang="en-US" sz="1900">
                <a:latin typeface="Arial" pitchFamily="1" charset="0"/>
                <a:ea typeface="Arial" pitchFamily="1" charset="0"/>
                <a:cs typeface="Arial" pitchFamily="1" charset="0"/>
              </a:rPr>
              <a:t>Often not enough space to do the work (e.g., solving systems of equations)</a:t>
            </a:r>
          </a:p>
          <a:p>
            <a:pPr marL="800100" lvl="2" eaLnBrk="1" hangingPunct="1">
              <a:spcBef>
                <a:spcPts val="400"/>
              </a:spcBef>
              <a:spcAft>
                <a:spcPts val="400"/>
              </a:spcAft>
            </a:pPr>
            <a:r>
              <a:rPr lang="en-US" sz="1900">
                <a:latin typeface="Arial" pitchFamily="1" charset="0"/>
                <a:ea typeface="Arial" pitchFamily="1" charset="0"/>
                <a:cs typeface="Arial" pitchFamily="1" charset="0"/>
              </a:rPr>
              <a:t>Difficult to graph in a workbook</a:t>
            </a:r>
          </a:p>
          <a:p>
            <a:pPr marL="457200" lvl="1" indent="-228600" eaLnBrk="1" hangingPunct="1">
              <a:spcBef>
                <a:spcPts val="400"/>
              </a:spcBef>
              <a:spcAft>
                <a:spcPts val="400"/>
              </a:spcAft>
            </a:pPr>
            <a:r>
              <a:rPr lang="en-US" sz="1900">
                <a:latin typeface="Arial" pitchFamily="1" charset="0"/>
                <a:ea typeface="Arial" pitchFamily="1" charset="0"/>
                <a:cs typeface="Arial" pitchFamily="1" charset="0"/>
              </a:rPr>
              <a:t>Summarizing in notebooks</a:t>
            </a:r>
          </a:p>
          <a:p>
            <a:pPr marL="228600" indent="-228600" eaLnBrk="1" hangingPunct="1">
              <a:spcBef>
                <a:spcPts val="400"/>
              </a:spcBef>
              <a:spcAft>
                <a:spcPts val="400"/>
              </a:spcAft>
            </a:pPr>
            <a:r>
              <a:rPr lang="en-US" sz="1900">
                <a:latin typeface="Arial" pitchFamily="1" charset="0"/>
                <a:ea typeface="Arial" pitchFamily="1" charset="0"/>
                <a:cs typeface="Arial" pitchFamily="1" charset="0"/>
              </a:rPr>
              <a:t>Assessments</a:t>
            </a:r>
          </a:p>
          <a:p>
            <a:pPr marL="457200" lvl="1" indent="-228600" eaLnBrk="1" hangingPunct="1">
              <a:spcBef>
                <a:spcPts val="400"/>
              </a:spcBef>
              <a:spcAft>
                <a:spcPts val="400"/>
              </a:spcAft>
            </a:pPr>
            <a:r>
              <a:rPr lang="en-US" sz="1900">
                <a:latin typeface="Arial" pitchFamily="1" charset="0"/>
                <a:ea typeface="Arial" pitchFamily="1" charset="0"/>
                <a:cs typeface="Arial" pitchFamily="1" charset="0"/>
              </a:rPr>
              <a:t>Available in Word format</a:t>
            </a:r>
          </a:p>
          <a:p>
            <a:pPr marL="457200" lvl="1" indent="-228600" eaLnBrk="1" hangingPunct="1">
              <a:spcBef>
                <a:spcPts val="400"/>
              </a:spcBef>
              <a:spcAft>
                <a:spcPts val="400"/>
              </a:spcAft>
            </a:pPr>
            <a:r>
              <a:rPr lang="en-US" sz="1900">
                <a:latin typeface="Arial" pitchFamily="1" charset="0"/>
                <a:ea typeface="Arial" pitchFamily="1" charset="0"/>
                <a:cs typeface="Arial" pitchFamily="1" charset="0"/>
              </a:rPr>
              <a:t>Multiple versions </a:t>
            </a:r>
          </a:p>
          <a:p>
            <a:pPr marL="457200" lvl="1" indent="-228600" eaLnBrk="1" hangingPunct="1">
              <a:lnSpc>
                <a:spcPct val="80000"/>
              </a:lnSpc>
              <a:buFont typeface="Arial" pitchFamily="1" charset="0"/>
              <a:buNone/>
            </a:pPr>
            <a:endParaRPr lang="en-US" sz="1900">
              <a:latin typeface="Arial" pitchFamily="1" charset="0"/>
              <a:ea typeface="Arial" pitchFamily="1" charset="0"/>
              <a:cs typeface="Arial" pitchFamily="1" charset="0"/>
            </a:endParaRPr>
          </a:p>
          <a:p>
            <a:pPr marL="228600" indent="-228600" eaLnBrk="1" hangingPunct="1"/>
            <a:endParaRPr lang="en-US" sz="1900">
              <a:latin typeface="Arial" pitchFamily="1" charset="0"/>
              <a:ea typeface="Arial" pitchFamily="1" charset="0"/>
              <a:cs typeface="Arial" pitchFamily="1"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457200" y="304800"/>
            <a:ext cx="6324600" cy="685800"/>
          </a:xfrm>
          <a:prstGeom prst="rect">
            <a:avLst/>
          </a:prstGeom>
        </p:spPr>
        <p:txBody>
          <a:bodyPr anchor="ctr">
            <a:normAutofit/>
          </a:bodyPr>
          <a:lstStyle/>
          <a:p>
            <a:pPr defTabSz="457200" fontAlgn="auto">
              <a:spcAft>
                <a:spcPts val="0"/>
              </a:spcAft>
              <a:defRPr/>
            </a:pPr>
            <a:r>
              <a:rPr lang="en-US" sz="1600" b="1" cap="all" dirty="0">
                <a:solidFill>
                  <a:schemeClr val="bg1"/>
                </a:solidFill>
                <a:latin typeface="Arial"/>
                <a:ea typeface="+mj-ea"/>
                <a:cs typeface="Arial"/>
              </a:rPr>
              <a:t>summary</a:t>
            </a:r>
          </a:p>
        </p:txBody>
      </p:sp>
      <p:sp>
        <p:nvSpPr>
          <p:cNvPr id="101378"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542D2052-46B8-2548-80B1-B23E7B275118}" type="slidenum">
              <a:rPr lang="en-US" sz="1200">
                <a:solidFill>
                  <a:srgbClr val="7F7F7F"/>
                </a:solidFill>
                <a:latin typeface="Calibri (Body)" charset="0"/>
                <a:ea typeface="Calibri (Body)" charset="0"/>
                <a:cs typeface="Calibri (Body)" charset="0"/>
              </a:rPr>
              <a:pPr algn="r"/>
              <a:t>44</a:t>
            </a:fld>
            <a:endParaRPr lang="en-US" sz="1200">
              <a:solidFill>
                <a:srgbClr val="7F7F7F"/>
              </a:solidFill>
              <a:latin typeface="Calibri (Body)" charset="0"/>
              <a:ea typeface="Calibri (Body)" charset="0"/>
              <a:cs typeface="Calibri (Body)" charset="0"/>
            </a:endParaRPr>
          </a:p>
        </p:txBody>
      </p:sp>
      <p:sp>
        <p:nvSpPr>
          <p:cNvPr id="101379"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sp>
        <p:nvSpPr>
          <p:cNvPr id="101380" name="Content Placeholder 7"/>
          <p:cNvSpPr>
            <a:spLocks noGrp="1"/>
          </p:cNvSpPr>
          <p:nvPr>
            <p:ph idx="1"/>
          </p:nvPr>
        </p:nvSpPr>
        <p:spPr>
          <a:xfrm>
            <a:off x="457200" y="1447800"/>
            <a:ext cx="8229600" cy="4525963"/>
          </a:xfrm>
        </p:spPr>
        <p:txBody>
          <a:bodyPr/>
          <a:lstStyle/>
          <a:p>
            <a:pPr marL="228600" indent="-228600" eaLnBrk="1" hangingPunct="1">
              <a:spcBef>
                <a:spcPts val="400"/>
              </a:spcBef>
              <a:spcAft>
                <a:spcPts val="400"/>
              </a:spcAft>
            </a:pPr>
            <a:r>
              <a:rPr lang="en-US" sz="1900">
                <a:latin typeface="Arial" pitchFamily="1" charset="0"/>
                <a:ea typeface="Arial" pitchFamily="1" charset="0"/>
                <a:cs typeface="Arial" pitchFamily="1" charset="0"/>
              </a:rPr>
              <a:t>First semester pass rate was higher in Intensified than my other Algebra 1 class</a:t>
            </a:r>
          </a:p>
          <a:p>
            <a:pPr marL="228600" indent="-228600" eaLnBrk="1" hangingPunct="1">
              <a:spcBef>
                <a:spcPts val="400"/>
              </a:spcBef>
              <a:spcAft>
                <a:spcPts val="400"/>
              </a:spcAft>
            </a:pPr>
            <a:r>
              <a:rPr lang="en-US" sz="1900">
                <a:latin typeface="Arial" pitchFamily="1" charset="0"/>
                <a:ea typeface="Arial" pitchFamily="1" charset="0"/>
                <a:cs typeface="Arial" pitchFamily="1" charset="0"/>
              </a:rPr>
              <a:t>It</a:t>
            </a:r>
            <a:r>
              <a:rPr lang="ja-JP" altLang="en-US" sz="1900">
                <a:latin typeface="Arial" pitchFamily="1" charset="0"/>
                <a:ea typeface="Arial" pitchFamily="1" charset="0"/>
                <a:cs typeface="Arial" pitchFamily="1" charset="0"/>
              </a:rPr>
              <a:t>’</a:t>
            </a:r>
            <a:r>
              <a:rPr lang="en-US" altLang="ja-JP" sz="1900">
                <a:latin typeface="Arial" pitchFamily="1" charset="0"/>
                <a:ea typeface="Arial" pitchFamily="1" charset="0"/>
                <a:cs typeface="Arial" pitchFamily="1" charset="0"/>
              </a:rPr>
              <a:t>s exhausting teaching a two-period block class to struggling learners</a:t>
            </a:r>
          </a:p>
          <a:p>
            <a:pPr marL="228600" indent="-228600" eaLnBrk="1" hangingPunct="1">
              <a:spcBef>
                <a:spcPts val="400"/>
              </a:spcBef>
              <a:spcAft>
                <a:spcPts val="400"/>
              </a:spcAft>
            </a:pPr>
            <a:r>
              <a:rPr lang="en-US" sz="1900">
                <a:latin typeface="Arial" pitchFamily="1" charset="0"/>
                <a:ea typeface="Arial" pitchFamily="1" charset="0"/>
                <a:cs typeface="Arial" pitchFamily="1" charset="0"/>
              </a:rPr>
              <a:t>It</a:t>
            </a:r>
            <a:r>
              <a:rPr lang="ja-JP" altLang="en-US" sz="1900">
                <a:latin typeface="Arial" pitchFamily="1" charset="0"/>
                <a:ea typeface="Arial" pitchFamily="1" charset="0"/>
                <a:cs typeface="Arial" pitchFamily="1" charset="0"/>
              </a:rPr>
              <a:t>’</a:t>
            </a:r>
            <a:r>
              <a:rPr lang="en-US" altLang="ja-JP" sz="1900">
                <a:latin typeface="Arial" pitchFamily="1" charset="0"/>
                <a:ea typeface="Arial" pitchFamily="1" charset="0"/>
                <a:cs typeface="Arial" pitchFamily="1" charset="0"/>
              </a:rPr>
              <a:t>s rewarding teaching a two-period block class to struggling learners</a:t>
            </a:r>
          </a:p>
          <a:p>
            <a:pPr marL="228600" indent="-228600" eaLnBrk="1" hangingPunct="1">
              <a:spcBef>
                <a:spcPts val="400"/>
              </a:spcBef>
              <a:spcAft>
                <a:spcPts val="400"/>
              </a:spcAft>
            </a:pPr>
            <a:r>
              <a:rPr lang="en-US" sz="1900">
                <a:latin typeface="Arial" pitchFamily="1" charset="0"/>
                <a:ea typeface="Arial" pitchFamily="1" charset="0"/>
                <a:cs typeface="Arial" pitchFamily="1" charset="0"/>
              </a:rPr>
              <a:t>The program works—but takes dedicated teachers who believe that all students can learn math</a:t>
            </a:r>
          </a:p>
          <a:p>
            <a:pPr marL="228600" indent="-228600" eaLnBrk="1" hangingPunct="1"/>
            <a:endParaRPr lang="en-US" sz="1900">
              <a:latin typeface="Arial" pitchFamily="1" charset="0"/>
              <a:ea typeface="Arial" pitchFamily="1" charset="0"/>
              <a:cs typeface="Arial" pitchFamily="1"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Title 1"/>
          <p:cNvSpPr txBox="1">
            <a:spLocks/>
          </p:cNvSpPr>
          <p:nvPr/>
        </p:nvSpPr>
        <p:spPr>
          <a:xfrm>
            <a:off x="460375" y="2057400"/>
            <a:ext cx="8226425" cy="762000"/>
          </a:xfrm>
          <a:prstGeom prst="rect">
            <a:avLst/>
          </a:prstGeom>
        </p:spPr>
        <p:txBody>
          <a:bodyPr>
            <a:normAutofit/>
          </a:bodyPr>
          <a:lstStyle/>
          <a:p>
            <a:pPr defTabSz="457200" fontAlgn="auto">
              <a:spcAft>
                <a:spcPts val="0"/>
              </a:spcAft>
              <a:defRPr/>
            </a:pPr>
            <a:r>
              <a:rPr lang="en-US" sz="2400" b="1" dirty="0">
                <a:solidFill>
                  <a:srgbClr val="17375E"/>
                </a:solidFill>
                <a:latin typeface="Arial"/>
                <a:ea typeface="+mj-ea"/>
                <a:cs typeface="American Typewriter"/>
              </a:rPr>
              <a:t>QUESTIONS &amp; ANSWERS</a:t>
            </a:r>
          </a:p>
        </p:txBody>
      </p:sp>
      <p:sp>
        <p:nvSpPr>
          <p:cNvPr id="102402" name="TextBox 2"/>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9FF580C7-1234-5F45-ADF0-DE539C7FFEA8}" type="slidenum">
              <a:rPr lang="en-US" sz="1200">
                <a:solidFill>
                  <a:srgbClr val="7F7F7F"/>
                </a:solidFill>
                <a:latin typeface="Calibri (Body)" charset="0"/>
                <a:ea typeface="Calibri (Body)" charset="0"/>
                <a:cs typeface="Calibri (Body)" charset="0"/>
              </a:rPr>
              <a:pPr algn="r"/>
              <a:t>45</a:t>
            </a:fld>
            <a:endParaRPr lang="en-US" sz="1200">
              <a:solidFill>
                <a:srgbClr val="7F7F7F"/>
              </a:solidFill>
              <a:latin typeface="Calibri (Body)" charset="0"/>
              <a:ea typeface="Calibri (Body)" charset="0"/>
              <a:cs typeface="Calibri (Body)"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525963"/>
          </a:xfrm>
        </p:spPr>
        <p:txBody>
          <a:bodyPr>
            <a:normAutofit/>
          </a:bodyPr>
          <a:lstStyle/>
          <a:p>
            <a:pPr marL="230188" indent="-230188">
              <a:spcBef>
                <a:spcPts val="400"/>
              </a:spcBef>
              <a:spcAft>
                <a:spcPts val="400"/>
              </a:spcAft>
            </a:pPr>
            <a:r>
              <a:rPr lang="en-US" sz="1900" dirty="0" smtClean="0">
                <a:latin typeface="Arial"/>
                <a:cs typeface="Arial"/>
              </a:rPr>
              <a:t>Visit the School Turnaround Learning Community Discussion site: </a:t>
            </a:r>
            <a:r>
              <a:rPr lang="en-US" sz="1900" dirty="0" smtClean="0">
                <a:latin typeface="Arial"/>
                <a:cs typeface="Arial"/>
                <a:hlinkClick r:id="rId2"/>
              </a:rPr>
              <a:t>http://www.schoolturnaroundsupport.org/content/discussions</a:t>
            </a:r>
            <a:r>
              <a:rPr lang="en-US" sz="1900" dirty="0" smtClean="0">
                <a:latin typeface="Arial"/>
                <a:cs typeface="Arial"/>
              </a:rPr>
              <a:t>. </a:t>
            </a:r>
          </a:p>
          <a:p>
            <a:pPr marL="230188" indent="-230188">
              <a:spcBef>
                <a:spcPts val="400"/>
              </a:spcBef>
              <a:spcAft>
                <a:spcPts val="400"/>
              </a:spcAft>
            </a:pPr>
            <a:r>
              <a:rPr lang="en-US" sz="1900" dirty="0" smtClean="0">
                <a:latin typeface="Arial"/>
                <a:cs typeface="Arial"/>
              </a:rPr>
              <a:t>Get real-time feedback on the unique challenges facing your school/district until 5pm on Friday</a:t>
            </a:r>
            <a:r>
              <a:rPr lang="en-US" sz="1900" smtClean="0">
                <a:latin typeface="Arial"/>
                <a:cs typeface="Arial"/>
              </a:rPr>
              <a:t>, April 27.</a:t>
            </a:r>
            <a:endParaRPr lang="en-US" sz="1900" dirty="0" smtClean="0">
              <a:latin typeface="Arial"/>
              <a:cs typeface="Arial"/>
            </a:endParaRPr>
          </a:p>
          <a:p>
            <a:pPr marL="230188" indent="-230188">
              <a:spcBef>
                <a:spcPts val="400"/>
              </a:spcBef>
              <a:spcAft>
                <a:spcPts val="400"/>
              </a:spcAft>
            </a:pPr>
            <a:r>
              <a:rPr lang="en-US" sz="1900" dirty="0" smtClean="0">
                <a:latin typeface="Arial"/>
                <a:cs typeface="Arial"/>
              </a:rPr>
              <a:t>Pose questions and/or share promising practices employed in your school/district on the discussion board.</a:t>
            </a:r>
            <a:endParaRPr lang="en-US" sz="1900" dirty="0">
              <a:latin typeface="Arial"/>
              <a:cs typeface="Arial"/>
            </a:endParaRPr>
          </a:p>
        </p:txBody>
      </p:sp>
      <p:sp>
        <p:nvSpPr>
          <p:cNvPr id="4" name="Title 1"/>
          <p:cNvSpPr txBox="1">
            <a:spLocks/>
          </p:cNvSpPr>
          <p:nvPr/>
        </p:nvSpPr>
        <p:spPr>
          <a:xfrm>
            <a:off x="457200" y="457200"/>
            <a:ext cx="7010400" cy="685800"/>
          </a:xfrm>
          <a:prstGeom prst="rect">
            <a:avLst/>
          </a:prstGeom>
        </p:spPr>
        <p:txBody>
          <a:bodyPr anchor="t">
            <a:normAutofit/>
          </a:bodyPr>
          <a:lstStyle/>
          <a:p>
            <a:pPr lvl="0" defTabSz="457200">
              <a:spcBef>
                <a:spcPct val="0"/>
              </a:spcBef>
              <a:defRPr/>
            </a:pPr>
            <a:r>
              <a:rPr lang="en-US" sz="1600" b="1" dirty="0" smtClean="0">
                <a:solidFill>
                  <a:schemeClr val="bg1"/>
                </a:solidFill>
                <a:latin typeface="Arial"/>
                <a:ea typeface="+mj-ea"/>
                <a:cs typeface="Arial"/>
              </a:rPr>
              <a:t>FOR FURTHER DISCUSSION</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10" name="TextBox 9"/>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46</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06455070"/>
      </p:ext>
    </p:extLst>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425" name="Subtitle 2"/>
          <p:cNvSpPr txBox="1">
            <a:spLocks/>
          </p:cNvSpPr>
          <p:nvPr/>
        </p:nvSpPr>
        <p:spPr bwMode="auto">
          <a:xfrm>
            <a:off x="1828800" y="4267200"/>
            <a:ext cx="6324600" cy="2057400"/>
          </a:xfrm>
          <a:prstGeom prst="rect">
            <a:avLst/>
          </a:prstGeom>
          <a:noFill/>
          <a:ln w="9525">
            <a:noFill/>
            <a:miter lim="800000"/>
            <a:headEnd/>
            <a:tailEnd/>
          </a:ln>
        </p:spPr>
        <p:txBody>
          <a:bodyPr>
            <a:prstTxWarp prst="textNoShape">
              <a:avLst/>
            </a:prstTxWarp>
          </a:bodyPr>
          <a:lstStyle/>
          <a:p>
            <a:pPr defTabSz="457200">
              <a:lnSpc>
                <a:spcPts val="1875"/>
              </a:lnSpc>
              <a:spcBef>
                <a:spcPct val="20000"/>
              </a:spcBef>
              <a:buFont typeface="Arial" pitchFamily="1" charset="0"/>
              <a:buNone/>
            </a:pPr>
            <a:r>
              <a:rPr lang="en-US" sz="1400">
                <a:solidFill>
                  <a:schemeClr val="tx2"/>
                </a:solidFill>
                <a:latin typeface="Arial Bold" pitchFamily="1" charset="0"/>
                <a:ea typeface="Arial Bold" pitchFamily="1" charset="0"/>
                <a:cs typeface="Arial Bold" pitchFamily="1" charset="0"/>
              </a:rPr>
              <a:t>TEL 617.728.4446 FAX 617.728.4857 info@jff.org</a:t>
            </a:r>
          </a:p>
          <a:p>
            <a:pPr defTabSz="457200">
              <a:lnSpc>
                <a:spcPts val="1875"/>
              </a:lnSpc>
              <a:spcBef>
                <a:spcPct val="20000"/>
              </a:spcBef>
              <a:buFont typeface="Arial" pitchFamily="1" charset="0"/>
              <a:buNone/>
            </a:pPr>
            <a:r>
              <a:rPr lang="en-US" sz="1400">
                <a:solidFill>
                  <a:schemeClr val="tx2"/>
                </a:solidFill>
                <a:latin typeface="Arial Bold" pitchFamily="1" charset="0"/>
                <a:ea typeface="Arial Bold" pitchFamily="1" charset="0"/>
                <a:cs typeface="Arial Bold" pitchFamily="1" charset="0"/>
              </a:rPr>
              <a:t>88 Broad Street, 8</a:t>
            </a:r>
            <a:r>
              <a:rPr lang="en-US" sz="1400" baseline="30000">
                <a:solidFill>
                  <a:schemeClr val="tx2"/>
                </a:solidFill>
                <a:latin typeface="Arial Bold" pitchFamily="1" charset="0"/>
                <a:ea typeface="Arial Bold" pitchFamily="1" charset="0"/>
                <a:cs typeface="Arial Bold" pitchFamily="1" charset="0"/>
              </a:rPr>
              <a:t>th</a:t>
            </a:r>
            <a:r>
              <a:rPr lang="en-US" sz="1400">
                <a:solidFill>
                  <a:schemeClr val="tx2"/>
                </a:solidFill>
                <a:latin typeface="Arial Bold" pitchFamily="1" charset="0"/>
                <a:ea typeface="Arial Bold" pitchFamily="1" charset="0"/>
                <a:cs typeface="Arial Bold" pitchFamily="1" charset="0"/>
              </a:rPr>
              <a:t> Floor, Boston, MA 02110</a:t>
            </a:r>
          </a:p>
          <a:p>
            <a:pPr defTabSz="457200">
              <a:lnSpc>
                <a:spcPts val="1875"/>
              </a:lnSpc>
              <a:spcBef>
                <a:spcPct val="20000"/>
              </a:spcBef>
            </a:pPr>
            <a:r>
              <a:rPr lang="ro-RO" sz="1400">
                <a:solidFill>
                  <a:schemeClr val="tx2"/>
                </a:solidFill>
                <a:latin typeface="Arial Bold" pitchFamily="1" charset="0"/>
                <a:ea typeface="Arial Bold" pitchFamily="1" charset="0"/>
                <a:cs typeface="Arial Bold" pitchFamily="1" charset="0"/>
              </a:rPr>
              <a:t>122 C Street, NW, Suite 650A, Washington, DC 20001</a:t>
            </a:r>
            <a:endParaRPr lang="en-US" sz="1400">
              <a:solidFill>
                <a:schemeClr val="tx2"/>
              </a:solidFill>
              <a:latin typeface="Arial Bold" pitchFamily="1" charset="0"/>
              <a:ea typeface="Arial Bold" pitchFamily="1" charset="0"/>
              <a:cs typeface="Arial Bold" pitchFamily="1" charset="0"/>
            </a:endParaRPr>
          </a:p>
          <a:p>
            <a:pPr defTabSz="457200">
              <a:lnSpc>
                <a:spcPts val="1875"/>
              </a:lnSpc>
              <a:spcBef>
                <a:spcPct val="20000"/>
              </a:spcBef>
              <a:buFont typeface="Arial" pitchFamily="1" charset="0"/>
              <a:buNone/>
            </a:pPr>
            <a:r>
              <a:rPr lang="en-US" sz="1400" b="1">
                <a:solidFill>
                  <a:schemeClr val="tx2"/>
                </a:solidFill>
                <a:latin typeface="Arial" pitchFamily="1" charset="0"/>
              </a:rPr>
              <a:t>WWW.JFF.ORG</a:t>
            </a:r>
          </a:p>
        </p:txBody>
      </p:sp>
      <p:pic>
        <p:nvPicPr>
          <p:cNvPr id="103426" name="Picture 4"/>
          <p:cNvPicPr>
            <a:picLocks noChangeAspect="1"/>
          </p:cNvPicPr>
          <p:nvPr/>
        </p:nvPicPr>
        <p:blipFill>
          <a:blip r:embed="rId2"/>
          <a:srcRect/>
          <a:stretch>
            <a:fillRect/>
          </a:stretch>
        </p:blipFill>
        <p:spPr bwMode="auto">
          <a:xfrm>
            <a:off x="1219200" y="3581400"/>
            <a:ext cx="3733800" cy="514350"/>
          </a:xfrm>
          <a:prstGeom prst="rect">
            <a:avLst/>
          </a:prstGeom>
          <a:noFill/>
          <a:ln w="9525">
            <a:noFill/>
            <a:miter lim="800000"/>
            <a:headEnd/>
            <a:tailEnd/>
          </a:ln>
        </p:spPr>
      </p:pic>
      <p:sp>
        <p:nvSpPr>
          <p:cNvPr id="6" name="Rectangle 5"/>
          <p:cNvSpPr/>
          <p:nvPr/>
        </p:nvSpPr>
        <p:spPr>
          <a:xfrm>
            <a:off x="0" y="0"/>
            <a:ext cx="9144000" cy="2133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3428" name="Picture 6" descr="OVAE.gif"/>
          <p:cNvPicPr>
            <a:picLocks noChangeAspect="1"/>
          </p:cNvPicPr>
          <p:nvPr/>
        </p:nvPicPr>
        <p:blipFill>
          <a:blip r:embed="rId3"/>
          <a:srcRect/>
          <a:stretch>
            <a:fillRect/>
          </a:stretch>
        </p:blipFill>
        <p:spPr bwMode="auto">
          <a:xfrm>
            <a:off x="685800" y="1295400"/>
            <a:ext cx="1143000" cy="1143000"/>
          </a:xfrm>
          <a:prstGeom prst="rect">
            <a:avLst/>
          </a:prstGeom>
          <a:noFill/>
          <a:ln w="9525">
            <a:noFill/>
            <a:miter lim="800000"/>
            <a:headEnd/>
            <a:tailEnd/>
          </a:ln>
        </p:spPr>
      </p:pic>
      <p:sp>
        <p:nvSpPr>
          <p:cNvPr id="8" name="Rectangle 7"/>
          <p:cNvSpPr/>
          <p:nvPr/>
        </p:nvSpPr>
        <p:spPr>
          <a:xfrm>
            <a:off x="0" y="6096000"/>
            <a:ext cx="9144000" cy="76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3430" name="Subtitle 2"/>
          <p:cNvSpPr txBox="1">
            <a:spLocks/>
          </p:cNvSpPr>
          <p:nvPr/>
        </p:nvSpPr>
        <p:spPr bwMode="auto">
          <a:xfrm>
            <a:off x="1905000" y="1295400"/>
            <a:ext cx="6324600" cy="1828800"/>
          </a:xfrm>
          <a:prstGeom prst="rect">
            <a:avLst/>
          </a:prstGeom>
          <a:noFill/>
          <a:ln w="9525">
            <a:noFill/>
            <a:miter lim="800000"/>
            <a:headEnd/>
            <a:tailEnd/>
          </a:ln>
        </p:spPr>
        <p:txBody>
          <a:bodyPr>
            <a:prstTxWarp prst="textNoShape">
              <a:avLst/>
            </a:prstTxWarp>
          </a:bodyPr>
          <a:lstStyle/>
          <a:p>
            <a:pPr defTabSz="457200">
              <a:lnSpc>
                <a:spcPts val="1875"/>
              </a:lnSpc>
              <a:spcBef>
                <a:spcPct val="20000"/>
              </a:spcBef>
            </a:pPr>
            <a:r>
              <a:rPr lang="en-US" sz="1400">
                <a:solidFill>
                  <a:schemeClr val="tx2"/>
                </a:solidFill>
                <a:latin typeface="Arial" pitchFamily="1" charset="0"/>
                <a:ea typeface="Arial" pitchFamily="1" charset="0"/>
                <a:cs typeface="Arial" pitchFamily="1" charset="0"/>
              </a:rPr>
              <a:t>Office of Elementary &amp; Secondary Education</a:t>
            </a:r>
          </a:p>
          <a:p>
            <a:pPr defTabSz="457200">
              <a:lnSpc>
                <a:spcPts val="1875"/>
              </a:lnSpc>
              <a:spcBef>
                <a:spcPct val="20000"/>
              </a:spcBef>
            </a:pPr>
            <a:endParaRPr lang="en-US" sz="1400">
              <a:solidFill>
                <a:schemeClr val="tx2"/>
              </a:solidFill>
              <a:latin typeface="Arial" pitchFamily="1" charset="0"/>
              <a:ea typeface="Arial" pitchFamily="1" charset="0"/>
              <a:cs typeface="Arial" pitchFamily="1" charset="0"/>
            </a:endParaRPr>
          </a:p>
          <a:p>
            <a:pPr defTabSz="457200">
              <a:lnSpc>
                <a:spcPts val="1875"/>
              </a:lnSpc>
              <a:spcBef>
                <a:spcPct val="20000"/>
              </a:spcBef>
            </a:pPr>
            <a:r>
              <a:rPr lang="en-US" sz="1400">
                <a:solidFill>
                  <a:schemeClr val="tx2"/>
                </a:solidFill>
                <a:latin typeface="Arial" pitchFamily="1" charset="0"/>
                <a:ea typeface="Arial" pitchFamily="1" charset="0"/>
                <a:cs typeface="Arial" pitchFamily="1" charset="0"/>
              </a:rPr>
              <a:t>TEL 1.800.872.5327</a:t>
            </a:r>
          </a:p>
          <a:p>
            <a:pPr defTabSz="457200">
              <a:lnSpc>
                <a:spcPts val="1875"/>
              </a:lnSpc>
              <a:spcBef>
                <a:spcPct val="20000"/>
              </a:spcBef>
            </a:pPr>
            <a:r>
              <a:rPr lang="en-US" sz="1400">
                <a:solidFill>
                  <a:schemeClr val="tx2"/>
                </a:solidFill>
                <a:latin typeface="Arial Bold" pitchFamily="1" charset="0"/>
                <a:ea typeface="Arial Bold" pitchFamily="1" charset="0"/>
                <a:cs typeface="Arial Bold" pitchFamily="1" charset="0"/>
              </a:rPr>
              <a:t>400 Maryland Avenue, SW, Washington, D.C. 20202</a:t>
            </a:r>
          </a:p>
          <a:p>
            <a:pPr defTabSz="457200">
              <a:lnSpc>
                <a:spcPts val="1875"/>
              </a:lnSpc>
              <a:spcBef>
                <a:spcPct val="20000"/>
              </a:spcBef>
            </a:pPr>
            <a:r>
              <a:rPr lang="en-US" sz="1400" b="1">
                <a:solidFill>
                  <a:schemeClr val="tx2"/>
                </a:solidFill>
                <a:latin typeface="Arial" pitchFamily="1" charset="0"/>
                <a:ea typeface="Arial" pitchFamily="1" charset="0"/>
                <a:cs typeface="Arial" pitchFamily="1" charset="0"/>
              </a:rPr>
              <a:t>www.ed.gov</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2529" name="Picture 4"/>
          <p:cNvPicPr>
            <a:picLocks noChangeAspect="1" noChangeArrowheads="1"/>
          </p:cNvPicPr>
          <p:nvPr/>
        </p:nvPicPr>
        <p:blipFill>
          <a:blip r:embed="rId3"/>
          <a:srcRect t="3661" r="1303" b="5067"/>
          <a:stretch>
            <a:fillRect/>
          </a:stretch>
        </p:blipFill>
        <p:spPr bwMode="auto">
          <a:xfrm>
            <a:off x="1676400" y="2514600"/>
            <a:ext cx="6172200" cy="3902075"/>
          </a:xfrm>
          <a:prstGeom prst="rect">
            <a:avLst/>
          </a:prstGeom>
          <a:noFill/>
          <a:ln w="9525">
            <a:noFill/>
            <a:miter lim="800000"/>
            <a:headEnd/>
            <a:tailEnd/>
          </a:ln>
        </p:spPr>
      </p:pic>
      <p:sp>
        <p:nvSpPr>
          <p:cNvPr id="22530" name="Rectangle 2"/>
          <p:cNvSpPr>
            <a:spLocks noGrp="1" noChangeArrowheads="1"/>
          </p:cNvSpPr>
          <p:nvPr>
            <p:ph type="title" idx="4294967295"/>
          </p:nvPr>
        </p:nvSpPr>
        <p:spPr>
          <a:xfrm>
            <a:off x="457200" y="228600"/>
            <a:ext cx="8610600" cy="762000"/>
          </a:xfrm>
        </p:spPr>
        <p:txBody>
          <a:bodyPr/>
          <a:lstStyle/>
          <a:p>
            <a:pPr algn="l" eaLnBrk="1" hangingPunct="1"/>
            <a:r>
              <a:rPr lang="en-US" sz="1600" b="1">
                <a:solidFill>
                  <a:schemeClr val="bg1"/>
                </a:solidFill>
                <a:latin typeface="Arial" pitchFamily="1" charset="0"/>
                <a:ea typeface="Arial" pitchFamily="1" charset="0"/>
                <a:cs typeface="Arial" pitchFamily="1" charset="0"/>
              </a:rPr>
              <a:t>PRACTICE</a:t>
            </a:r>
          </a:p>
        </p:txBody>
      </p:sp>
      <p:sp>
        <p:nvSpPr>
          <p:cNvPr id="2" name="Rectangle 3"/>
          <p:cNvSpPr>
            <a:spLocks noChangeArrowheads="1"/>
          </p:cNvSpPr>
          <p:nvPr/>
        </p:nvSpPr>
        <p:spPr bwMode="auto">
          <a:xfrm>
            <a:off x="533400" y="1447800"/>
            <a:ext cx="8610600" cy="677863"/>
          </a:xfrm>
          <a:prstGeom prst="rect">
            <a:avLst/>
          </a:prstGeom>
          <a:noFill/>
          <a:ln w="9525">
            <a:noFill/>
            <a:miter lim="800000"/>
            <a:headEnd/>
            <a:tailEnd/>
          </a:ln>
        </p:spPr>
        <p:txBody>
          <a:bodyPr>
            <a:prstTxWarp prst="textNoShape">
              <a:avLst/>
            </a:prstTxWarp>
            <a:spAutoFit/>
          </a:bodyPr>
          <a:lstStyle/>
          <a:p>
            <a:pPr>
              <a:spcBef>
                <a:spcPts val="600"/>
              </a:spcBef>
              <a:spcAft>
                <a:spcPts val="600"/>
              </a:spcAft>
            </a:pPr>
            <a:r>
              <a:rPr lang="en-US" sz="1900">
                <a:latin typeface="Arial" pitchFamily="1" charset="0"/>
                <a:sym typeface="Wingdings" pitchFamily="1" charset="2"/>
              </a:rPr>
              <a:t>In the </a:t>
            </a:r>
            <a:r>
              <a:rPr lang="en-US" sz="1900" b="1">
                <a:solidFill>
                  <a:srgbClr val="800000"/>
                </a:solidFill>
                <a:latin typeface="Arial" pitchFamily="1" charset="0"/>
                <a:sym typeface="Wingdings" pitchFamily="1" charset="2"/>
              </a:rPr>
              <a:t>Chat Room</a:t>
            </a:r>
            <a:r>
              <a:rPr lang="en-US" sz="1900">
                <a:latin typeface="Arial" pitchFamily="1" charset="0"/>
                <a:sym typeface="Wingdings" pitchFamily="1" charset="2"/>
              </a:rPr>
              <a:t>, please type the name of your organization, your location, and how many people are attending with you today.</a:t>
            </a:r>
          </a:p>
        </p:txBody>
      </p:sp>
      <p:sp>
        <p:nvSpPr>
          <p:cNvPr id="22532" name="TextBox 4"/>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AE0BD6A1-49E9-EB4A-99FF-8D83D3686686}" type="slidenum">
              <a:rPr lang="en-US" sz="1200">
                <a:solidFill>
                  <a:srgbClr val="7F7F7F"/>
                </a:solidFill>
                <a:latin typeface="Calibri (Body)" charset="0"/>
                <a:ea typeface="Calibri (Body)" charset="0"/>
                <a:cs typeface="Calibri (Body)" charset="0"/>
              </a:rPr>
              <a:pPr algn="r"/>
              <a:t>5</a:t>
            </a:fld>
            <a:endParaRPr lang="en-US" sz="1200">
              <a:solidFill>
                <a:srgbClr val="7F7F7F"/>
              </a:solidFill>
              <a:latin typeface="Calibri (Body)" charset="0"/>
              <a:ea typeface="Calibri (Body)" charset="0"/>
              <a:cs typeface="Calibri (Body)"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762000" y="3124200"/>
            <a:ext cx="7772400" cy="685800"/>
          </a:xfrm>
          <a:prstGeom prst="rect">
            <a:avLst/>
          </a:prstGeom>
        </p:spPr>
        <p:txBody>
          <a:bodyPr>
            <a:normAutofit/>
          </a:bodyPr>
          <a:lstStyle/>
          <a:p>
            <a:pPr fontAlgn="auto">
              <a:spcBef>
                <a:spcPts val="0"/>
              </a:spcBef>
              <a:spcAft>
                <a:spcPts val="0"/>
              </a:spcAft>
              <a:defRPr/>
            </a:pPr>
            <a:r>
              <a:rPr lang="en-US" b="1" cap="all" dirty="0">
                <a:solidFill>
                  <a:srgbClr val="1F497D"/>
                </a:solidFill>
                <a:latin typeface="Arial"/>
                <a:ea typeface="+mn-ea"/>
                <a:cs typeface="Arial"/>
              </a:rPr>
              <a:t>ALGEBRA INTENSIFICATION: </a:t>
            </a:r>
          </a:p>
          <a:p>
            <a:pPr fontAlgn="auto">
              <a:spcBef>
                <a:spcPts val="0"/>
              </a:spcBef>
              <a:spcAft>
                <a:spcPts val="0"/>
              </a:spcAft>
              <a:defRPr/>
            </a:pPr>
            <a:r>
              <a:rPr lang="en-US" b="1" cap="all" dirty="0">
                <a:solidFill>
                  <a:srgbClr val="1F497D"/>
                </a:solidFill>
                <a:latin typeface="Arial"/>
                <a:ea typeface="+mn-ea"/>
                <a:cs typeface="Arial"/>
              </a:rPr>
              <a:t>Research-based Interventions for Algebra Success</a:t>
            </a:r>
          </a:p>
        </p:txBody>
      </p:sp>
      <p:pic>
        <p:nvPicPr>
          <p:cNvPr id="24578" name="Picture 4" descr="JFF_NewLogo_Stacked.jpg"/>
          <p:cNvPicPr>
            <a:picLocks noChangeAspect="1"/>
          </p:cNvPicPr>
          <p:nvPr/>
        </p:nvPicPr>
        <p:blipFill>
          <a:blip r:embed="rId3"/>
          <a:srcRect/>
          <a:stretch>
            <a:fillRect/>
          </a:stretch>
        </p:blipFill>
        <p:spPr bwMode="auto">
          <a:xfrm>
            <a:off x="3429000" y="5867400"/>
            <a:ext cx="2286000" cy="639763"/>
          </a:xfrm>
          <a:prstGeom prst="rect">
            <a:avLst/>
          </a:prstGeom>
          <a:noFill/>
          <a:ln w="9525">
            <a:noFill/>
            <a:miter lim="800000"/>
            <a:headEnd/>
            <a:tailEnd/>
          </a:ln>
        </p:spPr>
      </p:pic>
      <p:sp>
        <p:nvSpPr>
          <p:cNvPr id="6" name="Rectangle 5"/>
          <p:cNvSpPr/>
          <p:nvPr/>
        </p:nvSpPr>
        <p:spPr>
          <a:xfrm>
            <a:off x="0" y="0"/>
            <a:ext cx="9144000" cy="205740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atin typeface="Arial"/>
              <a:cs typeface="Arial"/>
            </a:endParaRPr>
          </a:p>
        </p:txBody>
      </p:sp>
      <p:pic>
        <p:nvPicPr>
          <p:cNvPr id="24580" name="Picture 6" descr="OVAE.gif"/>
          <p:cNvPicPr>
            <a:picLocks noChangeAspect="1"/>
          </p:cNvPicPr>
          <p:nvPr/>
        </p:nvPicPr>
        <p:blipFill>
          <a:blip r:embed="rId4"/>
          <a:srcRect/>
          <a:stretch>
            <a:fillRect/>
          </a:stretch>
        </p:blipFill>
        <p:spPr bwMode="auto">
          <a:xfrm>
            <a:off x="3581400" y="1066800"/>
            <a:ext cx="1930400" cy="1930400"/>
          </a:xfrm>
          <a:prstGeom prst="rect">
            <a:avLst/>
          </a:prstGeom>
          <a:noFill/>
          <a:ln w="9525">
            <a:noFill/>
            <a:miter lim="800000"/>
            <a:headEnd/>
            <a:tailEnd/>
          </a:ln>
        </p:spPr>
      </p:pic>
      <p:sp>
        <p:nvSpPr>
          <p:cNvPr id="9" name="Rectangle 8"/>
          <p:cNvSpPr/>
          <p:nvPr/>
        </p:nvSpPr>
        <p:spPr>
          <a:xfrm>
            <a:off x="152400" y="5943600"/>
            <a:ext cx="1066800" cy="914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atin typeface="Arial"/>
              <a:cs typeface="Arial"/>
            </a:endParaRPr>
          </a:p>
        </p:txBody>
      </p:sp>
      <p:sp>
        <p:nvSpPr>
          <p:cNvPr id="24582" name="TextBox 10"/>
          <p:cNvSpPr txBox="1">
            <a:spLocks noChangeArrowheads="1"/>
          </p:cNvSpPr>
          <p:nvPr/>
        </p:nvSpPr>
        <p:spPr bwMode="auto">
          <a:xfrm>
            <a:off x="762000" y="4038600"/>
            <a:ext cx="7848600" cy="1400175"/>
          </a:xfrm>
          <a:prstGeom prst="rect">
            <a:avLst/>
          </a:prstGeom>
          <a:noFill/>
          <a:ln w="9525">
            <a:noFill/>
            <a:miter lim="800000"/>
            <a:headEnd/>
            <a:tailEnd/>
          </a:ln>
        </p:spPr>
        <p:txBody>
          <a:bodyPr>
            <a:prstTxWarp prst="textNoShape">
              <a:avLst/>
            </a:prstTxWarp>
            <a:spAutoFit/>
          </a:bodyPr>
          <a:lstStyle/>
          <a:p>
            <a:pPr>
              <a:spcBef>
                <a:spcPts val="300"/>
              </a:spcBef>
              <a:spcAft>
                <a:spcPts val="300"/>
              </a:spcAft>
            </a:pPr>
            <a:r>
              <a:rPr lang="en-US" sz="1400" b="1">
                <a:solidFill>
                  <a:schemeClr val="tx2"/>
                </a:solidFill>
                <a:latin typeface="Arial" pitchFamily="1" charset="0"/>
              </a:rPr>
              <a:t>Kathi Cook</a:t>
            </a:r>
            <a:r>
              <a:rPr lang="en-US" sz="1400">
                <a:solidFill>
                  <a:schemeClr val="tx2"/>
                </a:solidFill>
                <a:latin typeface="Arial" pitchFamily="1" charset="0"/>
              </a:rPr>
              <a:t>, The Charles A. Dana Center at the University of Texas at Austin</a:t>
            </a:r>
          </a:p>
          <a:p>
            <a:pPr>
              <a:spcBef>
                <a:spcPts val="300"/>
              </a:spcBef>
              <a:spcAft>
                <a:spcPts val="300"/>
              </a:spcAft>
            </a:pPr>
            <a:r>
              <a:rPr lang="en-US" sz="1400" b="1">
                <a:solidFill>
                  <a:schemeClr val="tx2"/>
                </a:solidFill>
                <a:latin typeface="Arial" pitchFamily="1" charset="0"/>
              </a:rPr>
              <a:t>Deborah Bower</a:t>
            </a:r>
            <a:r>
              <a:rPr lang="en-US" sz="1400">
                <a:solidFill>
                  <a:schemeClr val="tx2"/>
                </a:solidFill>
                <a:latin typeface="Arial" pitchFamily="1" charset="0"/>
              </a:rPr>
              <a:t>, Ballard High School, Seattle Public Schools</a:t>
            </a:r>
          </a:p>
          <a:p>
            <a:pPr>
              <a:spcBef>
                <a:spcPts val="300"/>
              </a:spcBef>
              <a:spcAft>
                <a:spcPts val="300"/>
              </a:spcAft>
            </a:pPr>
            <a:r>
              <a:rPr lang="en-US" sz="1400" b="1">
                <a:solidFill>
                  <a:schemeClr val="tx2"/>
                </a:solidFill>
                <a:latin typeface="Arial" pitchFamily="1" charset="0"/>
              </a:rPr>
              <a:t>Moderated by: David Yi</a:t>
            </a:r>
            <a:r>
              <a:rPr lang="en-US" sz="1400">
                <a:solidFill>
                  <a:schemeClr val="tx2"/>
                </a:solidFill>
                <a:latin typeface="Arial" pitchFamily="1" charset="0"/>
              </a:rPr>
              <a:t>, Education Program Specialist, U.S. Department of Education and </a:t>
            </a:r>
            <a:r>
              <a:rPr lang="en-US" sz="1400" b="1">
                <a:solidFill>
                  <a:schemeClr val="tx2"/>
                </a:solidFill>
                <a:latin typeface="Arial" pitchFamily="1" charset="0"/>
              </a:rPr>
              <a:t>Brian Keating</a:t>
            </a:r>
            <a:r>
              <a:rPr lang="en-US" sz="1400">
                <a:solidFill>
                  <a:schemeClr val="tx2"/>
                </a:solidFill>
                <a:latin typeface="Arial" pitchFamily="1" charset="0"/>
              </a:rPr>
              <a:t>, </a:t>
            </a:r>
            <a:r>
              <a:rPr lang="en-US" sz="1400">
                <a:solidFill>
                  <a:schemeClr val="tx2"/>
                </a:solidFill>
                <a:latin typeface="Arial Bold" pitchFamily="1" charset="0"/>
                <a:ea typeface="Arial Bold" pitchFamily="1" charset="0"/>
                <a:cs typeface="Arial Bold" pitchFamily="1" charset="0"/>
              </a:rPr>
              <a:t>Webinar Facilitator and Knowledge Manager, Maher &amp; Maher </a:t>
            </a:r>
            <a:r>
              <a:rPr lang="en-US" sz="1400">
                <a:solidFill>
                  <a:schemeClr val="tx2"/>
                </a:solidFill>
                <a:latin typeface="Arial" pitchFamily="1" charset="0"/>
              </a:rPr>
              <a:t> </a:t>
            </a:r>
            <a:endParaRPr lang="en-US" sz="1400" b="1">
              <a:solidFill>
                <a:schemeClr val="tx2"/>
              </a:solidFill>
              <a:latin typeface="Arial" pitchFamily="1" charset="0"/>
            </a:endParaRPr>
          </a:p>
          <a:p>
            <a:pPr>
              <a:spcBef>
                <a:spcPts val="300"/>
              </a:spcBef>
              <a:spcAft>
                <a:spcPts val="300"/>
              </a:spcAft>
            </a:pPr>
            <a:r>
              <a:rPr lang="en-US" sz="1400">
                <a:solidFill>
                  <a:schemeClr val="tx2"/>
                </a:solidFill>
                <a:latin typeface="Arial" pitchFamily="1" charset="0"/>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5" name="Content Placeholder 2"/>
          <p:cNvSpPr>
            <a:spLocks noGrp="1"/>
          </p:cNvSpPr>
          <p:nvPr>
            <p:ph idx="1"/>
          </p:nvPr>
        </p:nvSpPr>
        <p:spPr>
          <a:xfrm>
            <a:off x="381000" y="1447800"/>
            <a:ext cx="8305800" cy="4525963"/>
          </a:xfrm>
        </p:spPr>
        <p:txBody>
          <a:bodyPr/>
          <a:lstStyle/>
          <a:p>
            <a:pPr marL="228600" indent="-228600" eaLnBrk="1" hangingPunct="1">
              <a:spcBef>
                <a:spcPts val="400"/>
              </a:spcBef>
              <a:spcAft>
                <a:spcPts val="400"/>
              </a:spcAft>
            </a:pPr>
            <a:r>
              <a:rPr lang="en-US" sz="1900">
                <a:latin typeface="Arial" pitchFamily="1" charset="0"/>
                <a:ea typeface="Arial" pitchFamily="1" charset="0"/>
                <a:cs typeface="Arial" pitchFamily="1" charset="0"/>
              </a:rPr>
              <a:t>Many more students now taking Algebra I are one or more grade levels </a:t>
            </a:r>
            <a:br>
              <a:rPr lang="en-US" sz="1900">
                <a:latin typeface="Arial" pitchFamily="1" charset="0"/>
                <a:ea typeface="Arial" pitchFamily="1" charset="0"/>
                <a:cs typeface="Arial" pitchFamily="1" charset="0"/>
              </a:rPr>
            </a:br>
            <a:r>
              <a:rPr lang="en-US" sz="1900">
                <a:latin typeface="Arial" pitchFamily="1" charset="0"/>
                <a:ea typeface="Arial" pitchFamily="1" charset="0"/>
                <a:cs typeface="Arial" pitchFamily="1" charset="0"/>
              </a:rPr>
              <a:t>behind in mathematics. </a:t>
            </a:r>
          </a:p>
          <a:p>
            <a:pPr marL="228600" indent="-228600" eaLnBrk="1" hangingPunct="1">
              <a:spcBef>
                <a:spcPts val="400"/>
              </a:spcBef>
              <a:spcAft>
                <a:spcPts val="400"/>
              </a:spcAft>
            </a:pPr>
            <a:r>
              <a:rPr lang="en-US" sz="1900">
                <a:latin typeface="Arial" pitchFamily="1" charset="0"/>
                <a:ea typeface="Arial" pitchFamily="1" charset="0"/>
                <a:cs typeface="Arial" pitchFamily="1" charset="0"/>
              </a:rPr>
              <a:t>Many struggling students are hindered by a lack of engagement and </a:t>
            </a:r>
            <a:br>
              <a:rPr lang="en-US" sz="1900">
                <a:latin typeface="Arial" pitchFamily="1" charset="0"/>
                <a:ea typeface="Arial" pitchFamily="1" charset="0"/>
                <a:cs typeface="Arial" pitchFamily="1" charset="0"/>
              </a:rPr>
            </a:br>
            <a:r>
              <a:rPr lang="en-US" sz="1900">
                <a:latin typeface="Arial" pitchFamily="1" charset="0"/>
                <a:ea typeface="Arial" pitchFamily="1" charset="0"/>
                <a:cs typeface="Arial" pitchFamily="1" charset="0"/>
              </a:rPr>
              <a:t>a lack of commitment to learning.</a:t>
            </a:r>
          </a:p>
          <a:p>
            <a:pPr marL="228600" indent="-228600" eaLnBrk="1" hangingPunct="1">
              <a:spcBef>
                <a:spcPts val="400"/>
              </a:spcBef>
              <a:spcAft>
                <a:spcPts val="400"/>
              </a:spcAft>
            </a:pPr>
            <a:r>
              <a:rPr lang="en-US" sz="1900">
                <a:latin typeface="Arial" pitchFamily="1" charset="0"/>
                <a:ea typeface="Arial" pitchFamily="1" charset="0"/>
                <a:cs typeface="Arial" pitchFamily="1" charset="0"/>
              </a:rPr>
              <a:t>Three years of mathematics beyond Algebra I are now required for </a:t>
            </a:r>
            <a:br>
              <a:rPr lang="en-US" sz="1900">
                <a:latin typeface="Arial" pitchFamily="1" charset="0"/>
                <a:ea typeface="Arial" pitchFamily="1" charset="0"/>
                <a:cs typeface="Arial" pitchFamily="1" charset="0"/>
              </a:rPr>
            </a:br>
            <a:r>
              <a:rPr lang="en-US" sz="1900">
                <a:latin typeface="Arial" pitchFamily="1" charset="0"/>
                <a:ea typeface="Arial" pitchFamily="1" charset="0"/>
                <a:cs typeface="Arial" pitchFamily="1" charset="0"/>
              </a:rPr>
              <a:t>high-school graduation.</a:t>
            </a:r>
          </a:p>
          <a:p>
            <a:pPr marL="228600" indent="-228600" eaLnBrk="1" hangingPunct="1">
              <a:spcBef>
                <a:spcPts val="400"/>
              </a:spcBef>
              <a:spcAft>
                <a:spcPts val="400"/>
              </a:spcAft>
            </a:pPr>
            <a:r>
              <a:rPr lang="en-US" sz="1900">
                <a:latin typeface="Arial" pitchFamily="1" charset="0"/>
                <a:ea typeface="Arial" pitchFamily="1" charset="0"/>
                <a:cs typeface="Arial" pitchFamily="1" charset="0"/>
              </a:rPr>
              <a:t>Algebra I remains the most failed course in most districts. </a:t>
            </a:r>
          </a:p>
          <a:p>
            <a:pPr marL="228600" indent="-228600" eaLnBrk="1" hangingPunct="1">
              <a:spcBef>
                <a:spcPts val="400"/>
              </a:spcBef>
              <a:spcAft>
                <a:spcPts val="400"/>
              </a:spcAft>
            </a:pPr>
            <a:r>
              <a:rPr lang="en-US" sz="1900">
                <a:latin typeface="Arial" pitchFamily="1" charset="0"/>
                <a:ea typeface="Arial" pitchFamily="1" charset="0"/>
                <a:cs typeface="Arial" pitchFamily="1" charset="0"/>
              </a:rPr>
              <a:t>Curricula and teacher preparation </a:t>
            </a:r>
            <a:r>
              <a:rPr lang="en-US" sz="1900">
                <a:solidFill>
                  <a:srgbClr val="000000"/>
                </a:solidFill>
                <a:latin typeface="Arial" pitchFamily="1" charset="0"/>
                <a:ea typeface="Arial" pitchFamily="1" charset="0"/>
                <a:cs typeface="Arial" pitchFamily="1" charset="0"/>
              </a:rPr>
              <a:t>have not kept pace with changing needs. </a:t>
            </a:r>
          </a:p>
        </p:txBody>
      </p:sp>
      <p:sp>
        <p:nvSpPr>
          <p:cNvPr id="4" name="Title 1"/>
          <p:cNvSpPr txBox="1">
            <a:spLocks/>
          </p:cNvSpPr>
          <p:nvPr/>
        </p:nvSpPr>
        <p:spPr>
          <a:xfrm>
            <a:off x="457200" y="304800"/>
            <a:ext cx="6324600" cy="685800"/>
          </a:xfrm>
          <a:prstGeom prst="rect">
            <a:avLst/>
          </a:prstGeom>
        </p:spPr>
        <p:txBody>
          <a:bodyPr anchor="ctr">
            <a:normAutofit/>
          </a:bodyPr>
          <a:lstStyle/>
          <a:p>
            <a:pPr defTabSz="457200" fontAlgn="auto">
              <a:spcAft>
                <a:spcPts val="0"/>
              </a:spcAft>
              <a:defRPr/>
            </a:pPr>
            <a:r>
              <a:rPr lang="en-US" sz="1600" b="1" dirty="0">
                <a:solidFill>
                  <a:schemeClr val="bg1"/>
                </a:solidFill>
                <a:latin typeface="Arial"/>
                <a:ea typeface="+mj-ea"/>
                <a:cs typeface="Arial"/>
              </a:rPr>
              <a:t>THE CHALLENGE: </a:t>
            </a:r>
            <a:br>
              <a:rPr lang="en-US" sz="1600" b="1" dirty="0">
                <a:solidFill>
                  <a:schemeClr val="bg1"/>
                </a:solidFill>
                <a:latin typeface="Arial"/>
                <a:ea typeface="+mj-ea"/>
                <a:cs typeface="Arial"/>
              </a:rPr>
            </a:br>
            <a:r>
              <a:rPr lang="en-US" sz="1600" b="1" dirty="0">
                <a:solidFill>
                  <a:schemeClr val="bg1"/>
                </a:solidFill>
                <a:latin typeface="Arial"/>
                <a:ea typeface="+mj-ea"/>
                <a:cs typeface="Arial"/>
              </a:rPr>
              <a:t>STRUGGLING STUDENTS, RAMPED UP REQUIREMENTS</a:t>
            </a:r>
          </a:p>
        </p:txBody>
      </p:sp>
      <p:sp>
        <p:nvSpPr>
          <p:cNvPr id="26627" name="TextBox 4"/>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A4421111-97CF-5D4C-883F-5E1A3AF519CE}" type="slidenum">
              <a:rPr lang="en-US" sz="1200">
                <a:solidFill>
                  <a:srgbClr val="7F7F7F"/>
                </a:solidFill>
                <a:latin typeface="Calibri (Body)" charset="0"/>
                <a:ea typeface="Calibri (Body)" charset="0"/>
                <a:cs typeface="Calibri (Body)" charset="0"/>
              </a:rPr>
              <a:pPr algn="r"/>
              <a:t>7</a:t>
            </a:fld>
            <a:endParaRPr lang="en-US" sz="1200">
              <a:solidFill>
                <a:srgbClr val="7F7F7F"/>
              </a:solidFill>
              <a:latin typeface="Calibri (Body)" charset="0"/>
              <a:ea typeface="Calibri (Body)" charset="0"/>
              <a:cs typeface="Calibri (Body)" charset="0"/>
            </a:endParaRPr>
          </a:p>
        </p:txBody>
      </p:sp>
      <p:sp>
        <p:nvSpPr>
          <p:cNvPr id="7" name="TextBox 13"/>
          <p:cNvSpPr txBox="1">
            <a:spLocks noChangeArrowheads="1"/>
          </p:cNvSpPr>
          <p:nvPr/>
        </p:nvSpPr>
        <p:spPr bwMode="auto">
          <a:xfrm>
            <a:off x="457200" y="4724400"/>
            <a:ext cx="8229600" cy="584200"/>
          </a:xfrm>
          <a:prstGeom prst="rect">
            <a:avLst/>
          </a:prstGeom>
          <a:solidFill>
            <a:schemeClr val="accent1">
              <a:lumMod val="20000"/>
              <a:lumOff val="80000"/>
            </a:schemeClr>
          </a:solidFill>
          <a:ln w="9525">
            <a:solidFill>
              <a:schemeClr val="tx2">
                <a:lumMod val="75000"/>
              </a:schemeClr>
            </a:solidFill>
            <a:miter lim="800000"/>
            <a:headEnd/>
            <a:tailEnd/>
          </a:ln>
        </p:spPr>
        <p:txBody>
          <a:bodyPr>
            <a:spAutoFit/>
          </a:bodyPr>
          <a:lstStyle/>
          <a:p>
            <a:pPr algn="ctr" fontAlgn="auto">
              <a:spcBef>
                <a:spcPts val="0"/>
              </a:spcBef>
              <a:spcAft>
                <a:spcPts val="0"/>
              </a:spcAft>
              <a:defRPr/>
            </a:pPr>
            <a:r>
              <a:rPr lang="en-US" sz="1600" b="1" dirty="0">
                <a:latin typeface="Arial"/>
                <a:ea typeface="+mn-ea"/>
                <a:cs typeface="Arial"/>
              </a:rPr>
              <a:t>New approaches are needed to ensure underprepared students can get </a:t>
            </a:r>
            <a:br>
              <a:rPr lang="en-US" sz="1600" b="1" dirty="0">
                <a:latin typeface="Arial"/>
                <a:ea typeface="+mn-ea"/>
                <a:cs typeface="Arial"/>
              </a:rPr>
            </a:br>
            <a:r>
              <a:rPr lang="en-US" sz="1600" b="1" dirty="0">
                <a:latin typeface="Arial"/>
                <a:ea typeface="+mn-ea"/>
                <a:cs typeface="Arial"/>
              </a:rPr>
              <a:t>back on track to succeed in high school.</a:t>
            </a:r>
          </a:p>
        </p:txBody>
      </p:sp>
      <p:sp>
        <p:nvSpPr>
          <p:cNvPr id="2" name="TextBox 1"/>
          <p:cNvSpPr txBox="1"/>
          <p:nvPr/>
        </p:nvSpPr>
        <p:spPr>
          <a:xfrm>
            <a:off x="1219200" y="5943600"/>
            <a:ext cx="7391400" cy="707886"/>
          </a:xfrm>
          <a:prstGeom prst="rect">
            <a:avLst/>
          </a:prstGeom>
          <a:noFill/>
        </p:spPr>
        <p:txBody>
          <a:bodyPr wrap="square" rtlCol="0">
            <a:spAutoFit/>
          </a:bodyPr>
          <a:lstStyle/>
          <a:p>
            <a:pPr algn="r"/>
            <a:r>
              <a:rPr lang="en-US" sz="1000" dirty="0">
                <a:latin typeface="Arial"/>
                <a:cs typeface="Arial"/>
              </a:rPr>
              <a:t>The part of this presentation (slides </a:t>
            </a:r>
            <a:r>
              <a:rPr lang="en-US" sz="1000" dirty="0" smtClean="0">
                <a:latin typeface="Arial"/>
                <a:cs typeface="Arial"/>
              </a:rPr>
              <a:t>7 </a:t>
            </a:r>
            <a:r>
              <a:rPr lang="en-US" sz="1000" dirty="0">
                <a:latin typeface="Arial"/>
                <a:cs typeface="Arial"/>
              </a:rPr>
              <a:t>through </a:t>
            </a:r>
            <a:r>
              <a:rPr lang="en-US" sz="1000" dirty="0" smtClean="0">
                <a:latin typeface="Arial"/>
                <a:cs typeface="Arial"/>
              </a:rPr>
              <a:t>34) </a:t>
            </a:r>
            <a:r>
              <a:rPr lang="en-US" sz="1000" dirty="0">
                <a:latin typeface="Arial"/>
                <a:cs typeface="Arial"/>
              </a:rPr>
              <a:t>that focuses on </a:t>
            </a:r>
            <a:r>
              <a:rPr lang="en-US" sz="1000" dirty="0" smtClean="0">
                <a:latin typeface="Arial"/>
                <a:cs typeface="Arial"/>
              </a:rPr>
              <a:t>intensification and on the Intensified Algebra I program is </a:t>
            </a:r>
            <a:r>
              <a:rPr lang="en-US" sz="1000" dirty="0">
                <a:latin typeface="Arial"/>
                <a:cs typeface="Arial"/>
              </a:rPr>
              <a:t>copyright 2012 by the partnership behind IA: </a:t>
            </a:r>
            <a:r>
              <a:rPr lang="en-US" sz="1000" dirty="0" smtClean="0">
                <a:latin typeface="Arial"/>
                <a:cs typeface="Arial"/>
              </a:rPr>
              <a:t/>
            </a:r>
            <a:br>
              <a:rPr lang="en-US" sz="1000" dirty="0" smtClean="0">
                <a:latin typeface="Arial"/>
                <a:cs typeface="Arial"/>
              </a:rPr>
            </a:br>
            <a:r>
              <a:rPr lang="en-US" sz="1000" dirty="0" smtClean="0">
                <a:latin typeface="Arial"/>
                <a:cs typeface="Arial"/>
              </a:rPr>
              <a:t>The </a:t>
            </a:r>
            <a:r>
              <a:rPr lang="en-US" sz="1000" dirty="0">
                <a:latin typeface="Arial"/>
                <a:cs typeface="Arial"/>
              </a:rPr>
              <a:t>Charles A. Dana Center at The University of Texas at Austin, Agile Mind, Inc., and </a:t>
            </a:r>
            <a:r>
              <a:rPr lang="en-US" sz="1000" dirty="0" smtClean="0">
                <a:latin typeface="Arial"/>
                <a:cs typeface="Arial"/>
              </a:rPr>
              <a:t>the</a:t>
            </a:r>
            <a:br>
              <a:rPr lang="en-US" sz="1000" dirty="0" smtClean="0">
                <a:latin typeface="Arial"/>
                <a:cs typeface="Arial"/>
              </a:rPr>
            </a:br>
            <a:r>
              <a:rPr lang="en-US" sz="1000" dirty="0" smtClean="0">
                <a:latin typeface="Arial"/>
                <a:cs typeface="Arial"/>
              </a:rPr>
              <a:t> </a:t>
            </a:r>
            <a:r>
              <a:rPr lang="en-US" sz="1000" dirty="0">
                <a:latin typeface="Arial"/>
                <a:cs typeface="Arial"/>
              </a:rPr>
              <a:t>Learning Sciences Research Institute at the University of Illinois at Chicago.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3" name="Text Box 4"/>
          <p:cNvSpPr txBox="1">
            <a:spLocks noChangeArrowheads="1"/>
          </p:cNvSpPr>
          <p:nvPr/>
        </p:nvSpPr>
        <p:spPr bwMode="auto">
          <a:xfrm>
            <a:off x="457200" y="1447800"/>
            <a:ext cx="8229600" cy="2600325"/>
          </a:xfrm>
          <a:prstGeom prst="rect">
            <a:avLst/>
          </a:prstGeom>
          <a:noFill/>
          <a:ln w="9525">
            <a:noFill/>
            <a:miter lim="800000"/>
            <a:headEnd/>
            <a:tailEnd/>
          </a:ln>
        </p:spPr>
        <p:txBody>
          <a:bodyPr>
            <a:prstTxWarp prst="textNoShape">
              <a:avLst/>
            </a:prstTxWarp>
            <a:spAutoFit/>
          </a:bodyPr>
          <a:lstStyle/>
          <a:p>
            <a:pPr eaLnBrk="0" hangingPunct="0">
              <a:spcBef>
                <a:spcPts val="400"/>
              </a:spcBef>
              <a:spcAft>
                <a:spcPts val="400"/>
              </a:spcAft>
              <a:buFont typeface="Arial" pitchFamily="1" charset="0"/>
              <a:buNone/>
            </a:pPr>
            <a:r>
              <a:rPr lang="en-US" sz="1900">
                <a:latin typeface="Arial" pitchFamily="1" charset="0"/>
              </a:rPr>
              <a:t>Intensification is a systemic effort to address the contextual needs of your students in learning </a:t>
            </a:r>
            <a:r>
              <a:rPr lang="en-US" sz="1900">
                <a:solidFill>
                  <a:srgbClr val="800000"/>
                </a:solidFill>
                <a:latin typeface="Arial" pitchFamily="1" charset="0"/>
              </a:rPr>
              <a:t>on-level content</a:t>
            </a:r>
            <a:r>
              <a:rPr lang="en-US" sz="1900">
                <a:latin typeface="Arial" pitchFamily="1" charset="0"/>
              </a:rPr>
              <a:t>.</a:t>
            </a:r>
          </a:p>
          <a:p>
            <a:pPr eaLnBrk="0" hangingPunct="0">
              <a:spcBef>
                <a:spcPts val="400"/>
              </a:spcBef>
              <a:spcAft>
                <a:spcPts val="400"/>
              </a:spcAft>
            </a:pPr>
            <a:r>
              <a:rPr lang="en-US" sz="1900">
                <a:latin typeface="Arial" pitchFamily="1" charset="0"/>
              </a:rPr>
              <a:t>It may mean:</a:t>
            </a:r>
          </a:p>
          <a:p>
            <a:pPr eaLnBrk="0" hangingPunct="0">
              <a:spcBef>
                <a:spcPts val="400"/>
              </a:spcBef>
              <a:spcAft>
                <a:spcPts val="400"/>
              </a:spcAft>
              <a:buFont typeface="Arial" pitchFamily="1" charset="0"/>
              <a:buChar char="•"/>
            </a:pPr>
            <a:r>
              <a:rPr lang="en-US" sz="1900">
                <a:latin typeface="Arial" pitchFamily="1" charset="0"/>
              </a:rPr>
              <a:t>Increasing the amount of time with content;</a:t>
            </a:r>
          </a:p>
          <a:p>
            <a:pPr eaLnBrk="0" hangingPunct="0">
              <a:spcBef>
                <a:spcPts val="400"/>
              </a:spcBef>
              <a:spcAft>
                <a:spcPts val="400"/>
              </a:spcAft>
              <a:buFont typeface="Arial" pitchFamily="1" charset="0"/>
              <a:buChar char="•"/>
            </a:pPr>
            <a:r>
              <a:rPr lang="en-US" sz="1900">
                <a:latin typeface="Arial" pitchFamily="1" charset="0"/>
              </a:rPr>
              <a:t>Using a variety of pedagogical supports; and/or</a:t>
            </a:r>
          </a:p>
          <a:p>
            <a:pPr eaLnBrk="0" hangingPunct="0">
              <a:spcBef>
                <a:spcPts val="400"/>
              </a:spcBef>
              <a:spcAft>
                <a:spcPts val="400"/>
              </a:spcAft>
              <a:buFont typeface="Arial" pitchFamily="1" charset="0"/>
              <a:buChar char="•"/>
            </a:pPr>
            <a:r>
              <a:rPr lang="en-US" sz="1900">
                <a:latin typeface="Arial" pitchFamily="1" charset="0"/>
              </a:rPr>
              <a:t>Developing students</a:t>
            </a:r>
            <a:r>
              <a:rPr lang="ja-JP" altLang="en-US" sz="1900">
                <a:latin typeface="Arial" pitchFamily="1" charset="0"/>
              </a:rPr>
              <a:t>’</a:t>
            </a:r>
            <a:r>
              <a:rPr lang="en-US" altLang="ja-JP" sz="1900">
                <a:latin typeface="Arial" pitchFamily="1" charset="0"/>
              </a:rPr>
              <a:t> socio-motivational well-being around the content.</a:t>
            </a:r>
          </a:p>
          <a:p>
            <a:pPr eaLnBrk="0" hangingPunct="0">
              <a:buFont typeface="Arial" pitchFamily="1" charset="0"/>
              <a:buNone/>
            </a:pPr>
            <a:endParaRPr lang="en-US" sz="1900">
              <a:solidFill>
                <a:srgbClr val="FF0000"/>
              </a:solidFill>
              <a:latin typeface="Arial" pitchFamily="1" charset="0"/>
            </a:endParaRPr>
          </a:p>
        </p:txBody>
      </p:sp>
      <p:sp>
        <p:nvSpPr>
          <p:cNvPr id="5" name="Title 1"/>
          <p:cNvSpPr txBox="1">
            <a:spLocks/>
          </p:cNvSpPr>
          <p:nvPr/>
        </p:nvSpPr>
        <p:spPr>
          <a:xfrm>
            <a:off x="457200" y="304800"/>
            <a:ext cx="7086600" cy="685800"/>
          </a:xfrm>
          <a:prstGeom prst="rect">
            <a:avLst/>
          </a:prstGeom>
        </p:spPr>
        <p:txBody>
          <a:bodyPr anchor="ctr">
            <a:normAutofit/>
          </a:bodyPr>
          <a:lstStyle/>
          <a:p>
            <a:pPr defTabSz="457200" fontAlgn="auto">
              <a:spcAft>
                <a:spcPts val="0"/>
              </a:spcAft>
              <a:defRPr/>
            </a:pPr>
            <a:r>
              <a:rPr lang="en-US" sz="1600" b="1" cap="all" dirty="0">
                <a:solidFill>
                  <a:schemeClr val="bg1"/>
                </a:solidFill>
                <a:latin typeface="Arial"/>
                <a:ea typeface="+mj-ea"/>
                <a:cs typeface="Arial"/>
              </a:rPr>
              <a:t>The solution: </a:t>
            </a:r>
            <a:br>
              <a:rPr lang="en-US" sz="1600" b="1" cap="all" dirty="0">
                <a:solidFill>
                  <a:schemeClr val="bg1"/>
                </a:solidFill>
                <a:latin typeface="Arial"/>
                <a:ea typeface="+mj-ea"/>
                <a:cs typeface="Arial"/>
              </a:rPr>
            </a:br>
            <a:r>
              <a:rPr lang="en-US" sz="1600" b="1" cap="all" dirty="0">
                <a:solidFill>
                  <a:schemeClr val="bg1"/>
                </a:solidFill>
                <a:latin typeface="Arial"/>
                <a:ea typeface="+mj-ea"/>
                <a:cs typeface="Arial"/>
              </a:rPr>
              <a:t>an architecture for intensification</a:t>
            </a:r>
          </a:p>
        </p:txBody>
      </p:sp>
      <p:sp>
        <p:nvSpPr>
          <p:cNvPr id="28675" name="TextBox 5"/>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198F389E-BD0F-BF46-88A7-F1CAFC36F8F4}" type="slidenum">
              <a:rPr lang="en-US" sz="1200">
                <a:solidFill>
                  <a:srgbClr val="7F7F7F"/>
                </a:solidFill>
                <a:latin typeface="Calibri (Body)" charset="0"/>
                <a:ea typeface="Calibri (Body)" charset="0"/>
                <a:cs typeface="Calibri (Body)" charset="0"/>
              </a:rPr>
              <a:pPr algn="r"/>
              <a:t>8</a:t>
            </a:fld>
            <a:endParaRPr lang="en-US" sz="1200">
              <a:solidFill>
                <a:srgbClr val="7F7F7F"/>
              </a:solidFill>
              <a:latin typeface="Calibri (Body)" charset="0"/>
              <a:ea typeface="Calibri (Body)" charset="0"/>
              <a:cs typeface="Calibri (Body)" charset="0"/>
            </a:endParaRPr>
          </a:p>
        </p:txBody>
      </p:sp>
      <p:sp>
        <p:nvSpPr>
          <p:cNvPr id="28676" name="Rectangle 7"/>
          <p:cNvSpPr>
            <a:spLocks noChangeArrowheads="1"/>
          </p:cNvSpPr>
          <p:nvPr/>
        </p:nvSpPr>
        <p:spPr bwMode="auto">
          <a:xfrm>
            <a:off x="457200" y="4724400"/>
            <a:ext cx="8229600" cy="969963"/>
          </a:xfrm>
          <a:prstGeom prst="rect">
            <a:avLst/>
          </a:prstGeom>
          <a:noFill/>
          <a:ln w="9525">
            <a:noFill/>
            <a:miter lim="800000"/>
            <a:headEnd/>
            <a:tailEnd/>
          </a:ln>
        </p:spPr>
        <p:txBody>
          <a:bodyPr>
            <a:prstTxWarp prst="textNoShape">
              <a:avLst/>
            </a:prstTxWarp>
            <a:spAutoFit/>
          </a:bodyPr>
          <a:lstStyle/>
          <a:p>
            <a:r>
              <a:rPr lang="en-US" sz="1900" dirty="0">
                <a:solidFill>
                  <a:srgbClr val="800000"/>
                </a:solidFill>
                <a:latin typeface="Arial" pitchFamily="1" charset="0"/>
              </a:rPr>
              <a:t>It does </a:t>
            </a:r>
            <a:r>
              <a:rPr lang="en-US" sz="1900" b="1" dirty="0">
                <a:solidFill>
                  <a:srgbClr val="800000"/>
                </a:solidFill>
                <a:latin typeface="Arial" pitchFamily="1" charset="0"/>
              </a:rPr>
              <a:t>not</a:t>
            </a:r>
            <a:r>
              <a:rPr lang="en-US" sz="1900" dirty="0">
                <a:solidFill>
                  <a:srgbClr val="800000"/>
                </a:solidFill>
                <a:latin typeface="Arial" pitchFamily="1" charset="0"/>
              </a:rPr>
              <a:t> mean delaying rich mathematical experiences until students acquire </a:t>
            </a:r>
            <a:r>
              <a:rPr lang="ja-JP" altLang="en-US" sz="1900" dirty="0">
                <a:solidFill>
                  <a:srgbClr val="800000"/>
                </a:solidFill>
                <a:latin typeface="Arial" pitchFamily="1" charset="0"/>
              </a:rPr>
              <a:t>“</a:t>
            </a:r>
            <a:r>
              <a:rPr lang="en-US" altLang="ja-JP" sz="1900" dirty="0">
                <a:solidFill>
                  <a:srgbClr val="800000"/>
                </a:solidFill>
                <a:latin typeface="Arial" pitchFamily="1" charset="0"/>
              </a:rPr>
              <a:t>the basics.</a:t>
            </a:r>
            <a:r>
              <a:rPr lang="ja-JP" altLang="en-US" sz="1900" dirty="0">
                <a:solidFill>
                  <a:srgbClr val="800000"/>
                </a:solidFill>
                <a:latin typeface="Arial" pitchFamily="1" charset="0"/>
              </a:rPr>
              <a:t>”</a:t>
            </a:r>
            <a:endParaRPr lang="en-US" altLang="ja-JP" sz="1900" dirty="0">
              <a:solidFill>
                <a:srgbClr val="800000"/>
              </a:solidFill>
              <a:latin typeface="Arial" pitchFamily="1" charset="0"/>
            </a:endParaRPr>
          </a:p>
          <a:p>
            <a:endParaRPr lang="en-US" sz="1900" dirty="0">
              <a:latin typeface="Arial" pitchFamily="1" charset="0"/>
            </a:endParaRPr>
          </a:p>
        </p:txBody>
      </p:sp>
      <p:sp>
        <p:nvSpPr>
          <p:cNvPr id="2" name="TextBox 1"/>
          <p:cNvSpPr txBox="1"/>
          <p:nvPr/>
        </p:nvSpPr>
        <p:spPr>
          <a:xfrm>
            <a:off x="1676400" y="6248400"/>
            <a:ext cx="6934200" cy="400110"/>
          </a:xfrm>
          <a:prstGeom prst="rect">
            <a:avLst/>
          </a:prstGeom>
          <a:noFill/>
        </p:spPr>
        <p:txBody>
          <a:bodyPr wrap="square" rtlCol="0">
            <a:spAutoFit/>
          </a:bodyPr>
          <a:lstStyle/>
          <a:p>
            <a:pPr algn="r"/>
            <a:r>
              <a:rPr lang="en-US" sz="1000" dirty="0">
                <a:latin typeface="Arial"/>
                <a:cs typeface="Arial"/>
              </a:rPr>
              <a:t>Copyright </a:t>
            </a:r>
            <a:r>
              <a:rPr lang="en-US" sz="1000" dirty="0" smtClean="0">
                <a:latin typeface="Arial"/>
                <a:cs typeface="Arial"/>
              </a:rPr>
              <a:t>2012 </a:t>
            </a:r>
            <a:r>
              <a:rPr lang="en-US" sz="1000" dirty="0">
                <a:latin typeface="Arial"/>
                <a:cs typeface="Arial"/>
              </a:rPr>
              <a:t>Charles A. Dana Center at the University of Texas at Austin, Learning Sciences Research Institute at the University of Illinois at Chicago, and Agile Mind, Inc.</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1" name="Content Placeholder 2"/>
          <p:cNvSpPr>
            <a:spLocks noGrp="1"/>
          </p:cNvSpPr>
          <p:nvPr>
            <p:ph type="body" orient="vert" idx="1"/>
          </p:nvPr>
        </p:nvSpPr>
        <p:spPr>
          <a:xfrm>
            <a:off x="457200" y="1447800"/>
            <a:ext cx="8229600" cy="4572000"/>
          </a:xfrm>
        </p:spPr>
        <p:txBody>
          <a:bodyPr vert="horz"/>
          <a:lstStyle/>
          <a:p>
            <a:pPr marL="228600" indent="-228600" eaLnBrk="1" hangingPunct="1">
              <a:spcBef>
                <a:spcPts val="400"/>
              </a:spcBef>
              <a:spcAft>
                <a:spcPts val="400"/>
              </a:spcAft>
            </a:pPr>
            <a:r>
              <a:rPr lang="en-US" sz="1900" dirty="0">
                <a:latin typeface="Arial" pitchFamily="1" charset="0"/>
                <a:ea typeface="Arial" pitchFamily="1" charset="0"/>
                <a:cs typeface="Arial" pitchFamily="1" charset="0"/>
              </a:rPr>
              <a:t>Providing </a:t>
            </a:r>
            <a:r>
              <a:rPr lang="en-US" sz="1900" b="1" dirty="0">
                <a:solidFill>
                  <a:srgbClr val="800000"/>
                </a:solidFill>
                <a:latin typeface="Arial" pitchFamily="1" charset="0"/>
                <a:ea typeface="Arial" pitchFamily="1" charset="0"/>
                <a:cs typeface="Arial" pitchFamily="1" charset="0"/>
              </a:rPr>
              <a:t>routines and structures</a:t>
            </a:r>
            <a:r>
              <a:rPr lang="en-US" sz="1900" dirty="0">
                <a:solidFill>
                  <a:srgbClr val="800000"/>
                </a:solidFill>
                <a:latin typeface="Arial" pitchFamily="1" charset="0"/>
                <a:ea typeface="Arial" pitchFamily="1" charset="0"/>
                <a:cs typeface="Arial" pitchFamily="1" charset="0"/>
              </a:rPr>
              <a:t> </a:t>
            </a:r>
            <a:r>
              <a:rPr lang="en-US" sz="1900" dirty="0">
                <a:latin typeface="Arial" pitchFamily="1" charset="0"/>
                <a:ea typeface="Arial" pitchFamily="1" charset="0"/>
                <a:cs typeface="Arial" pitchFamily="1" charset="0"/>
              </a:rPr>
              <a:t>that help struggling learners organize critical mathematics content increases their learning (Deshler &amp; Lenz).</a:t>
            </a:r>
          </a:p>
          <a:p>
            <a:pPr marL="228600" indent="-228600" eaLnBrk="1" hangingPunct="1">
              <a:spcBef>
                <a:spcPts val="400"/>
              </a:spcBef>
              <a:spcAft>
                <a:spcPts val="400"/>
              </a:spcAft>
            </a:pPr>
            <a:r>
              <a:rPr lang="en-US" sz="1900" dirty="0">
                <a:latin typeface="Arial" pitchFamily="1" charset="0"/>
                <a:ea typeface="Arial" pitchFamily="1" charset="0"/>
                <a:cs typeface="Arial" pitchFamily="1" charset="0"/>
              </a:rPr>
              <a:t>Accessing prior knowledge and </a:t>
            </a:r>
            <a:r>
              <a:rPr lang="en-US" sz="1900" b="1" dirty="0">
                <a:solidFill>
                  <a:srgbClr val="800000"/>
                </a:solidFill>
                <a:latin typeface="Arial" pitchFamily="1" charset="0"/>
                <a:ea typeface="Arial" pitchFamily="1" charset="0"/>
                <a:cs typeface="Arial" pitchFamily="1" charset="0"/>
              </a:rPr>
              <a:t>addressing students</a:t>
            </a:r>
            <a:r>
              <a:rPr lang="ja-JP" altLang="en-US" sz="1900" b="1" dirty="0">
                <a:solidFill>
                  <a:srgbClr val="800000"/>
                </a:solidFill>
                <a:latin typeface="Arial" pitchFamily="1" charset="0"/>
                <a:ea typeface="Arial" pitchFamily="1" charset="0"/>
                <a:cs typeface="Arial" pitchFamily="1" charset="0"/>
              </a:rPr>
              <a:t>’</a:t>
            </a:r>
            <a:r>
              <a:rPr lang="en-US" altLang="ja-JP" sz="1900" b="1" dirty="0">
                <a:solidFill>
                  <a:srgbClr val="800000"/>
                </a:solidFill>
                <a:latin typeface="Arial" pitchFamily="1" charset="0"/>
                <a:ea typeface="Arial" pitchFamily="1" charset="0"/>
                <a:cs typeface="Arial" pitchFamily="1" charset="0"/>
              </a:rPr>
              <a:t> misconceptions</a:t>
            </a:r>
            <a:r>
              <a:rPr lang="en-US" altLang="ja-JP" sz="1900" dirty="0">
                <a:solidFill>
                  <a:srgbClr val="800000"/>
                </a:solidFill>
                <a:latin typeface="Arial" pitchFamily="1" charset="0"/>
                <a:ea typeface="Arial" pitchFamily="1" charset="0"/>
                <a:cs typeface="Arial" pitchFamily="1" charset="0"/>
              </a:rPr>
              <a:t> </a:t>
            </a:r>
            <a:r>
              <a:rPr lang="en-US" altLang="ja-JP" sz="1900" dirty="0">
                <a:latin typeface="Arial" pitchFamily="1" charset="0"/>
                <a:ea typeface="Arial" pitchFamily="1" charset="0"/>
                <a:cs typeface="Arial" pitchFamily="1" charset="0"/>
              </a:rPr>
              <a:t>increases learning (Swan &amp; Bell, </a:t>
            </a:r>
            <a:r>
              <a:rPr lang="en-US" altLang="ja-JP" sz="1900" dirty="0" err="1">
                <a:latin typeface="Arial" pitchFamily="1" charset="0"/>
                <a:ea typeface="Arial" pitchFamily="1" charset="0"/>
                <a:cs typeface="Arial" pitchFamily="1" charset="0"/>
              </a:rPr>
              <a:t>Burkhardt</a:t>
            </a:r>
            <a:r>
              <a:rPr lang="en-US" altLang="ja-JP" sz="1900" dirty="0">
                <a:latin typeface="Arial" pitchFamily="1" charset="0"/>
                <a:ea typeface="Arial" pitchFamily="1" charset="0"/>
                <a:cs typeface="Arial" pitchFamily="1" charset="0"/>
              </a:rPr>
              <a:t>, Shell Centre). </a:t>
            </a:r>
          </a:p>
          <a:p>
            <a:pPr marL="228600" indent="-228600" eaLnBrk="1" hangingPunct="1">
              <a:spcBef>
                <a:spcPts val="400"/>
              </a:spcBef>
              <a:spcAft>
                <a:spcPts val="400"/>
              </a:spcAft>
            </a:pPr>
            <a:r>
              <a:rPr lang="en-US" sz="1900" dirty="0">
                <a:latin typeface="Arial" pitchFamily="1" charset="0"/>
                <a:ea typeface="Arial" pitchFamily="1" charset="0"/>
                <a:cs typeface="Arial" pitchFamily="1" charset="0"/>
              </a:rPr>
              <a:t>Engaging students with </a:t>
            </a:r>
            <a:r>
              <a:rPr lang="en-US" sz="1900" b="1" dirty="0">
                <a:solidFill>
                  <a:srgbClr val="800000"/>
                </a:solidFill>
                <a:latin typeface="Arial" pitchFamily="1" charset="0"/>
                <a:ea typeface="Arial" pitchFamily="1" charset="0"/>
                <a:cs typeface="Arial" pitchFamily="1" charset="0"/>
              </a:rPr>
              <a:t>challenging tasks </a:t>
            </a:r>
            <a:r>
              <a:rPr lang="en-US" sz="1900" dirty="0">
                <a:latin typeface="Arial" pitchFamily="1" charset="0"/>
                <a:ea typeface="Arial" pitchFamily="1" charset="0"/>
                <a:cs typeface="Arial" pitchFamily="1" charset="0"/>
              </a:rPr>
              <a:t>that involve </a:t>
            </a:r>
            <a:r>
              <a:rPr lang="en-US" sz="1900" b="1" dirty="0">
                <a:solidFill>
                  <a:srgbClr val="800000"/>
                </a:solidFill>
                <a:latin typeface="Arial" pitchFamily="1" charset="0"/>
                <a:ea typeface="Arial" pitchFamily="1" charset="0"/>
                <a:cs typeface="Arial" pitchFamily="1" charset="0"/>
              </a:rPr>
              <a:t>active meaning-making</a:t>
            </a:r>
            <a:r>
              <a:rPr lang="en-US" sz="1900" dirty="0">
                <a:latin typeface="Arial" pitchFamily="1" charset="0"/>
                <a:ea typeface="Arial" pitchFamily="1" charset="0"/>
                <a:cs typeface="Arial" pitchFamily="1" charset="0"/>
              </a:rPr>
              <a:t> increases learning (Horizon Research, </a:t>
            </a:r>
            <a:r>
              <a:rPr lang="en-US" sz="1900" dirty="0" err="1">
                <a:latin typeface="Arial" pitchFamily="1" charset="0"/>
                <a:ea typeface="Arial" pitchFamily="1" charset="0"/>
                <a:cs typeface="Arial" pitchFamily="1" charset="0"/>
              </a:rPr>
              <a:t>Hiebert</a:t>
            </a:r>
            <a:r>
              <a:rPr lang="en-US" sz="1900" dirty="0">
                <a:latin typeface="Arial" pitchFamily="1" charset="0"/>
                <a:ea typeface="Arial" pitchFamily="1" charset="0"/>
                <a:cs typeface="Arial" pitchFamily="1" charset="0"/>
              </a:rPr>
              <a:t> &amp; </a:t>
            </a:r>
            <a:r>
              <a:rPr lang="en-US" sz="1900" dirty="0" err="1">
                <a:latin typeface="Arial" pitchFamily="1" charset="0"/>
                <a:ea typeface="Arial" pitchFamily="1" charset="0"/>
                <a:cs typeface="Arial" pitchFamily="1" charset="0"/>
              </a:rPr>
              <a:t>Grouws</a:t>
            </a:r>
            <a:r>
              <a:rPr lang="en-US" sz="1900" dirty="0">
                <a:latin typeface="Arial" pitchFamily="1" charset="0"/>
                <a:ea typeface="Arial" pitchFamily="1" charset="0"/>
                <a:cs typeface="Arial" pitchFamily="1" charset="0"/>
              </a:rPr>
              <a:t>).</a:t>
            </a:r>
          </a:p>
          <a:p>
            <a:pPr marL="228600" indent="-228600" eaLnBrk="1" hangingPunct="1">
              <a:spcBef>
                <a:spcPts val="400"/>
              </a:spcBef>
              <a:spcAft>
                <a:spcPts val="400"/>
              </a:spcAft>
            </a:pPr>
            <a:r>
              <a:rPr lang="en-US" sz="1900" dirty="0">
                <a:latin typeface="Arial" pitchFamily="1" charset="0"/>
                <a:ea typeface="Arial" pitchFamily="1" charset="0"/>
                <a:cs typeface="Arial" pitchFamily="1" charset="0"/>
              </a:rPr>
              <a:t>On-going cumulative </a:t>
            </a:r>
            <a:r>
              <a:rPr lang="en-US" sz="1900" b="1" dirty="0">
                <a:solidFill>
                  <a:srgbClr val="800000"/>
                </a:solidFill>
                <a:latin typeface="Arial" pitchFamily="1" charset="0"/>
                <a:ea typeface="Arial" pitchFamily="1" charset="0"/>
                <a:cs typeface="Arial" pitchFamily="1" charset="0"/>
              </a:rPr>
              <a:t>distributed practice </a:t>
            </a:r>
            <a:r>
              <a:rPr lang="en-US" sz="1900" dirty="0">
                <a:latin typeface="Arial" pitchFamily="1" charset="0"/>
                <a:ea typeface="Arial" pitchFamily="1" charset="0"/>
                <a:cs typeface="Arial" pitchFamily="1" charset="0"/>
              </a:rPr>
              <a:t>improves learning and retention (Rohrer, Mayfield).</a:t>
            </a:r>
          </a:p>
          <a:p>
            <a:pPr marL="228600" indent="-228600" eaLnBrk="1" hangingPunct="1">
              <a:spcBef>
                <a:spcPts val="400"/>
              </a:spcBef>
              <a:spcAft>
                <a:spcPts val="400"/>
              </a:spcAft>
            </a:pPr>
            <a:r>
              <a:rPr lang="en-US" sz="1900" b="1" dirty="0">
                <a:solidFill>
                  <a:srgbClr val="800000"/>
                </a:solidFill>
                <a:latin typeface="Arial" pitchFamily="1" charset="0"/>
                <a:ea typeface="Arial" pitchFamily="1" charset="0"/>
                <a:cs typeface="Arial" pitchFamily="1" charset="0"/>
              </a:rPr>
              <a:t>Formative assessment </a:t>
            </a:r>
            <a:r>
              <a:rPr lang="en-US" sz="1900" dirty="0">
                <a:latin typeface="Arial" pitchFamily="1" charset="0"/>
                <a:ea typeface="Arial" pitchFamily="1" charset="0"/>
                <a:cs typeface="Arial" pitchFamily="1" charset="0"/>
              </a:rPr>
              <a:t>is a key intervention for improving student achievement (Black &amp; </a:t>
            </a:r>
            <a:r>
              <a:rPr lang="en-US" sz="1900" dirty="0" err="1">
                <a:latin typeface="Arial" pitchFamily="1" charset="0"/>
                <a:ea typeface="Arial" pitchFamily="1" charset="0"/>
                <a:cs typeface="Arial" pitchFamily="1" charset="0"/>
              </a:rPr>
              <a:t>Wiliam</a:t>
            </a:r>
            <a:r>
              <a:rPr lang="en-US" sz="1900" dirty="0">
                <a:latin typeface="Arial" pitchFamily="1" charset="0"/>
                <a:ea typeface="Arial" pitchFamily="1" charset="0"/>
                <a:cs typeface="Arial" pitchFamily="1" charset="0"/>
              </a:rPr>
              <a:t>, </a:t>
            </a:r>
            <a:r>
              <a:rPr lang="en-US" sz="1900" dirty="0" err="1">
                <a:latin typeface="Arial" pitchFamily="1" charset="0"/>
                <a:ea typeface="Arial" pitchFamily="1" charset="0"/>
                <a:cs typeface="Arial" pitchFamily="1" charset="0"/>
              </a:rPr>
              <a:t>Hiebert</a:t>
            </a:r>
            <a:r>
              <a:rPr lang="en-US" sz="1900" dirty="0">
                <a:latin typeface="Arial" pitchFamily="1" charset="0"/>
                <a:ea typeface="Arial" pitchFamily="1" charset="0"/>
                <a:cs typeface="Arial" pitchFamily="1" charset="0"/>
              </a:rPr>
              <a:t> &amp; Stigler).</a:t>
            </a:r>
          </a:p>
          <a:p>
            <a:pPr marL="228600" indent="-228600" eaLnBrk="1" hangingPunct="1">
              <a:spcBef>
                <a:spcPts val="400"/>
              </a:spcBef>
              <a:spcAft>
                <a:spcPts val="400"/>
              </a:spcAft>
            </a:pPr>
            <a:r>
              <a:rPr lang="en-US" sz="1900" dirty="0">
                <a:latin typeface="Arial" pitchFamily="1" charset="0"/>
                <a:ea typeface="Arial" pitchFamily="1" charset="0"/>
                <a:cs typeface="Arial" pitchFamily="1" charset="0"/>
              </a:rPr>
              <a:t>Promoting </a:t>
            </a:r>
            <a:r>
              <a:rPr lang="en-US" sz="1900" b="1" dirty="0">
                <a:solidFill>
                  <a:srgbClr val="800000"/>
                </a:solidFill>
                <a:latin typeface="Arial" pitchFamily="1" charset="0"/>
                <a:ea typeface="Arial" pitchFamily="1" charset="0"/>
                <a:cs typeface="Arial" pitchFamily="1" charset="0"/>
              </a:rPr>
              <a:t>learners</a:t>
            </a:r>
            <a:r>
              <a:rPr lang="ja-JP" altLang="en-US" sz="1900" b="1" dirty="0">
                <a:solidFill>
                  <a:srgbClr val="800000"/>
                </a:solidFill>
                <a:latin typeface="Arial" pitchFamily="1" charset="0"/>
                <a:ea typeface="Arial" pitchFamily="1" charset="0"/>
                <a:cs typeface="Arial" pitchFamily="1" charset="0"/>
              </a:rPr>
              <a:t>’</a:t>
            </a:r>
            <a:r>
              <a:rPr lang="en-US" altLang="ja-JP" sz="1900" b="1" dirty="0">
                <a:solidFill>
                  <a:srgbClr val="800000"/>
                </a:solidFill>
                <a:latin typeface="Arial" pitchFamily="1" charset="0"/>
                <a:ea typeface="Arial" pitchFamily="1" charset="0"/>
                <a:cs typeface="Arial" pitchFamily="1" charset="0"/>
              </a:rPr>
              <a:t> beliefs about their own intelligence </a:t>
            </a:r>
            <a:r>
              <a:rPr lang="en-US" altLang="ja-JP" sz="1900" dirty="0">
                <a:latin typeface="Arial" pitchFamily="1" charset="0"/>
                <a:ea typeface="Arial" pitchFamily="1" charset="0"/>
                <a:cs typeface="Arial" pitchFamily="1" charset="0"/>
              </a:rPr>
              <a:t>can increase their motivation and effort to learn mathematics (</a:t>
            </a:r>
            <a:r>
              <a:rPr lang="en-US" altLang="ja-JP" sz="1900" dirty="0" err="1">
                <a:latin typeface="Arial" pitchFamily="1" charset="0"/>
                <a:ea typeface="Arial" pitchFamily="1" charset="0"/>
                <a:cs typeface="Arial" pitchFamily="1" charset="0"/>
              </a:rPr>
              <a:t>Dweck</a:t>
            </a:r>
            <a:r>
              <a:rPr lang="en-US" altLang="ja-JP" sz="1900" dirty="0">
                <a:latin typeface="Arial" pitchFamily="1" charset="0"/>
                <a:ea typeface="Arial" pitchFamily="1" charset="0"/>
                <a:cs typeface="Arial" pitchFamily="1" charset="0"/>
              </a:rPr>
              <a:t>, Goode, </a:t>
            </a:r>
            <a:r>
              <a:rPr lang="en-US" altLang="ja-JP" sz="1900" dirty="0" err="1">
                <a:latin typeface="Arial" pitchFamily="1" charset="0"/>
                <a:ea typeface="Arial" pitchFamily="1" charset="0"/>
                <a:cs typeface="Arial" pitchFamily="1" charset="0"/>
              </a:rPr>
              <a:t>Midgely</a:t>
            </a:r>
            <a:r>
              <a:rPr lang="en-US" altLang="ja-JP" sz="1900" dirty="0">
                <a:latin typeface="Arial" pitchFamily="1" charset="0"/>
                <a:ea typeface="Arial" pitchFamily="1" charset="0"/>
                <a:cs typeface="Arial" pitchFamily="1" charset="0"/>
              </a:rPr>
              <a:t>, Aronson). </a:t>
            </a:r>
          </a:p>
          <a:p>
            <a:pPr marL="228600" indent="-228600" eaLnBrk="1" hangingPunct="1"/>
            <a:endParaRPr lang="en-US" sz="1900" dirty="0">
              <a:latin typeface="Arial" pitchFamily="1" charset="0"/>
              <a:ea typeface="Arial" pitchFamily="1" charset="0"/>
              <a:cs typeface="Arial" pitchFamily="1" charset="0"/>
            </a:endParaRPr>
          </a:p>
        </p:txBody>
      </p:sp>
      <p:sp>
        <p:nvSpPr>
          <p:cNvPr id="4" name="Title 1"/>
          <p:cNvSpPr txBox="1">
            <a:spLocks/>
          </p:cNvSpPr>
          <p:nvPr/>
        </p:nvSpPr>
        <p:spPr>
          <a:xfrm>
            <a:off x="457200" y="304800"/>
            <a:ext cx="6324600" cy="685800"/>
          </a:xfrm>
          <a:prstGeom prst="rect">
            <a:avLst/>
          </a:prstGeom>
        </p:spPr>
        <p:txBody>
          <a:bodyPr anchor="ctr">
            <a:normAutofit/>
          </a:bodyPr>
          <a:lstStyle/>
          <a:p>
            <a:pPr defTabSz="457200" fontAlgn="auto">
              <a:spcAft>
                <a:spcPts val="0"/>
              </a:spcAft>
              <a:defRPr/>
            </a:pPr>
            <a:r>
              <a:rPr lang="en-US" sz="1600" b="1" cap="all" dirty="0">
                <a:solidFill>
                  <a:schemeClr val="bg1"/>
                </a:solidFill>
                <a:latin typeface="Arial"/>
                <a:ea typeface="+mj-ea"/>
                <a:cs typeface="Arial"/>
              </a:rPr>
              <a:t>WHAT RESEARCH TELLS US</a:t>
            </a:r>
          </a:p>
        </p:txBody>
      </p:sp>
      <p:sp>
        <p:nvSpPr>
          <p:cNvPr id="30723" name="TextBox 9"/>
          <p:cNvSpPr txBox="1">
            <a:spLocks noChangeArrowheads="1"/>
          </p:cNvSpPr>
          <p:nvPr/>
        </p:nvSpPr>
        <p:spPr bwMode="auto">
          <a:xfrm>
            <a:off x="8077200" y="6400800"/>
            <a:ext cx="838200" cy="276225"/>
          </a:xfrm>
          <a:prstGeom prst="rect">
            <a:avLst/>
          </a:prstGeom>
          <a:noFill/>
          <a:ln w="9525">
            <a:noFill/>
            <a:miter lim="800000"/>
            <a:headEnd/>
            <a:tailEnd/>
          </a:ln>
        </p:spPr>
        <p:txBody>
          <a:bodyPr>
            <a:prstTxWarp prst="textNoShape">
              <a:avLst/>
            </a:prstTxWarp>
            <a:spAutoFit/>
          </a:bodyPr>
          <a:lstStyle/>
          <a:p>
            <a:pPr algn="r"/>
            <a:fld id="{B6A1419C-00AA-E345-AED7-47C8156D56EE}" type="slidenum">
              <a:rPr lang="en-US" sz="1200">
                <a:solidFill>
                  <a:srgbClr val="7F7F7F"/>
                </a:solidFill>
                <a:latin typeface="Calibri (Body)" charset="0"/>
                <a:ea typeface="Calibri (Body)" charset="0"/>
                <a:cs typeface="Calibri (Body)" charset="0"/>
              </a:rPr>
              <a:pPr algn="r"/>
              <a:t>9</a:t>
            </a:fld>
            <a:endParaRPr lang="en-US" sz="1200">
              <a:solidFill>
                <a:srgbClr val="7F7F7F"/>
              </a:solidFill>
              <a:latin typeface="Calibri (Body)" charset="0"/>
              <a:ea typeface="Calibri (Body)" charset="0"/>
              <a:cs typeface="Calibri (Body)" charset="0"/>
            </a:endParaRPr>
          </a:p>
        </p:txBody>
      </p:sp>
      <p:sp>
        <p:nvSpPr>
          <p:cNvPr id="30724" name="TextBox 15"/>
          <p:cNvSpPr txBox="1">
            <a:spLocks noChangeArrowheads="1"/>
          </p:cNvSpPr>
          <p:nvPr/>
        </p:nvSpPr>
        <p:spPr bwMode="auto">
          <a:xfrm>
            <a:off x="2667000" y="2884488"/>
            <a:ext cx="184150" cy="369887"/>
          </a:xfrm>
          <a:prstGeom prst="rect">
            <a:avLst/>
          </a:prstGeom>
          <a:noFill/>
          <a:ln w="9525">
            <a:noFill/>
            <a:miter lim="800000"/>
            <a:headEnd/>
            <a:tailEnd/>
          </a:ln>
        </p:spPr>
        <p:txBody>
          <a:bodyPr wrap="none">
            <a:prstTxWarp prst="textNoShape">
              <a:avLst/>
            </a:prstTxWarp>
            <a:spAutoFit/>
          </a:bodyPr>
          <a:lstStyle/>
          <a:p>
            <a:endParaRPr lang="en-US"/>
          </a:p>
        </p:txBody>
      </p:sp>
      <p:sp>
        <p:nvSpPr>
          <p:cNvPr id="2" name="TextBox 1"/>
          <p:cNvSpPr txBox="1"/>
          <p:nvPr/>
        </p:nvSpPr>
        <p:spPr>
          <a:xfrm>
            <a:off x="1600200" y="6248400"/>
            <a:ext cx="7010400" cy="400110"/>
          </a:xfrm>
          <a:prstGeom prst="rect">
            <a:avLst/>
          </a:prstGeom>
          <a:noFill/>
        </p:spPr>
        <p:txBody>
          <a:bodyPr wrap="square" rtlCol="0">
            <a:spAutoFit/>
          </a:bodyPr>
          <a:lstStyle/>
          <a:p>
            <a:pPr algn="r"/>
            <a:r>
              <a:rPr lang="en-US" sz="1000" dirty="0">
                <a:latin typeface="Arial"/>
                <a:cs typeface="Arial"/>
              </a:rPr>
              <a:t>Copyright </a:t>
            </a:r>
            <a:r>
              <a:rPr lang="en-US" sz="1000" dirty="0" smtClean="0">
                <a:latin typeface="Arial"/>
                <a:cs typeface="Arial"/>
              </a:rPr>
              <a:t>2012 </a:t>
            </a:r>
            <a:r>
              <a:rPr lang="en-US" sz="1000" dirty="0">
                <a:latin typeface="Arial"/>
                <a:cs typeface="Arial"/>
              </a:rPr>
              <a:t>Charles A. Dana Center at the University of Texas at Austin, Learning Sciences Research Institute at the University of Illinois at Chicago, and Agile Mind, Inc</a:t>
            </a:r>
            <a:r>
              <a:rPr lang="en-US" sz="1000" dirty="0" smtClean="0">
                <a:latin typeface="Arial"/>
                <a:cs typeface="Arial"/>
              </a:rPr>
              <a:t>.</a:t>
            </a:r>
            <a:endParaRPr lang="en-US" sz="1000" dirty="0">
              <a:latin typeface="Arial"/>
              <a:cs typeface="Aria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quot;/&gt;&lt;property id=&quot;20307&quot; value=&quot;358&quot;/&gt;&lt;/object&gt;&lt;object type=&quot;3&quot; unique_id=&quot;10004&quot;&gt;&lt;property id=&quot;20148&quot; value=&quot;5&quot;/&gt;&lt;property id=&quot;20300&quot; value=&quot;Slide 2&quot;/&gt;&lt;property id=&quot;20307&quot; value=&quot;433&quot;/&gt;&lt;/object&gt;&lt;object type=&quot;3&quot; unique_id=&quot;10005&quot;&gt;&lt;property id=&quot;20148&quot; value=&quot;5&quot;/&gt;&lt;property id=&quot;20300&quot; value=&quot;Slide 3 - &amp;quot;SUBMITTING QUESTIONS: OPEN CHAT&amp;quot;&quot;/&gt;&lt;property id=&quot;20307&quot; value=&quot;434&quot;/&gt;&lt;/object&gt;&lt;object type=&quot;3&quot; unique_id=&quot;10006&quot;&gt;&lt;property id=&quot;20148&quot; value=&quot;5&quot;/&gt;&lt;property id=&quot;20300&quot; value=&quot;Slide 4&quot;/&gt;&lt;property id=&quot;20307&quot; value=&quot;435&quot;/&gt;&lt;/object&gt;&lt;object type=&quot;3&quot; unique_id=&quot;10007&quot;&gt;&lt;property id=&quot;20148&quot; value=&quot;5&quot;/&gt;&lt;property id=&quot;20300&quot; value=&quot;Slide 5 - &amp;quot;PRACTICE&amp;quot;&quot;/&gt;&lt;property id=&quot;20307&quot; value=&quot;436&quot;/&gt;&lt;/object&gt;&lt;object type=&quot;3&quot; unique_id=&quot;10008&quot;&gt;&lt;property id=&quot;20148&quot; value=&quot;5&quot;/&gt;&lt;property id=&quot;20300&quot; value=&quot;Slide 6&quot;/&gt;&lt;property id=&quot;20307&quot; value=&quot;429&quot;/&gt;&lt;/object&gt;&lt;object type=&quot;3&quot; unique_id=&quot;10009&quot;&gt;&lt;property id=&quot;20148&quot; value=&quot;5&quot;/&gt;&lt;property id=&quot;20300&quot; value=&quot;Slide 7&quot;/&gt;&lt;property id=&quot;20307&quot; value=&quot;336&quot;/&gt;&lt;/object&gt;&lt;object type=&quot;3&quot; unique_id=&quot;10010&quot;&gt;&lt;property id=&quot;20148&quot; value=&quot;5&quot;/&gt;&lt;property id=&quot;20300&quot; value=&quot;Slide 8&quot;/&gt;&lt;property id=&quot;20307&quot; value=&quot;298&quot;/&gt;&lt;/object&gt;&lt;object type=&quot;3&quot; unique_id=&quot;10011&quot;&gt;&lt;property id=&quot;20148&quot; value=&quot;5&quot;/&gt;&lt;property id=&quot;20300&quot; value=&quot;Slide 9&quot;/&gt;&lt;property id=&quot;20307&quot; value=&quot;273&quot;/&gt;&lt;/object&gt;&lt;object type=&quot;3&quot; unique_id=&quot;10012&quot;&gt;&lt;property id=&quot;20148&quot; value=&quot;5&quot;/&gt;&lt;property id=&quot;20300&quot; value=&quot;Slide 10&quot;/&gt;&lt;property id=&quot;20307&quot; value=&quot;300&quot;/&gt;&lt;/object&gt;&lt;object type=&quot;3&quot; unique_id=&quot;10013&quot;&gt;&lt;property id=&quot;20148&quot; value=&quot;5&quot;/&gt;&lt;property id=&quot;20300&quot; value=&quot;Slide 11&quot;/&gt;&lt;property id=&quot;20307&quot; value=&quot;389&quot;/&gt;&lt;/object&gt;&lt;object type=&quot;3&quot; unique_id=&quot;10014&quot;&gt;&lt;property id=&quot;20148&quot; value=&quot;5&quot;/&gt;&lt;property id=&quot;20300&quot; value=&quot;Slide 12&quot;/&gt;&lt;property id=&quot;20307&quot; value=&quot;390&quot;/&gt;&lt;/object&gt;&lt;object type=&quot;3&quot; unique_id=&quot;10015&quot;&gt;&lt;property id=&quot;20148&quot; value=&quot;5&quot;/&gt;&lt;property id=&quot;20300&quot; value=&quot;Slide 13&quot;/&gt;&lt;property id=&quot;20307&quot; value=&quot;391&quot;/&gt;&lt;/object&gt;&lt;object type=&quot;3&quot; unique_id=&quot;10016&quot;&gt;&lt;property id=&quot;20148&quot; value=&quot;5&quot;/&gt;&lt;property id=&quot;20300&quot; value=&quot;Slide 14&quot;/&gt;&lt;property id=&quot;20307&quot; value=&quot;392&quot;/&gt;&lt;/object&gt;&lt;object type=&quot;3&quot; unique_id=&quot;10017&quot;&gt;&lt;property id=&quot;20148&quot; value=&quot;5&quot;/&gt;&lt;property id=&quot;20300&quot; value=&quot;Slide 15&quot;/&gt;&lt;property id=&quot;20307&quot; value=&quot;393&quot;/&gt;&lt;/object&gt;&lt;object type=&quot;3&quot; unique_id=&quot;10018&quot;&gt;&lt;property id=&quot;20148&quot; value=&quot;5&quot;/&gt;&lt;property id=&quot;20300&quot; value=&quot;Slide 16&quot;/&gt;&lt;property id=&quot;20307&quot; value=&quot;394&quot;/&gt;&lt;/object&gt;&lt;object type=&quot;3&quot; unique_id=&quot;10019&quot;&gt;&lt;property id=&quot;20148&quot; value=&quot;5&quot;/&gt;&lt;property id=&quot;20300&quot; value=&quot;Slide 17&quot;/&gt;&lt;property id=&quot;20307&quot; value=&quot;395&quot;/&gt;&lt;/object&gt;&lt;object type=&quot;3&quot; unique_id=&quot;10020&quot;&gt;&lt;property id=&quot;20148&quot; value=&quot;5&quot;/&gt;&lt;property id=&quot;20300&quot; value=&quot;Slide 18&quot;/&gt;&lt;property id=&quot;20307&quot; value=&quot;396&quot;/&gt;&lt;/object&gt;&lt;object type=&quot;3&quot; unique_id=&quot;10021&quot;&gt;&lt;property id=&quot;20148&quot; value=&quot;5&quot;/&gt;&lt;property id=&quot;20300&quot; value=&quot;Slide 19&quot;/&gt;&lt;property id=&quot;20307&quot; value=&quot;397&quot;/&gt;&lt;/object&gt;&lt;object type=&quot;3&quot; unique_id=&quot;10022&quot;&gt;&lt;property id=&quot;20148&quot; value=&quot;5&quot;/&gt;&lt;property id=&quot;20300&quot; value=&quot;Slide 20&quot;/&gt;&lt;property id=&quot;20307&quot; value=&quot;398&quot;/&gt;&lt;/object&gt;&lt;object type=&quot;3&quot; unique_id=&quot;10023&quot;&gt;&lt;property id=&quot;20148&quot; value=&quot;5&quot;/&gt;&lt;property id=&quot;20300&quot; value=&quot;Slide 21&quot;/&gt;&lt;property id=&quot;20307&quot; value=&quot;399&quot;/&gt;&lt;/object&gt;&lt;object type=&quot;3&quot; unique_id=&quot;10024&quot;&gt;&lt;property id=&quot;20148&quot; value=&quot;5&quot;/&gt;&lt;property id=&quot;20300&quot; value=&quot;Slide 22&quot;/&gt;&lt;property id=&quot;20307&quot; value=&quot;400&quot;/&gt;&lt;/object&gt;&lt;object type=&quot;3&quot; unique_id=&quot;10025&quot;&gt;&lt;property id=&quot;20148&quot; value=&quot;5&quot;/&gt;&lt;property id=&quot;20300&quot; value=&quot;Slide 23&quot;/&gt;&lt;property id=&quot;20307&quot; value=&quot;401&quot;/&gt;&lt;/object&gt;&lt;object type=&quot;3&quot; unique_id=&quot;10026&quot;&gt;&lt;property id=&quot;20148&quot; value=&quot;5&quot;/&gt;&lt;property id=&quot;20300&quot; value=&quot;Slide 24&quot;/&gt;&lt;property id=&quot;20307&quot; value=&quot;402&quot;/&gt;&lt;/object&gt;&lt;object type=&quot;3&quot; unique_id=&quot;10027&quot;&gt;&lt;property id=&quot;20148&quot; value=&quot;5&quot;/&gt;&lt;property id=&quot;20300&quot; value=&quot;Slide 25&quot;/&gt;&lt;property id=&quot;20307&quot; value=&quot;403&quot;/&gt;&lt;/object&gt;&lt;object type=&quot;3&quot; unique_id=&quot;10028&quot;&gt;&lt;property id=&quot;20148&quot; value=&quot;5&quot;/&gt;&lt;property id=&quot;20300&quot; value=&quot;Slide 26&quot;/&gt;&lt;property id=&quot;20307&quot; value=&quot;404&quot;/&gt;&lt;/object&gt;&lt;object type=&quot;3&quot; unique_id=&quot;10029&quot;&gt;&lt;property id=&quot;20148&quot; value=&quot;5&quot;/&gt;&lt;property id=&quot;20300&quot; value=&quot;Slide 27&quot;/&gt;&lt;property id=&quot;20307&quot; value=&quot;405&quot;/&gt;&lt;/object&gt;&lt;object type=&quot;3&quot; unique_id=&quot;10030&quot;&gt;&lt;property id=&quot;20148&quot; value=&quot;5&quot;/&gt;&lt;property id=&quot;20300&quot; value=&quot;Slide 28&quot;/&gt;&lt;property id=&quot;20307&quot; value=&quot;406&quot;/&gt;&lt;/object&gt;&lt;object type=&quot;3&quot; unique_id=&quot;10031&quot;&gt;&lt;property id=&quot;20148&quot; value=&quot;5&quot;/&gt;&lt;property id=&quot;20300&quot; value=&quot;Slide 29&quot;/&gt;&lt;property id=&quot;20307&quot; value=&quot;407&quot;/&gt;&lt;/object&gt;&lt;object type=&quot;3&quot; unique_id=&quot;10032&quot;&gt;&lt;property id=&quot;20148&quot; value=&quot;5&quot;/&gt;&lt;property id=&quot;20300&quot; value=&quot;Slide 30&quot;/&gt;&lt;property id=&quot;20307&quot; value=&quot;408&quot;/&gt;&lt;/object&gt;&lt;object type=&quot;3&quot; unique_id=&quot;10033&quot;&gt;&lt;property id=&quot;20148&quot; value=&quot;5&quot;/&gt;&lt;property id=&quot;20300&quot; value=&quot;Slide 31&quot;/&gt;&lt;property id=&quot;20307&quot; value=&quot;409&quot;/&gt;&lt;/object&gt;&lt;object type=&quot;3&quot; unique_id=&quot;10034&quot;&gt;&lt;property id=&quot;20148&quot; value=&quot;5&quot;/&gt;&lt;property id=&quot;20300&quot; value=&quot;Slide 32&quot;/&gt;&lt;property id=&quot;20307&quot; value=&quot;417&quot;/&gt;&lt;/object&gt;&lt;object type=&quot;3&quot; unique_id=&quot;10035&quot;&gt;&lt;property id=&quot;20148&quot; value=&quot;5&quot;/&gt;&lt;property id=&quot;20300&quot; value=&quot;Slide 33&quot;/&gt;&lt;property id=&quot;20307&quot; value=&quot;410&quot;/&gt;&lt;/object&gt;&lt;object type=&quot;3&quot; unique_id=&quot;10036&quot;&gt;&lt;property id=&quot;20148&quot; value=&quot;5&quot;/&gt;&lt;property id=&quot;20300&quot; value=&quot;Slide 34&quot;/&gt;&lt;property id=&quot;20307&quot; value=&quot;411&quot;/&gt;&lt;/object&gt;&lt;object type=&quot;3&quot; unique_id=&quot;10037&quot;&gt;&lt;property id=&quot;20148&quot; value=&quot;5&quot;/&gt;&lt;property id=&quot;20300&quot; value=&quot;Slide 35&quot;/&gt;&lt;property id=&quot;20307&quot; value=&quot;412&quot;/&gt;&lt;/object&gt;&lt;object type=&quot;3&quot; unique_id=&quot;10038&quot;&gt;&lt;property id=&quot;20148&quot; value=&quot;5&quot;/&gt;&lt;property id=&quot;20300&quot; value=&quot;Slide 36&quot;/&gt;&lt;property id=&quot;20307&quot; value=&quot;413&quot;/&gt;&lt;/object&gt;&lt;object type=&quot;3&quot; unique_id=&quot;10039&quot;&gt;&lt;property id=&quot;20148&quot; value=&quot;5&quot;/&gt;&lt;property id=&quot;20300&quot; value=&quot;Slide 37&quot;/&gt;&lt;property id=&quot;20307&quot; value=&quot;414&quot;/&gt;&lt;/object&gt;&lt;object type=&quot;3&quot; unique_id=&quot;10040&quot;&gt;&lt;property id=&quot;20148&quot; value=&quot;5&quot;/&gt;&lt;property id=&quot;20300&quot; value=&quot;Slide 38&quot;/&gt;&lt;property id=&quot;20307&quot; value=&quot;415&quot;/&gt;&lt;/object&gt;&lt;object type=&quot;3&quot; unique_id=&quot;10041&quot;&gt;&lt;property id=&quot;20148&quot; value=&quot;5&quot;/&gt;&lt;property id=&quot;20300&quot; value=&quot;Slide 39&quot;/&gt;&lt;property id=&quot;20307&quot; value=&quot;416&quot;/&gt;&lt;/object&gt;&lt;object type=&quot;3&quot; unique_id=&quot;10042&quot;&gt;&lt;property id=&quot;20148&quot; value=&quot;5&quot;/&gt;&lt;property id=&quot;20300&quot; value=&quot;Slide 40 - &amp;quot;INTENSIFIED ALGEBRA&amp;quot;&quot;/&gt;&lt;property id=&quot;20307&quot; value=&quot;432&quot;/&gt;&lt;/object&gt;&lt;object type=&quot;3&quot; unique_id=&quot;10043&quot;&gt;&lt;property id=&quot;20148&quot; value=&quot;5&quot;/&gt;&lt;property id=&quot;20300&quot; value=&quot;Slide 41&quot;/&gt;&lt;property id=&quot;20307&quot; value=&quot;418&quot;/&gt;&lt;/object&gt;&lt;object type=&quot;3&quot; unique_id=&quot;10044&quot;&gt;&lt;property id=&quot;20148&quot; value=&quot;5&quot;/&gt;&lt;property id=&quot;20300&quot; value=&quot;Slide 42&quot;/&gt;&lt;property id=&quot;20307&quot; value=&quot;420&quot;/&gt;&lt;/object&gt;&lt;object type=&quot;3&quot; unique_id=&quot;10045&quot;&gt;&lt;property id=&quot;20148&quot; value=&quot;5&quot;/&gt;&lt;property id=&quot;20300&quot; value=&quot;Slide 43&quot;/&gt;&lt;property id=&quot;20307&quot; value=&quot;421&quot;/&gt;&lt;/object&gt;&lt;object type=&quot;3&quot; unique_id=&quot;10046&quot;&gt;&lt;property id=&quot;20148&quot; value=&quot;5&quot;/&gt;&lt;property id=&quot;20300&quot; value=&quot;Slide 44&quot;/&gt;&lt;property id=&quot;20307&quot; value=&quot;422&quot;/&gt;&lt;/object&gt;&lt;object type=&quot;3&quot; unique_id=&quot;10047&quot;&gt;&lt;property id=&quot;20148&quot; value=&quot;5&quot;/&gt;&lt;property id=&quot;20300&quot; value=&quot;Slide 45&quot;/&gt;&lt;property id=&quot;20307&quot; value=&quot;423&quot;/&gt;&lt;/object&gt;&lt;object type=&quot;3&quot; unique_id=&quot;10048&quot;&gt;&lt;property id=&quot;20148&quot; value=&quot;5&quot;/&gt;&lt;property id=&quot;20300&quot; value=&quot;Slide 46&quot;/&gt;&lt;property id=&quot;20307&quot; value=&quot;424&quot;/&gt;&lt;/object&gt;&lt;object type=&quot;3&quot; unique_id=&quot;10049&quot;&gt;&lt;property id=&quot;20148&quot; value=&quot;5&quot;/&gt;&lt;property id=&quot;20300&quot; value=&quot;Slide 47&quot;/&gt;&lt;property id=&quot;20307&quot; value=&quot;428&quot;/&gt;&lt;/object&gt;&lt;object type=&quot;3&quot; unique_id=&quot;10050&quot;&gt;&lt;property id=&quot;20148&quot; value=&quot;5&quot;/&gt;&lt;property id=&quot;20300&quot; value=&quot;Slide 48&quot;/&gt;&lt;property id=&quot;20307&quot; value=&quot;425&quot;/&gt;&lt;/object&gt;&lt;object type=&quot;3&quot; unique_id=&quot;10051&quot;&gt;&lt;property id=&quot;20148&quot; value=&quot;5&quot;/&gt;&lt;property id=&quot;20300&quot; value=&quot;Slide 49&quot;/&gt;&lt;property id=&quot;20307&quot; value=&quot;426&quot;/&gt;&lt;/object&gt;&lt;object type=&quot;3&quot; unique_id=&quot;10052&quot;&gt;&lt;property id=&quot;20148&quot; value=&quot;5&quot;/&gt;&lt;property id=&quot;20300&quot; value=&quot;Slide 50&quot;/&gt;&lt;property id=&quot;20307&quot; value=&quot;430&quot;/&gt;&lt;/object&gt;&lt;object type=&quot;3&quot; unique_id=&quot;10053&quot;&gt;&lt;property id=&quot;20148&quot; value=&quot;5&quot;/&gt;&lt;property id=&quot;20300&quot; value=&quot;Slide 51&quot;/&gt;&lt;property id=&quot;20307&quot; value=&quot;431&quot;/&gt;&lt;/object&gt;&lt;/object&gt;&lt;object type=&quot;8&quot; unique_id=&quot;10106&quot;&gt;&lt;/object&gt;&lt;/object&gt;&lt;/database&gt;"/>
  <p:tag name="MMPROD_NEXTUNIQUEID" val="10009"/>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2945</TotalTime>
  <Words>4138</Words>
  <Application>Microsoft Macintosh PowerPoint</Application>
  <PresentationFormat>On-screen Show (4:3)</PresentationFormat>
  <Paragraphs>421</Paragraphs>
  <Slides>47</Slides>
  <Notes>41</Notes>
  <HiddenSlides>0</HiddenSlides>
  <MMClips>0</MMClips>
  <ScaleCrop>false</ScaleCrop>
  <HeadingPairs>
    <vt:vector size="4" baseType="variant">
      <vt:variant>
        <vt:lpstr>Design Template</vt:lpstr>
      </vt:variant>
      <vt:variant>
        <vt:i4>1</vt:i4>
      </vt:variant>
      <vt:variant>
        <vt:lpstr>Slide Titles</vt:lpstr>
      </vt:variant>
      <vt:variant>
        <vt:i4>47</vt:i4>
      </vt:variant>
    </vt:vector>
  </HeadingPairs>
  <TitlesOfParts>
    <vt:vector size="48" baseType="lpstr">
      <vt:lpstr>Office Theme</vt:lpstr>
      <vt:lpstr>Slide 1</vt:lpstr>
      <vt:lpstr>Slide 2</vt:lpstr>
      <vt:lpstr>SUBMITTING QUESTIONS: OPEN CHAT</vt:lpstr>
      <vt:lpstr>Slide 4</vt:lpstr>
      <vt:lpstr>PRACTICE</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INTENSIFIED ALGEBRA</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vector>
  </TitlesOfParts>
  <Company>CSOS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Warning Systems</dc:title>
  <dc:creator>CSOSLoanerD830</dc:creator>
  <cp:lastModifiedBy>Adelina Garcia</cp:lastModifiedBy>
  <cp:revision>120</cp:revision>
  <dcterms:created xsi:type="dcterms:W3CDTF">2012-04-23T16:05:01Z</dcterms:created>
  <dcterms:modified xsi:type="dcterms:W3CDTF">2012-04-23T16:09:37Z</dcterms:modified>
</cp:coreProperties>
</file>