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B656D-5588-4794-9093-DABD64BA6C4F}" v="4354" dt="2019-11-04T15:17:01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B9AB656D-5588-4794-9093-DABD64BA6C4F}"/>
    <pc:docChg chg="addSld modSld">
      <pc:chgData name="Gallo, A" userId="S::agallo@albany.edu::7c730d9f-3aba-4e93-ad3c-04b8ea975baa" providerId="AD" clId="Web-{B9AB656D-5588-4794-9093-DABD64BA6C4F}" dt="2019-11-04T15:17:00.776" v="4319" actId="1076"/>
      <pc:docMkLst>
        <pc:docMk/>
      </pc:docMkLst>
      <pc:sldChg chg="modSp">
        <pc:chgData name="Gallo, A" userId="S::agallo@albany.edu::7c730d9f-3aba-4e93-ad3c-04b8ea975baa" providerId="AD" clId="Web-{B9AB656D-5588-4794-9093-DABD64BA6C4F}" dt="2019-11-04T14:20:28.047" v="4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B9AB656D-5588-4794-9093-DABD64BA6C4F}" dt="2019-11-04T14:20:26.406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B9AB656D-5588-4794-9093-DABD64BA6C4F}" dt="2019-11-04T14:20:28.047" v="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llo, A" userId="S::agallo@albany.edu::7c730d9f-3aba-4e93-ad3c-04b8ea975baa" providerId="AD" clId="Web-{B9AB656D-5588-4794-9093-DABD64BA6C4F}" dt="2019-11-04T14:27:02.252" v="621" actId="20577"/>
        <pc:sldMkLst>
          <pc:docMk/>
          <pc:sldMk cId="2676653919" sldId="257"/>
        </pc:sldMkLst>
        <pc:spChg chg="mod">
          <ac:chgData name="Gallo, A" userId="S::agallo@albany.edu::7c730d9f-3aba-4e93-ad3c-04b8ea975baa" providerId="AD" clId="Web-{B9AB656D-5588-4794-9093-DABD64BA6C4F}" dt="2019-11-04T14:20:35.985" v="8" actId="20577"/>
          <ac:spMkLst>
            <pc:docMk/>
            <pc:sldMk cId="2676653919" sldId="257"/>
            <ac:spMk id="2" creationId="{CF30C8E4-A689-40E4-B2E5-CC2980BA4AC5}"/>
          </ac:spMkLst>
        </pc:spChg>
        <pc:spChg chg="mod">
          <ac:chgData name="Gallo, A" userId="S::agallo@albany.edu::7c730d9f-3aba-4e93-ad3c-04b8ea975baa" providerId="AD" clId="Web-{B9AB656D-5588-4794-9093-DABD64BA6C4F}" dt="2019-11-04T14:27:02.252" v="621" actId="20577"/>
          <ac:spMkLst>
            <pc:docMk/>
            <pc:sldMk cId="2676653919" sldId="257"/>
            <ac:spMk id="3" creationId="{287A663E-665C-40E6-B2EE-15863FF77D56}"/>
          </ac:spMkLst>
        </pc:spChg>
      </pc:sldChg>
      <pc:sldChg chg="modSp new">
        <pc:chgData name="Gallo, A" userId="S::agallo@albany.edu::7c730d9f-3aba-4e93-ad3c-04b8ea975baa" providerId="AD" clId="Web-{B9AB656D-5588-4794-9093-DABD64BA6C4F}" dt="2019-11-04T14:26:34.532" v="599" actId="20577"/>
        <pc:sldMkLst>
          <pc:docMk/>
          <pc:sldMk cId="350020788" sldId="258"/>
        </pc:sldMkLst>
        <pc:spChg chg="mod">
          <ac:chgData name="Gallo, A" userId="S::agallo@albany.edu::7c730d9f-3aba-4e93-ad3c-04b8ea975baa" providerId="AD" clId="Web-{B9AB656D-5588-4794-9093-DABD64BA6C4F}" dt="2019-11-04T14:23:12.226" v="285" actId="20577"/>
          <ac:spMkLst>
            <pc:docMk/>
            <pc:sldMk cId="350020788" sldId="258"/>
            <ac:spMk id="2" creationId="{0B88E880-A861-4B57-A98C-2CF6B48D9981}"/>
          </ac:spMkLst>
        </pc:spChg>
        <pc:spChg chg="mod">
          <ac:chgData name="Gallo, A" userId="S::agallo@albany.edu::7c730d9f-3aba-4e93-ad3c-04b8ea975baa" providerId="AD" clId="Web-{B9AB656D-5588-4794-9093-DABD64BA6C4F}" dt="2019-11-04T14:26:34.532" v="599" actId="20577"/>
          <ac:spMkLst>
            <pc:docMk/>
            <pc:sldMk cId="350020788" sldId="258"/>
            <ac:spMk id="3" creationId="{0BA32901-92C5-4EAF-B8E2-EE9E5389C182}"/>
          </ac:spMkLst>
        </pc:spChg>
      </pc:sldChg>
      <pc:sldChg chg="addSp modSp new">
        <pc:chgData name="Gallo, A" userId="S::agallo@albany.edu::7c730d9f-3aba-4e93-ad3c-04b8ea975baa" providerId="AD" clId="Web-{B9AB656D-5588-4794-9093-DABD64BA6C4F}" dt="2019-11-04T15:17:00.776" v="4319" actId="1076"/>
        <pc:sldMkLst>
          <pc:docMk/>
          <pc:sldMk cId="1650098294" sldId="259"/>
        </pc:sldMkLst>
        <pc:spChg chg="mod">
          <ac:chgData name="Gallo, A" userId="S::agallo@albany.edu::7c730d9f-3aba-4e93-ad3c-04b8ea975baa" providerId="AD" clId="Web-{B9AB656D-5588-4794-9093-DABD64BA6C4F}" dt="2019-11-04T15:14:09.409" v="4124" actId="20577"/>
          <ac:spMkLst>
            <pc:docMk/>
            <pc:sldMk cId="1650098294" sldId="259"/>
            <ac:spMk id="2" creationId="{C521EABC-E89B-41A1-95C9-FAB18242BDB2}"/>
          </ac:spMkLst>
        </pc:spChg>
        <pc:spChg chg="mod">
          <ac:chgData name="Gallo, A" userId="S::agallo@albany.edu::7c730d9f-3aba-4e93-ad3c-04b8ea975baa" providerId="AD" clId="Web-{B9AB656D-5588-4794-9093-DABD64BA6C4F}" dt="2019-11-04T15:16:54.963" v="4317" actId="20577"/>
          <ac:spMkLst>
            <pc:docMk/>
            <pc:sldMk cId="1650098294" sldId="259"/>
            <ac:spMk id="3" creationId="{9C49224C-2837-4C0E-8DD2-04F8EEE435A5}"/>
          </ac:spMkLst>
        </pc:spChg>
        <pc:picChg chg="add mod">
          <ac:chgData name="Gallo, A" userId="S::agallo@albany.edu::7c730d9f-3aba-4e93-ad3c-04b8ea975baa" providerId="AD" clId="Web-{B9AB656D-5588-4794-9093-DABD64BA6C4F}" dt="2019-11-04T15:17:00.776" v="4319" actId="1076"/>
          <ac:picMkLst>
            <pc:docMk/>
            <pc:sldMk cId="1650098294" sldId="259"/>
            <ac:picMk id="4" creationId="{0344447C-AC0B-430B-94D7-AF6D06889FC9}"/>
          </ac:picMkLst>
        </pc:picChg>
      </pc:sldChg>
      <pc:sldChg chg="modSp new">
        <pc:chgData name="Gallo, A" userId="S::agallo@albany.edu::7c730d9f-3aba-4e93-ad3c-04b8ea975baa" providerId="AD" clId="Web-{B9AB656D-5588-4794-9093-DABD64BA6C4F}" dt="2019-11-04T14:50:36.752" v="2721" actId="20577"/>
        <pc:sldMkLst>
          <pc:docMk/>
          <pc:sldMk cId="2370074826" sldId="260"/>
        </pc:sldMkLst>
        <pc:spChg chg="mod">
          <ac:chgData name="Gallo, A" userId="S::agallo@albany.edu::7c730d9f-3aba-4e93-ad3c-04b8ea975baa" providerId="AD" clId="Web-{B9AB656D-5588-4794-9093-DABD64BA6C4F}" dt="2019-11-04T14:29:01.070" v="696" actId="20577"/>
          <ac:spMkLst>
            <pc:docMk/>
            <pc:sldMk cId="2370074826" sldId="260"/>
            <ac:spMk id="2" creationId="{993DDDBA-A0F9-4D7B-9C7E-11D220F8EB5C}"/>
          </ac:spMkLst>
        </pc:spChg>
        <pc:spChg chg="mod">
          <ac:chgData name="Gallo, A" userId="S::agallo@albany.edu::7c730d9f-3aba-4e93-ad3c-04b8ea975baa" providerId="AD" clId="Web-{B9AB656D-5588-4794-9093-DABD64BA6C4F}" dt="2019-11-04T14:50:36.752" v="2721" actId="20577"/>
          <ac:spMkLst>
            <pc:docMk/>
            <pc:sldMk cId="2370074826" sldId="260"/>
            <ac:spMk id="3" creationId="{CE3665B8-6C47-41FD-A90F-92CCC662AAED}"/>
          </ac:spMkLst>
        </pc:spChg>
      </pc:sldChg>
      <pc:sldChg chg="modSp new">
        <pc:chgData name="Gallo, A" userId="S::agallo@albany.edu::7c730d9f-3aba-4e93-ad3c-04b8ea975baa" providerId="AD" clId="Web-{B9AB656D-5588-4794-9093-DABD64BA6C4F}" dt="2019-11-04T15:06:47.858" v="3925" actId="20577"/>
        <pc:sldMkLst>
          <pc:docMk/>
          <pc:sldMk cId="2351093841" sldId="261"/>
        </pc:sldMkLst>
        <pc:spChg chg="mod">
          <ac:chgData name="Gallo, A" userId="S::agallo@albany.edu::7c730d9f-3aba-4e93-ad3c-04b8ea975baa" providerId="AD" clId="Web-{B9AB656D-5588-4794-9093-DABD64BA6C4F}" dt="2019-11-04T14:32:12.641" v="1184" actId="20577"/>
          <ac:spMkLst>
            <pc:docMk/>
            <pc:sldMk cId="2351093841" sldId="261"/>
            <ac:spMk id="2" creationId="{895D23C6-3A59-4850-B283-4D1552233233}"/>
          </ac:spMkLst>
        </pc:spChg>
        <pc:spChg chg="mod">
          <ac:chgData name="Gallo, A" userId="S::agallo@albany.edu::7c730d9f-3aba-4e93-ad3c-04b8ea975baa" providerId="AD" clId="Web-{B9AB656D-5588-4794-9093-DABD64BA6C4F}" dt="2019-11-04T15:06:47.858" v="3925" actId="20577"/>
          <ac:spMkLst>
            <pc:docMk/>
            <pc:sldMk cId="2351093841" sldId="261"/>
            <ac:spMk id="3" creationId="{D995F305-E01D-4C3E-B1F0-DC77C0AE8363}"/>
          </ac:spMkLst>
        </pc:spChg>
      </pc:sldChg>
      <pc:sldChg chg="modSp new">
        <pc:chgData name="Gallo, A" userId="S::agallo@albany.edu::7c730d9f-3aba-4e93-ad3c-04b8ea975baa" providerId="AD" clId="Web-{B9AB656D-5588-4794-9093-DABD64BA6C4F}" dt="2019-11-04T15:13:23.157" v="4044" actId="20577"/>
        <pc:sldMkLst>
          <pc:docMk/>
          <pc:sldMk cId="1990037331" sldId="262"/>
        </pc:sldMkLst>
        <pc:spChg chg="mod">
          <ac:chgData name="Gallo, A" userId="S::agallo@albany.edu::7c730d9f-3aba-4e93-ad3c-04b8ea975baa" providerId="AD" clId="Web-{B9AB656D-5588-4794-9093-DABD64BA6C4F}" dt="2019-11-04T14:55:33.468" v="2813" actId="20577"/>
          <ac:spMkLst>
            <pc:docMk/>
            <pc:sldMk cId="1990037331" sldId="262"/>
            <ac:spMk id="2" creationId="{141C642A-E4A6-4102-955E-533813530EC7}"/>
          </ac:spMkLst>
        </pc:spChg>
        <pc:spChg chg="mod">
          <ac:chgData name="Gallo, A" userId="S::agallo@albany.edu::7c730d9f-3aba-4e93-ad3c-04b8ea975baa" providerId="AD" clId="Web-{B9AB656D-5588-4794-9093-DABD64BA6C4F}" dt="2019-11-04T15:13:23.157" v="4044" actId="20577"/>
          <ac:spMkLst>
            <pc:docMk/>
            <pc:sldMk cId="1990037331" sldId="262"/>
            <ac:spMk id="3" creationId="{7ADC9499-C065-44FD-8327-1370A88156A0}"/>
          </ac:spMkLst>
        </pc:spChg>
      </pc:sldChg>
      <pc:sldChg chg="modSp new">
        <pc:chgData name="Gallo, A" userId="S::agallo@albany.edu::7c730d9f-3aba-4e93-ad3c-04b8ea975baa" providerId="AD" clId="Web-{B9AB656D-5588-4794-9093-DABD64BA6C4F}" dt="2019-11-04T15:10:18.445" v="4033" actId="20577"/>
        <pc:sldMkLst>
          <pc:docMk/>
          <pc:sldMk cId="1654902643" sldId="263"/>
        </pc:sldMkLst>
        <pc:spChg chg="mod">
          <ac:chgData name="Gallo, A" userId="S::agallo@albany.edu::7c730d9f-3aba-4e93-ad3c-04b8ea975baa" providerId="AD" clId="Web-{B9AB656D-5588-4794-9093-DABD64BA6C4F}" dt="2019-11-04T14:59:40.683" v="3254" actId="20577"/>
          <ac:spMkLst>
            <pc:docMk/>
            <pc:sldMk cId="1654902643" sldId="263"/>
            <ac:spMk id="2" creationId="{3EAA2B98-60E4-4A59-A3F6-82CB7EAD42A3}"/>
          </ac:spMkLst>
        </pc:spChg>
        <pc:spChg chg="mod">
          <ac:chgData name="Gallo, A" userId="S::agallo@albany.edu::7c730d9f-3aba-4e93-ad3c-04b8ea975baa" providerId="AD" clId="Web-{B9AB656D-5588-4794-9093-DABD64BA6C4F}" dt="2019-11-04T15:10:18.445" v="4033" actId="20577"/>
          <ac:spMkLst>
            <pc:docMk/>
            <pc:sldMk cId="1654902643" sldId="263"/>
            <ac:spMk id="3" creationId="{A09DFE48-C4BE-41F8-A52B-F7304DD077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09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C8E4-A689-40E4-B2E5-CC2980BA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663E-665C-40E6-B2EE-15863FF7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Q&amp;A</a:t>
            </a:r>
          </a:p>
          <a:p>
            <a:r>
              <a:rPr lang="en-US" dirty="0">
                <a:cs typeface="Calibri"/>
              </a:rPr>
              <a:t>Presentation [3 x 15min]: product </a:t>
            </a:r>
            <a:r>
              <a:rPr lang="en-US" b="1" u="sng" dirty="0">
                <a:cs typeface="Calibri"/>
              </a:rPr>
              <a:t>internal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test plan</a:t>
            </a:r>
          </a:p>
          <a:p>
            <a:r>
              <a:rPr lang="en-US" dirty="0">
                <a:cs typeface="Calibri"/>
              </a:rPr>
              <a:t>Brainstorm [15 min]: what can be measured?</a:t>
            </a:r>
          </a:p>
          <a:p>
            <a:r>
              <a:rPr lang="en-US" dirty="0">
                <a:cs typeface="Calibri"/>
              </a:rPr>
              <a:t>Lecture: metrics [45 min] </a:t>
            </a:r>
          </a:p>
          <a:p>
            <a:r>
              <a:rPr lang="en-US" dirty="0">
                <a:cs typeface="Calibri"/>
              </a:rPr>
              <a:t>Team scrums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Next week: product demo!  + team scrums (no other deliverables, no formal lecture)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65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E880-A861-4B57-A98C-2CF6B48D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Brainstorming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2901-92C5-4EAF-B8E2-EE9E5389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[Student "volunteer" to record &amp; keep conversation on track]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can be measured? (i.e. is implementable)</a:t>
            </a:r>
          </a:p>
          <a:p>
            <a:r>
              <a:rPr lang="en-US" dirty="0">
                <a:cs typeface="Calibri"/>
              </a:rPr>
              <a:t>What </a:t>
            </a:r>
            <a:r>
              <a:rPr lang="en-US" b="1" u="sng" dirty="0">
                <a:cs typeface="Calibri"/>
              </a:rPr>
              <a:t>kinds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of things can be measured?  Think </a:t>
            </a:r>
            <a:r>
              <a:rPr lang="en-US" b="1" u="sng" dirty="0">
                <a:cs typeface="Calibri"/>
              </a:rPr>
              <a:t>broadly</a:t>
            </a:r>
            <a:r>
              <a:rPr lang="en-US" dirty="0">
                <a:cs typeface="Calibri"/>
              </a:rPr>
              <a:t>.</a:t>
            </a:r>
            <a:endParaRPr lang="en-US"/>
          </a:p>
          <a:p>
            <a:r>
              <a:rPr lang="en-US" dirty="0">
                <a:cs typeface="Calibri"/>
              </a:rPr>
              <a:t>What's the relative priority of each?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2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DDBA-A0F9-4D7B-9C7E-11D220F8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When to measure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65B8-6C47-41FD-A90F-92CCC662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cs typeface="Calibri"/>
              </a:rPr>
              <a:t>Philosophy #1: measure first</a:t>
            </a:r>
          </a:p>
          <a:p>
            <a:pPr lvl="2"/>
            <a:r>
              <a:rPr lang="en-US" dirty="0">
                <a:cs typeface="Calibri"/>
              </a:rPr>
              <a:t>Six Sigma methodology - "Design for Six Sigma" says measure before &amp; after</a:t>
            </a:r>
          </a:p>
          <a:p>
            <a:pPr lvl="2"/>
            <a:r>
              <a:rPr lang="en-US" dirty="0">
                <a:cs typeface="Calibri"/>
              </a:rPr>
              <a:t>Applies to product &amp; process </a:t>
            </a:r>
            <a:endParaRPr lang="en-US" dirty="0"/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Philosophy #2: measure when your ready</a:t>
            </a:r>
          </a:p>
          <a:p>
            <a:pPr lvl="2"/>
            <a:r>
              <a:rPr lang="en-US" dirty="0">
                <a:cs typeface="Calibri"/>
              </a:rPr>
              <a:t>"Build it, then make it { fast, secure, measurable }" - "cuz Agile" </a:t>
            </a:r>
          </a:p>
          <a:p>
            <a:pPr lvl="2"/>
            <a:r>
              <a:rPr lang="en-US" dirty="0">
                <a:cs typeface="Calibri"/>
              </a:rPr>
              <a:t>CMM model introduces formal metrics at level 4 </a:t>
            </a:r>
          </a:p>
          <a:p>
            <a:pPr lvl="2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007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23C6-3A59-4850-B283-4D155223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to measure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F305-E01D-4C3E-B1F0-DC77C0AE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How much / many:</a:t>
            </a:r>
          </a:p>
          <a:p>
            <a:pPr lvl="2"/>
            <a:r>
              <a:rPr lang="en-US" dirty="0">
                <a:cs typeface="Calibri"/>
              </a:rPr>
              <a:t>Product code - # git projects, SLOC counts</a:t>
            </a:r>
          </a:p>
          <a:p>
            <a:pPr lvl="2"/>
            <a:r>
              <a:rPr lang="en-US" dirty="0">
                <a:cs typeface="Calibri"/>
              </a:rPr>
              <a:t>Deployed system - # nodes, size of disk / DB, time per transaction, etc.</a:t>
            </a:r>
          </a:p>
          <a:p>
            <a:pPr lvl="2"/>
            <a:r>
              <a:rPr lang="en-US" dirty="0">
                <a:cs typeface="Calibri"/>
              </a:rPr>
              <a:t>System uptime, mean time between outages </a:t>
            </a:r>
          </a:p>
          <a:p>
            <a:pPr lvl="2"/>
            <a:r>
              <a:rPr lang="en-US" dirty="0">
                <a:cs typeface="Calibri"/>
              </a:rPr>
              <a:t>Users / logins / transactions / etc. </a:t>
            </a:r>
          </a:p>
          <a:p>
            <a:pPr lvl="2"/>
            <a:r>
              <a:rPr lang="en-US" dirty="0">
                <a:cs typeface="Calibri"/>
              </a:rPr>
              <a:t>Errors / defects &amp; other incidents, mean time to fix (by kind – by feature / part of system, by lifecycle step which introduced it e.g. design) </a:t>
            </a:r>
          </a:p>
          <a:p>
            <a:pPr lvl="2"/>
            <a:r>
              <a:rPr lang="en-US" dirty="0">
                <a:cs typeface="Calibri"/>
              </a:rPr>
              <a:t>Customer support inquiries (by kind) - measurements of customer satisfaction</a:t>
            </a:r>
            <a:endParaRPr lang="en-US" dirty="0"/>
          </a:p>
          <a:p>
            <a:pPr lvl="2"/>
            <a:r>
              <a:rPr lang="en-US" dirty="0">
                <a:cs typeface="Calibri"/>
              </a:rPr>
              <a:t>Size of team, # hours invested (by lifecycle activity, e.g. peer review) </a:t>
            </a:r>
          </a:p>
          <a:p>
            <a:pPr lvl="2"/>
            <a:r>
              <a:rPr lang="en-US" dirty="0">
                <a:cs typeface="Calibri"/>
              </a:rPr>
              <a:t>Test corpus size, test coverage %; # cases failed over time </a:t>
            </a:r>
          </a:p>
          <a:p>
            <a:pPr lvl="2"/>
            <a:r>
              <a:rPr lang="en-US" dirty="0">
                <a:cs typeface="Calibri"/>
              </a:rPr>
              <a:t>Cost to { produce, maintain, etc. } </a:t>
            </a:r>
          </a:p>
          <a:p>
            <a:pPr lvl="2"/>
            <a:r>
              <a:rPr lang="en-US" dirty="0">
                <a:cs typeface="Calibri"/>
              </a:rPr>
              <a:t>% of product roadmap / feature set realized </a:t>
            </a:r>
          </a:p>
          <a:p>
            <a:pPr lvl="2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We </a:t>
            </a:r>
            <a:r>
              <a:rPr lang="en-US" b="1" u="sng" dirty="0">
                <a:cs typeface="Calibri"/>
              </a:rPr>
              <a:t>never</a:t>
            </a:r>
            <a:r>
              <a:rPr lang="en-US" dirty="0">
                <a:cs typeface="Calibri"/>
              </a:rPr>
              <a:t> measure people; we measure the process or the product</a:t>
            </a:r>
            <a:endParaRPr lang="en-US" dirty="0"/>
          </a:p>
          <a:p>
            <a:pPr lvl="2"/>
            <a:r>
              <a:rPr lang="en-US" dirty="0">
                <a:cs typeface="Calibri"/>
              </a:rPr>
              <a:t>If people are the target, people will cook the books</a:t>
            </a:r>
          </a:p>
          <a:p>
            <a:pPr lvl="2"/>
            <a:r>
              <a:rPr lang="en-US" dirty="0">
                <a:cs typeface="Calibri"/>
              </a:rPr>
              <a:t>Don't use metrics as a weapon – use it for self-reflective team study &amp; improvement</a:t>
            </a:r>
          </a:p>
        </p:txBody>
      </p:sp>
    </p:spTree>
    <p:extLst>
      <p:ext uri="{BB962C8B-B14F-4D97-AF65-F5344CB8AC3E}">
        <p14:creationId xmlns:p14="http://schemas.microsoft.com/office/powerpoint/2010/main" val="2351093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642A-E4A6-4102-955E-53381353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measure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9499-C065-44FD-8327-1370A8815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Be objective, fact-based, numeric – not "feelings" </a:t>
            </a:r>
          </a:p>
          <a:p>
            <a:r>
              <a:rPr lang="en-US" dirty="0">
                <a:cs typeface="Calibri"/>
              </a:rPr>
              <a:t>Pick measurements which are relevant 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the business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the maturation of the product</a:t>
            </a:r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 the maturation of the process / team 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Pick measurements which are easily measurable (at first)</a:t>
            </a:r>
          </a:p>
          <a:p>
            <a:r>
              <a:rPr lang="en-US" dirty="0">
                <a:ea typeface="+mn-lt"/>
                <a:cs typeface="+mn-lt"/>
              </a:rPr>
              <a:t>Automate the measurements</a:t>
            </a:r>
          </a:p>
          <a:p>
            <a:pPr lvl="2"/>
            <a:r>
              <a:rPr lang="en-US" sz="2400" dirty="0">
                <a:ea typeface="+mn-lt"/>
                <a:cs typeface="+mn-lt"/>
              </a:rPr>
              <a:t>Avoid human error </a:t>
            </a:r>
          </a:p>
          <a:p>
            <a:pPr lvl="2"/>
            <a:r>
              <a:rPr lang="en-US" sz="2400" dirty="0">
                <a:ea typeface="+mn-lt"/>
                <a:cs typeface="+mn-lt"/>
              </a:rPr>
              <a:t>Not manual --&gt; write code --&gt; test code</a:t>
            </a:r>
            <a:endParaRPr lang="en-US" sz="2400" dirty="0"/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03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ABC-E89B-41A1-95C9-FAB18242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Funny numbers</a:t>
            </a:r>
            <a:br>
              <a:rPr lang="en-US" dirty="0">
                <a:cs typeface="Calibri Light"/>
              </a:rPr>
            </a:br>
            <a:r>
              <a:rPr lang="en-US" sz="2000" dirty="0">
                <a:ea typeface="+mj-lt"/>
                <a:cs typeface="+mj-lt"/>
              </a:rPr>
              <a:t>"Measuring programming progress by lines of code is like measuring aircraft building progress by weight." - Bill Gates</a:t>
            </a:r>
            <a:endParaRPr lang="en-US" sz="2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224C-2837-4C0E-8DD2-04F8EEE43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Count "defects per opportunity".  What is an "opportunity"?</a:t>
            </a:r>
            <a:endParaRPr lang="en-US" dirty="0"/>
          </a:p>
          <a:p>
            <a:pPr lvl="2"/>
            <a:r>
              <a:rPr lang="en-US" dirty="0">
                <a:cs typeface="Calibri"/>
              </a:rPr>
              <a:t>Each line of code?  Each user transaction?  </a:t>
            </a:r>
          </a:p>
          <a:p>
            <a:pPr lvl="2"/>
            <a:r>
              <a:rPr lang="en-US" dirty="0">
                <a:cs typeface="Calibri"/>
              </a:rPr>
              <a:t>"Function points" instead of SLOC?  Not all functions (or lines of code) are equal</a:t>
            </a:r>
          </a:p>
          <a:p>
            <a:pPr lvl="2"/>
            <a:r>
              <a:rPr lang="en-US" dirty="0">
                <a:cs typeface="Calibri"/>
              </a:rPr>
              <a:t>Need some priority or complexity fudge factor?  Is that objective?</a:t>
            </a:r>
          </a:p>
          <a:p>
            <a:pPr lvl="2"/>
            <a:r>
              <a:rPr lang="en-US" dirty="0">
                <a:cs typeface="Calibri"/>
              </a:rPr>
              <a:t>How big is the thing being measured?  Large enough to be statistically significant?</a:t>
            </a:r>
          </a:p>
          <a:p>
            <a:pPr lvl="2"/>
            <a:r>
              <a:rPr lang="en-US" dirty="0">
                <a:cs typeface="Calibri"/>
              </a:rPr>
              <a:t>Can I get even remotely close to Six Sigma?  "five nines", 3.4 defects per million?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344447C-AC0B-430B-94D7-AF6D0688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66" y="4226555"/>
            <a:ext cx="5768787" cy="23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9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A2B98-60E4-4A59-A3F6-82CB7EAD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Interpreting (&amp; selling)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FE48-C4BE-41F8-A52B-F7304DD0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Don't mis-appropriate numbers outside of the domain</a:t>
            </a:r>
          </a:p>
          <a:p>
            <a:pPr lvl="2"/>
            <a:r>
              <a:rPr lang="en-US" dirty="0">
                <a:cs typeface="Calibri"/>
              </a:rPr>
              <a:t>e.g. measurements from waterfall projects likely don't apply as rules of thumb to agile products</a:t>
            </a:r>
          </a:p>
          <a:p>
            <a:pPr lvl="2"/>
            <a:r>
              <a:rPr lang="en-US" dirty="0">
                <a:cs typeface="Calibri"/>
              </a:rPr>
              <a:t>big teams vs. small teams (normalize the data)</a:t>
            </a:r>
          </a:p>
          <a:p>
            <a:pPr lvl="2"/>
            <a:r>
              <a:rPr lang="en-US" dirty="0">
                <a:cs typeface="Calibri"/>
              </a:rPr>
              <a:t>mature teams vs. new startups</a:t>
            </a:r>
          </a:p>
          <a:p>
            <a:r>
              <a:rPr lang="en-US" dirty="0">
                <a:cs typeface="Calibri"/>
              </a:rPr>
              <a:t>Have a basket of indicators – don't fixate on one number</a:t>
            </a:r>
          </a:p>
          <a:p>
            <a:r>
              <a:rPr lang="en-US" dirty="0">
                <a:cs typeface="Calibri"/>
              </a:rPr>
              <a:t>Gut check the numbers – do they jive with "experience"?</a:t>
            </a:r>
          </a:p>
          <a:p>
            <a:r>
              <a:rPr lang="en-US" dirty="0">
                <a:cs typeface="Calibri"/>
              </a:rPr>
              <a:t>Some larger organizations may impose measurements </a:t>
            </a:r>
          </a:p>
          <a:p>
            <a:pPr lvl="2"/>
            <a:r>
              <a:rPr lang="en-US" dirty="0">
                <a:cs typeface="Calibri"/>
              </a:rPr>
              <a:t>Scrum-of-scrums rollups of burndown rates</a:t>
            </a:r>
          </a:p>
          <a:p>
            <a:pPr lvl="2"/>
            <a:r>
              <a:rPr lang="en-US" dirty="0">
                <a:cs typeface="Calibri"/>
              </a:rPr>
              <a:t>Reports for executive consumption</a:t>
            </a: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490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Week 09</vt:lpstr>
      <vt:lpstr>Agenda</vt:lpstr>
      <vt:lpstr>Brainstorming session</vt:lpstr>
      <vt:lpstr>When to measure</vt:lpstr>
      <vt:lpstr>What to measure</vt:lpstr>
      <vt:lpstr>How to measure</vt:lpstr>
      <vt:lpstr>Funny numbers "Measuring programming progress by lines of code is like measuring aircraft building progress by weight." - Bill Gates</vt:lpstr>
      <vt:lpstr>Interpreting (&amp; selling)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406</cp:revision>
  <dcterms:created xsi:type="dcterms:W3CDTF">2019-11-04T14:20:18Z</dcterms:created>
  <dcterms:modified xsi:type="dcterms:W3CDTF">2019-11-04T15:17:05Z</dcterms:modified>
</cp:coreProperties>
</file>