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7" r:id="rId2"/>
    <p:sldId id="270" r:id="rId3"/>
    <p:sldId id="271" r:id="rId4"/>
    <p:sldId id="266" r:id="rId5"/>
    <p:sldId id="267" r:id="rId6"/>
    <p:sldId id="268" r:id="rId7"/>
    <p:sldId id="273" r:id="rId8"/>
    <p:sldId id="272" r:id="rId9"/>
    <p:sldId id="27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86" d="100"/>
          <a:sy n="86" d="100"/>
        </p:scale>
        <p:origin x="6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08E31-D41A-4F89-B8E4-4C96C9DAD33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E5F078DB-C002-4F29-A5B4-8C479AF9741A}">
      <dgm:prSet custT="1"/>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Human emotions are the mental state of feelings and are spontaneous. There is no clear connection between emotions and facial expressions and there is significant variability making facial recognition a challenging research area</a:t>
          </a:r>
          <a:r>
            <a:rPr lang="en-US" sz="1100" dirty="0"/>
            <a:t>. </a:t>
          </a:r>
        </a:p>
      </dgm:t>
    </dgm:pt>
    <dgm:pt modelId="{EB372C8F-D19A-4ECB-A66F-63780239E984}" type="parTrans" cxnId="{20E8D215-AD82-4A62-8E6F-FCC94D270273}">
      <dgm:prSet/>
      <dgm:spPr/>
      <dgm:t>
        <a:bodyPr/>
        <a:lstStyle/>
        <a:p>
          <a:endParaRPr lang="en-US"/>
        </a:p>
      </dgm:t>
    </dgm:pt>
    <dgm:pt modelId="{6451BF99-A5A6-484B-B1A7-93390D6E13FA}" type="sibTrans" cxnId="{20E8D215-AD82-4A62-8E6F-FCC94D270273}">
      <dgm:prSet/>
      <dgm:spPr/>
      <dgm:t>
        <a:bodyPr/>
        <a:lstStyle/>
        <a:p>
          <a:endParaRPr lang="en-US"/>
        </a:p>
      </dgm:t>
    </dgm:pt>
    <dgm:pt modelId="{F19FAD7F-8BC4-4926-A667-3CEB9B60DFFB}">
      <dgm:prSet custT="1"/>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Recently online video interviews have been increasingly used in the employment process. Though several automatic techniques have emerged to analyze the interview videos, so far, only simple emotion analyses have been attempted, e.g. counting the number of smiles on the face of an interviewee. </a:t>
          </a:r>
        </a:p>
      </dgm:t>
    </dgm:pt>
    <dgm:pt modelId="{6912B95F-CFBD-4B18-A68C-24BBD84FB73F}" type="parTrans" cxnId="{1285415E-91AF-492D-B3EA-EBDECBE89888}">
      <dgm:prSet/>
      <dgm:spPr/>
      <dgm:t>
        <a:bodyPr/>
        <a:lstStyle/>
        <a:p>
          <a:endParaRPr lang="en-US"/>
        </a:p>
      </dgm:t>
    </dgm:pt>
    <dgm:pt modelId="{49AE0312-B57C-4B15-B939-7937EF98F3E4}" type="sibTrans" cxnId="{1285415E-91AF-492D-B3EA-EBDECBE89888}">
      <dgm:prSet/>
      <dgm:spPr/>
      <dgm:t>
        <a:bodyPr/>
        <a:lstStyle/>
        <a:p>
          <a:endParaRPr lang="en-US"/>
        </a:p>
      </dgm:t>
    </dgm:pt>
    <dgm:pt modelId="{0413F16A-0AFD-40F2-9B63-FE72A53B4414}">
      <dgm:prSet custT="1"/>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So we have created a emotion detector which helps in Emotion Detection using </a:t>
          </a:r>
          <a:r>
            <a:rPr lang="en-US" sz="1600" dirty="0" err="1">
              <a:latin typeface="Calibri" panose="020F0502020204030204" pitchFamily="34" charset="0"/>
              <a:ea typeface="Calibri" panose="020F0502020204030204" pitchFamily="34" charset="0"/>
              <a:cs typeface="Calibri" panose="020F0502020204030204" pitchFamily="34" charset="0"/>
            </a:rPr>
            <a:t>Haar</a:t>
          </a:r>
          <a:r>
            <a:rPr lang="en-US" sz="1600" dirty="0">
              <a:latin typeface="Calibri" panose="020F0502020204030204" pitchFamily="34" charset="0"/>
              <a:ea typeface="Calibri" panose="020F0502020204030204" pitchFamily="34" charset="0"/>
              <a:cs typeface="Calibri" panose="020F0502020204030204" pitchFamily="34" charset="0"/>
            </a:rPr>
            <a:t>-Cascade Classifier and Convolutional Neural Network(CNN) for the psychometric interviews</a:t>
          </a:r>
          <a:r>
            <a:rPr lang="en-US" sz="500" dirty="0"/>
            <a:t>.</a:t>
          </a:r>
        </a:p>
      </dgm:t>
    </dgm:pt>
    <dgm:pt modelId="{8BE66C4D-258A-48A3-8C91-8F8C40B1AA6B}" type="parTrans" cxnId="{74BE089E-1761-4189-82AD-EB60CF50D91E}">
      <dgm:prSet/>
      <dgm:spPr/>
      <dgm:t>
        <a:bodyPr/>
        <a:lstStyle/>
        <a:p>
          <a:endParaRPr lang="en-US"/>
        </a:p>
      </dgm:t>
    </dgm:pt>
    <dgm:pt modelId="{A87A2BCE-AD0D-4922-A130-36EFC5A96783}" type="sibTrans" cxnId="{74BE089E-1761-4189-82AD-EB60CF50D91E}">
      <dgm:prSet/>
      <dgm:spPr/>
      <dgm:t>
        <a:bodyPr/>
        <a:lstStyle/>
        <a:p>
          <a:endParaRPr lang="en-US"/>
        </a:p>
      </dgm:t>
    </dgm:pt>
    <dgm:pt modelId="{BC17FEA3-B585-4DD9-89F7-9DA1DDE23486}">
      <dgm:prSet custT="1"/>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A CNN model is trained with grayscale images from the FER dataset to classify expressions into five emotions, namely happy, sad, neutral, fear and angry. To improve the accuracy and avoid overfitting of the model, batch normalization and dropout are used. The test results obtained show that Model is 89% accurate for all the five emotions.</a:t>
          </a:r>
        </a:p>
      </dgm:t>
    </dgm:pt>
    <dgm:pt modelId="{A79B42D9-8A1A-404C-8A6A-8E754596DB6B}" type="parTrans" cxnId="{C4A2925C-E511-4552-BE9E-08E0A4D0A588}">
      <dgm:prSet/>
      <dgm:spPr/>
      <dgm:t>
        <a:bodyPr/>
        <a:lstStyle/>
        <a:p>
          <a:endParaRPr lang="en-US"/>
        </a:p>
      </dgm:t>
    </dgm:pt>
    <dgm:pt modelId="{F7B376BE-9148-4D11-81CD-6657ACFC0B99}" type="sibTrans" cxnId="{C4A2925C-E511-4552-BE9E-08E0A4D0A588}">
      <dgm:prSet/>
      <dgm:spPr/>
      <dgm:t>
        <a:bodyPr/>
        <a:lstStyle/>
        <a:p>
          <a:endParaRPr lang="en-US"/>
        </a:p>
      </dgm:t>
    </dgm:pt>
    <dgm:pt modelId="{FEB0283E-672D-4B4F-AC4E-2EAA4032B196}" type="pres">
      <dgm:prSet presAssocID="{4C108E31-D41A-4F89-B8E4-4C96C9DAD331}" presName="linear" presStyleCnt="0">
        <dgm:presLayoutVars>
          <dgm:animLvl val="lvl"/>
          <dgm:resizeHandles val="exact"/>
        </dgm:presLayoutVars>
      </dgm:prSet>
      <dgm:spPr/>
    </dgm:pt>
    <dgm:pt modelId="{801AFD34-3CF0-40A0-A2E1-2F83598AE57C}" type="pres">
      <dgm:prSet presAssocID="{E5F078DB-C002-4F29-A5B4-8C479AF9741A}" presName="parentText" presStyleLbl="node1" presStyleIdx="0" presStyleCnt="4">
        <dgm:presLayoutVars>
          <dgm:chMax val="0"/>
          <dgm:bulletEnabled val="1"/>
        </dgm:presLayoutVars>
      </dgm:prSet>
      <dgm:spPr/>
    </dgm:pt>
    <dgm:pt modelId="{9CF55A3D-8A5C-4D1D-BDED-2150DAC293A1}" type="pres">
      <dgm:prSet presAssocID="{6451BF99-A5A6-484B-B1A7-93390D6E13FA}" presName="spacer" presStyleCnt="0"/>
      <dgm:spPr/>
    </dgm:pt>
    <dgm:pt modelId="{202B747E-62C1-4DBD-8CC3-1D0A4FC39567}" type="pres">
      <dgm:prSet presAssocID="{F19FAD7F-8BC4-4926-A667-3CEB9B60DFFB}" presName="parentText" presStyleLbl="node1" presStyleIdx="1" presStyleCnt="4">
        <dgm:presLayoutVars>
          <dgm:chMax val="0"/>
          <dgm:bulletEnabled val="1"/>
        </dgm:presLayoutVars>
      </dgm:prSet>
      <dgm:spPr/>
    </dgm:pt>
    <dgm:pt modelId="{6E1FBA9E-0FCB-4B9D-A756-419CBA826F1C}" type="pres">
      <dgm:prSet presAssocID="{49AE0312-B57C-4B15-B939-7937EF98F3E4}" presName="spacer" presStyleCnt="0"/>
      <dgm:spPr/>
    </dgm:pt>
    <dgm:pt modelId="{E60FA30B-DE55-4724-9377-17FF420EFC97}" type="pres">
      <dgm:prSet presAssocID="{0413F16A-0AFD-40F2-9B63-FE72A53B4414}" presName="parentText" presStyleLbl="node1" presStyleIdx="2" presStyleCnt="4" custScaleY="68683">
        <dgm:presLayoutVars>
          <dgm:chMax val="0"/>
          <dgm:bulletEnabled val="1"/>
        </dgm:presLayoutVars>
      </dgm:prSet>
      <dgm:spPr/>
    </dgm:pt>
    <dgm:pt modelId="{35B086EC-7CA9-4333-8D24-E78BB556EF74}" type="pres">
      <dgm:prSet presAssocID="{A87A2BCE-AD0D-4922-A130-36EFC5A96783}" presName="spacer" presStyleCnt="0"/>
      <dgm:spPr/>
    </dgm:pt>
    <dgm:pt modelId="{F9A71437-D9D0-41A6-A2C8-C60B5E4A239C}" type="pres">
      <dgm:prSet presAssocID="{BC17FEA3-B585-4DD9-89F7-9DA1DDE23486}" presName="parentText" presStyleLbl="node1" presStyleIdx="3" presStyleCnt="4">
        <dgm:presLayoutVars>
          <dgm:chMax val="0"/>
          <dgm:bulletEnabled val="1"/>
        </dgm:presLayoutVars>
      </dgm:prSet>
      <dgm:spPr/>
    </dgm:pt>
  </dgm:ptLst>
  <dgm:cxnLst>
    <dgm:cxn modelId="{1509BB12-A6E8-495B-962D-9CFB55D1E443}" type="presOf" srcId="{E5F078DB-C002-4F29-A5B4-8C479AF9741A}" destId="{801AFD34-3CF0-40A0-A2E1-2F83598AE57C}" srcOrd="0" destOrd="0" presId="urn:microsoft.com/office/officeart/2005/8/layout/vList2"/>
    <dgm:cxn modelId="{20E8D215-AD82-4A62-8E6F-FCC94D270273}" srcId="{4C108E31-D41A-4F89-B8E4-4C96C9DAD331}" destId="{E5F078DB-C002-4F29-A5B4-8C479AF9741A}" srcOrd="0" destOrd="0" parTransId="{EB372C8F-D19A-4ECB-A66F-63780239E984}" sibTransId="{6451BF99-A5A6-484B-B1A7-93390D6E13FA}"/>
    <dgm:cxn modelId="{C4A2925C-E511-4552-BE9E-08E0A4D0A588}" srcId="{4C108E31-D41A-4F89-B8E4-4C96C9DAD331}" destId="{BC17FEA3-B585-4DD9-89F7-9DA1DDE23486}" srcOrd="3" destOrd="0" parTransId="{A79B42D9-8A1A-404C-8A6A-8E754596DB6B}" sibTransId="{F7B376BE-9148-4D11-81CD-6657ACFC0B99}"/>
    <dgm:cxn modelId="{1285415E-91AF-492D-B3EA-EBDECBE89888}" srcId="{4C108E31-D41A-4F89-B8E4-4C96C9DAD331}" destId="{F19FAD7F-8BC4-4926-A667-3CEB9B60DFFB}" srcOrd="1" destOrd="0" parTransId="{6912B95F-CFBD-4B18-A68C-24BBD84FB73F}" sibTransId="{49AE0312-B57C-4B15-B939-7937EF98F3E4}"/>
    <dgm:cxn modelId="{57E4494E-ACF3-422B-9C88-36A75C716317}" type="presOf" srcId="{4C108E31-D41A-4F89-B8E4-4C96C9DAD331}" destId="{FEB0283E-672D-4B4F-AC4E-2EAA4032B196}" srcOrd="0" destOrd="0" presId="urn:microsoft.com/office/officeart/2005/8/layout/vList2"/>
    <dgm:cxn modelId="{1B352695-AB63-417A-B684-08CC04B8BB90}" type="presOf" srcId="{0413F16A-0AFD-40F2-9B63-FE72A53B4414}" destId="{E60FA30B-DE55-4724-9377-17FF420EFC97}" srcOrd="0" destOrd="0" presId="urn:microsoft.com/office/officeart/2005/8/layout/vList2"/>
    <dgm:cxn modelId="{74BE089E-1761-4189-82AD-EB60CF50D91E}" srcId="{4C108E31-D41A-4F89-B8E4-4C96C9DAD331}" destId="{0413F16A-0AFD-40F2-9B63-FE72A53B4414}" srcOrd="2" destOrd="0" parTransId="{8BE66C4D-258A-48A3-8C91-8F8C40B1AA6B}" sibTransId="{A87A2BCE-AD0D-4922-A130-36EFC5A96783}"/>
    <dgm:cxn modelId="{3DBD15C1-A795-4518-AA4B-750AD65DE5F2}" type="presOf" srcId="{BC17FEA3-B585-4DD9-89F7-9DA1DDE23486}" destId="{F9A71437-D9D0-41A6-A2C8-C60B5E4A239C}" srcOrd="0" destOrd="0" presId="urn:microsoft.com/office/officeart/2005/8/layout/vList2"/>
    <dgm:cxn modelId="{841EC4DD-4431-47E9-B7DA-47AC3D612717}" type="presOf" srcId="{F19FAD7F-8BC4-4926-A667-3CEB9B60DFFB}" destId="{202B747E-62C1-4DBD-8CC3-1D0A4FC39567}" srcOrd="0" destOrd="0" presId="urn:microsoft.com/office/officeart/2005/8/layout/vList2"/>
    <dgm:cxn modelId="{109CFCCE-16E6-4C17-8F5E-859E7781AD07}" type="presParOf" srcId="{FEB0283E-672D-4B4F-AC4E-2EAA4032B196}" destId="{801AFD34-3CF0-40A0-A2E1-2F83598AE57C}" srcOrd="0" destOrd="0" presId="urn:microsoft.com/office/officeart/2005/8/layout/vList2"/>
    <dgm:cxn modelId="{A93A0200-C459-4696-AAB7-92A253DDCDB7}" type="presParOf" srcId="{FEB0283E-672D-4B4F-AC4E-2EAA4032B196}" destId="{9CF55A3D-8A5C-4D1D-BDED-2150DAC293A1}" srcOrd="1" destOrd="0" presId="urn:microsoft.com/office/officeart/2005/8/layout/vList2"/>
    <dgm:cxn modelId="{7EFA6812-689E-42E9-BECE-1E0B16F4639D}" type="presParOf" srcId="{FEB0283E-672D-4B4F-AC4E-2EAA4032B196}" destId="{202B747E-62C1-4DBD-8CC3-1D0A4FC39567}" srcOrd="2" destOrd="0" presId="urn:microsoft.com/office/officeart/2005/8/layout/vList2"/>
    <dgm:cxn modelId="{FE66B7C0-85D9-4990-A6BC-BC5481CD481E}" type="presParOf" srcId="{FEB0283E-672D-4B4F-AC4E-2EAA4032B196}" destId="{6E1FBA9E-0FCB-4B9D-A756-419CBA826F1C}" srcOrd="3" destOrd="0" presId="urn:microsoft.com/office/officeart/2005/8/layout/vList2"/>
    <dgm:cxn modelId="{923EE97A-6AD3-4196-AAD4-D21FA4122D1D}" type="presParOf" srcId="{FEB0283E-672D-4B4F-AC4E-2EAA4032B196}" destId="{E60FA30B-DE55-4724-9377-17FF420EFC97}" srcOrd="4" destOrd="0" presId="urn:microsoft.com/office/officeart/2005/8/layout/vList2"/>
    <dgm:cxn modelId="{C3DEC49F-3B01-4047-BF65-6A98E1F6FDC9}" type="presParOf" srcId="{FEB0283E-672D-4B4F-AC4E-2EAA4032B196}" destId="{35B086EC-7CA9-4333-8D24-E78BB556EF74}" srcOrd="5" destOrd="0" presId="urn:microsoft.com/office/officeart/2005/8/layout/vList2"/>
    <dgm:cxn modelId="{7E78D9D7-2C07-4EEB-8BAA-2BFDE389D846}" type="presParOf" srcId="{FEB0283E-672D-4B4F-AC4E-2EAA4032B196}" destId="{F9A71437-D9D0-41A6-A2C8-C60B5E4A239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79377A-C416-41F4-987E-3A4625BCBA1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EC90AD6F-AFA9-4F71-AB6E-E2F697BE8192}">
      <dgm:prSet custT="1"/>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Facial emotions are important factors in human communication that help to understand the intentions of others. In general, people infer the emotional state of other people, such as joy, sadness using facial expressions and vocal tones. Therefore, it is natural that facial emotion research has gained a lot of attention over the past decade with applications in perceptual and cognitive sciences. </a:t>
          </a:r>
        </a:p>
      </dgm:t>
    </dgm:pt>
    <dgm:pt modelId="{7F2E8821-6FB4-4D45-8ADC-DB50264E583B}" type="parTrans" cxnId="{637E708B-F639-4738-9FE9-A348ADC497DE}">
      <dgm:prSet/>
      <dgm:spPr/>
      <dgm:t>
        <a:bodyPr/>
        <a:lstStyle/>
        <a:p>
          <a:endParaRPr lang="en-US"/>
        </a:p>
      </dgm:t>
    </dgm:pt>
    <dgm:pt modelId="{AC4D2456-6214-4FC9-ACF3-787A73447E25}" type="sibTrans" cxnId="{637E708B-F639-4738-9FE9-A348ADC497DE}">
      <dgm:prSet/>
      <dgm:spPr/>
      <dgm:t>
        <a:bodyPr/>
        <a:lstStyle/>
        <a:p>
          <a:endParaRPr lang="en-US"/>
        </a:p>
      </dgm:t>
    </dgm:pt>
    <dgm:pt modelId="{2EE414F3-C8A5-436C-933B-0C92F8D57DA1}">
      <dgm:prSet custT="1"/>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Job interviews are an important tool for employee selection. Conducting online interviews brings many beneﬁts to both interviewers and interviewees, including allowing many job applicants to be evaluated by HR staﬀ, the convenience of oﬄine reviewing and decision making by HR staﬀ and supporting long-distance interviews to reduce costs.</a:t>
          </a:r>
        </a:p>
      </dgm:t>
    </dgm:pt>
    <dgm:pt modelId="{694C687C-C0A4-4D2B-9CB6-D4E88A8577B5}" type="parTrans" cxnId="{B52AC822-9ADB-46C8-A38C-C4D71AAB612E}">
      <dgm:prSet/>
      <dgm:spPr/>
      <dgm:t>
        <a:bodyPr/>
        <a:lstStyle/>
        <a:p>
          <a:endParaRPr lang="en-US"/>
        </a:p>
      </dgm:t>
    </dgm:pt>
    <dgm:pt modelId="{877D7AE4-FA95-400B-871D-0392A7BBEFDE}" type="sibTrans" cxnId="{B52AC822-9ADB-46C8-A38C-C4D71AAB612E}">
      <dgm:prSet/>
      <dgm:spPr/>
      <dgm:t>
        <a:bodyPr/>
        <a:lstStyle/>
        <a:p>
          <a:endParaRPr lang="en-US"/>
        </a:p>
      </dgm:t>
    </dgm:pt>
    <dgm:pt modelId="{7AE53F8D-342F-4787-A3DD-CAD98F3D1585}">
      <dgm:prSet custT="1"/>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Pre-hire assessments can save thousands of dollars per headcount in turnover costs, not including the higher cost of employing poor performers. With AI, you can compare a candidate against an ideal, model employee. AI tools can add additional insights into people’s personalities and motivations that screeners can’t see on paper.</a:t>
          </a:r>
        </a:p>
      </dgm:t>
    </dgm:pt>
    <dgm:pt modelId="{9E53C1E4-A992-4523-8536-36463B4C7608}" type="parTrans" cxnId="{7B3FC39E-3847-4FA4-B366-0C9F23D89AAD}">
      <dgm:prSet/>
      <dgm:spPr/>
      <dgm:t>
        <a:bodyPr/>
        <a:lstStyle/>
        <a:p>
          <a:endParaRPr lang="en-US"/>
        </a:p>
      </dgm:t>
    </dgm:pt>
    <dgm:pt modelId="{F3DD56FD-A342-4B8B-B81C-64AE9BD02373}" type="sibTrans" cxnId="{7B3FC39E-3847-4FA4-B366-0C9F23D89AAD}">
      <dgm:prSet/>
      <dgm:spPr/>
      <dgm:t>
        <a:bodyPr/>
        <a:lstStyle/>
        <a:p>
          <a:endParaRPr lang="en-US"/>
        </a:p>
      </dgm:t>
    </dgm:pt>
    <dgm:pt modelId="{1EE61339-CB22-4BFC-A6A3-E3967D27D46C}">
      <dgm:prSet custT="1"/>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Hence, comes our model, emotion detector which will help to identify the emotions of the interviewee not just using his submitted video but also while interviewing him on the skype call. We can use all his submitted pictures too and it will detect the five emotions: angry, happy, sad, surprise and neutral. </a:t>
          </a:r>
        </a:p>
      </dgm:t>
    </dgm:pt>
    <dgm:pt modelId="{DA2957C5-1082-4387-AC96-F5E9809694CA}" type="parTrans" cxnId="{370490B1-0BA2-40A4-BB24-B1B8C19A77F5}">
      <dgm:prSet/>
      <dgm:spPr/>
      <dgm:t>
        <a:bodyPr/>
        <a:lstStyle/>
        <a:p>
          <a:endParaRPr lang="en-US"/>
        </a:p>
      </dgm:t>
    </dgm:pt>
    <dgm:pt modelId="{4263EA4C-53EE-47B9-AB33-EB7ED8AD79EB}" type="sibTrans" cxnId="{370490B1-0BA2-40A4-BB24-B1B8C19A77F5}">
      <dgm:prSet/>
      <dgm:spPr/>
      <dgm:t>
        <a:bodyPr/>
        <a:lstStyle/>
        <a:p>
          <a:endParaRPr lang="en-US"/>
        </a:p>
      </dgm:t>
    </dgm:pt>
    <dgm:pt modelId="{65E52E25-5D3C-413C-A2D0-9737A6ABDD3D}" type="pres">
      <dgm:prSet presAssocID="{B079377A-C416-41F4-987E-3A4625BCBA18}" presName="linear" presStyleCnt="0">
        <dgm:presLayoutVars>
          <dgm:animLvl val="lvl"/>
          <dgm:resizeHandles val="exact"/>
        </dgm:presLayoutVars>
      </dgm:prSet>
      <dgm:spPr/>
    </dgm:pt>
    <dgm:pt modelId="{405CFEAB-E178-430E-9664-36241EC15308}" type="pres">
      <dgm:prSet presAssocID="{EC90AD6F-AFA9-4F71-AB6E-E2F697BE8192}" presName="parentText" presStyleLbl="node1" presStyleIdx="0" presStyleCnt="4" custLinFactY="-10119" custLinFactNeighborX="-1055" custLinFactNeighborY="-100000">
        <dgm:presLayoutVars>
          <dgm:chMax val="0"/>
          <dgm:bulletEnabled val="1"/>
        </dgm:presLayoutVars>
      </dgm:prSet>
      <dgm:spPr/>
    </dgm:pt>
    <dgm:pt modelId="{2F07FF3C-CF1B-45D3-A700-3F0F5771A9E0}" type="pres">
      <dgm:prSet presAssocID="{AC4D2456-6214-4FC9-ACF3-787A73447E25}" presName="spacer" presStyleCnt="0"/>
      <dgm:spPr/>
    </dgm:pt>
    <dgm:pt modelId="{048882BB-0B64-41EC-B15E-5DA1A93FEE4C}" type="pres">
      <dgm:prSet presAssocID="{2EE414F3-C8A5-436C-933B-0C92F8D57DA1}" presName="parentText" presStyleLbl="node1" presStyleIdx="1" presStyleCnt="4" custScaleY="92035" custLinFactNeighborX="-172" custLinFactNeighborY="-6017">
        <dgm:presLayoutVars>
          <dgm:chMax val="0"/>
          <dgm:bulletEnabled val="1"/>
        </dgm:presLayoutVars>
      </dgm:prSet>
      <dgm:spPr/>
    </dgm:pt>
    <dgm:pt modelId="{E988B432-5F67-4375-B853-1CB890EFC1F7}" type="pres">
      <dgm:prSet presAssocID="{877D7AE4-FA95-400B-871D-0392A7BBEFDE}" presName="spacer" presStyleCnt="0"/>
      <dgm:spPr/>
    </dgm:pt>
    <dgm:pt modelId="{D25F0F79-76E1-4652-B68B-36A603FC00A8}" type="pres">
      <dgm:prSet presAssocID="{7AE53F8D-342F-4787-A3DD-CAD98F3D1585}" presName="parentText" presStyleLbl="node1" presStyleIdx="2" presStyleCnt="4" custScaleX="99270" custScaleY="69030" custLinFactNeighborX="-344" custLinFactNeighborY="-16847">
        <dgm:presLayoutVars>
          <dgm:chMax val="0"/>
          <dgm:bulletEnabled val="1"/>
        </dgm:presLayoutVars>
      </dgm:prSet>
      <dgm:spPr/>
    </dgm:pt>
    <dgm:pt modelId="{435F1274-CD28-4CA3-BD74-F0B4F8D8598A}" type="pres">
      <dgm:prSet presAssocID="{F3DD56FD-A342-4B8B-B81C-64AE9BD02373}" presName="spacer" presStyleCnt="0"/>
      <dgm:spPr/>
    </dgm:pt>
    <dgm:pt modelId="{644EAE3B-C86F-4AEE-89F1-73F1E8579E1B}" type="pres">
      <dgm:prSet presAssocID="{1EE61339-CB22-4BFC-A6A3-E3967D27D46C}" presName="parentText" presStyleLbl="node1" presStyleIdx="3" presStyleCnt="4" custScaleY="81949" custLinFactNeighborX="515" custLinFactNeighborY="60888">
        <dgm:presLayoutVars>
          <dgm:chMax val="0"/>
          <dgm:bulletEnabled val="1"/>
        </dgm:presLayoutVars>
      </dgm:prSet>
      <dgm:spPr/>
    </dgm:pt>
  </dgm:ptLst>
  <dgm:cxnLst>
    <dgm:cxn modelId="{B52AC822-9ADB-46C8-A38C-C4D71AAB612E}" srcId="{B079377A-C416-41F4-987E-3A4625BCBA18}" destId="{2EE414F3-C8A5-436C-933B-0C92F8D57DA1}" srcOrd="1" destOrd="0" parTransId="{694C687C-C0A4-4D2B-9CB6-D4E88A8577B5}" sibTransId="{877D7AE4-FA95-400B-871D-0392A7BBEFDE}"/>
    <dgm:cxn modelId="{F2525072-637A-4F67-A237-2B9B5389BEA0}" type="presOf" srcId="{2EE414F3-C8A5-436C-933B-0C92F8D57DA1}" destId="{048882BB-0B64-41EC-B15E-5DA1A93FEE4C}" srcOrd="0" destOrd="0" presId="urn:microsoft.com/office/officeart/2005/8/layout/vList2"/>
    <dgm:cxn modelId="{7F966B76-B343-4E3A-837A-2280095FBB2E}" type="presOf" srcId="{B079377A-C416-41F4-987E-3A4625BCBA18}" destId="{65E52E25-5D3C-413C-A2D0-9737A6ABDD3D}" srcOrd="0" destOrd="0" presId="urn:microsoft.com/office/officeart/2005/8/layout/vList2"/>
    <dgm:cxn modelId="{637E708B-F639-4738-9FE9-A348ADC497DE}" srcId="{B079377A-C416-41F4-987E-3A4625BCBA18}" destId="{EC90AD6F-AFA9-4F71-AB6E-E2F697BE8192}" srcOrd="0" destOrd="0" parTransId="{7F2E8821-6FB4-4D45-8ADC-DB50264E583B}" sibTransId="{AC4D2456-6214-4FC9-ACF3-787A73447E25}"/>
    <dgm:cxn modelId="{7B3FC39E-3847-4FA4-B366-0C9F23D89AAD}" srcId="{B079377A-C416-41F4-987E-3A4625BCBA18}" destId="{7AE53F8D-342F-4787-A3DD-CAD98F3D1585}" srcOrd="2" destOrd="0" parTransId="{9E53C1E4-A992-4523-8536-36463B4C7608}" sibTransId="{F3DD56FD-A342-4B8B-B81C-64AE9BD02373}"/>
    <dgm:cxn modelId="{370490B1-0BA2-40A4-BB24-B1B8C19A77F5}" srcId="{B079377A-C416-41F4-987E-3A4625BCBA18}" destId="{1EE61339-CB22-4BFC-A6A3-E3967D27D46C}" srcOrd="3" destOrd="0" parTransId="{DA2957C5-1082-4387-AC96-F5E9809694CA}" sibTransId="{4263EA4C-53EE-47B9-AB33-EB7ED8AD79EB}"/>
    <dgm:cxn modelId="{60723EB5-7C9B-437E-9E29-8EA622C58EDF}" type="presOf" srcId="{7AE53F8D-342F-4787-A3DD-CAD98F3D1585}" destId="{D25F0F79-76E1-4652-B68B-36A603FC00A8}" srcOrd="0" destOrd="0" presId="urn:microsoft.com/office/officeart/2005/8/layout/vList2"/>
    <dgm:cxn modelId="{14BED8E6-FBEB-4B8B-BBC9-90A6DE4237E1}" type="presOf" srcId="{EC90AD6F-AFA9-4F71-AB6E-E2F697BE8192}" destId="{405CFEAB-E178-430E-9664-36241EC15308}" srcOrd="0" destOrd="0" presId="urn:microsoft.com/office/officeart/2005/8/layout/vList2"/>
    <dgm:cxn modelId="{1A3205F5-6C24-4E7A-9B2D-9BEC7AD9BFBB}" type="presOf" srcId="{1EE61339-CB22-4BFC-A6A3-E3967D27D46C}" destId="{644EAE3B-C86F-4AEE-89F1-73F1E8579E1B}" srcOrd="0" destOrd="0" presId="urn:microsoft.com/office/officeart/2005/8/layout/vList2"/>
    <dgm:cxn modelId="{1C31E7EA-7F3B-4D27-AEB9-89BDCA1491D0}" type="presParOf" srcId="{65E52E25-5D3C-413C-A2D0-9737A6ABDD3D}" destId="{405CFEAB-E178-430E-9664-36241EC15308}" srcOrd="0" destOrd="0" presId="urn:microsoft.com/office/officeart/2005/8/layout/vList2"/>
    <dgm:cxn modelId="{C6084D3A-85EE-49C6-8C08-F8646B34B22A}" type="presParOf" srcId="{65E52E25-5D3C-413C-A2D0-9737A6ABDD3D}" destId="{2F07FF3C-CF1B-45D3-A700-3F0F5771A9E0}" srcOrd="1" destOrd="0" presId="urn:microsoft.com/office/officeart/2005/8/layout/vList2"/>
    <dgm:cxn modelId="{C5E2DA0C-90CD-4380-A9F4-ADD1B7BF7554}" type="presParOf" srcId="{65E52E25-5D3C-413C-A2D0-9737A6ABDD3D}" destId="{048882BB-0B64-41EC-B15E-5DA1A93FEE4C}" srcOrd="2" destOrd="0" presId="urn:microsoft.com/office/officeart/2005/8/layout/vList2"/>
    <dgm:cxn modelId="{91112AF0-EE68-464A-82E9-3DFD9F26B97A}" type="presParOf" srcId="{65E52E25-5D3C-413C-A2D0-9737A6ABDD3D}" destId="{E988B432-5F67-4375-B853-1CB890EFC1F7}" srcOrd="3" destOrd="0" presId="urn:microsoft.com/office/officeart/2005/8/layout/vList2"/>
    <dgm:cxn modelId="{B05813B1-381C-4CC5-BE53-4B99F9A8BFB6}" type="presParOf" srcId="{65E52E25-5D3C-413C-A2D0-9737A6ABDD3D}" destId="{D25F0F79-76E1-4652-B68B-36A603FC00A8}" srcOrd="4" destOrd="0" presId="urn:microsoft.com/office/officeart/2005/8/layout/vList2"/>
    <dgm:cxn modelId="{ABDC95AB-324D-4DC5-ACB0-5741E548E0F8}" type="presParOf" srcId="{65E52E25-5D3C-413C-A2D0-9737A6ABDD3D}" destId="{435F1274-CD28-4CA3-BD74-F0B4F8D8598A}" srcOrd="5" destOrd="0" presId="urn:microsoft.com/office/officeart/2005/8/layout/vList2"/>
    <dgm:cxn modelId="{66ECC38F-8F51-4B66-9E00-73AC97E21F31}" type="presParOf" srcId="{65E52E25-5D3C-413C-A2D0-9737A6ABDD3D}" destId="{644EAE3B-C86F-4AEE-89F1-73F1E8579E1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AFD34-3CF0-40A0-A2E1-2F83598AE57C}">
      <dsp:nvSpPr>
        <dsp:cNvPr id="0" name=""/>
        <dsp:cNvSpPr/>
      </dsp:nvSpPr>
      <dsp:spPr>
        <a:xfrm>
          <a:off x="0" y="7284"/>
          <a:ext cx="6572565" cy="1386011"/>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Human emotions are the mental state of feelings and are spontaneous. There is no clear connection between emotions and facial expressions and there is significant variability making facial recognition a challenging research area</a:t>
          </a:r>
          <a:r>
            <a:rPr lang="en-US" sz="1100" kern="1200" dirty="0"/>
            <a:t>. </a:t>
          </a:r>
        </a:p>
      </dsp:txBody>
      <dsp:txXfrm>
        <a:off x="67659" y="74943"/>
        <a:ext cx="6437247" cy="1250693"/>
      </dsp:txXfrm>
    </dsp:sp>
    <dsp:sp modelId="{202B747E-62C1-4DBD-8CC3-1D0A4FC39567}">
      <dsp:nvSpPr>
        <dsp:cNvPr id="0" name=""/>
        <dsp:cNvSpPr/>
      </dsp:nvSpPr>
      <dsp:spPr>
        <a:xfrm>
          <a:off x="0" y="1496975"/>
          <a:ext cx="6572565" cy="1386011"/>
        </a:xfrm>
        <a:prstGeom prst="roundRect">
          <a:avLst/>
        </a:prstGeom>
        <a:gradFill rotWithShape="0">
          <a:gsLst>
            <a:gs pos="0">
              <a:schemeClr val="accent5">
                <a:hueOff val="-369420"/>
                <a:satOff val="-244"/>
                <a:lumOff val="3856"/>
                <a:alphaOff val="0"/>
                <a:tint val="98000"/>
                <a:satMod val="110000"/>
                <a:lumMod val="104000"/>
              </a:schemeClr>
            </a:gs>
            <a:gs pos="69000">
              <a:schemeClr val="accent5">
                <a:hueOff val="-369420"/>
                <a:satOff val="-244"/>
                <a:lumOff val="3856"/>
                <a:alphaOff val="0"/>
                <a:shade val="88000"/>
                <a:satMod val="130000"/>
                <a:lumMod val="92000"/>
              </a:schemeClr>
            </a:gs>
            <a:gs pos="100000">
              <a:schemeClr val="accent5">
                <a:hueOff val="-369420"/>
                <a:satOff val="-244"/>
                <a:lumOff val="385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Recently online video interviews have been increasingly used in the employment process. Though several automatic techniques have emerged to analyze the interview videos, so far, only simple emotion analyses have been attempted, e.g. counting the number of smiles on the face of an interviewee. </a:t>
          </a:r>
        </a:p>
      </dsp:txBody>
      <dsp:txXfrm>
        <a:off x="67659" y="1564634"/>
        <a:ext cx="6437247" cy="1250693"/>
      </dsp:txXfrm>
    </dsp:sp>
    <dsp:sp modelId="{E60FA30B-DE55-4724-9377-17FF420EFC97}">
      <dsp:nvSpPr>
        <dsp:cNvPr id="0" name=""/>
        <dsp:cNvSpPr/>
      </dsp:nvSpPr>
      <dsp:spPr>
        <a:xfrm>
          <a:off x="0" y="2986666"/>
          <a:ext cx="6572565" cy="951954"/>
        </a:xfrm>
        <a:prstGeom prst="roundRect">
          <a:avLst/>
        </a:prstGeom>
        <a:gradFill rotWithShape="0">
          <a:gsLst>
            <a:gs pos="0">
              <a:schemeClr val="accent5">
                <a:hueOff val="-738840"/>
                <a:satOff val="-489"/>
                <a:lumOff val="7713"/>
                <a:alphaOff val="0"/>
                <a:tint val="98000"/>
                <a:satMod val="110000"/>
                <a:lumMod val="104000"/>
              </a:schemeClr>
            </a:gs>
            <a:gs pos="69000">
              <a:schemeClr val="accent5">
                <a:hueOff val="-738840"/>
                <a:satOff val="-489"/>
                <a:lumOff val="7713"/>
                <a:alphaOff val="0"/>
                <a:shade val="88000"/>
                <a:satMod val="130000"/>
                <a:lumMod val="92000"/>
              </a:schemeClr>
            </a:gs>
            <a:gs pos="100000">
              <a:schemeClr val="accent5">
                <a:hueOff val="-738840"/>
                <a:satOff val="-489"/>
                <a:lumOff val="771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So we have created a emotion detector which helps in Emotion Detection using </a:t>
          </a:r>
          <a:r>
            <a:rPr lang="en-US" sz="1600" kern="1200" dirty="0" err="1">
              <a:latin typeface="Calibri" panose="020F0502020204030204" pitchFamily="34" charset="0"/>
              <a:ea typeface="Calibri" panose="020F0502020204030204" pitchFamily="34" charset="0"/>
              <a:cs typeface="Calibri" panose="020F0502020204030204" pitchFamily="34" charset="0"/>
            </a:rPr>
            <a:t>Haar</a:t>
          </a:r>
          <a:r>
            <a:rPr lang="en-US" sz="1600" kern="1200" dirty="0">
              <a:latin typeface="Calibri" panose="020F0502020204030204" pitchFamily="34" charset="0"/>
              <a:ea typeface="Calibri" panose="020F0502020204030204" pitchFamily="34" charset="0"/>
              <a:cs typeface="Calibri" panose="020F0502020204030204" pitchFamily="34" charset="0"/>
            </a:rPr>
            <a:t>-Cascade Classifier and Convolutional Neural Network(CNN) for the psychometric interviews</a:t>
          </a:r>
          <a:r>
            <a:rPr lang="en-US" sz="500" kern="1200" dirty="0"/>
            <a:t>.</a:t>
          </a:r>
        </a:p>
      </dsp:txBody>
      <dsp:txXfrm>
        <a:off x="46471" y="3033137"/>
        <a:ext cx="6479623" cy="859012"/>
      </dsp:txXfrm>
    </dsp:sp>
    <dsp:sp modelId="{F9A71437-D9D0-41A6-A2C8-C60B5E4A239C}">
      <dsp:nvSpPr>
        <dsp:cNvPr id="0" name=""/>
        <dsp:cNvSpPr/>
      </dsp:nvSpPr>
      <dsp:spPr>
        <a:xfrm>
          <a:off x="0" y="4042300"/>
          <a:ext cx="6572565" cy="1386011"/>
        </a:xfrm>
        <a:prstGeom prst="roundRect">
          <a:avLst/>
        </a:prstGeom>
        <a:gradFill rotWithShape="0">
          <a:gsLst>
            <a:gs pos="0">
              <a:schemeClr val="accent5">
                <a:hueOff val="-1108260"/>
                <a:satOff val="-733"/>
                <a:lumOff val="11569"/>
                <a:alphaOff val="0"/>
                <a:tint val="98000"/>
                <a:satMod val="110000"/>
                <a:lumMod val="104000"/>
              </a:schemeClr>
            </a:gs>
            <a:gs pos="69000">
              <a:schemeClr val="accent5">
                <a:hueOff val="-1108260"/>
                <a:satOff val="-733"/>
                <a:lumOff val="11569"/>
                <a:alphaOff val="0"/>
                <a:shade val="88000"/>
                <a:satMod val="130000"/>
                <a:lumMod val="92000"/>
              </a:schemeClr>
            </a:gs>
            <a:gs pos="100000">
              <a:schemeClr val="accent5">
                <a:hueOff val="-1108260"/>
                <a:satOff val="-733"/>
                <a:lumOff val="11569"/>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A CNN model is trained with grayscale images from the FER dataset to classify expressions into five emotions, namely happy, sad, neutral, fear and angry. To improve the accuracy and avoid overfitting of the model, batch normalization and dropout are used. The test results obtained show that Model is 89% accurate for all the five emotions.</a:t>
          </a:r>
        </a:p>
      </dsp:txBody>
      <dsp:txXfrm>
        <a:off x="67659" y="4109959"/>
        <a:ext cx="6437247" cy="1250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CFEAB-E178-430E-9664-36241EC15308}">
      <dsp:nvSpPr>
        <dsp:cNvPr id="0" name=""/>
        <dsp:cNvSpPr/>
      </dsp:nvSpPr>
      <dsp:spPr>
        <a:xfrm>
          <a:off x="0" y="0"/>
          <a:ext cx="5913437" cy="1638924"/>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Facial emotions are important factors in human communication that help to understand the intentions of others. In general, people infer the emotional state of other people, such as joy, sadness using facial expressions and vocal tones. Therefore, it is natural that facial emotion research has gained a lot of attention over the past decade with applications in perceptual and cognitive sciences. </a:t>
          </a:r>
        </a:p>
      </dsp:txBody>
      <dsp:txXfrm>
        <a:off x="80006" y="80006"/>
        <a:ext cx="5753425" cy="1478912"/>
      </dsp:txXfrm>
    </dsp:sp>
    <dsp:sp modelId="{048882BB-0B64-41EC-B15E-5DA1A93FEE4C}">
      <dsp:nvSpPr>
        <dsp:cNvPr id="0" name=""/>
        <dsp:cNvSpPr/>
      </dsp:nvSpPr>
      <dsp:spPr>
        <a:xfrm>
          <a:off x="0" y="1648958"/>
          <a:ext cx="5913437" cy="1508384"/>
        </a:xfrm>
        <a:prstGeom prst="roundRect">
          <a:avLst/>
        </a:prstGeom>
        <a:gradFill rotWithShape="0">
          <a:gsLst>
            <a:gs pos="0">
              <a:schemeClr val="accent5">
                <a:hueOff val="-369420"/>
                <a:satOff val="-244"/>
                <a:lumOff val="3856"/>
                <a:alphaOff val="0"/>
                <a:tint val="98000"/>
                <a:satMod val="110000"/>
                <a:lumMod val="104000"/>
              </a:schemeClr>
            </a:gs>
            <a:gs pos="69000">
              <a:schemeClr val="accent5">
                <a:hueOff val="-369420"/>
                <a:satOff val="-244"/>
                <a:lumOff val="3856"/>
                <a:alphaOff val="0"/>
                <a:shade val="88000"/>
                <a:satMod val="130000"/>
                <a:lumMod val="92000"/>
              </a:schemeClr>
            </a:gs>
            <a:gs pos="100000">
              <a:schemeClr val="accent5">
                <a:hueOff val="-369420"/>
                <a:satOff val="-244"/>
                <a:lumOff val="385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Job interviews are an important tool for employee selection. Conducting online interviews brings many beneﬁts to both interviewers and interviewees, including allowing many job applicants to be evaluated by HR staﬀ, the convenience of oﬄine reviewing and decision making by HR staﬀ and supporting long-distance interviews to reduce costs.</a:t>
          </a:r>
        </a:p>
      </dsp:txBody>
      <dsp:txXfrm>
        <a:off x="73633" y="1722591"/>
        <a:ext cx="5766171" cy="1361118"/>
      </dsp:txXfrm>
    </dsp:sp>
    <dsp:sp modelId="{D25F0F79-76E1-4652-B68B-36A603FC00A8}">
      <dsp:nvSpPr>
        <dsp:cNvPr id="0" name=""/>
        <dsp:cNvSpPr/>
      </dsp:nvSpPr>
      <dsp:spPr>
        <a:xfrm>
          <a:off x="22816" y="3164031"/>
          <a:ext cx="5827415" cy="1131349"/>
        </a:xfrm>
        <a:prstGeom prst="roundRect">
          <a:avLst/>
        </a:prstGeom>
        <a:gradFill rotWithShape="0">
          <a:gsLst>
            <a:gs pos="0">
              <a:schemeClr val="accent5">
                <a:hueOff val="-738840"/>
                <a:satOff val="-489"/>
                <a:lumOff val="7713"/>
                <a:alphaOff val="0"/>
                <a:tint val="98000"/>
                <a:satMod val="110000"/>
                <a:lumMod val="104000"/>
              </a:schemeClr>
            </a:gs>
            <a:gs pos="69000">
              <a:schemeClr val="accent5">
                <a:hueOff val="-738840"/>
                <a:satOff val="-489"/>
                <a:lumOff val="7713"/>
                <a:alphaOff val="0"/>
                <a:shade val="88000"/>
                <a:satMod val="130000"/>
                <a:lumMod val="92000"/>
              </a:schemeClr>
            </a:gs>
            <a:gs pos="100000">
              <a:schemeClr val="accent5">
                <a:hueOff val="-738840"/>
                <a:satOff val="-489"/>
                <a:lumOff val="771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Pre-hire assessments can save thousands of dollars per headcount in turnover costs, not including the higher cost of employing poor performers. With AI, you can compare a candidate against an ideal, model employee. AI tools can add additional insights into people’s personalities and motivations that screeners can’t see on paper.</a:t>
          </a:r>
        </a:p>
      </dsp:txBody>
      <dsp:txXfrm>
        <a:off x="78044" y="3219259"/>
        <a:ext cx="5716959" cy="1020893"/>
      </dsp:txXfrm>
    </dsp:sp>
    <dsp:sp modelId="{644EAE3B-C86F-4AEE-89F1-73F1E8579E1B}">
      <dsp:nvSpPr>
        <dsp:cNvPr id="0" name=""/>
        <dsp:cNvSpPr/>
      </dsp:nvSpPr>
      <dsp:spPr>
        <a:xfrm>
          <a:off x="0" y="4307130"/>
          <a:ext cx="5913437" cy="1343082"/>
        </a:xfrm>
        <a:prstGeom prst="roundRect">
          <a:avLst/>
        </a:prstGeom>
        <a:gradFill rotWithShape="0">
          <a:gsLst>
            <a:gs pos="0">
              <a:schemeClr val="accent5">
                <a:hueOff val="-1108260"/>
                <a:satOff val="-733"/>
                <a:lumOff val="11569"/>
                <a:alphaOff val="0"/>
                <a:tint val="98000"/>
                <a:satMod val="110000"/>
                <a:lumMod val="104000"/>
              </a:schemeClr>
            </a:gs>
            <a:gs pos="69000">
              <a:schemeClr val="accent5">
                <a:hueOff val="-1108260"/>
                <a:satOff val="-733"/>
                <a:lumOff val="11569"/>
                <a:alphaOff val="0"/>
                <a:shade val="88000"/>
                <a:satMod val="130000"/>
                <a:lumMod val="92000"/>
              </a:schemeClr>
            </a:gs>
            <a:gs pos="100000">
              <a:schemeClr val="accent5">
                <a:hueOff val="-1108260"/>
                <a:satOff val="-733"/>
                <a:lumOff val="11569"/>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Hence, comes our model, emotion detector which will help to identify the emotions of the interviewee not just using his submitted video but also while interviewing him on the skype call. We can use all his submitted pictures too and it will detect the five emotions: angry, happy, sad, surprise and neutral. </a:t>
          </a:r>
        </a:p>
      </dsp:txBody>
      <dsp:txXfrm>
        <a:off x="65564" y="4372694"/>
        <a:ext cx="5782309" cy="12119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5B03D32D-F1BC-4E9C-97E1-36CFF5B22341}" type="slidenum">
              <a:rPr lang="en-US" smtClean="0"/>
              <a:pPr/>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657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1316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261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33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016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765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922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04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03D32D-F1BC-4E9C-97E1-36CFF5B22341}" type="slidenum">
              <a:rPr lang="en-US" smtClean="0"/>
              <a:pPr/>
              <a:t>‹#›</a:t>
            </a:fld>
            <a:endParaRPr lang="en-US" dirty="0"/>
          </a:p>
        </p:txBody>
      </p:sp>
    </p:spTree>
    <p:extLst>
      <p:ext uri="{BB962C8B-B14F-4D97-AF65-F5344CB8AC3E}">
        <p14:creationId xmlns:p14="http://schemas.microsoft.com/office/powerpoint/2010/main" val="69438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pPr/>
              <a:t>5/3/2023</a:t>
            </a:fld>
            <a:endParaRPr lang="en-US" dirty="0"/>
          </a:p>
        </p:txBody>
      </p:sp>
      <p:sp>
        <p:nvSpPr>
          <p:cNvPr id="6" name="Footer Placeholder 5"/>
          <p:cNvSpPr>
            <a:spLocks noGrp="1"/>
          </p:cNvSpPr>
          <p:nvPr>
            <p:ph type="ftr" sz="quarter" idx="11"/>
          </p:nvPr>
        </p:nvSpPr>
        <p:spPr/>
        <p:txBody>
          <a:bodyPr/>
          <a:lstStyle/>
          <a:p>
            <a:endParaRPr lang="en-US" dirty="0">
              <a:solidFill>
                <a:srgbClr val="455F51"/>
              </a:solidFill>
            </a:endParaRPr>
          </a:p>
        </p:txBody>
      </p:sp>
      <p:sp>
        <p:nvSpPr>
          <p:cNvPr id="7" name="Slide Number Placeholder 6"/>
          <p:cNvSpPr>
            <a:spLocks noGrp="1"/>
          </p:cNvSpPr>
          <p:nvPr>
            <p:ph type="sldNum" sz="quarter" idx="12"/>
          </p:nvPr>
        </p:nvSpPr>
        <p:spPr/>
        <p:txBody>
          <a:bodyPr/>
          <a:lstStyle/>
          <a:p>
            <a:fld id="{5B03D32D-F1BC-4E9C-97E1-36CFF5B22341}" type="slidenum">
              <a:rPr lang="en-US" smtClean="0">
                <a:solidFill>
                  <a:srgbClr val="455F51"/>
                </a:solidFill>
              </a:rPr>
              <a:pPr/>
              <a:t>‹#›</a:t>
            </a:fld>
            <a:endParaRPr lang="en-US" dirty="0">
              <a:solidFill>
                <a:srgbClr val="455F51"/>
              </a:solidFill>
            </a:endParaRPr>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215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EED1C14C-A143-42F5-B247-D0E800131009}" type="datetimeFigureOut">
              <a:rPr lang="en-US" smtClean="0"/>
              <a:pPr/>
              <a:t>5/3/2023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34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EED1C14C-A143-42F5-B247-D0E800131009}" type="datetimeFigureOut">
              <a:rPr lang="en-US" smtClean="0"/>
              <a:pPr defTabSz="457200"/>
              <a:t>5/3/2023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457200"/>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defTabSz="457200"/>
            <a:fld id="{5B03D32D-F1BC-4E9C-97E1-36CFF5B22341}" type="slidenum">
              <a:rPr lang="en-US" smtClean="0"/>
              <a:pPr defTabSz="457200"/>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8698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sefiks.com/2018/01/10/real-time-facial-expression-recognition-on-streaming-data/"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https://creativecommons.org/licenses/by/3.0/" TargetMode="External"/><Relationship Id="rId4" Type="http://schemas.openxmlformats.org/officeDocument/2006/relationships/diagramLayout" Target="../diagrams/layout1.xml"/><Relationship Id="rId9" Type="http://schemas.openxmlformats.org/officeDocument/2006/relationships/hyperlink" Target="https://scherlund.blogspot.com/2017/07/machine-learning-is-already-part-of.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hyperlink" Target="https://www.digitalocean.com/community/tutorials/an-introduction-to-machine-learn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thank-you-labels-communication-227344/"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034510A-DB30-456D-9F45-F7010124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D9E3E4AB-D495-4E09-86D0-3C3F1CD33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59D48945-BEE9-473E-9443-A1CE317E2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8FB920-D5E3-4F09-967F-5DB75441A3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llage of a person&#10;&#10;Description automatically generated with medium confidence">
            <a:extLst>
              <a:ext uri="{FF2B5EF4-FFF2-40B4-BE49-F238E27FC236}">
                <a16:creationId xmlns:a16="http://schemas.microsoft.com/office/drawing/2014/main" id="{3603B2EA-46CA-6B8E-D9F7-54348EF56857}"/>
              </a:ext>
            </a:extLst>
          </p:cNvPr>
          <p:cNvPicPr>
            <a:picLocks noChangeAspect="1"/>
          </p:cNvPicPr>
          <p:nvPr/>
        </p:nvPicPr>
        <p:blipFill rotWithShape="1">
          <a:blip r:embed="rId3">
            <a:alphaModFix amt="5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250" r="-2" b="15621"/>
          <a:stretch/>
        </p:blipFill>
        <p:spPr>
          <a:xfrm>
            <a:off x="305" y="10"/>
            <a:ext cx="12191695" cy="6857990"/>
          </a:xfrm>
          <a:prstGeom prst="rect">
            <a:avLst/>
          </a:prstGeom>
        </p:spPr>
      </p:pic>
      <p:sp>
        <p:nvSpPr>
          <p:cNvPr id="37"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8"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9" name="Rectangle 2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slide1">
            <a:extLst>
              <a:ext uri="{FF2B5EF4-FFF2-40B4-BE49-F238E27FC236}">
                <a16:creationId xmlns:a16="http://schemas.microsoft.com/office/drawing/2014/main" id="{1BAB5948-8A69-40B7-AAED-DF597F28E932}"/>
              </a:ext>
            </a:extLst>
          </p:cNvPr>
          <p:cNvSpPr>
            <a:spLocks noGrp="1"/>
          </p:cNvSpPr>
          <p:nvPr>
            <p:ph type="ctrTitle"/>
          </p:nvPr>
        </p:nvSpPr>
        <p:spPr>
          <a:xfrm>
            <a:off x="1130271" y="1193800"/>
            <a:ext cx="3193050" cy="4699000"/>
          </a:xfrm>
        </p:spPr>
        <p:txBody>
          <a:bodyPr vert="horz" lIns="91440" tIns="45720" rIns="91440" bIns="45720" rtlCol="0" anchor="ctr">
            <a:normAutofit/>
          </a:bodyPr>
          <a:lstStyle/>
          <a:p>
            <a:r>
              <a:rPr lang="en-US" sz="4800" u="sng" dirty="0">
                <a:latin typeface="Algerian" panose="04020705040A02060702" pitchFamily="82" charset="0"/>
              </a:rPr>
              <a:t>EMOTION-DETECTOR</a:t>
            </a:r>
          </a:p>
        </p:txBody>
      </p:sp>
      <p:cxnSp>
        <p:nvCxnSpPr>
          <p:cNvPr id="40" name="Straight Connector 28">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slide1">
            <a:extLst>
              <a:ext uri="{FF2B5EF4-FFF2-40B4-BE49-F238E27FC236}">
                <a16:creationId xmlns:a16="http://schemas.microsoft.com/office/drawing/2014/main" id="{1721ACDF-19D4-4655-93A4-F0D5F545AA74}"/>
              </a:ext>
            </a:extLst>
          </p:cNvPr>
          <p:cNvSpPr>
            <a:spLocks noGrp="1"/>
          </p:cNvSpPr>
          <p:nvPr>
            <p:ph type="subTitle" idx="1"/>
          </p:nvPr>
        </p:nvSpPr>
        <p:spPr>
          <a:xfrm>
            <a:off x="4976636" y="1193800"/>
            <a:ext cx="6085091" cy="4699000"/>
          </a:xfrm>
        </p:spPr>
        <p:txBody>
          <a:bodyPr vert="horz" lIns="91440" tIns="45720" rIns="91440" bIns="45720" rtlCol="0" anchor="ctr">
            <a:normAutofit/>
          </a:bodyPr>
          <a:lstStyle/>
          <a:p>
            <a:r>
              <a:rPr lang="en-US" sz="2800" u="sng" dirty="0">
                <a:latin typeface="Algerian" panose="04020705040A02060702" pitchFamily="82" charset="0"/>
              </a:rPr>
              <a:t>BY – </a:t>
            </a:r>
            <a:r>
              <a:rPr lang="en-US" sz="2800" u="sng">
                <a:latin typeface="Algerian" panose="04020705040A02060702" pitchFamily="82" charset="0"/>
              </a:rPr>
              <a:t>Agam Aggarwal(20CSU203)</a:t>
            </a:r>
            <a:endParaRPr lang="en-US" sz="2800" dirty="0">
              <a:latin typeface="Algerian" panose="04020705040A02060702" pitchFamily="82" charset="0"/>
            </a:endParaRPr>
          </a:p>
        </p:txBody>
      </p:sp>
      <p:sp>
        <p:nvSpPr>
          <p:cNvPr id="41"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8" name="TextBox 7">
            <a:extLst>
              <a:ext uri="{FF2B5EF4-FFF2-40B4-BE49-F238E27FC236}">
                <a16:creationId xmlns:a16="http://schemas.microsoft.com/office/drawing/2014/main" id="{A5291C41-C6F5-3195-1B34-C85B6309F7B8}"/>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sefiks.com/2018/01/10/real-time-facial-expression-recognition-on-streaming-data/">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IN" sz="700">
              <a:solidFill>
                <a:srgbClr val="FFFFFF"/>
              </a:solidFill>
            </a:endParaRPr>
          </a:p>
        </p:txBody>
      </p:sp>
    </p:spTree>
    <p:extLst>
      <p:ext uri="{BB962C8B-B14F-4D97-AF65-F5344CB8AC3E}">
        <p14:creationId xmlns:p14="http://schemas.microsoft.com/office/powerpoint/2010/main" val="19609896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39F5CA04-4AE5-4561-8676-55CA3F736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10">
            <a:extLst>
              <a:ext uri="{FF2B5EF4-FFF2-40B4-BE49-F238E27FC236}">
                <a16:creationId xmlns:a16="http://schemas.microsoft.com/office/drawing/2014/main" id="{010F1679-CFC3-4BCE-98A3-B5EFE23B93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39" name="Straight Connector 12">
            <a:extLst>
              <a:ext uri="{FF2B5EF4-FFF2-40B4-BE49-F238E27FC236}">
                <a16:creationId xmlns:a16="http://schemas.microsoft.com/office/drawing/2014/main" id="{2721788B-AA9B-419E-9D39-E0F271859B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14">
            <a:extLst>
              <a:ext uri="{FF2B5EF4-FFF2-40B4-BE49-F238E27FC236}">
                <a16:creationId xmlns:a16="http://schemas.microsoft.com/office/drawing/2014/main" id="{4B25ACC8-4517-494C-A678-849320FE32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3E94E3B-CFA4-455A-9673-F46D27D1F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71B8AF-24E1-4CE5-BB2F-6872EEC22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txBox="1">
            <a:spLocks/>
          </p:cNvSpPr>
          <p:nvPr/>
        </p:nvSpPr>
        <p:spPr>
          <a:xfrm>
            <a:off x="477521" y="732584"/>
            <a:ext cx="4063999" cy="141395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Aft>
                <a:spcPts val="600"/>
              </a:spcAft>
            </a:pPr>
            <a:r>
              <a:rPr lang="en-US" b="1" u="sng" dirty="0">
                <a:solidFill>
                  <a:schemeClr val="tx1"/>
                </a:solidFill>
                <a:latin typeface="Algerian" panose="04020705040A02060702" pitchFamily="82" charset="0"/>
                <a:ea typeface="Calibri" panose="020F0502020204030204" pitchFamily="34" charset="0"/>
                <a:cs typeface="Calibri" panose="020F0502020204030204" pitchFamily="34" charset="0"/>
              </a:rPr>
              <a:t>ABSTRACT</a:t>
            </a:r>
          </a:p>
        </p:txBody>
      </p:sp>
      <p:cxnSp>
        <p:nvCxnSpPr>
          <p:cNvPr id="21" name="Straight Connector 20">
            <a:extLst>
              <a:ext uri="{FF2B5EF4-FFF2-40B4-BE49-F238E27FC236}">
                <a16:creationId xmlns:a16="http://schemas.microsoft.com/office/drawing/2014/main" id="{633E6928-1881-40F9-942A-64C25008A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9EE85D1E-6AE6-45FB-8F62-424732BE3A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25" name="Straight Connector 24">
            <a:extLst>
              <a:ext uri="{FF2B5EF4-FFF2-40B4-BE49-F238E27FC236}">
                <a16:creationId xmlns:a16="http://schemas.microsoft.com/office/drawing/2014/main" id="{6EC9DAD0-4276-4BDF-80D8-C985DFED0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46827CF0-2230-41FD-8518-1B5AD4769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graphicFrame>
        <p:nvGraphicFramePr>
          <p:cNvPr id="41" name="Content Placeholder 2">
            <a:extLst>
              <a:ext uri="{FF2B5EF4-FFF2-40B4-BE49-F238E27FC236}">
                <a16:creationId xmlns:a16="http://schemas.microsoft.com/office/drawing/2014/main" id="{2EBF638E-7666-A762-AB08-53CB1ABB0702}"/>
              </a:ext>
            </a:extLst>
          </p:cNvPr>
          <p:cNvGraphicFramePr/>
          <p:nvPr>
            <p:extLst>
              <p:ext uri="{D42A27DB-BD31-4B8C-83A1-F6EECF244321}">
                <p14:modId xmlns:p14="http://schemas.microsoft.com/office/powerpoint/2010/main" val="1845848646"/>
              </p:ext>
            </p:extLst>
          </p:nvPr>
        </p:nvGraphicFramePr>
        <p:xfrm>
          <a:off x="5141913" y="396242"/>
          <a:ext cx="6572566" cy="5435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BECA424-A1D4-9AD6-6259-2D6C643CF5D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77521" y="2758248"/>
            <a:ext cx="4063999" cy="2524952"/>
          </a:xfrm>
          <a:prstGeom prst="rect">
            <a:avLst/>
          </a:prstGeom>
        </p:spPr>
      </p:pic>
      <p:sp>
        <p:nvSpPr>
          <p:cNvPr id="7" name="TextBox 6">
            <a:extLst>
              <a:ext uri="{FF2B5EF4-FFF2-40B4-BE49-F238E27FC236}">
                <a16:creationId xmlns:a16="http://schemas.microsoft.com/office/drawing/2014/main" id="{0FDE8712-A282-90D6-D973-1AEFE716BF62}"/>
              </a:ext>
            </a:extLst>
          </p:cNvPr>
          <p:cNvSpPr txBox="1"/>
          <p:nvPr/>
        </p:nvSpPr>
        <p:spPr>
          <a:xfrm>
            <a:off x="1193514" y="5206682"/>
            <a:ext cx="2560320" cy="230832"/>
          </a:xfrm>
          <a:prstGeom prst="rect">
            <a:avLst/>
          </a:prstGeom>
          <a:noFill/>
        </p:spPr>
        <p:txBody>
          <a:bodyPr wrap="square" rtlCol="0">
            <a:spAutoFit/>
          </a:bodyPr>
          <a:lstStyle/>
          <a:p>
            <a:r>
              <a:rPr lang="en-IN" sz="900" dirty="0">
                <a:hlinkClick r:id="rId10" tooltip="https://creativecommons.org/licenses/by/3.0/"/>
              </a:rPr>
              <a:t>Y</a:t>
            </a:r>
            <a:endParaRPr lang="en-IN" sz="900" dirty="0"/>
          </a:p>
        </p:txBody>
      </p:sp>
    </p:spTree>
    <p:extLst>
      <p:ext uri="{BB962C8B-B14F-4D97-AF65-F5344CB8AC3E}">
        <p14:creationId xmlns:p14="http://schemas.microsoft.com/office/powerpoint/2010/main" val="204302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F5CA04-4AE5-4561-8676-55CA3F736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0F1679-CFC3-4BCE-98A3-B5EFE23B93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4" name="Straight Connector 13">
            <a:extLst>
              <a:ext uri="{FF2B5EF4-FFF2-40B4-BE49-F238E27FC236}">
                <a16:creationId xmlns:a16="http://schemas.microsoft.com/office/drawing/2014/main" id="{2721788B-AA9B-419E-9D39-E0F271859B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B25ACC8-4517-494C-A678-849320FE32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83E94E3B-CFA4-455A-9673-F46D27D1F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F71B8AF-24E1-4CE5-BB2F-6872EEC22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1"/>
          <p:cNvSpPr txBox="1">
            <a:spLocks/>
          </p:cNvSpPr>
          <p:nvPr/>
        </p:nvSpPr>
        <p:spPr>
          <a:xfrm>
            <a:off x="406401" y="819022"/>
            <a:ext cx="4317272" cy="134930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Aft>
                <a:spcPts val="600"/>
              </a:spcAft>
            </a:pPr>
            <a:r>
              <a:rPr lang="en-US" b="1" u="sng" dirty="0">
                <a:solidFill>
                  <a:schemeClr val="tx1"/>
                </a:solidFill>
                <a:latin typeface="Algerian" panose="04020705040A02060702" pitchFamily="82" charset="0"/>
              </a:rPr>
              <a:t>INTRODUCTION</a:t>
            </a:r>
          </a:p>
        </p:txBody>
      </p:sp>
      <p:cxnSp>
        <p:nvCxnSpPr>
          <p:cNvPr id="22" name="Straight Connector 21">
            <a:extLst>
              <a:ext uri="{FF2B5EF4-FFF2-40B4-BE49-F238E27FC236}">
                <a16:creationId xmlns:a16="http://schemas.microsoft.com/office/drawing/2014/main" id="{633E6928-1881-40F9-942A-64C25008A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Title 1">
            <a:extLst>
              <a:ext uri="{FF2B5EF4-FFF2-40B4-BE49-F238E27FC236}">
                <a16:creationId xmlns:a16="http://schemas.microsoft.com/office/drawing/2014/main" id="{9EE85D1E-6AE6-45FB-8F62-424732BE3A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26" name="Straight Connector 25">
            <a:extLst>
              <a:ext uri="{FF2B5EF4-FFF2-40B4-BE49-F238E27FC236}">
                <a16:creationId xmlns:a16="http://schemas.microsoft.com/office/drawing/2014/main" id="{6EC9DAD0-4276-4BDF-80D8-C985DFED0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46827CF0-2230-41FD-8518-1B5AD4769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graphicFrame>
        <p:nvGraphicFramePr>
          <p:cNvPr id="6" name="Content Placeholder 2">
            <a:extLst>
              <a:ext uri="{FF2B5EF4-FFF2-40B4-BE49-F238E27FC236}">
                <a16:creationId xmlns:a16="http://schemas.microsoft.com/office/drawing/2014/main" id="{39FEE2F3-227A-A369-32A3-2F82DA29B8B7}"/>
              </a:ext>
            </a:extLst>
          </p:cNvPr>
          <p:cNvGraphicFramePr/>
          <p:nvPr>
            <p:extLst>
              <p:ext uri="{D42A27DB-BD31-4B8C-83A1-F6EECF244321}">
                <p14:modId xmlns:p14="http://schemas.microsoft.com/office/powerpoint/2010/main" val="1721600007"/>
              </p:ext>
            </p:extLst>
          </p:nvPr>
        </p:nvGraphicFramePr>
        <p:xfrm>
          <a:off x="5371934" y="297389"/>
          <a:ext cx="5913437" cy="5650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CBC1025-BE77-1608-8CC7-01AA3725D4C2}"/>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34917" y="2825826"/>
            <a:ext cx="4460239" cy="2493240"/>
          </a:xfrm>
          <a:prstGeom prst="rect">
            <a:avLst/>
          </a:prstGeom>
        </p:spPr>
      </p:pic>
    </p:spTree>
    <p:extLst>
      <p:ext uri="{BB962C8B-B14F-4D97-AF65-F5344CB8AC3E}">
        <p14:creationId xmlns:p14="http://schemas.microsoft.com/office/powerpoint/2010/main" val="80986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997218-B8DE-468A-8BBD-5F03F73B4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E3BFD388-F2CD-432C-8D7D-936F661CE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4" name="Straight Connector 13">
            <a:extLst>
              <a:ext uri="{FF2B5EF4-FFF2-40B4-BE49-F238E27FC236}">
                <a16:creationId xmlns:a16="http://schemas.microsoft.com/office/drawing/2014/main" id="{FFAF575C-D676-470A-A35E-874E96C076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662206-9637-4409-BB69-ACACA607D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8AA4018-2914-4D90-8886-0DA99FFE3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34696" y="804520"/>
            <a:ext cx="5467239" cy="1049235"/>
          </a:xfrm>
          <a:prstGeom prst="rect">
            <a:avLst/>
          </a:prstGeom>
        </p:spPr>
        <p:txBody>
          <a:bodyPr vert="horz" lIns="91440" tIns="45720" rIns="91440" bIns="45720" rtlCol="0" anchor="b">
            <a:noAutofit/>
          </a:bodyPr>
          <a:lstStyle/>
          <a:p>
            <a:pPr marL="228600" marR="0" defTabSz="914400">
              <a:lnSpc>
                <a:spcPct val="90000"/>
              </a:lnSpc>
              <a:spcBef>
                <a:spcPct val="0"/>
              </a:spcBef>
              <a:spcAft>
                <a:spcPts val="800"/>
              </a:spcAft>
            </a:pPr>
            <a:r>
              <a:rPr lang="en-US" sz="2800" b="1" u="sng" dirty="0">
                <a:latin typeface="Algerian" panose="04020705040A02060702" pitchFamily="82" charset="0"/>
                <a:ea typeface="+mj-ea"/>
                <a:cs typeface="+mj-cs"/>
              </a:rPr>
              <a:t>Face Detection and Emotion Recognition using Geometric Feature based Process</a:t>
            </a:r>
            <a:endParaRPr lang="en-US" sz="2800" b="1" dirty="0">
              <a:latin typeface="Algerian" panose="04020705040A02060702" pitchFamily="82" charset="0"/>
              <a:ea typeface="+mj-ea"/>
              <a:cs typeface="+mj-cs"/>
            </a:endParaRPr>
          </a:p>
        </p:txBody>
      </p:sp>
      <p:cxnSp>
        <p:nvCxnSpPr>
          <p:cNvPr id="20" name="Straight Connector 19">
            <a:extLst>
              <a:ext uri="{FF2B5EF4-FFF2-40B4-BE49-F238E27FC236}">
                <a16:creationId xmlns:a16="http://schemas.microsoft.com/office/drawing/2014/main" id="{A2917FF5-8752-47FC-84B5-2A0C9D74D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02DA6EE2-4812-4B35-9FB0-E136A2CAF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txBox="1">
            <a:spLocks/>
          </p:cNvSpPr>
          <p:nvPr/>
        </p:nvSpPr>
        <p:spPr>
          <a:xfrm>
            <a:off x="1534696" y="2015732"/>
            <a:ext cx="5467239" cy="3450613"/>
          </a:xfrm>
          <a:prstGeom prst="rect">
            <a:avLst/>
          </a:prstGeom>
        </p:spPr>
        <p:txBody>
          <a:bodyPr vert="horz" lIns="91440" tIns="45720" rIns="91440" bIns="45720" rtlCol="0" anchor="t">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28600">
              <a:lnSpc>
                <a:spcPct val="120000"/>
              </a:lnSpc>
              <a:buFont typeface="Arial" panose="020B0604020202020204" pitchFamily="34" charset="0"/>
              <a:buChar char="•"/>
            </a:pPr>
            <a:r>
              <a:rPr lang="en-US" sz="2500" dirty="0">
                <a:solidFill>
                  <a:schemeClr val="tx1"/>
                </a:solidFill>
                <a:latin typeface="Calibri" panose="020F0502020204030204" pitchFamily="34" charset="0"/>
                <a:ea typeface="Calibri" panose="020F0502020204030204" pitchFamily="34" charset="0"/>
                <a:cs typeface="Calibri" panose="020F0502020204030204" pitchFamily="34" charset="0"/>
              </a:rPr>
              <a:t>FER typically has four steps. The first is to detect a face in an image and draw a rectangle around it and the next step is to detect landmarks in this face region. The third step is extracting spatial and temporal features from the facial components. The final step is to use a Feature Extraction (FE) classifier and produce the recognition results using the extracted features</a:t>
            </a:r>
            <a:endParaRPr lang="en-US" sz="25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indent="-228600">
              <a:lnSpc>
                <a:spcPct val="120000"/>
              </a:lnSpc>
              <a:buFont typeface="Arial" panose="020B0604020202020204" pitchFamily="34" charset="0"/>
              <a:buChar char="•"/>
            </a:pPr>
            <a:endParaRPr lang="en-US" dirty="0">
              <a:solidFill>
                <a:schemeClr val="tx1"/>
              </a:solidFill>
            </a:endParaRPr>
          </a:p>
          <a:p>
            <a:pPr indent="-228600">
              <a:lnSpc>
                <a:spcPct val="120000"/>
              </a:lnSpc>
              <a:buFont typeface="Arial" panose="020B0604020202020204" pitchFamily="34" charset="0"/>
              <a:buChar char="•"/>
            </a:pPr>
            <a:endParaRPr lang="en-US" dirty="0">
              <a:solidFill>
                <a:schemeClr val="tx1"/>
              </a:solidFill>
            </a:endParaRPr>
          </a:p>
        </p:txBody>
      </p:sp>
      <p:pic>
        <p:nvPicPr>
          <p:cNvPr id="4" name="Picture 3"/>
          <p:cNvPicPr>
            <a:picLocks noChangeAspect="1"/>
          </p:cNvPicPr>
          <p:nvPr/>
        </p:nvPicPr>
        <p:blipFill rotWithShape="1">
          <a:blip r:embed="rId3"/>
          <a:srcRect l="6994" t="6506" r="5466" b="7835"/>
          <a:stretch/>
        </p:blipFill>
        <p:spPr>
          <a:xfrm>
            <a:off x="7473593" y="379508"/>
            <a:ext cx="4074836" cy="2812377"/>
          </a:xfrm>
          <a:prstGeom prst="rect">
            <a:avLst/>
          </a:prstGeom>
        </p:spPr>
      </p:pic>
      <p:pic>
        <p:nvPicPr>
          <p:cNvPr id="5" name="Picture 4"/>
          <p:cNvPicPr>
            <a:picLocks noChangeAspect="1"/>
          </p:cNvPicPr>
          <p:nvPr/>
        </p:nvPicPr>
        <p:blipFill>
          <a:blip r:embed="rId4"/>
          <a:stretch>
            <a:fillRect/>
          </a:stretch>
        </p:blipFill>
        <p:spPr>
          <a:xfrm>
            <a:off x="7473594" y="3666114"/>
            <a:ext cx="4074836" cy="1993006"/>
          </a:xfrm>
          <a:prstGeom prst="rect">
            <a:avLst/>
          </a:prstGeom>
        </p:spPr>
      </p:pic>
      <p:pic>
        <p:nvPicPr>
          <p:cNvPr id="24" name="Picture 23">
            <a:extLst>
              <a:ext uri="{FF2B5EF4-FFF2-40B4-BE49-F238E27FC236}">
                <a16:creationId xmlns:a16="http://schemas.microsoft.com/office/drawing/2014/main" id="{F9F768EB-5D72-40A3-8506-CD3323B159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26" name="Straight Connector 25">
            <a:extLst>
              <a:ext uri="{FF2B5EF4-FFF2-40B4-BE49-F238E27FC236}">
                <a16:creationId xmlns:a16="http://schemas.microsoft.com/office/drawing/2014/main" id="{930C812C-EB02-4B75-90CA-3DA4F0F468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12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1482"/>
            <a:ext cx="12192000" cy="7370223"/>
          </a:xfrm>
          <a:prstGeom prst="rect">
            <a:avLst/>
          </a:prstGeom>
        </p:spPr>
        <p:txBody>
          <a:bodyPr wrap="square">
            <a:spAutoFit/>
          </a:bodyPr>
          <a:lstStyle/>
          <a:p>
            <a:pPr marL="91440" lvl="0" indent="-91440">
              <a:lnSpc>
                <a:spcPct val="90000"/>
              </a:lnSpc>
              <a:spcBef>
                <a:spcPts val="1200"/>
              </a:spcBef>
              <a:spcAft>
                <a:spcPts val="200"/>
              </a:spcAft>
              <a:buClr>
                <a:srgbClr val="E48312"/>
              </a:buClr>
              <a:buSzPct val="100000"/>
              <a:buFont typeface="Arial" panose="020B0604020202020204" pitchFamily="34" charset="0"/>
              <a:buChar char="•"/>
            </a:pPr>
            <a:r>
              <a:rPr lang="en-IN" sz="2200" b="1" u="sng" dirty="0">
                <a:solidFill>
                  <a:srgbClr val="000000">
                    <a:lumMod val="75000"/>
                    <a:lumOff val="25000"/>
                  </a:srgbClr>
                </a:solidFill>
                <a:latin typeface="Calibri" panose="020F0502020204030204" pitchFamily="34" charset="0"/>
                <a:ea typeface="Calibri" panose="020F0502020204030204" pitchFamily="34" charset="0"/>
                <a:cs typeface="Calibri" panose="020F0502020204030204" pitchFamily="34" charset="0"/>
              </a:rPr>
              <a:t>Image standardization</a:t>
            </a:r>
            <a:r>
              <a:rPr lang="en-IN" sz="2200" dirty="0">
                <a:solidFill>
                  <a:srgbClr val="000000">
                    <a:lumMod val="75000"/>
                    <a:lumOff val="25000"/>
                  </a:srgbClr>
                </a:solidFill>
                <a:latin typeface="Calibri" panose="020F0502020204030204" pitchFamily="34" charset="0"/>
                <a:ea typeface="Calibri" panose="020F0502020204030204" pitchFamily="34" charset="0"/>
                <a:cs typeface="Calibri" panose="020F0502020204030204" pitchFamily="34" charset="0"/>
              </a:rPr>
              <a:t>: it includes various sub-processes such as the removal of noise from the image, making all the images uniform in size and conversation from Red, Green and Blue (RGB) to grayscale. </a:t>
            </a:r>
          </a:p>
          <a:p>
            <a:pPr marL="91440" lvl="0" indent="-91440">
              <a:lnSpc>
                <a:spcPct val="90000"/>
              </a:lnSpc>
              <a:spcBef>
                <a:spcPts val="1200"/>
              </a:spcBef>
              <a:spcAft>
                <a:spcPts val="200"/>
              </a:spcAft>
              <a:buClr>
                <a:srgbClr val="E48312"/>
              </a:buClr>
              <a:buSzPct val="100000"/>
              <a:buFont typeface="Arial" panose="020B0604020202020204" pitchFamily="34" charset="0"/>
              <a:buChar char="•"/>
            </a:pPr>
            <a:r>
              <a:rPr lang="en-IN" sz="2200" b="1" dirty="0">
                <a:solidFill>
                  <a:srgbClr val="000000">
                    <a:lumMod val="75000"/>
                    <a:lumOff val="25000"/>
                  </a:srgbClr>
                </a:solidFill>
                <a:latin typeface="Calibri" panose="020F0502020204030204" pitchFamily="34" charset="0"/>
                <a:ea typeface="Calibri" panose="020F0502020204030204" pitchFamily="34" charset="0"/>
                <a:cs typeface="Calibri" panose="020F0502020204030204" pitchFamily="34" charset="0"/>
              </a:rPr>
              <a:t> </a:t>
            </a:r>
            <a:r>
              <a:rPr lang="en-IN" sz="2200" b="1" u="sng" dirty="0">
                <a:solidFill>
                  <a:srgbClr val="000000">
                    <a:lumMod val="75000"/>
                    <a:lumOff val="25000"/>
                  </a:srgbClr>
                </a:solidFill>
                <a:latin typeface="Calibri" panose="020F0502020204030204" pitchFamily="34" charset="0"/>
                <a:ea typeface="Calibri" panose="020F0502020204030204" pitchFamily="34" charset="0"/>
                <a:cs typeface="Calibri" panose="020F0502020204030204" pitchFamily="34" charset="0"/>
              </a:rPr>
              <a:t>Face detection</a:t>
            </a:r>
            <a:r>
              <a:rPr lang="en-IN" sz="2200" dirty="0">
                <a:solidFill>
                  <a:srgbClr val="000000">
                    <a:lumMod val="75000"/>
                    <a:lumOff val="25000"/>
                  </a:srgbClr>
                </a:solidFill>
                <a:latin typeface="Calibri" panose="020F0502020204030204" pitchFamily="34" charset="0"/>
                <a:ea typeface="Calibri" panose="020F0502020204030204" pitchFamily="34" charset="0"/>
                <a:cs typeface="Calibri" panose="020F0502020204030204" pitchFamily="34" charset="0"/>
              </a:rPr>
              <a:t>: It aims to remove all the unwanted things from the picture, such as background and to keep relevant information, the face from the data. </a:t>
            </a:r>
            <a:endParaRPr lang="en-US" sz="2200" dirty="0">
              <a:solidFill>
                <a:srgbClr val="000000">
                  <a:lumMod val="75000"/>
                  <a:lumOff val="25000"/>
                </a:srgbClr>
              </a:solidFill>
              <a:latin typeface="Calibri" panose="020F0502020204030204" pitchFamily="34" charset="0"/>
              <a:ea typeface="Calibri" panose="020F0502020204030204" pitchFamily="34" charset="0"/>
              <a:cs typeface="Calibri" panose="020F0502020204030204" pitchFamily="34" charset="0"/>
            </a:endParaRPr>
          </a:p>
          <a:p>
            <a:pPr marL="91440" lvl="0" indent="-91440">
              <a:lnSpc>
                <a:spcPct val="90000"/>
              </a:lnSpc>
              <a:spcBef>
                <a:spcPts val="1200"/>
              </a:spcBef>
              <a:spcAft>
                <a:spcPts val="200"/>
              </a:spcAft>
              <a:buClr>
                <a:srgbClr val="E48312"/>
              </a:buClr>
              <a:buSzPct val="100000"/>
              <a:buFont typeface="Arial" panose="020B0604020202020204" pitchFamily="34" charset="0"/>
              <a:buChar char="•"/>
            </a:pPr>
            <a:r>
              <a:rPr lang="en-IN" sz="2200" b="1" dirty="0">
                <a:solidFill>
                  <a:srgbClr val="000000">
                    <a:lumMod val="75000"/>
                    <a:lumOff val="25000"/>
                  </a:srgbClr>
                </a:solidFill>
                <a:latin typeface="Calibri" panose="020F0502020204030204" pitchFamily="34" charset="0"/>
                <a:ea typeface="Calibri" panose="020F0502020204030204" pitchFamily="34" charset="0"/>
                <a:cs typeface="Calibri" panose="020F0502020204030204" pitchFamily="34" charset="0"/>
              </a:rPr>
              <a:t> </a:t>
            </a:r>
            <a:r>
              <a:rPr lang="en-IN" sz="2200" b="1" u="sng" dirty="0">
                <a:solidFill>
                  <a:srgbClr val="000000">
                    <a:lumMod val="75000"/>
                    <a:lumOff val="25000"/>
                  </a:srgbClr>
                </a:solidFill>
                <a:latin typeface="Calibri" panose="020F0502020204030204" pitchFamily="34" charset="0"/>
                <a:ea typeface="Calibri" panose="020F0502020204030204" pitchFamily="34" charset="0"/>
                <a:cs typeface="Calibri" panose="020F0502020204030204" pitchFamily="34" charset="0"/>
              </a:rPr>
              <a:t>Facial component analysis</a:t>
            </a:r>
            <a:r>
              <a:rPr lang="en-IN" sz="2200" dirty="0">
                <a:solidFill>
                  <a:srgbClr val="000000">
                    <a:lumMod val="75000"/>
                    <a:lumOff val="25000"/>
                  </a:srgbClr>
                </a:solidFill>
                <a:latin typeface="Calibri" panose="020F0502020204030204" pitchFamily="34" charset="0"/>
                <a:ea typeface="Calibri" panose="020F0502020204030204" pitchFamily="34" charset="0"/>
                <a:cs typeface="Calibri" panose="020F0502020204030204" pitchFamily="34" charset="0"/>
              </a:rPr>
              <a:t>: Here, regions of interests are detected. This step is necessary as it helps to minimize the errors that can arise due to rotation or the alignment of the face.</a:t>
            </a:r>
          </a:p>
          <a:p>
            <a:pPr marL="91440" lvl="0" indent="-91440">
              <a:lnSpc>
                <a:spcPct val="90000"/>
              </a:lnSpc>
              <a:spcBef>
                <a:spcPts val="1200"/>
              </a:spcBef>
              <a:spcAft>
                <a:spcPts val="200"/>
              </a:spcAft>
              <a:buClr>
                <a:srgbClr val="E48312"/>
              </a:buClr>
              <a:buSzPct val="100000"/>
              <a:buFont typeface="Arial" panose="020B0604020202020204" pitchFamily="34" charset="0"/>
              <a:buChar char="•"/>
            </a:pPr>
            <a:endParaRPr lang="en-IN" sz="22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600" b="1" u="sng" dirty="0">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Calibri" panose="020F0502020204030204" pitchFamily="34" charset="0"/>
              </a:rPr>
              <a:t>FUNCTIONING OF THE DATA:</a:t>
            </a:r>
            <a:endParaRPr lang="en-US" sz="2600" b="1" dirty="0">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Calibri" panose="020F0502020204030204" pitchFamily="34" charset="0"/>
            </a:endParaRPr>
          </a:p>
          <a:p>
            <a:r>
              <a:rPr lang="en-IN" sz="2200" dirty="0">
                <a:latin typeface="Calibri" panose="020F0502020204030204" pitchFamily="34" charset="0"/>
                <a:ea typeface="Calibri" panose="020F0502020204030204" pitchFamily="34" charset="0"/>
                <a:cs typeface="Calibri" panose="020F0502020204030204" pitchFamily="34" charset="0"/>
              </a:rPr>
              <a:t>Before using the data, it is important to go through a series called pre-processing. This makes the data easier to handle.</a:t>
            </a:r>
          </a:p>
          <a:p>
            <a:pPr marL="34290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images are 48X48 grayscale cropped images. The </a:t>
            </a:r>
            <a:r>
              <a:rPr lang="en-IN" sz="2200" dirty="0" err="1">
                <a:latin typeface="Calibri" panose="020F0502020204030204" pitchFamily="34" charset="0"/>
                <a:ea typeface="Calibri" panose="020F0502020204030204" pitchFamily="34" charset="0"/>
                <a:cs typeface="Calibri" panose="020F0502020204030204" pitchFamily="34" charset="0"/>
              </a:rPr>
              <a:t>csv</a:t>
            </a:r>
            <a:r>
              <a:rPr lang="en-IN" sz="2200" dirty="0">
                <a:latin typeface="Calibri" panose="020F0502020204030204" pitchFamily="34" charset="0"/>
                <a:ea typeface="Calibri" panose="020F0502020204030204" pitchFamily="34" charset="0"/>
                <a:cs typeface="Calibri" panose="020F0502020204030204" pitchFamily="34" charset="0"/>
              </a:rPr>
              <a:t> file consists of a flattened array of image stored in the form of a string.</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target labels are integer encoded in the </a:t>
            </a:r>
            <a:r>
              <a:rPr lang="en-IN" sz="2200" dirty="0" err="1">
                <a:latin typeface="Calibri" panose="020F0502020204030204" pitchFamily="34" charset="0"/>
                <a:ea typeface="Calibri" panose="020F0502020204030204" pitchFamily="34" charset="0"/>
                <a:cs typeface="Calibri" panose="020F0502020204030204" pitchFamily="34" charset="0"/>
              </a:rPr>
              <a:t>csv</a:t>
            </a:r>
            <a:r>
              <a:rPr lang="en-IN" sz="2200" dirty="0">
                <a:latin typeface="Calibri" panose="020F0502020204030204" pitchFamily="34" charset="0"/>
                <a:ea typeface="Calibri" panose="020F0502020204030204" pitchFamily="34" charset="0"/>
                <a:cs typeface="Calibri" panose="020F0502020204030204" pitchFamily="34" charset="0"/>
              </a:rPr>
              <a:t> file. They are mapped as follows:</a:t>
            </a:r>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IN" sz="2200" dirty="0">
                <a:latin typeface="Calibri" panose="020F0502020204030204" pitchFamily="34" charset="0"/>
                <a:ea typeface="Calibri" panose="020F0502020204030204" pitchFamily="34" charset="0"/>
                <a:cs typeface="Calibri" panose="020F0502020204030204" pitchFamily="34" charset="0"/>
              </a:rPr>
              <a:t>      0 </a:t>
            </a:r>
            <a:r>
              <a:rPr lang="en-IN" sz="2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200" dirty="0">
                <a:latin typeface="Calibri" panose="020F0502020204030204" pitchFamily="34" charset="0"/>
                <a:ea typeface="Calibri" panose="020F0502020204030204" pitchFamily="34" charset="0"/>
                <a:cs typeface="Calibri" panose="020F0502020204030204" pitchFamily="34" charset="0"/>
              </a:rPr>
              <a:t> Angry</a:t>
            </a:r>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IN" sz="2200" dirty="0">
                <a:latin typeface="Calibri" panose="020F0502020204030204" pitchFamily="34" charset="0"/>
                <a:ea typeface="Calibri" panose="020F0502020204030204" pitchFamily="34" charset="0"/>
                <a:cs typeface="Calibri" panose="020F0502020204030204" pitchFamily="34" charset="0"/>
              </a:rPr>
              <a:t>      1 </a:t>
            </a:r>
            <a:r>
              <a:rPr lang="en-IN" sz="2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200" dirty="0">
                <a:latin typeface="Calibri" panose="020F0502020204030204" pitchFamily="34" charset="0"/>
                <a:ea typeface="Calibri" panose="020F0502020204030204" pitchFamily="34" charset="0"/>
                <a:cs typeface="Calibri" panose="020F0502020204030204" pitchFamily="34" charset="0"/>
              </a:rPr>
              <a:t> Happy</a:t>
            </a:r>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IN" sz="2200" dirty="0">
                <a:latin typeface="Calibri" panose="020F0502020204030204" pitchFamily="34" charset="0"/>
                <a:ea typeface="Calibri" panose="020F0502020204030204" pitchFamily="34" charset="0"/>
                <a:cs typeface="Calibri" panose="020F0502020204030204" pitchFamily="34" charset="0"/>
              </a:rPr>
              <a:t>      2 </a:t>
            </a:r>
            <a:r>
              <a:rPr lang="en-IN" sz="2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200" dirty="0">
                <a:latin typeface="Calibri" panose="020F0502020204030204" pitchFamily="34" charset="0"/>
                <a:ea typeface="Calibri" panose="020F0502020204030204" pitchFamily="34" charset="0"/>
                <a:cs typeface="Calibri" panose="020F0502020204030204" pitchFamily="34" charset="0"/>
              </a:rPr>
              <a:t> Sad</a:t>
            </a:r>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IN" sz="2200" dirty="0">
                <a:latin typeface="Calibri" panose="020F0502020204030204" pitchFamily="34" charset="0"/>
                <a:ea typeface="Calibri" panose="020F0502020204030204" pitchFamily="34" charset="0"/>
                <a:cs typeface="Calibri" panose="020F0502020204030204" pitchFamily="34" charset="0"/>
              </a:rPr>
              <a:t>      3 </a:t>
            </a:r>
            <a:r>
              <a:rPr lang="en-IN" sz="2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200" dirty="0">
                <a:latin typeface="Calibri" panose="020F0502020204030204" pitchFamily="34" charset="0"/>
                <a:ea typeface="Calibri" panose="020F0502020204030204" pitchFamily="34" charset="0"/>
                <a:cs typeface="Calibri" panose="020F0502020204030204" pitchFamily="34" charset="0"/>
              </a:rPr>
              <a:t> Surprise</a:t>
            </a: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US" sz="2000" dirty="0"/>
          </a:p>
          <a:p>
            <a:pPr marL="91440" lvl="0" indent="-91440">
              <a:lnSpc>
                <a:spcPct val="90000"/>
              </a:lnSpc>
              <a:spcBef>
                <a:spcPts val="1200"/>
              </a:spcBef>
              <a:spcAft>
                <a:spcPts val="200"/>
              </a:spcAft>
              <a:buClr>
                <a:srgbClr val="E48312"/>
              </a:buClr>
              <a:buSzPct val="100000"/>
              <a:buFont typeface="Arial" panose="020B0604020202020204" pitchFamily="34" charset="0"/>
              <a:buChar char="•"/>
            </a:pPr>
            <a:endParaRPr lang="en-US" sz="2000" dirty="0">
              <a:solidFill>
                <a:srgbClr val="000000">
                  <a:lumMod val="75000"/>
                  <a:lumOff val="25000"/>
                </a:srgbClr>
              </a:solidFill>
            </a:endParaRPr>
          </a:p>
          <a:p>
            <a:pPr marL="91440" lvl="0" indent="-91440">
              <a:lnSpc>
                <a:spcPct val="90000"/>
              </a:lnSpc>
              <a:spcBef>
                <a:spcPts val="1200"/>
              </a:spcBef>
              <a:spcAft>
                <a:spcPts val="200"/>
              </a:spcAft>
              <a:buClr>
                <a:srgbClr val="E48312"/>
              </a:buClr>
              <a:buSzPct val="100000"/>
              <a:buFont typeface="Arial" panose="020B0604020202020204" pitchFamily="34" charset="0"/>
              <a:buChar char="•"/>
            </a:pPr>
            <a:endParaRPr lang="en-US" sz="2000" dirty="0">
              <a:solidFill>
                <a:srgbClr val="000000">
                  <a:lumMod val="75000"/>
                  <a:lumOff val="25000"/>
                </a:srgbClr>
              </a:solidFill>
            </a:endParaRPr>
          </a:p>
        </p:txBody>
      </p:sp>
    </p:spTree>
    <p:extLst>
      <p:ext uri="{BB962C8B-B14F-4D97-AF65-F5344CB8AC3E}">
        <p14:creationId xmlns:p14="http://schemas.microsoft.com/office/powerpoint/2010/main" val="213087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3153299"/>
          </a:xfrm>
          <a:prstGeom prst="rect">
            <a:avLst/>
          </a:prstGeom>
        </p:spPr>
        <p:txBody>
          <a:bodyPr wrap="square">
            <a:spAutoFit/>
          </a:bodyPr>
          <a:lstStyle/>
          <a:p>
            <a:pPr>
              <a:lnSpc>
                <a:spcPct val="107000"/>
              </a:lnSpc>
              <a:spcAft>
                <a:spcPts val="800"/>
              </a:spcAft>
            </a:pPr>
            <a:r>
              <a:rPr lang="en-IN" sz="2000" dirty="0">
                <a:latin typeface="Calibri" panose="020F0502020204030204" pitchFamily="34" charset="0"/>
                <a:ea typeface="Calibri" panose="020F0502020204030204" pitchFamily="34" charset="0"/>
                <a:cs typeface="Calibri" panose="020F0502020204030204" pitchFamily="34" charset="0"/>
              </a:rPr>
              <a:t>4 </a:t>
            </a: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 Neutral</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dirty="0">
                <a:latin typeface="Calibri" panose="020F0502020204030204" pitchFamily="34" charset="0"/>
                <a:ea typeface="Calibri" panose="020F0502020204030204" pitchFamily="34" charset="0"/>
                <a:cs typeface="Calibri" panose="020F0502020204030204" pitchFamily="34" charset="0"/>
              </a:rPr>
              <a:t>Load the dataset: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dirty="0">
                <a:latin typeface="Calibri" panose="020F0502020204030204" pitchFamily="34" charset="0"/>
                <a:ea typeface="Calibri" panose="020F0502020204030204" pitchFamily="34" charset="0"/>
                <a:cs typeface="Calibri" panose="020F0502020204030204" pitchFamily="34" charset="0"/>
              </a:rPr>
              <a:t>This data contains the raw pixel values of the images.</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dirty="0">
                <a:latin typeface="Calibri" panose="020F0502020204030204" pitchFamily="34" charset="0"/>
                <a:ea typeface="Calibri" panose="020F0502020204030204" pitchFamily="34" charset="0"/>
                <a:cs typeface="Calibri" panose="020F0502020204030204" pitchFamily="34" charset="0"/>
              </a:rPr>
              <a:t>Splits the data: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IN" sz="2000" u="sng" dirty="0">
                <a:latin typeface="Calibri" panose="020F0502020204030204" pitchFamily="34" charset="0"/>
                <a:ea typeface="Calibri" panose="020F0502020204030204" pitchFamily="34" charset="0"/>
                <a:cs typeface="Calibri" panose="020F0502020204030204" pitchFamily="34" charset="0"/>
              </a:rPr>
              <a:t>Training set: </a:t>
            </a:r>
            <a:r>
              <a:rPr lang="en-IN" sz="2000" dirty="0">
                <a:latin typeface="Calibri" panose="020F0502020204030204" pitchFamily="34" charset="0"/>
                <a:ea typeface="Calibri" panose="020F0502020204030204" pitchFamily="34" charset="0"/>
                <a:cs typeface="Calibri" panose="020F0502020204030204" pitchFamily="34" charset="0"/>
              </a:rPr>
              <a:t>the algorithm will read or train on this over and over again to try and learn its task.</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pPr>
            <a:r>
              <a:rPr lang="en-IN" sz="2000" u="sng" dirty="0">
                <a:latin typeface="Calibri" panose="020F0502020204030204" pitchFamily="34" charset="0"/>
                <a:ea typeface="Calibri" panose="020F0502020204030204" pitchFamily="34" charset="0"/>
                <a:cs typeface="Calibri" panose="020F0502020204030204" pitchFamily="34" charset="0"/>
              </a:rPr>
              <a:t>Testing set: </a:t>
            </a:r>
            <a:r>
              <a:rPr lang="en-IN" sz="2000" dirty="0">
                <a:latin typeface="Calibri" panose="020F0502020204030204" pitchFamily="34" charset="0"/>
                <a:ea typeface="Calibri" panose="020F0502020204030204" pitchFamily="34" charset="0"/>
                <a:cs typeface="Calibri" panose="020F0502020204030204" pitchFamily="34" charset="0"/>
              </a:rPr>
              <a:t>the algorithm is tested on this data to see how it works.</a:t>
            </a:r>
          </a:p>
          <a:p>
            <a:pPr marR="0" lvl="0">
              <a:lnSpc>
                <a:spcPct val="107000"/>
              </a:lnSpc>
              <a:spcBef>
                <a:spcPts val="0"/>
              </a:spcBef>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rotWithShape="1">
          <a:blip r:embed="rId2"/>
          <a:srcRect l="1009" t="1348" r="2018"/>
          <a:stretch/>
        </p:blipFill>
        <p:spPr>
          <a:xfrm>
            <a:off x="278825" y="3188354"/>
            <a:ext cx="3857832" cy="28771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0" y="2440349"/>
            <a:ext cx="4210961" cy="523220"/>
          </a:xfrm>
          <a:prstGeom prst="rect">
            <a:avLst/>
          </a:prstGeom>
        </p:spPr>
        <p:txBody>
          <a:bodyPr wrap="none">
            <a:spAutoFit/>
          </a:bodyPr>
          <a:lstStyle/>
          <a:p>
            <a:pPr marL="457200" indent="-457200">
              <a:buFont typeface="Wingdings" panose="05000000000000000000" pitchFamily="2" charset="2"/>
              <a:buChar char="Ø"/>
            </a:pPr>
            <a:r>
              <a:rPr lang="en-US" sz="2800" b="1" u="sng" dirty="0"/>
              <a:t>Face detection diagram:</a:t>
            </a:r>
            <a:endParaRPr lang="en-US" sz="2800" dirty="0"/>
          </a:p>
        </p:txBody>
      </p:sp>
      <p:sp>
        <p:nvSpPr>
          <p:cNvPr id="5" name="Rectangle 4"/>
          <p:cNvSpPr/>
          <p:nvPr/>
        </p:nvSpPr>
        <p:spPr>
          <a:xfrm>
            <a:off x="4442234" y="2963569"/>
            <a:ext cx="7749766" cy="3143874"/>
          </a:xfrm>
          <a:prstGeom prst="rect">
            <a:avLst/>
          </a:prstGeom>
        </p:spPr>
        <p:txBody>
          <a:bodyPr wrap="square">
            <a:spAutoFit/>
          </a:bodyPr>
          <a:lstStyle/>
          <a:p>
            <a:pPr fontAlgn="base"/>
            <a:r>
              <a:rPr lang="en-US" sz="2800" b="1" u="sng" dirty="0">
                <a:latin typeface="Algerian" panose="04020705040A02060702" pitchFamily="82" charset="0"/>
                <a:ea typeface="Calibri" panose="020F0502020204030204" pitchFamily="34" charset="0"/>
                <a:cs typeface="Calibri" panose="020F0502020204030204" pitchFamily="34" charset="0"/>
              </a:rPr>
              <a:t>Convolutional Neural Network(CNN</a:t>
            </a:r>
            <a:r>
              <a:rPr lang="en-US" sz="2800" b="1" dirty="0">
                <a:latin typeface="Algerian" panose="04020705040A02060702" pitchFamily="82" charset="0"/>
                <a:ea typeface="Calibri" panose="020F0502020204030204" pitchFamily="34" charset="0"/>
                <a:cs typeface="Calibri" panose="020F0502020204030204" pitchFamily="34" charset="0"/>
              </a:rPr>
              <a:t>) </a:t>
            </a:r>
            <a:r>
              <a:rPr lang="en-US" sz="1700" dirty="0">
                <a:latin typeface="Algerian" panose="04020705040A02060702" pitchFamily="82" charset="0"/>
                <a:ea typeface="Calibri" panose="020F0502020204030204" pitchFamily="34" charset="0"/>
                <a:cs typeface="Calibri" panose="020F0502020204030204" pitchFamily="34" charset="0"/>
              </a:rPr>
              <a:t> </a:t>
            </a:r>
          </a:p>
          <a:p>
            <a:pPr fontAlgn="base"/>
            <a:r>
              <a:rPr lang="en-US" sz="1700" dirty="0">
                <a:latin typeface="Calibri" panose="020F0502020204030204" pitchFamily="34" charset="0"/>
                <a:ea typeface="Calibri" panose="020F0502020204030204" pitchFamily="34" charset="0"/>
                <a:cs typeface="Calibri" panose="020F0502020204030204" pitchFamily="34" charset="0"/>
              </a:rPr>
              <a:t>CNN, is a deep learning neural network sketched for processing structured arrays of data such as portrayals.</a:t>
            </a:r>
          </a:p>
          <a:p>
            <a:pPr marL="285750" indent="-285750" fontAlgn="base">
              <a:buFont typeface="Arial" panose="020B0604020202020204" pitchFamily="34" charset="0"/>
              <a:buChar char="•"/>
            </a:pPr>
            <a:r>
              <a:rPr lang="en-US" sz="1700" dirty="0">
                <a:latin typeface="Calibri" panose="020F0502020204030204" pitchFamily="34" charset="0"/>
                <a:ea typeface="Calibri" panose="020F0502020204030204" pitchFamily="34" charset="0"/>
                <a:cs typeface="Calibri" panose="020F0502020204030204" pitchFamily="34" charset="0"/>
              </a:rPr>
              <a:t>CNN are very satisfactory at picking up on design in the input image, such as lines, gradients, circles, or even eyes and faces.</a:t>
            </a:r>
          </a:p>
          <a:p>
            <a:pPr marL="285750" indent="-285750" fontAlgn="base">
              <a:buFont typeface="Arial" panose="020B0604020202020204" pitchFamily="34" charset="0"/>
              <a:buChar char="•"/>
            </a:pPr>
            <a:r>
              <a:rPr lang="en-US" sz="1700" dirty="0">
                <a:latin typeface="Calibri" panose="020F0502020204030204" pitchFamily="34" charset="0"/>
                <a:ea typeface="Calibri" panose="020F0502020204030204" pitchFamily="34" charset="0"/>
                <a:cs typeface="Calibri" panose="020F0502020204030204" pitchFamily="34" charset="0"/>
              </a:rPr>
              <a:t>CNN can run directly on a underdone image and do not need any preprocessing.</a:t>
            </a:r>
          </a:p>
          <a:p>
            <a:pPr marL="285750" marR="0" lvl="0" indent="-285750">
              <a:lnSpc>
                <a:spcPct val="107000"/>
              </a:lnSpc>
              <a:spcBef>
                <a:spcPts val="0"/>
              </a:spcBef>
              <a:spcAft>
                <a:spcPts val="800"/>
              </a:spcAft>
              <a:buFont typeface="Arial" panose="020B0604020202020204" pitchFamily="34" charset="0"/>
              <a:buChar char="•"/>
            </a:pPr>
            <a:r>
              <a:rPr lang="en-US" sz="1700" dirty="0">
                <a:latin typeface="Calibri" panose="020F0502020204030204" pitchFamily="34" charset="0"/>
                <a:ea typeface="Calibri" panose="020F0502020204030204" pitchFamily="34" charset="0"/>
                <a:cs typeface="Calibri" panose="020F0502020204030204" pitchFamily="34" charset="0"/>
              </a:rPr>
              <a:t>Firstly we have imported libraries such as </a:t>
            </a:r>
            <a:r>
              <a:rPr lang="en-US" sz="1700" dirty="0" err="1">
                <a:latin typeface="Calibri" panose="020F0502020204030204" pitchFamily="34" charset="0"/>
                <a:ea typeface="Calibri" panose="020F0502020204030204" pitchFamily="34" charset="0"/>
                <a:cs typeface="Calibri" panose="020F0502020204030204" pitchFamily="34" charset="0"/>
              </a:rPr>
              <a:t>numpy</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keras</a:t>
            </a:r>
            <a:r>
              <a:rPr lang="en-US" sz="1700" dirty="0">
                <a:latin typeface="Calibri" panose="020F0502020204030204" pitchFamily="34" charset="0"/>
                <a:ea typeface="Calibri" panose="020F0502020204030204" pitchFamily="34" charset="0"/>
                <a:cs typeface="Calibri" panose="020F0502020204030204" pitchFamily="34" charset="0"/>
              </a:rPr>
              <a:t> and </a:t>
            </a:r>
            <a:r>
              <a:rPr lang="en-US" sz="1700" dirty="0" err="1">
                <a:latin typeface="Calibri" panose="020F0502020204030204" pitchFamily="34" charset="0"/>
                <a:ea typeface="Calibri" panose="020F0502020204030204" pitchFamily="34" charset="0"/>
                <a:cs typeface="Calibri" panose="020F0502020204030204" pitchFamily="34" charset="0"/>
              </a:rPr>
              <a:t>OpenCV</a:t>
            </a:r>
            <a:r>
              <a:rPr lang="en-US" sz="1700" dirty="0">
                <a:latin typeface="Calibri" panose="020F0502020204030204" pitchFamily="34" charset="0"/>
                <a:ea typeface="Calibri" panose="020F0502020204030204" pitchFamily="34" charset="0"/>
                <a:cs typeface="Calibri" panose="020F0502020204030204" pitchFamily="34" charset="0"/>
              </a:rPr>
              <a:t> for emotion detection</a:t>
            </a:r>
          </a:p>
          <a:p>
            <a:pPr marL="285750" marR="0" lvl="0" indent="-285750">
              <a:lnSpc>
                <a:spcPct val="107000"/>
              </a:lnSpc>
              <a:spcBef>
                <a:spcPts val="0"/>
              </a:spcBef>
              <a:spcAft>
                <a:spcPts val="800"/>
              </a:spcAft>
              <a:buFont typeface="Arial" panose="020B0604020202020204" pitchFamily="34" charset="0"/>
              <a:buChar char="•"/>
            </a:pPr>
            <a:r>
              <a:rPr lang="en-US" sz="1700" dirty="0">
                <a:latin typeface="Calibri" panose="020F0502020204030204" pitchFamily="34" charset="0"/>
                <a:ea typeface="Calibri" panose="020F0502020204030204" pitchFamily="34" charset="0"/>
                <a:cs typeface="Calibri" panose="020F0502020204030204" pitchFamily="34" charset="0"/>
              </a:rPr>
              <a:t>We have used webcam for capturing video to calculate the emotions.</a:t>
            </a:r>
          </a:p>
          <a:p>
            <a:pPr marL="285750" marR="0" lvl="0" indent="-285750">
              <a:lnSpc>
                <a:spcPct val="107000"/>
              </a:lnSpc>
              <a:spcBef>
                <a:spcPts val="0"/>
              </a:spcBef>
              <a:spcAft>
                <a:spcPts val="800"/>
              </a:spcAft>
              <a:buFont typeface="Arial" panose="020B0604020202020204" pitchFamily="34" charset="0"/>
              <a:buChar char="•"/>
            </a:pPr>
            <a:r>
              <a:rPr lang="en-US" sz="1700" dirty="0">
                <a:latin typeface="Calibri" panose="020F0502020204030204" pitchFamily="34" charset="0"/>
                <a:ea typeface="Calibri" panose="020F0502020204030204" pitchFamily="34" charset="0"/>
                <a:cs typeface="Calibri" panose="020F0502020204030204" pitchFamily="34" charset="0"/>
              </a:rPr>
              <a:t>Cascade algorithm helps in detecting the pixels of the particular image or video.</a:t>
            </a:r>
            <a:endParaRPr lang="en-IN"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384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2709" y="102780"/>
            <a:ext cx="6663351" cy="707886"/>
          </a:xfrm>
          <a:prstGeom prst="rect">
            <a:avLst/>
          </a:prstGeom>
        </p:spPr>
        <p:txBody>
          <a:bodyPr wrap="square">
            <a:spAutoFit/>
          </a:bodyPr>
          <a:lstStyle/>
          <a:p>
            <a:pPr algn="ctr"/>
            <a:r>
              <a:rPr lang="en-US" dirty="0"/>
              <a:t> </a:t>
            </a:r>
            <a:r>
              <a:rPr lang="en-US" sz="4000" b="1" u="sng" dirty="0">
                <a:effectLst>
                  <a:outerShdw blurRad="38100" dist="38100" dir="2700000" algn="tl">
                    <a:srgbClr val="000000">
                      <a:alpha val="43137"/>
                    </a:srgbClr>
                  </a:outerShdw>
                </a:effectLst>
                <a:latin typeface="Algerian" panose="04020705040A02060702" pitchFamily="82" charset="0"/>
              </a:rPr>
              <a:t>Python libraries used</a:t>
            </a:r>
          </a:p>
        </p:txBody>
      </p:sp>
      <p:sp>
        <p:nvSpPr>
          <p:cNvPr id="3" name="Rectangle 2"/>
          <p:cNvSpPr/>
          <p:nvPr/>
        </p:nvSpPr>
        <p:spPr>
          <a:xfrm>
            <a:off x="190123" y="986828"/>
            <a:ext cx="12001877" cy="4401205"/>
          </a:xfrm>
          <a:prstGeom prst="rect">
            <a:avLst/>
          </a:prstGeom>
        </p:spPr>
        <p:txBody>
          <a:bodyPr wrap="square">
            <a:spAutoFit/>
          </a:bodyPr>
          <a:lstStyle/>
          <a:p>
            <a:pPr marL="342900" indent="-342900">
              <a:buFont typeface="Arial" panose="020B0604020202020204" pitchFamily="34" charset="0"/>
              <a:buChar char="•"/>
            </a:pPr>
            <a:r>
              <a:rPr lang="en-US" sz="2400" b="1" u="sng" dirty="0">
                <a:latin typeface="Calibri" panose="020F0502020204030204" pitchFamily="34" charset="0"/>
                <a:ea typeface="Calibri" panose="020F0502020204030204" pitchFamily="34" charset="0"/>
                <a:cs typeface="Calibri" panose="020F0502020204030204" pitchFamily="34" charset="0"/>
              </a:rPr>
              <a:t>NumPy</a:t>
            </a:r>
            <a:r>
              <a:rPr lang="en-US" sz="2000" b="1" u="sng" dirty="0">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202124"/>
                </a:solidFill>
                <a:effectLst/>
                <a:latin typeface="arial" panose="020B0604020202020204" pitchFamily="34" charset="0"/>
              </a:rPr>
              <a:t>NumPy is a Python library used for </a:t>
            </a:r>
            <a:r>
              <a:rPr lang="en-US" sz="2000" b="1" i="0" dirty="0">
                <a:solidFill>
                  <a:srgbClr val="202124"/>
                </a:solidFill>
                <a:effectLst/>
                <a:latin typeface="arial" panose="020B0604020202020204" pitchFamily="34" charset="0"/>
              </a:rPr>
              <a:t>working with arrays</a:t>
            </a:r>
            <a:r>
              <a:rPr lang="en-US" sz="2000" b="0" i="0" dirty="0">
                <a:solidFill>
                  <a:srgbClr val="202124"/>
                </a:solidFill>
                <a:effectLst/>
                <a:latin typeface="arial" panose="020B0604020202020204" pitchFamily="34" charset="0"/>
              </a:rPr>
              <a:t>. It also has functions for working in domain of linear algebra, </a:t>
            </a:r>
            <a:r>
              <a:rPr lang="en-US" sz="2000" b="0" i="0" dirty="0" err="1">
                <a:solidFill>
                  <a:srgbClr val="202124"/>
                </a:solidFill>
                <a:effectLst/>
                <a:latin typeface="arial" panose="020B0604020202020204" pitchFamily="34" charset="0"/>
              </a:rPr>
              <a:t>fourier</a:t>
            </a:r>
            <a:r>
              <a:rPr lang="en-US" sz="2000" b="0" i="0" dirty="0">
                <a:solidFill>
                  <a:srgbClr val="202124"/>
                </a:solidFill>
                <a:effectLst/>
                <a:latin typeface="arial" panose="020B0604020202020204" pitchFamily="34" charset="0"/>
              </a:rPr>
              <a:t> transform, and matrices</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b="1" u="sng"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u="sng" dirty="0" err="1">
                <a:latin typeface="Calibri" panose="020F0502020204030204" pitchFamily="34" charset="0"/>
                <a:ea typeface="Calibri" panose="020F0502020204030204" pitchFamily="34" charset="0"/>
                <a:cs typeface="Calibri" panose="020F0502020204030204" pitchFamily="34" charset="0"/>
              </a:rPr>
              <a:t>OpenCV</a:t>
            </a:r>
            <a:r>
              <a:rPr lang="en-US" sz="2400"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OpenCV</a:t>
            </a:r>
            <a:r>
              <a:rPr lang="en-US" sz="2000" dirty="0">
                <a:latin typeface="Calibri" panose="020F0502020204030204" pitchFamily="34" charset="0"/>
                <a:ea typeface="Calibri" panose="020F0502020204030204" pitchFamily="34" charset="0"/>
                <a:cs typeface="Calibri" panose="020F0502020204030204" pitchFamily="34" charset="0"/>
              </a:rPr>
              <a:t> is an open source library for CV, ML and image processing. Images and videos can be processed by </a:t>
            </a:r>
            <a:r>
              <a:rPr lang="en-US" sz="2000" dirty="0" err="1">
                <a:latin typeface="Calibri" panose="020F0502020204030204" pitchFamily="34" charset="0"/>
                <a:ea typeface="Calibri" panose="020F0502020204030204" pitchFamily="34" charset="0"/>
                <a:cs typeface="Calibri" panose="020F0502020204030204" pitchFamily="34" charset="0"/>
              </a:rPr>
              <a:t>OpenCV</a:t>
            </a:r>
            <a:r>
              <a:rPr lang="en-US" sz="2000" dirty="0">
                <a:latin typeface="Calibri" panose="020F0502020204030204" pitchFamily="34" charset="0"/>
                <a:ea typeface="Calibri" panose="020F0502020204030204" pitchFamily="34" charset="0"/>
                <a:cs typeface="Calibri" panose="020F0502020204030204" pitchFamily="34" charset="0"/>
              </a:rPr>
              <a:t> to identify objects, faces and handwriting. When it is integrated with a library such as </a:t>
            </a:r>
            <a:r>
              <a:rPr lang="en-US" sz="2000" dirty="0" err="1">
                <a:latin typeface="Calibri" panose="020F0502020204030204" pitchFamily="34" charset="0"/>
                <a:ea typeface="Calibri" panose="020F0502020204030204" pitchFamily="34" charset="0"/>
                <a:cs typeface="Calibri" panose="020F0502020204030204" pitchFamily="34" charset="0"/>
              </a:rPr>
              <a:t>Numpy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OpenCV</a:t>
            </a:r>
            <a:r>
              <a:rPr lang="en-US" sz="2000" dirty="0">
                <a:latin typeface="Calibri" panose="020F0502020204030204" pitchFamily="34" charset="0"/>
                <a:ea typeface="Calibri" panose="020F0502020204030204" pitchFamily="34" charset="0"/>
                <a:cs typeface="Calibri" panose="020F0502020204030204" pitchFamily="34" charset="0"/>
              </a:rPr>
              <a:t> can process array structures for analysis. Mathematical operations are performed on these array structures for pattern recognition.</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u="sng" dirty="0" err="1">
                <a:latin typeface="Calibri" panose="020F0502020204030204" pitchFamily="34" charset="0"/>
                <a:ea typeface="Calibri" panose="020F0502020204030204" pitchFamily="34" charset="0"/>
                <a:cs typeface="Calibri" panose="020F0502020204030204" pitchFamily="34" charset="0"/>
              </a:rPr>
              <a:t>Keras</a:t>
            </a:r>
            <a:r>
              <a:rPr lang="en-US" sz="2400" b="1" u="sng"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Keras</a:t>
            </a:r>
            <a:r>
              <a:rPr lang="en-US" sz="2000" dirty="0">
                <a:latin typeface="Calibri" panose="020F0502020204030204" pitchFamily="34" charset="0"/>
                <a:ea typeface="Calibri" panose="020F0502020204030204" pitchFamily="34" charset="0"/>
                <a:cs typeface="Calibri" panose="020F0502020204030204" pitchFamily="34" charset="0"/>
              </a:rPr>
              <a:t> is an open-source software library that provides a Python interface for convolutional neural networks. </a:t>
            </a:r>
            <a:r>
              <a:rPr lang="en-US" sz="2000" dirty="0" err="1">
                <a:latin typeface="Calibri" panose="020F0502020204030204" pitchFamily="34" charset="0"/>
                <a:ea typeface="Calibri" panose="020F0502020204030204" pitchFamily="34" charset="0"/>
                <a:cs typeface="Calibri" panose="020F0502020204030204" pitchFamily="34" charset="0"/>
              </a:rPr>
              <a:t>Keras</a:t>
            </a:r>
            <a:r>
              <a:rPr lang="en-US" sz="2000" dirty="0">
                <a:latin typeface="Calibri" panose="020F0502020204030204" pitchFamily="34" charset="0"/>
                <a:ea typeface="Calibri" panose="020F0502020204030204" pitchFamily="34" charset="0"/>
                <a:cs typeface="Calibri" panose="020F0502020204030204" pitchFamily="34" charset="0"/>
              </a:rPr>
              <a:t> acts as an interface for the </a:t>
            </a:r>
            <a:r>
              <a:rPr lang="en-US" sz="2000" dirty="0" err="1">
                <a:latin typeface="Calibri" panose="020F0502020204030204" pitchFamily="34" charset="0"/>
                <a:ea typeface="Calibri" panose="020F0502020204030204" pitchFamily="34" charset="0"/>
                <a:cs typeface="Calibri" panose="020F0502020204030204" pitchFamily="34" charset="0"/>
              </a:rPr>
              <a:t>TensorFlow</a:t>
            </a:r>
            <a:r>
              <a:rPr lang="en-US" sz="2000" dirty="0">
                <a:latin typeface="Calibri" panose="020F0502020204030204" pitchFamily="34" charset="0"/>
                <a:ea typeface="Calibri" panose="020F0502020204030204" pitchFamily="34" charset="0"/>
                <a:cs typeface="Calibri" panose="020F0502020204030204" pitchFamily="34" charset="0"/>
              </a:rPr>
              <a:t> library. </a:t>
            </a:r>
            <a:r>
              <a:rPr lang="en-US" sz="2000" b="1" u="sng"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2000" b="1" u="sng"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u="sng" dirty="0">
                <a:latin typeface="Calibri" panose="020F0502020204030204" pitchFamily="34" charset="0"/>
                <a:ea typeface="Calibri" panose="020F0502020204030204" pitchFamily="34" charset="0"/>
                <a:cs typeface="Calibri" panose="020F0502020204030204" pitchFamily="34" charset="0"/>
              </a:rPr>
              <a:t>TensorFlow: </a:t>
            </a:r>
            <a:r>
              <a:rPr lang="en-US" sz="2000" dirty="0">
                <a:latin typeface="Calibri" panose="020F0502020204030204" pitchFamily="34" charset="0"/>
                <a:ea typeface="Calibri" panose="020F0502020204030204" pitchFamily="34" charset="0"/>
                <a:cs typeface="Calibri" panose="020F0502020204030204" pitchFamily="34" charset="0"/>
              </a:rPr>
              <a:t>TensorFlow is a free and open-source software library for machine learning and artificial intelligence. It can be used in best practice for data automation, data tracking, model retraining.</a:t>
            </a:r>
          </a:p>
        </p:txBody>
      </p:sp>
    </p:spTree>
    <p:extLst>
      <p:ext uri="{BB962C8B-B14F-4D97-AF65-F5344CB8AC3E}">
        <p14:creationId xmlns:p14="http://schemas.microsoft.com/office/powerpoint/2010/main" val="181250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138" y="891136"/>
            <a:ext cx="11829861" cy="217828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Our Project</a:t>
            </a:r>
            <a:r>
              <a:rPr lang="en-IN" dirty="0">
                <a:effectLst/>
                <a:latin typeface="Calibri" panose="020F0502020204030204" pitchFamily="34" charset="0"/>
                <a:ea typeface="Calibri" panose="020F0502020204030204" pitchFamily="34" charset="0"/>
                <a:cs typeface="Times New Roman" panose="02020603050405020304" pitchFamily="18" charset="0"/>
              </a:rPr>
              <a:t> only works and can detect only 5 emotions- anger, happy, sad, surprise and neutral.</a:t>
            </a:r>
          </a:p>
          <a:p>
            <a:pPr marL="285750" indent="-285750">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Although it works for all the profiles of the face, but it is important that the face must be visible to the detector clearly.</a:t>
            </a:r>
          </a:p>
          <a:p>
            <a:pPr marL="285750" indent="-285750">
              <a:lnSpc>
                <a:spcPct val="107000"/>
              </a:lnSpc>
              <a:spcAft>
                <a:spcPts val="800"/>
              </a:spcAft>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It works for the faces at a distance of approximately 15 cm from the screen because that is the distance when you can actually see the face clearly.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There are limitations with different types and versions of the software such as dataset input is only image and video.  Audio inputs, patterns, textual data are invalid.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0" y="262550"/>
            <a:ext cx="5821377" cy="90534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Ø"/>
            </a:pPr>
            <a:r>
              <a:rPr lang="en-US" sz="4000" b="1" u="sng" dirty="0">
                <a:effectLst>
                  <a:outerShdw blurRad="38100" dist="38100" dir="2700000" algn="tl">
                    <a:srgbClr val="000000">
                      <a:alpha val="43137"/>
                    </a:srgbClr>
                  </a:outerShdw>
                </a:effectLst>
                <a:latin typeface="Algerian" panose="04020705040A02060702" pitchFamily="82" charset="0"/>
              </a:rPr>
              <a:t>CONSTRAINTS:</a:t>
            </a:r>
          </a:p>
        </p:txBody>
      </p:sp>
      <p:sp>
        <p:nvSpPr>
          <p:cNvPr id="4" name="Title 1"/>
          <p:cNvSpPr txBox="1">
            <a:spLocks/>
          </p:cNvSpPr>
          <p:nvPr/>
        </p:nvSpPr>
        <p:spPr>
          <a:xfrm>
            <a:off x="0" y="3293952"/>
            <a:ext cx="5821377" cy="90534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Ø"/>
            </a:pPr>
            <a:r>
              <a:rPr lang="en-US" sz="4000" b="1" u="sng" dirty="0">
                <a:effectLst>
                  <a:outerShdw blurRad="38100" dist="38100" dir="2700000" algn="tl">
                    <a:srgbClr val="000000">
                      <a:alpha val="43137"/>
                    </a:srgbClr>
                  </a:outerShdw>
                </a:effectLst>
                <a:latin typeface="Algerian" panose="04020705040A02060702" pitchFamily="82" charset="0"/>
              </a:rPr>
              <a:t>Future Scope:</a:t>
            </a:r>
          </a:p>
        </p:txBody>
      </p:sp>
      <p:sp>
        <p:nvSpPr>
          <p:cNvPr id="5" name="Rectangle 4"/>
          <p:cNvSpPr/>
          <p:nvPr/>
        </p:nvSpPr>
        <p:spPr>
          <a:xfrm>
            <a:off x="442109" y="3903136"/>
            <a:ext cx="11669917" cy="2308324"/>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Devices to detect an employees’ mental well-being can be created which will detect the face of the employee at the time he enters the company and give it’s results which will not only improve the performance of employees but issues such as depression and anxiety can be caught at early stages and they do not have to suffer in silence.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Facial emotion recognition is an emerging field so considering other NNs such as Recurrent Neural Networks (RNNs) may improve the accuracy. The feature extraction is similar to pattern recognition which is used in intelligence, military and forensics for identification purposes. Thus, techniques such as the </a:t>
            </a:r>
            <a:r>
              <a:rPr lang="en-US" dirty="0" err="1">
                <a:latin typeface="Calibri" panose="020F0502020204030204" pitchFamily="34" charset="0"/>
                <a:ea typeface="Calibri" panose="020F0502020204030204" pitchFamily="34" charset="0"/>
                <a:cs typeface="Calibri" panose="020F0502020204030204" pitchFamily="34" charset="0"/>
              </a:rPr>
              <a:t>Capsnet</a:t>
            </a:r>
            <a:r>
              <a:rPr lang="en-US" dirty="0">
                <a:latin typeface="Calibri" panose="020F0502020204030204" pitchFamily="34" charset="0"/>
                <a:ea typeface="Calibri" panose="020F0502020204030204" pitchFamily="34" charset="0"/>
                <a:cs typeface="Calibri" panose="020F0502020204030204" pitchFamily="34" charset="0"/>
              </a:rPr>
              <a:t> algorithm for pattern recognition can be considered.</a:t>
            </a:r>
          </a:p>
        </p:txBody>
      </p:sp>
    </p:spTree>
    <p:extLst>
      <p:ext uri="{BB962C8B-B14F-4D97-AF65-F5344CB8AC3E}">
        <p14:creationId xmlns:p14="http://schemas.microsoft.com/office/powerpoint/2010/main" val="27397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3A992E1B-AAEE-4435-8F48-8C88BE55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39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hand holding a pen&#10;&#10;Description automatically generated with medium confidence">
            <a:extLst>
              <a:ext uri="{FF2B5EF4-FFF2-40B4-BE49-F238E27FC236}">
                <a16:creationId xmlns:a16="http://schemas.microsoft.com/office/drawing/2014/main" id="{B9DBE0F9-7E24-0263-3689-50BBCDF0963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7018" r="1" b="1"/>
          <a:stretch/>
        </p:blipFill>
        <p:spPr>
          <a:xfrm>
            <a:off x="643467" y="643467"/>
            <a:ext cx="10905066" cy="5571066"/>
          </a:xfrm>
          <a:prstGeom prst="rect">
            <a:avLst/>
          </a:prstGeom>
        </p:spPr>
      </p:pic>
      <p:sp>
        <p:nvSpPr>
          <p:cNvPr id="19" name="Rectangle 15">
            <a:extLst>
              <a:ext uri="{FF2B5EF4-FFF2-40B4-BE49-F238E27FC236}">
                <a16:creationId xmlns:a16="http://schemas.microsoft.com/office/drawing/2014/main" id="{476C2E52-E592-4F3F-BC13-5BD8518E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53715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411</TotalTime>
  <Words>1277</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arial</vt:lpstr>
      <vt:lpstr>Calibri</vt:lpstr>
      <vt:lpstr>Palatino Linotype</vt:lpstr>
      <vt:lpstr>Wingdings</vt:lpstr>
      <vt:lpstr>Gallery</vt:lpstr>
      <vt:lpstr>EMOTION-DETECTOR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sandeep aggarwal</cp:lastModifiedBy>
  <cp:revision>33</cp:revision>
  <dcterms:created xsi:type="dcterms:W3CDTF">2022-10-08T05:02:42Z</dcterms:created>
  <dcterms:modified xsi:type="dcterms:W3CDTF">2023-05-02T20:04:18Z</dcterms:modified>
</cp:coreProperties>
</file>