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7" r:id="rId2"/>
    <p:sldId id="269" r:id="rId3"/>
    <p:sldId id="263" r:id="rId4"/>
    <p:sldId id="274" r:id="rId5"/>
    <p:sldId id="284" r:id="rId6"/>
    <p:sldId id="275" r:id="rId7"/>
    <p:sldId id="261" r:id="rId8"/>
    <p:sldId id="264" r:id="rId9"/>
    <p:sldId id="277" r:id="rId10"/>
    <p:sldId id="282" r:id="rId11"/>
    <p:sldId id="278" r:id="rId12"/>
    <p:sldId id="279" r:id="rId13"/>
    <p:sldId id="287" r:id="rId14"/>
    <p:sldId id="285" r:id="rId15"/>
    <p:sldId id="267" r:id="rId16"/>
    <p:sldId id="286" r:id="rId17"/>
    <p:sldId id="268" r:id="rId18"/>
    <p:sldId id="276"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E5A81-D9BA-4CC4-B5C3-BEAAB5C9DB3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7EA26BC-D77A-4F00-866A-E22EF92FD6F3}">
      <dgm:prSet/>
      <dgm:spPr/>
      <dgm:t>
        <a:bodyPr/>
        <a:lstStyle/>
        <a:p>
          <a:r>
            <a:rPr lang="en-IN"/>
            <a:t>Problem Statement</a:t>
          </a:r>
          <a:endParaRPr lang="en-US"/>
        </a:p>
      </dgm:t>
    </dgm:pt>
    <dgm:pt modelId="{05AC116D-F1B3-4CC0-96A4-7AAB88CA3198}" type="parTrans" cxnId="{5E2A412E-08D5-4939-8EBD-78D6D3C48693}">
      <dgm:prSet/>
      <dgm:spPr/>
      <dgm:t>
        <a:bodyPr/>
        <a:lstStyle/>
        <a:p>
          <a:endParaRPr lang="en-US"/>
        </a:p>
      </dgm:t>
    </dgm:pt>
    <dgm:pt modelId="{2C788313-B0D0-44FC-9DF7-4D249F5B19A2}" type="sibTrans" cxnId="{5E2A412E-08D5-4939-8EBD-78D6D3C48693}">
      <dgm:prSet/>
      <dgm:spPr/>
      <dgm:t>
        <a:bodyPr/>
        <a:lstStyle/>
        <a:p>
          <a:endParaRPr lang="en-US"/>
        </a:p>
      </dgm:t>
    </dgm:pt>
    <dgm:pt modelId="{26DAF1AE-9177-436D-8C71-2C7DAD5D33DE}">
      <dgm:prSet/>
      <dgm:spPr/>
      <dgm:t>
        <a:bodyPr/>
        <a:lstStyle/>
        <a:p>
          <a:r>
            <a:rPr lang="en-IN"/>
            <a:t>Background study</a:t>
          </a:r>
          <a:endParaRPr lang="en-US"/>
        </a:p>
      </dgm:t>
    </dgm:pt>
    <dgm:pt modelId="{6DF785D7-F927-4C55-8DC7-57FEDAE03597}" type="parTrans" cxnId="{30E940AC-289E-4F0F-B470-75209529C8C0}">
      <dgm:prSet/>
      <dgm:spPr/>
      <dgm:t>
        <a:bodyPr/>
        <a:lstStyle/>
        <a:p>
          <a:endParaRPr lang="en-US"/>
        </a:p>
      </dgm:t>
    </dgm:pt>
    <dgm:pt modelId="{5A769328-AC57-4918-BB74-088A3917163F}" type="sibTrans" cxnId="{30E940AC-289E-4F0F-B470-75209529C8C0}">
      <dgm:prSet/>
      <dgm:spPr/>
      <dgm:t>
        <a:bodyPr/>
        <a:lstStyle/>
        <a:p>
          <a:endParaRPr lang="en-US"/>
        </a:p>
      </dgm:t>
    </dgm:pt>
    <dgm:pt modelId="{B3214777-DEC1-4026-A7B6-EAC5244D1CC1}">
      <dgm:prSet/>
      <dgm:spPr/>
      <dgm:t>
        <a:bodyPr/>
        <a:lstStyle/>
        <a:p>
          <a:r>
            <a:rPr lang="en-IN"/>
            <a:t>Objective of the project</a:t>
          </a:r>
          <a:endParaRPr lang="en-US"/>
        </a:p>
      </dgm:t>
    </dgm:pt>
    <dgm:pt modelId="{EE887F07-EEAD-4B24-8631-399709CC2569}" type="parTrans" cxnId="{62EF687F-1778-4586-BEF2-75185B657D6D}">
      <dgm:prSet/>
      <dgm:spPr/>
      <dgm:t>
        <a:bodyPr/>
        <a:lstStyle/>
        <a:p>
          <a:endParaRPr lang="en-US"/>
        </a:p>
      </dgm:t>
    </dgm:pt>
    <dgm:pt modelId="{C4E8DC2F-EA95-46CE-A63C-D846FC43C527}" type="sibTrans" cxnId="{62EF687F-1778-4586-BEF2-75185B657D6D}">
      <dgm:prSet/>
      <dgm:spPr/>
      <dgm:t>
        <a:bodyPr/>
        <a:lstStyle/>
        <a:p>
          <a:endParaRPr lang="en-US"/>
        </a:p>
      </dgm:t>
    </dgm:pt>
    <dgm:pt modelId="{85AE8FA0-37A6-401B-B03E-0AEA2E7E9543}">
      <dgm:prSet/>
      <dgm:spPr/>
      <dgm:t>
        <a:bodyPr/>
        <a:lstStyle/>
        <a:p>
          <a:r>
            <a:rPr lang="en-IN"/>
            <a:t>Model explanation</a:t>
          </a:r>
          <a:endParaRPr lang="en-US"/>
        </a:p>
      </dgm:t>
    </dgm:pt>
    <dgm:pt modelId="{0A0E75F6-605D-4F35-ACDF-0D541AD03295}" type="parTrans" cxnId="{AA50DE41-BA74-4E26-B239-41AE99C62F47}">
      <dgm:prSet/>
      <dgm:spPr/>
      <dgm:t>
        <a:bodyPr/>
        <a:lstStyle/>
        <a:p>
          <a:endParaRPr lang="en-US"/>
        </a:p>
      </dgm:t>
    </dgm:pt>
    <dgm:pt modelId="{F3B8907F-FD50-45C1-BE7B-5D6472FD5BB4}" type="sibTrans" cxnId="{AA50DE41-BA74-4E26-B239-41AE99C62F47}">
      <dgm:prSet/>
      <dgm:spPr/>
      <dgm:t>
        <a:bodyPr/>
        <a:lstStyle/>
        <a:p>
          <a:endParaRPr lang="en-US"/>
        </a:p>
      </dgm:t>
    </dgm:pt>
    <dgm:pt modelId="{87D2A39F-B837-4306-AC09-3E921F61C13D}">
      <dgm:prSet/>
      <dgm:spPr/>
      <dgm:t>
        <a:bodyPr/>
        <a:lstStyle/>
        <a:p>
          <a:r>
            <a:rPr lang="en-IN"/>
            <a:t>Results</a:t>
          </a:r>
          <a:endParaRPr lang="en-US"/>
        </a:p>
      </dgm:t>
    </dgm:pt>
    <dgm:pt modelId="{DA6B9419-B6B1-4428-9DBE-9587911D1630}" type="parTrans" cxnId="{0C18BC00-DCF8-4948-AA01-7F6E7049BF91}">
      <dgm:prSet/>
      <dgm:spPr/>
      <dgm:t>
        <a:bodyPr/>
        <a:lstStyle/>
        <a:p>
          <a:endParaRPr lang="en-US"/>
        </a:p>
      </dgm:t>
    </dgm:pt>
    <dgm:pt modelId="{3E3FAAC3-68A0-44B0-B09C-F5A9516320EC}" type="sibTrans" cxnId="{0C18BC00-DCF8-4948-AA01-7F6E7049BF91}">
      <dgm:prSet/>
      <dgm:spPr/>
      <dgm:t>
        <a:bodyPr/>
        <a:lstStyle/>
        <a:p>
          <a:endParaRPr lang="en-US"/>
        </a:p>
      </dgm:t>
    </dgm:pt>
    <dgm:pt modelId="{693C8E46-2C53-4A5D-93F5-A620D024FB1B}">
      <dgm:prSet/>
      <dgm:spPr/>
      <dgm:t>
        <a:bodyPr/>
        <a:lstStyle/>
        <a:p>
          <a:r>
            <a:rPr lang="en-IN"/>
            <a:t>Future scope</a:t>
          </a:r>
          <a:endParaRPr lang="en-US"/>
        </a:p>
      </dgm:t>
    </dgm:pt>
    <dgm:pt modelId="{5F3C7045-6A33-45D7-9934-603074725ED1}" type="parTrans" cxnId="{86AB96B3-5D37-4208-805D-47BCDB163BFC}">
      <dgm:prSet/>
      <dgm:spPr/>
      <dgm:t>
        <a:bodyPr/>
        <a:lstStyle/>
        <a:p>
          <a:endParaRPr lang="en-US"/>
        </a:p>
      </dgm:t>
    </dgm:pt>
    <dgm:pt modelId="{A09D8D8E-89B3-4B45-8294-51CB73812084}" type="sibTrans" cxnId="{86AB96B3-5D37-4208-805D-47BCDB163BFC}">
      <dgm:prSet/>
      <dgm:spPr/>
      <dgm:t>
        <a:bodyPr/>
        <a:lstStyle/>
        <a:p>
          <a:endParaRPr lang="en-US"/>
        </a:p>
      </dgm:t>
    </dgm:pt>
    <dgm:pt modelId="{30EDE195-5B5D-498D-93EB-42C68DBBE879}">
      <dgm:prSet/>
      <dgm:spPr/>
      <dgm:t>
        <a:bodyPr/>
        <a:lstStyle/>
        <a:p>
          <a:r>
            <a:rPr lang="en-IN"/>
            <a:t>Conclusion</a:t>
          </a:r>
          <a:endParaRPr lang="en-US"/>
        </a:p>
      </dgm:t>
    </dgm:pt>
    <dgm:pt modelId="{1977DFC6-FB18-4BFA-9C12-81C1CD22D2F7}" type="parTrans" cxnId="{4CE16B1D-630A-4420-B3C4-AB9FDD59762F}">
      <dgm:prSet/>
      <dgm:spPr/>
      <dgm:t>
        <a:bodyPr/>
        <a:lstStyle/>
        <a:p>
          <a:endParaRPr lang="en-US"/>
        </a:p>
      </dgm:t>
    </dgm:pt>
    <dgm:pt modelId="{AB5D98EA-D177-4395-A558-ABCFEC015CA1}" type="sibTrans" cxnId="{4CE16B1D-630A-4420-B3C4-AB9FDD59762F}">
      <dgm:prSet/>
      <dgm:spPr/>
      <dgm:t>
        <a:bodyPr/>
        <a:lstStyle/>
        <a:p>
          <a:endParaRPr lang="en-US"/>
        </a:p>
      </dgm:t>
    </dgm:pt>
    <dgm:pt modelId="{7F42EC04-EEED-48AD-95F3-E1A053D9782A}" type="pres">
      <dgm:prSet presAssocID="{96AE5A81-D9BA-4CC4-B5C3-BEAAB5C9DB37}" presName="diagram" presStyleCnt="0">
        <dgm:presLayoutVars>
          <dgm:dir/>
          <dgm:resizeHandles val="exact"/>
        </dgm:presLayoutVars>
      </dgm:prSet>
      <dgm:spPr/>
    </dgm:pt>
    <dgm:pt modelId="{2FB02E97-39C7-4965-AF07-D9E67DDE2C6E}" type="pres">
      <dgm:prSet presAssocID="{37EA26BC-D77A-4F00-866A-E22EF92FD6F3}" presName="node" presStyleLbl="node1" presStyleIdx="0" presStyleCnt="7">
        <dgm:presLayoutVars>
          <dgm:bulletEnabled val="1"/>
        </dgm:presLayoutVars>
      </dgm:prSet>
      <dgm:spPr/>
    </dgm:pt>
    <dgm:pt modelId="{C53C6A67-A9F3-4B49-AD80-835C6BB6D698}" type="pres">
      <dgm:prSet presAssocID="{2C788313-B0D0-44FC-9DF7-4D249F5B19A2}" presName="sibTrans" presStyleCnt="0"/>
      <dgm:spPr/>
    </dgm:pt>
    <dgm:pt modelId="{02EA2D0F-E2AF-4110-9F56-BE03F716EB84}" type="pres">
      <dgm:prSet presAssocID="{26DAF1AE-9177-436D-8C71-2C7DAD5D33DE}" presName="node" presStyleLbl="node1" presStyleIdx="1" presStyleCnt="7">
        <dgm:presLayoutVars>
          <dgm:bulletEnabled val="1"/>
        </dgm:presLayoutVars>
      </dgm:prSet>
      <dgm:spPr/>
    </dgm:pt>
    <dgm:pt modelId="{A93F1852-DC2C-4619-880A-1ACDA211B8F5}" type="pres">
      <dgm:prSet presAssocID="{5A769328-AC57-4918-BB74-088A3917163F}" presName="sibTrans" presStyleCnt="0"/>
      <dgm:spPr/>
    </dgm:pt>
    <dgm:pt modelId="{265F850C-0381-4AA0-8CA8-7BD60E8503E3}" type="pres">
      <dgm:prSet presAssocID="{B3214777-DEC1-4026-A7B6-EAC5244D1CC1}" presName="node" presStyleLbl="node1" presStyleIdx="2" presStyleCnt="7">
        <dgm:presLayoutVars>
          <dgm:bulletEnabled val="1"/>
        </dgm:presLayoutVars>
      </dgm:prSet>
      <dgm:spPr/>
    </dgm:pt>
    <dgm:pt modelId="{A69B43DC-2D5B-4BFD-B699-2C5D253FBF92}" type="pres">
      <dgm:prSet presAssocID="{C4E8DC2F-EA95-46CE-A63C-D846FC43C527}" presName="sibTrans" presStyleCnt="0"/>
      <dgm:spPr/>
    </dgm:pt>
    <dgm:pt modelId="{196B185B-AF3D-4C1D-86DB-55DEF9C64739}" type="pres">
      <dgm:prSet presAssocID="{85AE8FA0-37A6-401B-B03E-0AEA2E7E9543}" presName="node" presStyleLbl="node1" presStyleIdx="3" presStyleCnt="7">
        <dgm:presLayoutVars>
          <dgm:bulletEnabled val="1"/>
        </dgm:presLayoutVars>
      </dgm:prSet>
      <dgm:spPr/>
    </dgm:pt>
    <dgm:pt modelId="{01A1A661-82EE-499D-8429-22CA2E22C58C}" type="pres">
      <dgm:prSet presAssocID="{F3B8907F-FD50-45C1-BE7B-5D6472FD5BB4}" presName="sibTrans" presStyleCnt="0"/>
      <dgm:spPr/>
    </dgm:pt>
    <dgm:pt modelId="{CA04739D-743F-4BF2-AF03-71D31EADB3BA}" type="pres">
      <dgm:prSet presAssocID="{87D2A39F-B837-4306-AC09-3E921F61C13D}" presName="node" presStyleLbl="node1" presStyleIdx="4" presStyleCnt="7">
        <dgm:presLayoutVars>
          <dgm:bulletEnabled val="1"/>
        </dgm:presLayoutVars>
      </dgm:prSet>
      <dgm:spPr/>
    </dgm:pt>
    <dgm:pt modelId="{EA7033CC-3D2C-44B1-B7E6-E30A01C91D6C}" type="pres">
      <dgm:prSet presAssocID="{3E3FAAC3-68A0-44B0-B09C-F5A9516320EC}" presName="sibTrans" presStyleCnt="0"/>
      <dgm:spPr/>
    </dgm:pt>
    <dgm:pt modelId="{E3C18621-2458-4318-AE04-4AE087D0CC5D}" type="pres">
      <dgm:prSet presAssocID="{693C8E46-2C53-4A5D-93F5-A620D024FB1B}" presName="node" presStyleLbl="node1" presStyleIdx="5" presStyleCnt="7">
        <dgm:presLayoutVars>
          <dgm:bulletEnabled val="1"/>
        </dgm:presLayoutVars>
      </dgm:prSet>
      <dgm:spPr/>
    </dgm:pt>
    <dgm:pt modelId="{64619533-F982-490F-B6AD-E6FEAE333553}" type="pres">
      <dgm:prSet presAssocID="{A09D8D8E-89B3-4B45-8294-51CB73812084}" presName="sibTrans" presStyleCnt="0"/>
      <dgm:spPr/>
    </dgm:pt>
    <dgm:pt modelId="{73DCB1F3-8BC3-4F31-8921-E2F29EBAD371}" type="pres">
      <dgm:prSet presAssocID="{30EDE195-5B5D-498D-93EB-42C68DBBE879}" presName="node" presStyleLbl="node1" presStyleIdx="6" presStyleCnt="7">
        <dgm:presLayoutVars>
          <dgm:bulletEnabled val="1"/>
        </dgm:presLayoutVars>
      </dgm:prSet>
      <dgm:spPr/>
    </dgm:pt>
  </dgm:ptLst>
  <dgm:cxnLst>
    <dgm:cxn modelId="{0C18BC00-DCF8-4948-AA01-7F6E7049BF91}" srcId="{96AE5A81-D9BA-4CC4-B5C3-BEAAB5C9DB37}" destId="{87D2A39F-B837-4306-AC09-3E921F61C13D}" srcOrd="4" destOrd="0" parTransId="{DA6B9419-B6B1-4428-9DBE-9587911D1630}" sibTransId="{3E3FAAC3-68A0-44B0-B09C-F5A9516320EC}"/>
    <dgm:cxn modelId="{4CE16B1D-630A-4420-B3C4-AB9FDD59762F}" srcId="{96AE5A81-D9BA-4CC4-B5C3-BEAAB5C9DB37}" destId="{30EDE195-5B5D-498D-93EB-42C68DBBE879}" srcOrd="6" destOrd="0" parTransId="{1977DFC6-FB18-4BFA-9C12-81C1CD22D2F7}" sibTransId="{AB5D98EA-D177-4395-A558-ABCFEC015CA1}"/>
    <dgm:cxn modelId="{5E2A412E-08D5-4939-8EBD-78D6D3C48693}" srcId="{96AE5A81-D9BA-4CC4-B5C3-BEAAB5C9DB37}" destId="{37EA26BC-D77A-4F00-866A-E22EF92FD6F3}" srcOrd="0" destOrd="0" parTransId="{05AC116D-F1B3-4CC0-96A4-7AAB88CA3198}" sibTransId="{2C788313-B0D0-44FC-9DF7-4D249F5B19A2}"/>
    <dgm:cxn modelId="{AA50DE41-BA74-4E26-B239-41AE99C62F47}" srcId="{96AE5A81-D9BA-4CC4-B5C3-BEAAB5C9DB37}" destId="{85AE8FA0-37A6-401B-B03E-0AEA2E7E9543}" srcOrd="3" destOrd="0" parTransId="{0A0E75F6-605D-4F35-ACDF-0D541AD03295}" sibTransId="{F3B8907F-FD50-45C1-BE7B-5D6472FD5BB4}"/>
    <dgm:cxn modelId="{2FF25F48-9F4A-4C6D-869A-3A46E7F68C70}" type="presOf" srcId="{37EA26BC-D77A-4F00-866A-E22EF92FD6F3}" destId="{2FB02E97-39C7-4965-AF07-D9E67DDE2C6E}" srcOrd="0" destOrd="0" presId="urn:microsoft.com/office/officeart/2005/8/layout/default"/>
    <dgm:cxn modelId="{4C0BA351-C56A-4CF7-B3B1-04D2CEDD2E7E}" type="presOf" srcId="{96AE5A81-D9BA-4CC4-B5C3-BEAAB5C9DB37}" destId="{7F42EC04-EEED-48AD-95F3-E1A053D9782A}" srcOrd="0" destOrd="0" presId="urn:microsoft.com/office/officeart/2005/8/layout/default"/>
    <dgm:cxn modelId="{51F68558-3661-4B73-85AC-73CE38C5114E}" type="presOf" srcId="{30EDE195-5B5D-498D-93EB-42C68DBBE879}" destId="{73DCB1F3-8BC3-4F31-8921-E2F29EBAD371}" srcOrd="0" destOrd="0" presId="urn:microsoft.com/office/officeart/2005/8/layout/default"/>
    <dgm:cxn modelId="{62EF687F-1778-4586-BEF2-75185B657D6D}" srcId="{96AE5A81-D9BA-4CC4-B5C3-BEAAB5C9DB37}" destId="{B3214777-DEC1-4026-A7B6-EAC5244D1CC1}" srcOrd="2" destOrd="0" parTransId="{EE887F07-EEAD-4B24-8631-399709CC2569}" sibTransId="{C4E8DC2F-EA95-46CE-A63C-D846FC43C527}"/>
    <dgm:cxn modelId="{29BE6696-162B-43AB-BACA-239428ECB092}" type="presOf" srcId="{B3214777-DEC1-4026-A7B6-EAC5244D1CC1}" destId="{265F850C-0381-4AA0-8CA8-7BD60E8503E3}" srcOrd="0" destOrd="0" presId="urn:microsoft.com/office/officeart/2005/8/layout/default"/>
    <dgm:cxn modelId="{30E940AC-289E-4F0F-B470-75209529C8C0}" srcId="{96AE5A81-D9BA-4CC4-B5C3-BEAAB5C9DB37}" destId="{26DAF1AE-9177-436D-8C71-2C7DAD5D33DE}" srcOrd="1" destOrd="0" parTransId="{6DF785D7-F927-4C55-8DC7-57FEDAE03597}" sibTransId="{5A769328-AC57-4918-BB74-088A3917163F}"/>
    <dgm:cxn modelId="{86AB96B3-5D37-4208-805D-47BCDB163BFC}" srcId="{96AE5A81-D9BA-4CC4-B5C3-BEAAB5C9DB37}" destId="{693C8E46-2C53-4A5D-93F5-A620D024FB1B}" srcOrd="5" destOrd="0" parTransId="{5F3C7045-6A33-45D7-9934-603074725ED1}" sibTransId="{A09D8D8E-89B3-4B45-8294-51CB73812084}"/>
    <dgm:cxn modelId="{9B2D53C2-0138-4FEC-A806-C883402472AD}" type="presOf" srcId="{693C8E46-2C53-4A5D-93F5-A620D024FB1B}" destId="{E3C18621-2458-4318-AE04-4AE087D0CC5D}" srcOrd="0" destOrd="0" presId="urn:microsoft.com/office/officeart/2005/8/layout/default"/>
    <dgm:cxn modelId="{927893CF-EE54-42D2-A1EA-6A30A8F4162E}" type="presOf" srcId="{26DAF1AE-9177-436D-8C71-2C7DAD5D33DE}" destId="{02EA2D0F-E2AF-4110-9F56-BE03F716EB84}" srcOrd="0" destOrd="0" presId="urn:microsoft.com/office/officeart/2005/8/layout/default"/>
    <dgm:cxn modelId="{145C68D9-7C6E-4266-A23F-733C2B560F97}" type="presOf" srcId="{85AE8FA0-37A6-401B-B03E-0AEA2E7E9543}" destId="{196B185B-AF3D-4C1D-86DB-55DEF9C64739}" srcOrd="0" destOrd="0" presId="urn:microsoft.com/office/officeart/2005/8/layout/default"/>
    <dgm:cxn modelId="{5FB8A5E8-E166-41DB-8A27-D4AB493C2466}" type="presOf" srcId="{87D2A39F-B837-4306-AC09-3E921F61C13D}" destId="{CA04739D-743F-4BF2-AF03-71D31EADB3BA}" srcOrd="0" destOrd="0" presId="urn:microsoft.com/office/officeart/2005/8/layout/default"/>
    <dgm:cxn modelId="{9F164196-6595-4537-A818-5A0E42106696}" type="presParOf" srcId="{7F42EC04-EEED-48AD-95F3-E1A053D9782A}" destId="{2FB02E97-39C7-4965-AF07-D9E67DDE2C6E}" srcOrd="0" destOrd="0" presId="urn:microsoft.com/office/officeart/2005/8/layout/default"/>
    <dgm:cxn modelId="{9BE7263F-1288-4288-B87C-EA84BEFE7F8B}" type="presParOf" srcId="{7F42EC04-EEED-48AD-95F3-E1A053D9782A}" destId="{C53C6A67-A9F3-4B49-AD80-835C6BB6D698}" srcOrd="1" destOrd="0" presId="urn:microsoft.com/office/officeart/2005/8/layout/default"/>
    <dgm:cxn modelId="{6F9274BA-5C7B-4014-86C6-CC5C5F36B6FD}" type="presParOf" srcId="{7F42EC04-EEED-48AD-95F3-E1A053D9782A}" destId="{02EA2D0F-E2AF-4110-9F56-BE03F716EB84}" srcOrd="2" destOrd="0" presId="urn:microsoft.com/office/officeart/2005/8/layout/default"/>
    <dgm:cxn modelId="{1E457DC3-ACD2-4D4E-877B-8D02CAD83663}" type="presParOf" srcId="{7F42EC04-EEED-48AD-95F3-E1A053D9782A}" destId="{A93F1852-DC2C-4619-880A-1ACDA211B8F5}" srcOrd="3" destOrd="0" presId="urn:microsoft.com/office/officeart/2005/8/layout/default"/>
    <dgm:cxn modelId="{9255176D-FFE1-4FE2-BFD1-C8EDF58B229F}" type="presParOf" srcId="{7F42EC04-EEED-48AD-95F3-E1A053D9782A}" destId="{265F850C-0381-4AA0-8CA8-7BD60E8503E3}" srcOrd="4" destOrd="0" presId="urn:microsoft.com/office/officeart/2005/8/layout/default"/>
    <dgm:cxn modelId="{12CD265A-BA6C-4E6C-8549-F1DED295D569}" type="presParOf" srcId="{7F42EC04-EEED-48AD-95F3-E1A053D9782A}" destId="{A69B43DC-2D5B-4BFD-B699-2C5D253FBF92}" srcOrd="5" destOrd="0" presId="urn:microsoft.com/office/officeart/2005/8/layout/default"/>
    <dgm:cxn modelId="{E390B92C-69AC-4641-A746-0D7CAB26C810}" type="presParOf" srcId="{7F42EC04-EEED-48AD-95F3-E1A053D9782A}" destId="{196B185B-AF3D-4C1D-86DB-55DEF9C64739}" srcOrd="6" destOrd="0" presId="urn:microsoft.com/office/officeart/2005/8/layout/default"/>
    <dgm:cxn modelId="{C803732D-544D-4FC5-99F9-61CF9FE1111B}" type="presParOf" srcId="{7F42EC04-EEED-48AD-95F3-E1A053D9782A}" destId="{01A1A661-82EE-499D-8429-22CA2E22C58C}" srcOrd="7" destOrd="0" presId="urn:microsoft.com/office/officeart/2005/8/layout/default"/>
    <dgm:cxn modelId="{5BAC9D5D-EE3C-4074-B1D3-612536B2BDF7}" type="presParOf" srcId="{7F42EC04-EEED-48AD-95F3-E1A053D9782A}" destId="{CA04739D-743F-4BF2-AF03-71D31EADB3BA}" srcOrd="8" destOrd="0" presId="urn:microsoft.com/office/officeart/2005/8/layout/default"/>
    <dgm:cxn modelId="{036F6E8C-56EB-4DA4-A249-8D34BBD7CC63}" type="presParOf" srcId="{7F42EC04-EEED-48AD-95F3-E1A053D9782A}" destId="{EA7033CC-3D2C-44B1-B7E6-E30A01C91D6C}" srcOrd="9" destOrd="0" presId="urn:microsoft.com/office/officeart/2005/8/layout/default"/>
    <dgm:cxn modelId="{25EF7098-E437-4EA4-83ED-0FB9B8B8E268}" type="presParOf" srcId="{7F42EC04-EEED-48AD-95F3-E1A053D9782A}" destId="{E3C18621-2458-4318-AE04-4AE087D0CC5D}" srcOrd="10" destOrd="0" presId="urn:microsoft.com/office/officeart/2005/8/layout/default"/>
    <dgm:cxn modelId="{5AD25D35-4966-40BE-BA21-88BDC87457CA}" type="presParOf" srcId="{7F42EC04-EEED-48AD-95F3-E1A053D9782A}" destId="{64619533-F982-490F-B6AD-E6FEAE333553}" srcOrd="11" destOrd="0" presId="urn:microsoft.com/office/officeart/2005/8/layout/default"/>
    <dgm:cxn modelId="{8DA7CF5A-00A9-4048-B08E-54467924D2FE}" type="presParOf" srcId="{7F42EC04-EEED-48AD-95F3-E1A053D9782A}" destId="{73DCB1F3-8BC3-4F31-8921-E2F29EBAD371}"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2F2616-795A-403A-8AA6-CC9BDC098F4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7866FDF-03C1-4CDB-8354-A145ADDB19CD}">
      <dgm:prSet/>
      <dgm:spPr/>
      <dgm:t>
        <a:bodyPr/>
        <a:lstStyle/>
        <a:p>
          <a:r>
            <a:rPr lang="en-US"/>
            <a:t>Recommendation system is all about recommending the next content to its user.</a:t>
          </a:r>
        </a:p>
      </dgm:t>
    </dgm:pt>
    <dgm:pt modelId="{FD2BA848-02A7-414E-BBDB-980EC9B78F2A}" type="parTrans" cxnId="{278548F9-C70A-48CD-B780-2F2BD6079E55}">
      <dgm:prSet/>
      <dgm:spPr/>
      <dgm:t>
        <a:bodyPr/>
        <a:lstStyle/>
        <a:p>
          <a:endParaRPr lang="en-US"/>
        </a:p>
      </dgm:t>
    </dgm:pt>
    <dgm:pt modelId="{33A246F5-2C90-4AAB-9025-393D4EB453C6}" type="sibTrans" cxnId="{278548F9-C70A-48CD-B780-2F2BD6079E55}">
      <dgm:prSet/>
      <dgm:spPr/>
      <dgm:t>
        <a:bodyPr/>
        <a:lstStyle/>
        <a:p>
          <a:endParaRPr lang="en-US"/>
        </a:p>
      </dgm:t>
    </dgm:pt>
    <dgm:pt modelId="{3BC120A1-BB95-497C-B5B0-F4E8911BFCB8}">
      <dgm:prSet/>
      <dgm:spPr/>
      <dgm:t>
        <a:bodyPr/>
        <a:lstStyle/>
        <a:p>
          <a:r>
            <a:rPr lang="en-US"/>
            <a:t>The idea of this project is to use the given dataset and to recommend suggestions of similar movies</a:t>
          </a:r>
        </a:p>
      </dgm:t>
    </dgm:pt>
    <dgm:pt modelId="{DB99C272-150B-4B4F-BB3B-BA5F3C405EAD}" type="parTrans" cxnId="{8AD0FEB5-0214-40AC-877F-82E689CF966C}">
      <dgm:prSet/>
      <dgm:spPr/>
      <dgm:t>
        <a:bodyPr/>
        <a:lstStyle/>
        <a:p>
          <a:endParaRPr lang="en-US"/>
        </a:p>
      </dgm:t>
    </dgm:pt>
    <dgm:pt modelId="{9CED327F-ACF8-4D41-869D-F6B0923CFA00}" type="sibTrans" cxnId="{8AD0FEB5-0214-40AC-877F-82E689CF966C}">
      <dgm:prSet/>
      <dgm:spPr/>
      <dgm:t>
        <a:bodyPr/>
        <a:lstStyle/>
        <a:p>
          <a:endParaRPr lang="en-US"/>
        </a:p>
      </dgm:t>
    </dgm:pt>
    <dgm:pt modelId="{A22E39FE-01C4-435A-8B7A-9A0AE03D2613}">
      <dgm:prSet/>
      <dgm:spPr/>
      <dgm:t>
        <a:bodyPr/>
        <a:lstStyle/>
        <a:p>
          <a:r>
            <a:rPr lang="en-US"/>
            <a:t>The suggestions of the movies will be based on the description of the movie or the genre of the names of movies provided the user.</a:t>
          </a:r>
        </a:p>
      </dgm:t>
    </dgm:pt>
    <dgm:pt modelId="{37579466-930C-4CA8-9243-AF54060F0FE0}" type="parTrans" cxnId="{1C909EB1-9E38-4E04-9518-E39389F6BD12}">
      <dgm:prSet/>
      <dgm:spPr/>
      <dgm:t>
        <a:bodyPr/>
        <a:lstStyle/>
        <a:p>
          <a:endParaRPr lang="en-US"/>
        </a:p>
      </dgm:t>
    </dgm:pt>
    <dgm:pt modelId="{2470A0D1-8393-41BE-8E67-38462E24D55C}" type="sibTrans" cxnId="{1C909EB1-9E38-4E04-9518-E39389F6BD12}">
      <dgm:prSet/>
      <dgm:spPr/>
      <dgm:t>
        <a:bodyPr/>
        <a:lstStyle/>
        <a:p>
          <a:endParaRPr lang="en-US"/>
        </a:p>
      </dgm:t>
    </dgm:pt>
    <dgm:pt modelId="{D82E3291-8907-452D-B923-CAE00EBF974A}" type="pres">
      <dgm:prSet presAssocID="{2A2F2616-795A-403A-8AA6-CC9BDC098F4A}" presName="hierChild1" presStyleCnt="0">
        <dgm:presLayoutVars>
          <dgm:chPref val="1"/>
          <dgm:dir/>
          <dgm:animOne val="branch"/>
          <dgm:animLvl val="lvl"/>
          <dgm:resizeHandles/>
        </dgm:presLayoutVars>
      </dgm:prSet>
      <dgm:spPr/>
    </dgm:pt>
    <dgm:pt modelId="{73E98FA3-1439-441B-B631-94194C57016C}" type="pres">
      <dgm:prSet presAssocID="{77866FDF-03C1-4CDB-8354-A145ADDB19CD}" presName="hierRoot1" presStyleCnt="0"/>
      <dgm:spPr/>
    </dgm:pt>
    <dgm:pt modelId="{6D2EA5C4-A22A-4E07-84BC-84DD2EA52325}" type="pres">
      <dgm:prSet presAssocID="{77866FDF-03C1-4CDB-8354-A145ADDB19CD}" presName="composite" presStyleCnt="0"/>
      <dgm:spPr/>
    </dgm:pt>
    <dgm:pt modelId="{C487D690-7756-4FD5-A5C4-DCB8F4556652}" type="pres">
      <dgm:prSet presAssocID="{77866FDF-03C1-4CDB-8354-A145ADDB19CD}" presName="background" presStyleLbl="node0" presStyleIdx="0" presStyleCnt="3"/>
      <dgm:spPr/>
    </dgm:pt>
    <dgm:pt modelId="{F5BD8362-E111-4CE2-94B3-C3DCAA66B885}" type="pres">
      <dgm:prSet presAssocID="{77866FDF-03C1-4CDB-8354-A145ADDB19CD}" presName="text" presStyleLbl="fgAcc0" presStyleIdx="0" presStyleCnt="3">
        <dgm:presLayoutVars>
          <dgm:chPref val="3"/>
        </dgm:presLayoutVars>
      </dgm:prSet>
      <dgm:spPr/>
    </dgm:pt>
    <dgm:pt modelId="{74E23FEA-61C1-4302-B82E-0C6A4720C700}" type="pres">
      <dgm:prSet presAssocID="{77866FDF-03C1-4CDB-8354-A145ADDB19CD}" presName="hierChild2" presStyleCnt="0"/>
      <dgm:spPr/>
    </dgm:pt>
    <dgm:pt modelId="{A17A6BDB-4F7E-4FFF-A46D-2FB8A09753D1}" type="pres">
      <dgm:prSet presAssocID="{3BC120A1-BB95-497C-B5B0-F4E8911BFCB8}" presName="hierRoot1" presStyleCnt="0"/>
      <dgm:spPr/>
    </dgm:pt>
    <dgm:pt modelId="{86D0A39F-4DD5-472C-9509-F92A34DD5C7B}" type="pres">
      <dgm:prSet presAssocID="{3BC120A1-BB95-497C-B5B0-F4E8911BFCB8}" presName="composite" presStyleCnt="0"/>
      <dgm:spPr/>
    </dgm:pt>
    <dgm:pt modelId="{9AD34A18-79AC-4F7F-8BC7-13A8BA275E84}" type="pres">
      <dgm:prSet presAssocID="{3BC120A1-BB95-497C-B5B0-F4E8911BFCB8}" presName="background" presStyleLbl="node0" presStyleIdx="1" presStyleCnt="3"/>
      <dgm:spPr/>
    </dgm:pt>
    <dgm:pt modelId="{BAFEAD7C-2A57-42B5-A305-E625F1D28742}" type="pres">
      <dgm:prSet presAssocID="{3BC120A1-BB95-497C-B5B0-F4E8911BFCB8}" presName="text" presStyleLbl="fgAcc0" presStyleIdx="1" presStyleCnt="3">
        <dgm:presLayoutVars>
          <dgm:chPref val="3"/>
        </dgm:presLayoutVars>
      </dgm:prSet>
      <dgm:spPr/>
    </dgm:pt>
    <dgm:pt modelId="{EFFD2FB5-3E72-4001-B03E-FB7BB4F519EF}" type="pres">
      <dgm:prSet presAssocID="{3BC120A1-BB95-497C-B5B0-F4E8911BFCB8}" presName="hierChild2" presStyleCnt="0"/>
      <dgm:spPr/>
    </dgm:pt>
    <dgm:pt modelId="{C7FD1D8B-77D3-4139-B855-5B5A8F4C50E5}" type="pres">
      <dgm:prSet presAssocID="{A22E39FE-01C4-435A-8B7A-9A0AE03D2613}" presName="hierRoot1" presStyleCnt="0"/>
      <dgm:spPr/>
    </dgm:pt>
    <dgm:pt modelId="{C0DEE749-0FC7-477B-84B8-CFD7D2946BF9}" type="pres">
      <dgm:prSet presAssocID="{A22E39FE-01C4-435A-8B7A-9A0AE03D2613}" presName="composite" presStyleCnt="0"/>
      <dgm:spPr/>
    </dgm:pt>
    <dgm:pt modelId="{844D59C6-ED9C-41CE-B968-E52749E0AEFC}" type="pres">
      <dgm:prSet presAssocID="{A22E39FE-01C4-435A-8B7A-9A0AE03D2613}" presName="background" presStyleLbl="node0" presStyleIdx="2" presStyleCnt="3"/>
      <dgm:spPr/>
    </dgm:pt>
    <dgm:pt modelId="{109862FC-9474-41CE-9AFC-1A357CA79F6C}" type="pres">
      <dgm:prSet presAssocID="{A22E39FE-01C4-435A-8B7A-9A0AE03D2613}" presName="text" presStyleLbl="fgAcc0" presStyleIdx="2" presStyleCnt="3">
        <dgm:presLayoutVars>
          <dgm:chPref val="3"/>
        </dgm:presLayoutVars>
      </dgm:prSet>
      <dgm:spPr/>
    </dgm:pt>
    <dgm:pt modelId="{5A808341-B96F-4099-859D-1D454E571AE8}" type="pres">
      <dgm:prSet presAssocID="{A22E39FE-01C4-435A-8B7A-9A0AE03D2613}" presName="hierChild2" presStyleCnt="0"/>
      <dgm:spPr/>
    </dgm:pt>
  </dgm:ptLst>
  <dgm:cxnLst>
    <dgm:cxn modelId="{5483E444-9540-4F77-85CC-CE4195F90961}" type="presOf" srcId="{A22E39FE-01C4-435A-8B7A-9A0AE03D2613}" destId="{109862FC-9474-41CE-9AFC-1A357CA79F6C}" srcOrd="0" destOrd="0" presId="urn:microsoft.com/office/officeart/2005/8/layout/hierarchy1"/>
    <dgm:cxn modelId="{1C909EB1-9E38-4E04-9518-E39389F6BD12}" srcId="{2A2F2616-795A-403A-8AA6-CC9BDC098F4A}" destId="{A22E39FE-01C4-435A-8B7A-9A0AE03D2613}" srcOrd="2" destOrd="0" parTransId="{37579466-930C-4CA8-9243-AF54060F0FE0}" sibTransId="{2470A0D1-8393-41BE-8E67-38462E24D55C}"/>
    <dgm:cxn modelId="{8AD0FEB5-0214-40AC-877F-82E689CF966C}" srcId="{2A2F2616-795A-403A-8AA6-CC9BDC098F4A}" destId="{3BC120A1-BB95-497C-B5B0-F4E8911BFCB8}" srcOrd="1" destOrd="0" parTransId="{DB99C272-150B-4B4F-BB3B-BA5F3C405EAD}" sibTransId="{9CED327F-ACF8-4D41-869D-F6B0923CFA00}"/>
    <dgm:cxn modelId="{60277DB9-F45B-40FE-B6B4-7E578DEFD8F4}" type="presOf" srcId="{2A2F2616-795A-403A-8AA6-CC9BDC098F4A}" destId="{D82E3291-8907-452D-B923-CAE00EBF974A}" srcOrd="0" destOrd="0" presId="urn:microsoft.com/office/officeart/2005/8/layout/hierarchy1"/>
    <dgm:cxn modelId="{81AC9CC3-BBB3-4A49-8C26-ED22BAD24553}" type="presOf" srcId="{3BC120A1-BB95-497C-B5B0-F4E8911BFCB8}" destId="{BAFEAD7C-2A57-42B5-A305-E625F1D28742}" srcOrd="0" destOrd="0" presId="urn:microsoft.com/office/officeart/2005/8/layout/hierarchy1"/>
    <dgm:cxn modelId="{593E87DB-D1A8-4E5B-BC85-B3B0EC950CAE}" type="presOf" srcId="{77866FDF-03C1-4CDB-8354-A145ADDB19CD}" destId="{F5BD8362-E111-4CE2-94B3-C3DCAA66B885}" srcOrd="0" destOrd="0" presId="urn:microsoft.com/office/officeart/2005/8/layout/hierarchy1"/>
    <dgm:cxn modelId="{278548F9-C70A-48CD-B780-2F2BD6079E55}" srcId="{2A2F2616-795A-403A-8AA6-CC9BDC098F4A}" destId="{77866FDF-03C1-4CDB-8354-A145ADDB19CD}" srcOrd="0" destOrd="0" parTransId="{FD2BA848-02A7-414E-BBDB-980EC9B78F2A}" sibTransId="{33A246F5-2C90-4AAB-9025-393D4EB453C6}"/>
    <dgm:cxn modelId="{49D0EF17-087A-41C5-92CB-218771579E7F}" type="presParOf" srcId="{D82E3291-8907-452D-B923-CAE00EBF974A}" destId="{73E98FA3-1439-441B-B631-94194C57016C}" srcOrd="0" destOrd="0" presId="urn:microsoft.com/office/officeart/2005/8/layout/hierarchy1"/>
    <dgm:cxn modelId="{31537823-5D32-4198-8F5B-31B42B78ED43}" type="presParOf" srcId="{73E98FA3-1439-441B-B631-94194C57016C}" destId="{6D2EA5C4-A22A-4E07-84BC-84DD2EA52325}" srcOrd="0" destOrd="0" presId="urn:microsoft.com/office/officeart/2005/8/layout/hierarchy1"/>
    <dgm:cxn modelId="{FC3C9B83-34C0-463E-9394-87A832EF75CB}" type="presParOf" srcId="{6D2EA5C4-A22A-4E07-84BC-84DD2EA52325}" destId="{C487D690-7756-4FD5-A5C4-DCB8F4556652}" srcOrd="0" destOrd="0" presId="urn:microsoft.com/office/officeart/2005/8/layout/hierarchy1"/>
    <dgm:cxn modelId="{CD4B29E4-3973-4AB1-9C62-5E2B46A05A47}" type="presParOf" srcId="{6D2EA5C4-A22A-4E07-84BC-84DD2EA52325}" destId="{F5BD8362-E111-4CE2-94B3-C3DCAA66B885}" srcOrd="1" destOrd="0" presId="urn:microsoft.com/office/officeart/2005/8/layout/hierarchy1"/>
    <dgm:cxn modelId="{322EA695-DD92-4337-9555-1E783AE39301}" type="presParOf" srcId="{73E98FA3-1439-441B-B631-94194C57016C}" destId="{74E23FEA-61C1-4302-B82E-0C6A4720C700}" srcOrd="1" destOrd="0" presId="urn:microsoft.com/office/officeart/2005/8/layout/hierarchy1"/>
    <dgm:cxn modelId="{6A37A901-51EA-4C63-9FF0-57D892B5518F}" type="presParOf" srcId="{D82E3291-8907-452D-B923-CAE00EBF974A}" destId="{A17A6BDB-4F7E-4FFF-A46D-2FB8A09753D1}" srcOrd="1" destOrd="0" presId="urn:microsoft.com/office/officeart/2005/8/layout/hierarchy1"/>
    <dgm:cxn modelId="{DD968EA6-8A58-463A-9D47-E8A0E3C2EE97}" type="presParOf" srcId="{A17A6BDB-4F7E-4FFF-A46D-2FB8A09753D1}" destId="{86D0A39F-4DD5-472C-9509-F92A34DD5C7B}" srcOrd="0" destOrd="0" presId="urn:microsoft.com/office/officeart/2005/8/layout/hierarchy1"/>
    <dgm:cxn modelId="{32AA3C94-04DF-4970-A472-1BDC49868BD8}" type="presParOf" srcId="{86D0A39F-4DD5-472C-9509-F92A34DD5C7B}" destId="{9AD34A18-79AC-4F7F-8BC7-13A8BA275E84}" srcOrd="0" destOrd="0" presId="urn:microsoft.com/office/officeart/2005/8/layout/hierarchy1"/>
    <dgm:cxn modelId="{5C45C068-98B7-4902-B4DE-8A41E0026392}" type="presParOf" srcId="{86D0A39F-4DD5-472C-9509-F92A34DD5C7B}" destId="{BAFEAD7C-2A57-42B5-A305-E625F1D28742}" srcOrd="1" destOrd="0" presId="urn:microsoft.com/office/officeart/2005/8/layout/hierarchy1"/>
    <dgm:cxn modelId="{8DE0790A-EEEB-4DE5-9090-CA112A5996BC}" type="presParOf" srcId="{A17A6BDB-4F7E-4FFF-A46D-2FB8A09753D1}" destId="{EFFD2FB5-3E72-4001-B03E-FB7BB4F519EF}" srcOrd="1" destOrd="0" presId="urn:microsoft.com/office/officeart/2005/8/layout/hierarchy1"/>
    <dgm:cxn modelId="{543EA919-321F-4978-8BF1-646A15C56E65}" type="presParOf" srcId="{D82E3291-8907-452D-B923-CAE00EBF974A}" destId="{C7FD1D8B-77D3-4139-B855-5B5A8F4C50E5}" srcOrd="2" destOrd="0" presId="urn:microsoft.com/office/officeart/2005/8/layout/hierarchy1"/>
    <dgm:cxn modelId="{B78C0CA8-82C0-43D4-B5F0-D1E536E504CD}" type="presParOf" srcId="{C7FD1D8B-77D3-4139-B855-5B5A8F4C50E5}" destId="{C0DEE749-0FC7-477B-84B8-CFD7D2946BF9}" srcOrd="0" destOrd="0" presId="urn:microsoft.com/office/officeart/2005/8/layout/hierarchy1"/>
    <dgm:cxn modelId="{4B58F614-59A6-480A-8EC0-C261B75038B9}" type="presParOf" srcId="{C0DEE749-0FC7-477B-84B8-CFD7D2946BF9}" destId="{844D59C6-ED9C-41CE-B968-E52749E0AEFC}" srcOrd="0" destOrd="0" presId="urn:microsoft.com/office/officeart/2005/8/layout/hierarchy1"/>
    <dgm:cxn modelId="{A57E549E-0736-4EDA-9767-F4A5340341AE}" type="presParOf" srcId="{C0DEE749-0FC7-477B-84B8-CFD7D2946BF9}" destId="{109862FC-9474-41CE-9AFC-1A357CA79F6C}" srcOrd="1" destOrd="0" presId="urn:microsoft.com/office/officeart/2005/8/layout/hierarchy1"/>
    <dgm:cxn modelId="{E419C571-F2C2-47DD-ABC5-9AE635C79DE9}" type="presParOf" srcId="{C7FD1D8B-77D3-4139-B855-5B5A8F4C50E5}" destId="{5A808341-B96F-4099-859D-1D454E571AE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02E97-39C7-4965-AF07-D9E67DDE2C6E}">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Problem Statement</a:t>
          </a:r>
          <a:endParaRPr lang="en-US" sz="3100" kern="1200"/>
        </a:p>
      </dsp:txBody>
      <dsp:txXfrm>
        <a:off x="48170" y="660"/>
        <a:ext cx="2210431" cy="1326259"/>
      </dsp:txXfrm>
    </dsp:sp>
    <dsp:sp modelId="{02EA2D0F-E2AF-4110-9F56-BE03F716EB84}">
      <dsp:nvSpPr>
        <dsp:cNvPr id="0" name=""/>
        <dsp:cNvSpPr/>
      </dsp:nvSpPr>
      <dsp:spPr>
        <a:xfrm>
          <a:off x="2479645" y="660"/>
          <a:ext cx="2210431" cy="1326259"/>
        </a:xfrm>
        <a:prstGeom prst="rect">
          <a:avLst/>
        </a:prstGeom>
        <a:solidFill>
          <a:schemeClr val="accent2">
            <a:hueOff val="560526"/>
            <a:satOff val="-595"/>
            <a:lumOff val="4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Background study</a:t>
          </a:r>
          <a:endParaRPr lang="en-US" sz="3100" kern="1200"/>
        </a:p>
      </dsp:txBody>
      <dsp:txXfrm>
        <a:off x="2479645" y="660"/>
        <a:ext cx="2210431" cy="1326259"/>
      </dsp:txXfrm>
    </dsp:sp>
    <dsp:sp modelId="{265F850C-0381-4AA0-8CA8-7BD60E8503E3}">
      <dsp:nvSpPr>
        <dsp:cNvPr id="0" name=""/>
        <dsp:cNvSpPr/>
      </dsp:nvSpPr>
      <dsp:spPr>
        <a:xfrm>
          <a:off x="4911120" y="660"/>
          <a:ext cx="2210431" cy="1326259"/>
        </a:xfrm>
        <a:prstGeom prst="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Objective of the project</a:t>
          </a:r>
          <a:endParaRPr lang="en-US" sz="3100" kern="1200"/>
        </a:p>
      </dsp:txBody>
      <dsp:txXfrm>
        <a:off x="4911120" y="660"/>
        <a:ext cx="2210431" cy="1326259"/>
      </dsp:txXfrm>
    </dsp:sp>
    <dsp:sp modelId="{196B185B-AF3D-4C1D-86DB-55DEF9C64739}">
      <dsp:nvSpPr>
        <dsp:cNvPr id="0" name=""/>
        <dsp:cNvSpPr/>
      </dsp:nvSpPr>
      <dsp:spPr>
        <a:xfrm>
          <a:off x="7342595" y="660"/>
          <a:ext cx="2210431" cy="1326259"/>
        </a:xfrm>
        <a:prstGeom prst="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Model explanation</a:t>
          </a:r>
          <a:endParaRPr lang="en-US" sz="3100" kern="1200"/>
        </a:p>
      </dsp:txBody>
      <dsp:txXfrm>
        <a:off x="7342595" y="660"/>
        <a:ext cx="2210431" cy="1326259"/>
      </dsp:txXfrm>
    </dsp:sp>
    <dsp:sp modelId="{CA04739D-743F-4BF2-AF03-71D31EADB3BA}">
      <dsp:nvSpPr>
        <dsp:cNvPr id="0" name=""/>
        <dsp:cNvSpPr/>
      </dsp:nvSpPr>
      <dsp:spPr>
        <a:xfrm>
          <a:off x="1263907" y="1547963"/>
          <a:ext cx="2210431" cy="1326259"/>
        </a:xfrm>
        <a:prstGeom prst="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Results</a:t>
          </a:r>
          <a:endParaRPr lang="en-US" sz="3100" kern="1200"/>
        </a:p>
      </dsp:txBody>
      <dsp:txXfrm>
        <a:off x="1263907" y="1547963"/>
        <a:ext cx="2210431" cy="1326259"/>
      </dsp:txXfrm>
    </dsp:sp>
    <dsp:sp modelId="{E3C18621-2458-4318-AE04-4AE087D0CC5D}">
      <dsp:nvSpPr>
        <dsp:cNvPr id="0" name=""/>
        <dsp:cNvSpPr/>
      </dsp:nvSpPr>
      <dsp:spPr>
        <a:xfrm>
          <a:off x="3695382" y="1547963"/>
          <a:ext cx="2210431" cy="1326259"/>
        </a:xfrm>
        <a:prstGeom prst="rect">
          <a:avLst/>
        </a:prstGeom>
        <a:solidFill>
          <a:schemeClr val="accent2">
            <a:hueOff val="2802629"/>
            <a:satOff val="-2977"/>
            <a:lumOff val="22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Future scope</a:t>
          </a:r>
          <a:endParaRPr lang="en-US" sz="3100" kern="1200"/>
        </a:p>
      </dsp:txBody>
      <dsp:txXfrm>
        <a:off x="3695382" y="1547963"/>
        <a:ext cx="2210431" cy="1326259"/>
      </dsp:txXfrm>
    </dsp:sp>
    <dsp:sp modelId="{73DCB1F3-8BC3-4F31-8921-E2F29EBAD371}">
      <dsp:nvSpPr>
        <dsp:cNvPr id="0" name=""/>
        <dsp:cNvSpPr/>
      </dsp:nvSpPr>
      <dsp:spPr>
        <a:xfrm>
          <a:off x="6126857" y="1547963"/>
          <a:ext cx="2210431" cy="1326259"/>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Conclusion</a:t>
          </a:r>
          <a:endParaRPr lang="en-US" sz="3100" kern="1200"/>
        </a:p>
      </dsp:txBody>
      <dsp:txXfrm>
        <a:off x="6126857" y="1547963"/>
        <a:ext cx="2210431" cy="1326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7D690-7756-4FD5-A5C4-DCB8F4556652}">
      <dsp:nvSpPr>
        <dsp:cNvPr id="0" name=""/>
        <dsp:cNvSpPr/>
      </dsp:nvSpPr>
      <dsp:spPr>
        <a:xfrm>
          <a:off x="0" y="437566"/>
          <a:ext cx="2700336" cy="1714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BD8362-E111-4CE2-94B3-C3DCAA66B885}">
      <dsp:nvSpPr>
        <dsp:cNvPr id="0" name=""/>
        <dsp:cNvSpPr/>
      </dsp:nvSpPr>
      <dsp:spPr>
        <a:xfrm>
          <a:off x="300037" y="722602"/>
          <a:ext cx="2700336" cy="17147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Recommendation system is all about recommending the next content to its user.</a:t>
          </a:r>
        </a:p>
      </dsp:txBody>
      <dsp:txXfrm>
        <a:off x="350259" y="772824"/>
        <a:ext cx="2599892" cy="1614269"/>
      </dsp:txXfrm>
    </dsp:sp>
    <dsp:sp modelId="{9AD34A18-79AC-4F7F-8BC7-13A8BA275E84}">
      <dsp:nvSpPr>
        <dsp:cNvPr id="0" name=""/>
        <dsp:cNvSpPr/>
      </dsp:nvSpPr>
      <dsp:spPr>
        <a:xfrm>
          <a:off x="3300411" y="437566"/>
          <a:ext cx="2700336" cy="1714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FEAD7C-2A57-42B5-A305-E625F1D28742}">
      <dsp:nvSpPr>
        <dsp:cNvPr id="0" name=""/>
        <dsp:cNvSpPr/>
      </dsp:nvSpPr>
      <dsp:spPr>
        <a:xfrm>
          <a:off x="3600448" y="722602"/>
          <a:ext cx="2700336" cy="17147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idea of this project is to use the given dataset and to recommend suggestions of similar movies</a:t>
          </a:r>
        </a:p>
      </dsp:txBody>
      <dsp:txXfrm>
        <a:off x="3650670" y="772824"/>
        <a:ext cx="2599892" cy="1614269"/>
      </dsp:txXfrm>
    </dsp:sp>
    <dsp:sp modelId="{844D59C6-ED9C-41CE-B968-E52749E0AEFC}">
      <dsp:nvSpPr>
        <dsp:cNvPr id="0" name=""/>
        <dsp:cNvSpPr/>
      </dsp:nvSpPr>
      <dsp:spPr>
        <a:xfrm>
          <a:off x="6600822" y="437566"/>
          <a:ext cx="2700336" cy="17147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862FC-9474-41CE-9AFC-1A357CA79F6C}">
      <dsp:nvSpPr>
        <dsp:cNvPr id="0" name=""/>
        <dsp:cNvSpPr/>
      </dsp:nvSpPr>
      <dsp:spPr>
        <a:xfrm>
          <a:off x="6900860" y="722602"/>
          <a:ext cx="2700336" cy="17147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suggestions of the movies will be based on the description of the movie or the genre of the names of movies provided the user.</a:t>
          </a:r>
        </a:p>
      </dsp:txBody>
      <dsp:txXfrm>
        <a:off x="6951082" y="772824"/>
        <a:ext cx="2599892" cy="16142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619513B-BB0A-4337-B1F0-FA1F41EE19E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380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00D9-777B-41F1-BDCC-DBD6DC92614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9513B-BB0A-4337-B1F0-FA1F41EE19E7}" type="slidenum">
              <a:rPr lang="en-IN" smtClean="0"/>
              <a:t>‹#›</a:t>
            </a:fld>
            <a:endParaRPr lang="en-IN"/>
          </a:p>
        </p:txBody>
      </p:sp>
    </p:spTree>
    <p:extLst>
      <p:ext uri="{BB962C8B-B14F-4D97-AF65-F5344CB8AC3E}">
        <p14:creationId xmlns:p14="http://schemas.microsoft.com/office/powerpoint/2010/main" val="246108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20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3049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spTree>
    <p:extLst>
      <p:ext uri="{BB962C8B-B14F-4D97-AF65-F5344CB8AC3E}">
        <p14:creationId xmlns:p14="http://schemas.microsoft.com/office/powerpoint/2010/main" val="4254937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810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18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358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746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spTree>
    <p:extLst>
      <p:ext uri="{BB962C8B-B14F-4D97-AF65-F5344CB8AC3E}">
        <p14:creationId xmlns:p14="http://schemas.microsoft.com/office/powerpoint/2010/main" val="407213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D00D9-777B-41F1-BDCC-DBD6DC92614D}" type="datetimeFigureOut">
              <a:rPr lang="en-IN" smtClean="0"/>
              <a:t>06-06-2023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9513B-BB0A-4337-B1F0-FA1F41EE19E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39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D00D9-777B-41F1-BDCC-DBD6DC92614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9513B-BB0A-4337-B1F0-FA1F41EE19E7}" type="slidenum">
              <a:rPr lang="en-IN" smtClean="0"/>
              <a:t>‹#›</a:t>
            </a:fld>
            <a:endParaRPr lang="en-IN"/>
          </a:p>
        </p:txBody>
      </p:sp>
    </p:spTree>
    <p:extLst>
      <p:ext uri="{BB962C8B-B14F-4D97-AF65-F5344CB8AC3E}">
        <p14:creationId xmlns:p14="http://schemas.microsoft.com/office/powerpoint/2010/main" val="14519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D00D9-777B-41F1-BDCC-DBD6DC92614D}" type="datetimeFigureOut">
              <a:rPr lang="en-IN" smtClean="0"/>
              <a:t>06-06-2023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19513B-BB0A-4337-B1F0-FA1F41EE19E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803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D00D9-777B-41F1-BDCC-DBD6DC92614D}" type="datetimeFigureOut">
              <a:rPr lang="en-IN" smtClean="0"/>
              <a:t>06-06-2023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19513B-BB0A-4337-B1F0-FA1F41EE19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67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D00D9-777B-41F1-BDCC-DBD6DC92614D}" type="datetimeFigureOut">
              <a:rPr lang="en-IN" smtClean="0"/>
              <a:t>06-06-2023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19513B-BB0A-4337-B1F0-FA1F41EE19E7}" type="slidenum">
              <a:rPr lang="en-IN" smtClean="0"/>
              <a:t>‹#›</a:t>
            </a:fld>
            <a:endParaRPr lang="en-IN"/>
          </a:p>
        </p:txBody>
      </p:sp>
    </p:spTree>
    <p:extLst>
      <p:ext uri="{BB962C8B-B14F-4D97-AF65-F5344CB8AC3E}">
        <p14:creationId xmlns:p14="http://schemas.microsoft.com/office/powerpoint/2010/main" val="206779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00D9-777B-41F1-BDCC-DBD6DC92614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9513B-BB0A-4337-B1F0-FA1F41EE19E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319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00D9-777B-41F1-BDCC-DBD6DC92614D}" type="datetimeFigureOut">
              <a:rPr lang="en-IN" smtClean="0"/>
              <a:t>06-06-2023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9513B-BB0A-4337-B1F0-FA1F41EE19E7}" type="slidenum">
              <a:rPr lang="en-IN" smtClean="0"/>
              <a:t>‹#›</a:t>
            </a:fld>
            <a:endParaRPr lang="en-IN"/>
          </a:p>
        </p:txBody>
      </p:sp>
    </p:spTree>
    <p:extLst>
      <p:ext uri="{BB962C8B-B14F-4D97-AF65-F5344CB8AC3E}">
        <p14:creationId xmlns:p14="http://schemas.microsoft.com/office/powerpoint/2010/main" val="293820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D00D9-777B-41F1-BDCC-DBD6DC92614D}" type="datetimeFigureOut">
              <a:rPr lang="en-IN" smtClean="0"/>
              <a:t>06-06-2023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9513B-BB0A-4337-B1F0-FA1F41EE19E7}" type="slidenum">
              <a:rPr lang="en-IN" smtClean="0"/>
              <a:t>‹#›</a:t>
            </a:fld>
            <a:endParaRPr lang="en-IN"/>
          </a:p>
        </p:txBody>
      </p:sp>
    </p:spTree>
    <p:extLst>
      <p:ext uri="{BB962C8B-B14F-4D97-AF65-F5344CB8AC3E}">
        <p14:creationId xmlns:p14="http://schemas.microsoft.com/office/powerpoint/2010/main" val="339538171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A943-0A2A-CBDF-81B2-82CD3B1FDF8C}"/>
              </a:ext>
            </a:extLst>
          </p:cNvPr>
          <p:cNvSpPr>
            <a:spLocks noGrp="1"/>
          </p:cNvSpPr>
          <p:nvPr>
            <p:ph type="ctrTitle"/>
          </p:nvPr>
        </p:nvSpPr>
        <p:spPr/>
        <p:txBody>
          <a:bodyPr>
            <a:normAutofit fontScale="90000"/>
          </a:bodyPr>
          <a:lstStyle/>
          <a:p>
            <a:pPr>
              <a:lnSpc>
                <a:spcPct val="90000"/>
              </a:lnSpc>
            </a:pPr>
            <a:r>
              <a:rPr lang="en-US" sz="4600" b="1" dirty="0">
                <a:latin typeface="Times New Roman" panose="02020603050405020304" pitchFamily="18" charset="0"/>
                <a:cs typeface="Times New Roman" panose="02020603050405020304" pitchFamily="18" charset="0"/>
              </a:rPr>
              <a:t> Movie Recommendation System</a:t>
            </a:r>
            <a:br>
              <a:rPr lang="en-US" sz="4600" b="1" dirty="0">
                <a:latin typeface="Times New Roman" panose="02020603050405020304" pitchFamily="18" charset="0"/>
                <a:cs typeface="Times New Roman" panose="02020603050405020304" pitchFamily="18" charset="0"/>
              </a:rPr>
            </a:br>
            <a:endParaRPr lang="en-US" sz="4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DB16E0-08B1-106F-B6E6-F9046B584BFF}"/>
              </a:ext>
            </a:extLst>
          </p:cNvPr>
          <p:cNvSpPr>
            <a:spLocks noGrp="1"/>
          </p:cNvSpPr>
          <p:nvPr>
            <p:ph type="subTitle" idx="1"/>
          </p:nvPr>
        </p:nvSpPr>
        <p:spPr>
          <a:xfrm>
            <a:off x="2852196" y="4359511"/>
            <a:ext cx="6815669" cy="1515533"/>
          </a:xfrm>
        </p:spPr>
        <p:txBody>
          <a:bodyPr>
            <a:noAutofit/>
          </a:bodyPr>
          <a:lstStyle/>
          <a:p>
            <a:pPr algn="r">
              <a:lnSpc>
                <a:spcPct val="90000"/>
              </a:lnSpc>
            </a:pPr>
            <a:r>
              <a:rPr lang="en-US" sz="2000" dirty="0">
                <a:latin typeface="Times New Roman" panose="02020603050405020304" pitchFamily="18" charset="0"/>
                <a:cs typeface="Times New Roman" panose="02020603050405020304" pitchFamily="18" charset="0"/>
              </a:rPr>
              <a:t>Made by:</a:t>
            </a:r>
          </a:p>
          <a:p>
            <a:pPr algn="r">
              <a:lnSpc>
                <a:spcPct val="90000"/>
              </a:lnSpc>
            </a:pPr>
            <a:r>
              <a:rPr lang="en-US" sz="2000" dirty="0">
                <a:latin typeface="Times New Roman" panose="02020603050405020304" pitchFamily="18" charset="0"/>
                <a:cs typeface="Times New Roman" panose="02020603050405020304" pitchFamily="18" charset="0"/>
              </a:rPr>
              <a:t>Agam Aggarwal(20csu203)</a:t>
            </a:r>
          </a:p>
          <a:p>
            <a:pPr algn="r">
              <a:lnSpc>
                <a:spcPct val="9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04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3" name="Picture 32">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8" name="Straight Connector 37">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0" name="Rectangle 3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3" name="Picture 4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4" name="Rectangle 4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6" name="Picture 4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48" name="Rectangle 4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891336F-9E7D-32DB-5A5A-F7BF7BA2C1EB}"/>
              </a:ext>
            </a:extLst>
          </p:cNvPr>
          <p:cNvPicPr>
            <a:picLocks noGrp="1" noChangeAspect="1"/>
          </p:cNvPicPr>
          <p:nvPr>
            <p:ph sz="half" idx="2"/>
          </p:nvPr>
        </p:nvPicPr>
        <p:blipFill>
          <a:blip r:embed="rId5"/>
          <a:stretch>
            <a:fillRect/>
          </a:stretch>
        </p:blipFill>
        <p:spPr>
          <a:xfrm>
            <a:off x="1180730" y="1092200"/>
            <a:ext cx="4444658" cy="4515104"/>
          </a:xfrm>
          <a:prstGeom prst="rect">
            <a:avLst/>
          </a:prstGeom>
        </p:spPr>
      </p:pic>
      <p:cxnSp>
        <p:nvCxnSpPr>
          <p:cNvPr id="50" name="Straight Connector 4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739F4D6-5F9B-5D9C-A10B-1A35C01D2BF8}"/>
              </a:ext>
            </a:extLst>
          </p:cNvPr>
          <p:cNvSpPr>
            <a:spLocks noGrp="1"/>
          </p:cNvSpPr>
          <p:nvPr>
            <p:ph sz="half" idx="1"/>
          </p:nvPr>
        </p:nvSpPr>
        <p:spPr>
          <a:xfrm>
            <a:off x="6017019" y="2010103"/>
            <a:ext cx="4802184" cy="3597199"/>
          </a:xfrm>
        </p:spPr>
        <p:txBody>
          <a:bodyPr vert="horz" lIns="91440" tIns="45720" rIns="91440" bIns="45720" rtlCol="0" anchor="t">
            <a:normAutofit/>
          </a:bodyPr>
          <a:lstStyle/>
          <a:p>
            <a:r>
              <a:rPr lang="en-US" dirty="0">
                <a:solidFill>
                  <a:srgbClr val="262626"/>
                </a:solidFill>
              </a:rPr>
              <a:t>Movies Grouped on the basis of Genre</a:t>
            </a:r>
          </a:p>
          <a:p>
            <a:endParaRPr lang="en-US" dirty="0">
              <a:solidFill>
                <a:srgbClr val="262626"/>
              </a:solidFill>
            </a:endParaRPr>
          </a:p>
          <a:p>
            <a:r>
              <a:rPr lang="en-US" dirty="0">
                <a:solidFill>
                  <a:srgbClr val="262626"/>
                </a:solidFill>
              </a:rPr>
              <a:t>Here each movie is grouped or placed according to the genre format.</a:t>
            </a:r>
          </a:p>
          <a:p>
            <a:endParaRPr lang="en-US" dirty="0">
              <a:solidFill>
                <a:srgbClr val="262626"/>
              </a:solidFill>
            </a:endParaRPr>
          </a:p>
        </p:txBody>
      </p:sp>
    </p:spTree>
    <p:extLst>
      <p:ext uri="{BB962C8B-B14F-4D97-AF65-F5344CB8AC3E}">
        <p14:creationId xmlns:p14="http://schemas.microsoft.com/office/powerpoint/2010/main" val="80303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11">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5">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8" name="Straight Connector 17">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1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417BC85-0E7A-B149-980E-FFE84DD6DB1F}"/>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3100" b="1"/>
              <a:t>Data Visualization</a:t>
            </a:r>
            <a:br>
              <a:rPr lang="en-US" sz="3100" b="1"/>
            </a:br>
            <a:r>
              <a:rPr lang="en-US" sz="3100" b="1"/>
              <a:t>(Contd)</a:t>
            </a:r>
            <a:endParaRPr lang="en-US" sz="3100"/>
          </a:p>
        </p:txBody>
      </p:sp>
      <p:sp>
        <p:nvSpPr>
          <p:cNvPr id="28" name="Rectangle 2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7686657-DDFC-7643-5126-CB08C822BAF9}"/>
              </a:ext>
            </a:extLst>
          </p:cNvPr>
          <p:cNvPicPr>
            <a:picLocks noGrp="1" noChangeAspect="1"/>
          </p:cNvPicPr>
          <p:nvPr>
            <p:ph sz="half" idx="2"/>
          </p:nvPr>
        </p:nvPicPr>
        <p:blipFill rotWithShape="1">
          <a:blip r:embed="rId5"/>
          <a:srcRect l="9839" r="23473" b="2"/>
          <a:stretch/>
        </p:blipFill>
        <p:spPr>
          <a:xfrm>
            <a:off x="1170493" y="1090414"/>
            <a:ext cx="5864837" cy="4515104"/>
          </a:xfrm>
          <a:prstGeom prst="rect">
            <a:avLst/>
          </a:prstGeom>
        </p:spPr>
      </p:pic>
      <p:cxnSp>
        <p:nvCxnSpPr>
          <p:cNvPr id="30" name="Straight Connector 29">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6">
            <a:extLst>
              <a:ext uri="{FF2B5EF4-FFF2-40B4-BE49-F238E27FC236}">
                <a16:creationId xmlns:a16="http://schemas.microsoft.com/office/drawing/2014/main" id="{14EF854E-878D-68A3-F7F9-4893F2B4B465}"/>
              </a:ext>
            </a:extLst>
          </p:cNvPr>
          <p:cNvSpPr>
            <a:spLocks noGrp="1"/>
          </p:cNvSpPr>
          <p:nvPr>
            <p:ph sz="half" idx="1"/>
          </p:nvPr>
        </p:nvSpPr>
        <p:spPr>
          <a:xfrm>
            <a:off x="7535824" y="2556932"/>
            <a:ext cx="3360771" cy="3318936"/>
          </a:xfrm>
        </p:spPr>
        <p:txBody>
          <a:bodyPr vert="horz" lIns="91440" tIns="45720" rIns="91440" bIns="45720" rtlCol="0" anchor="t">
            <a:normAutofit/>
          </a:bodyPr>
          <a:lstStyle/>
          <a:p>
            <a:r>
              <a:rPr lang="en-US" dirty="0"/>
              <a:t>Total number of rating in given by the each user.</a:t>
            </a:r>
          </a:p>
          <a:p>
            <a:r>
              <a:rPr lang="en-US" dirty="0"/>
              <a:t>User is represented by user id </a:t>
            </a:r>
          </a:p>
        </p:txBody>
      </p:sp>
    </p:spTree>
    <p:extLst>
      <p:ext uri="{BB962C8B-B14F-4D97-AF65-F5344CB8AC3E}">
        <p14:creationId xmlns:p14="http://schemas.microsoft.com/office/powerpoint/2010/main" val="332389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46"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7"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8"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9" name="Rectangle 18">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20">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F41A629-423A-2813-E883-2ECD81ADB19B}"/>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3100" b="1">
                <a:solidFill>
                  <a:srgbClr val="262626"/>
                </a:solidFill>
              </a:rPr>
              <a:t>Data Visualization</a:t>
            </a:r>
            <a:br>
              <a:rPr lang="en-US" sz="3100" b="1">
                <a:solidFill>
                  <a:srgbClr val="262626"/>
                </a:solidFill>
              </a:rPr>
            </a:br>
            <a:r>
              <a:rPr lang="en-US" sz="3100" b="1">
                <a:solidFill>
                  <a:srgbClr val="262626"/>
                </a:solidFill>
              </a:rPr>
              <a:t>(Contd)</a:t>
            </a:r>
            <a:endParaRPr lang="en-US" sz="3100">
              <a:solidFill>
                <a:srgbClr val="262626"/>
              </a:solidFill>
            </a:endParaRPr>
          </a:p>
        </p:txBody>
      </p:sp>
      <p:sp>
        <p:nvSpPr>
          <p:cNvPr id="51" name="Rectangle 26">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B41FD1BC-7F94-1F3F-774C-27D65308548F}"/>
              </a:ext>
            </a:extLst>
          </p:cNvPr>
          <p:cNvPicPr>
            <a:picLocks noGrp="1" noChangeAspect="1"/>
          </p:cNvPicPr>
          <p:nvPr>
            <p:ph sz="half" idx="2"/>
          </p:nvPr>
        </p:nvPicPr>
        <p:blipFill>
          <a:blip r:embed="rId5"/>
          <a:stretch>
            <a:fillRect/>
          </a:stretch>
        </p:blipFill>
        <p:spPr>
          <a:xfrm>
            <a:off x="1092516" y="1154096"/>
            <a:ext cx="5887181" cy="4350059"/>
          </a:xfrm>
          <a:prstGeom prst="rect">
            <a:avLst/>
          </a:prstGeom>
        </p:spPr>
      </p:pic>
      <p:cxnSp>
        <p:nvCxnSpPr>
          <p:cNvPr id="52" name="Straight Connector 2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61AEA2-8B16-7255-6319-3A9E8F97A329}"/>
              </a:ext>
            </a:extLst>
          </p:cNvPr>
          <p:cNvSpPr>
            <a:spLocks noGrp="1"/>
          </p:cNvSpPr>
          <p:nvPr>
            <p:ph sz="half" idx="1"/>
          </p:nvPr>
        </p:nvSpPr>
        <p:spPr>
          <a:xfrm>
            <a:off x="7535824" y="2556932"/>
            <a:ext cx="3360771" cy="3318936"/>
          </a:xfrm>
        </p:spPr>
        <p:txBody>
          <a:bodyPr vert="horz" lIns="91440" tIns="45720" rIns="91440" bIns="45720" rtlCol="0" anchor="t">
            <a:normAutofit/>
          </a:bodyPr>
          <a:lstStyle/>
          <a:p>
            <a:pPr>
              <a:lnSpc>
                <a:spcPct val="90000"/>
              </a:lnSpc>
            </a:pPr>
            <a:r>
              <a:rPr lang="en-US">
                <a:solidFill>
                  <a:srgbClr val="262626"/>
                </a:solidFill>
              </a:rPr>
              <a:t>Rating  is on a scale of 1 to 5</a:t>
            </a:r>
          </a:p>
          <a:p>
            <a:pPr>
              <a:lnSpc>
                <a:spcPct val="90000"/>
              </a:lnSpc>
            </a:pPr>
            <a:r>
              <a:rPr lang="en-US">
                <a:solidFill>
                  <a:srgbClr val="262626"/>
                </a:solidFill>
              </a:rPr>
              <a:t>Movie name is represented in the x-axis.</a:t>
            </a:r>
          </a:p>
          <a:p>
            <a:pPr>
              <a:lnSpc>
                <a:spcPct val="90000"/>
              </a:lnSpc>
            </a:pPr>
            <a:r>
              <a:rPr lang="en-US">
                <a:solidFill>
                  <a:srgbClr val="262626"/>
                </a:solidFill>
              </a:rPr>
              <a:t>Each color is representing the movie id</a:t>
            </a:r>
          </a:p>
          <a:p>
            <a:pPr>
              <a:lnSpc>
                <a:spcPct val="90000"/>
              </a:lnSpc>
            </a:pPr>
            <a:endParaRPr lang="en-US">
              <a:solidFill>
                <a:srgbClr val="262626"/>
              </a:solidFill>
            </a:endParaRPr>
          </a:p>
        </p:txBody>
      </p:sp>
    </p:spTree>
    <p:extLst>
      <p:ext uri="{BB962C8B-B14F-4D97-AF65-F5344CB8AC3E}">
        <p14:creationId xmlns:p14="http://schemas.microsoft.com/office/powerpoint/2010/main" val="279415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E9CA4D-8F36-B3DA-E3E5-D0586C7085B2}"/>
              </a:ext>
            </a:extLst>
          </p:cNvPr>
          <p:cNvSpPr>
            <a:spLocks noGrp="1"/>
          </p:cNvSpPr>
          <p:nvPr>
            <p:ph type="subTitle" idx="1"/>
          </p:nvPr>
        </p:nvSpPr>
        <p:spPr>
          <a:xfrm>
            <a:off x="656948" y="5752730"/>
            <a:ext cx="6815669" cy="4818601"/>
          </a:xfrm>
        </p:spPr>
        <p:txBody>
          <a:bodyPr/>
          <a:lstStyle/>
          <a:p>
            <a:pPr marL="342900" indent="-342900" algn="l">
              <a:buFont typeface="Arial" panose="020B0604020202020204" pitchFamily="34" charset="0"/>
              <a:buChar char="•"/>
            </a:pPr>
            <a:r>
              <a:rPr lang="en-US" dirty="0"/>
              <a:t>The visualization represents top 10 titles that</a:t>
            </a:r>
          </a:p>
          <a:p>
            <a:pPr algn="l"/>
            <a:r>
              <a:rPr lang="en-US" dirty="0"/>
              <a:t> received Highest ratings based on filtering.</a:t>
            </a:r>
            <a:endParaRPr lang="en-IN" dirty="0"/>
          </a:p>
        </p:txBody>
      </p:sp>
      <p:pic>
        <p:nvPicPr>
          <p:cNvPr id="5" name="Picture 4">
            <a:extLst>
              <a:ext uri="{FF2B5EF4-FFF2-40B4-BE49-F238E27FC236}">
                <a16:creationId xmlns:a16="http://schemas.microsoft.com/office/drawing/2014/main" id="{09367EE0-2BEC-5B84-3D30-A6B1B2E08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40" y="133165"/>
            <a:ext cx="10892902" cy="5442399"/>
          </a:xfrm>
          <a:prstGeom prst="rect">
            <a:avLst/>
          </a:prstGeom>
        </p:spPr>
      </p:pic>
    </p:spTree>
    <p:extLst>
      <p:ext uri="{BB962C8B-B14F-4D97-AF65-F5344CB8AC3E}">
        <p14:creationId xmlns:p14="http://schemas.microsoft.com/office/powerpoint/2010/main" val="160584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6174-230D-2CC3-9D75-F64370FF20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 explanation</a:t>
            </a:r>
            <a:endParaRPr lang="en-IN" dirty="0"/>
          </a:p>
        </p:txBody>
      </p:sp>
      <p:sp>
        <p:nvSpPr>
          <p:cNvPr id="3" name="Content Placeholder 2">
            <a:extLst>
              <a:ext uri="{FF2B5EF4-FFF2-40B4-BE49-F238E27FC236}">
                <a16:creationId xmlns:a16="http://schemas.microsoft.com/office/drawing/2014/main" id="{F18957C4-E389-72BB-9F7D-8BC6D40565A7}"/>
              </a:ext>
            </a:extLst>
          </p:cNvPr>
          <p:cNvSpPr>
            <a:spLocks noGrp="1"/>
          </p:cNvSpPr>
          <p:nvPr>
            <p:ph sz="half" idx="1"/>
          </p:nvPr>
        </p:nvSpPr>
        <p:spPr/>
        <p:txBody>
          <a:bodyPr>
            <a:normAutofit fontScale="70000" lnSpcReduction="20000"/>
          </a:bodyPr>
          <a:lstStyle/>
          <a:p>
            <a:r>
              <a:rPr lang="en-US" sz="2400" dirty="0">
                <a:latin typeface="Times New Roman" panose="02020603050405020304" pitchFamily="18" charset="0"/>
                <a:cs typeface="Times New Roman" panose="02020603050405020304" pitchFamily="18" charset="0"/>
              </a:rPr>
              <a:t>In content-based model</a:t>
            </a:r>
          </a:p>
          <a:p>
            <a:r>
              <a:rPr lang="en-US" sz="2400" dirty="0">
                <a:latin typeface="Times New Roman" panose="02020603050405020304" pitchFamily="18" charset="0"/>
                <a:cs typeface="Times New Roman" panose="02020603050405020304" pitchFamily="18" charset="0"/>
              </a:rPr>
              <a:t>We have used the TF-IDF algorithm to the built content-based recommendation system</a:t>
            </a:r>
          </a:p>
          <a:p>
            <a:r>
              <a:rPr lang="en-US" sz="2400" b="0" i="0" dirty="0">
                <a:solidFill>
                  <a:srgbClr val="000000"/>
                </a:solidFill>
                <a:effectLst/>
                <a:latin typeface="Times New Roman" panose="02020603050405020304" pitchFamily="18" charset="0"/>
                <a:cs typeface="Times New Roman" panose="02020603050405020304" pitchFamily="18" charset="0"/>
              </a:rPr>
              <a:t>The TF-IDF(Term Frequency-Inverse Document Frequency (TF-IDF) ) score is the frequency of a word occurring in a document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have also used a cosine similarity score to measure document similarity in text analysis.</a:t>
            </a:r>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Its</a:t>
            </a:r>
            <a:r>
              <a:rPr lang="en-US" sz="2400" b="0" i="0" dirty="0">
                <a:solidFill>
                  <a:srgbClr val="000000"/>
                </a:solidFill>
                <a:effectLst/>
                <a:latin typeface="Times New Roman" panose="02020603050405020304" pitchFamily="18" charset="0"/>
                <a:cs typeface="Times New Roman" panose="02020603050405020304" pitchFamily="18" charset="0"/>
              </a:rPr>
              <a:t> significance in computing the final similarity score.</a:t>
            </a:r>
          </a:p>
          <a:p>
            <a:endParaRPr lang="en-IN" dirty="0"/>
          </a:p>
        </p:txBody>
      </p:sp>
      <p:sp>
        <p:nvSpPr>
          <p:cNvPr id="4" name="Content Placeholder 3">
            <a:extLst>
              <a:ext uri="{FF2B5EF4-FFF2-40B4-BE49-F238E27FC236}">
                <a16:creationId xmlns:a16="http://schemas.microsoft.com/office/drawing/2014/main" id="{65786397-DB43-453F-1BB3-721064C1B195}"/>
              </a:ext>
            </a:extLst>
          </p:cNvPr>
          <p:cNvSpPr>
            <a:spLocks noGrp="1"/>
          </p:cNvSpPr>
          <p:nvPr>
            <p:ph sz="half" idx="2"/>
          </p:nvPr>
        </p:nvSpPr>
        <p:spPr/>
        <p:txBody>
          <a:bodyPr>
            <a:normAutofit fontScale="70000" lnSpcReduction="20000"/>
          </a:bodyPr>
          <a:lstStyle/>
          <a:p>
            <a:r>
              <a:rPr lang="en-IN" sz="2400" dirty="0">
                <a:latin typeface="Times New Roman" panose="02020603050405020304" pitchFamily="18" charset="0"/>
                <a:cs typeface="Times New Roman" panose="02020603050405020304" pitchFamily="18" charset="0"/>
              </a:rPr>
              <a:t>In the collaborative filtering model:</a:t>
            </a:r>
          </a:p>
          <a:p>
            <a:r>
              <a:rPr lang="en-IN" sz="2400" dirty="0">
                <a:latin typeface="Times New Roman" panose="02020603050405020304" pitchFamily="18" charset="0"/>
                <a:cs typeface="Times New Roman" panose="02020603050405020304" pitchFamily="18" charset="0"/>
              </a:rPr>
              <a:t>We have analysed the average rating based on the dataset</a:t>
            </a:r>
          </a:p>
          <a:p>
            <a:r>
              <a:rPr lang="en-IN" sz="2400" dirty="0">
                <a:latin typeface="Times New Roman" panose="02020603050405020304" pitchFamily="18" charset="0"/>
                <a:cs typeface="Times New Roman" panose="02020603050405020304" pitchFamily="18" charset="0"/>
              </a:rPr>
              <a:t>Then we generated a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that consists of average rating and total ratings for each movie</a:t>
            </a:r>
          </a:p>
          <a:p>
            <a:r>
              <a:rPr lang="en-IN" sz="2400" dirty="0">
                <a:latin typeface="Times New Roman" panose="02020603050405020304" pitchFamily="18" charset="0"/>
                <a:cs typeface="Times New Roman" panose="02020603050405020304" pitchFamily="18" charset="0"/>
              </a:rPr>
              <a:t>We have used Pearson correlation to find the linear relationship between two movies.</a:t>
            </a:r>
          </a:p>
          <a:p>
            <a:r>
              <a:rPr lang="en-IN" sz="2400" dirty="0">
                <a:latin typeface="Times New Roman" panose="02020603050405020304" pitchFamily="18" charset="0"/>
                <a:cs typeface="Times New Roman" panose="02020603050405020304" pitchFamily="18" charset="0"/>
              </a:rPr>
              <a:t>It has been as a calculating score</a:t>
            </a:r>
          </a:p>
          <a:p>
            <a:endParaRPr lang="en-IN" dirty="0"/>
          </a:p>
        </p:txBody>
      </p:sp>
    </p:spTree>
    <p:extLst>
      <p:ext uri="{BB962C8B-B14F-4D97-AF65-F5344CB8AC3E}">
        <p14:creationId xmlns:p14="http://schemas.microsoft.com/office/powerpoint/2010/main" val="2285166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043-2CC9-EE69-3C91-604772D512F6}"/>
              </a:ext>
            </a:extLst>
          </p:cNvPr>
          <p:cNvSpPr>
            <a:spLocks noGrp="1"/>
          </p:cNvSpPr>
          <p:nvPr>
            <p:ph type="title"/>
          </p:nvPr>
        </p:nvSpPr>
        <p:spPr>
          <a:xfrm>
            <a:off x="-171200" y="1622211"/>
            <a:ext cx="10515600" cy="934720"/>
          </a:xfrm>
        </p:spPr>
        <p:txBody>
          <a:bodyPr>
            <a:normAutofit/>
          </a:bodyPr>
          <a:lstStyle/>
          <a:p>
            <a:r>
              <a:rPr lang="en-US" sz="4000" b="1" dirty="0">
                <a:latin typeface="Times New Roman" panose="02020603050405020304" pitchFamily="18" charset="0"/>
                <a:cs typeface="Times New Roman" panose="02020603050405020304" pitchFamily="18" charset="0"/>
              </a:rPr>
              <a:t>Results Obtained</a:t>
            </a:r>
          </a:p>
        </p:txBody>
      </p:sp>
      <p:sp>
        <p:nvSpPr>
          <p:cNvPr id="3" name="Content Placeholder 2">
            <a:extLst>
              <a:ext uri="{FF2B5EF4-FFF2-40B4-BE49-F238E27FC236}">
                <a16:creationId xmlns:a16="http://schemas.microsoft.com/office/drawing/2014/main" id="{242094D3-B629-DE5A-244F-EC87BF53525F}"/>
              </a:ext>
            </a:extLst>
          </p:cNvPr>
          <p:cNvSpPr>
            <a:spLocks noGrp="1"/>
          </p:cNvSpPr>
          <p:nvPr>
            <p:ph idx="1"/>
          </p:nvPr>
        </p:nvSpPr>
        <p:spPr>
          <a:xfrm>
            <a:off x="1295401" y="2556931"/>
            <a:ext cx="9601196" cy="3651363"/>
          </a:xfrm>
        </p:spPr>
        <p:txBody>
          <a:bodyPr>
            <a:normAutofit fontScale="77500" lnSpcReduction="20000"/>
          </a:bodyPr>
          <a:lstStyle/>
          <a:p>
            <a:r>
              <a:rPr lang="en-US" i="0" dirty="0">
                <a:solidFill>
                  <a:srgbClr val="444444"/>
                </a:solidFill>
                <a:effectLst/>
                <a:latin typeface="Times New Roman" panose="02020603050405020304" pitchFamily="18" charset="0"/>
                <a:cs typeface="Times New Roman" panose="02020603050405020304" pitchFamily="18" charset="0"/>
              </a:rPr>
              <a:t>Recommendation system uses Data Science to cater to relevant and interesting recommendations for their users.</a:t>
            </a:r>
          </a:p>
          <a:p>
            <a:endParaRPr lang="en-US" i="0" dirty="0">
              <a:solidFill>
                <a:srgbClr val="444444"/>
              </a:solidFill>
              <a:effectLst/>
              <a:latin typeface="Times New Roman" panose="02020603050405020304" pitchFamily="18" charset="0"/>
              <a:cs typeface="Times New Roman" panose="02020603050405020304" pitchFamily="18" charset="0"/>
            </a:endParaRPr>
          </a:p>
          <a:p>
            <a:r>
              <a:rPr lang="en-US" dirty="0">
                <a:solidFill>
                  <a:srgbClr val="4D5356"/>
                </a:solidFill>
                <a:latin typeface="Times New Roman" panose="02020603050405020304" pitchFamily="18" charset="0"/>
                <a:cs typeface="Times New Roman" panose="02020603050405020304" pitchFamily="18" charset="0"/>
              </a:rPr>
              <a:t>Recommendation system</a:t>
            </a:r>
            <a:r>
              <a:rPr lang="en-US" i="0" dirty="0">
                <a:solidFill>
                  <a:srgbClr val="4D5356"/>
                </a:solidFill>
                <a:effectLst/>
                <a:latin typeface="Times New Roman" panose="02020603050405020304" pitchFamily="18" charset="0"/>
                <a:cs typeface="Times New Roman" panose="02020603050405020304" pitchFamily="18" charset="0"/>
              </a:rPr>
              <a:t> uses data analytics to find the right time to launch shows and ad campaigns to have maximum impact on the target audience.</a:t>
            </a:r>
          </a:p>
          <a:p>
            <a:endParaRPr lang="en-US" i="0" dirty="0">
              <a:solidFill>
                <a:srgbClr val="4D5356"/>
              </a:solidFill>
              <a:effectLst/>
              <a:latin typeface="Times New Roman" panose="02020603050405020304" pitchFamily="18" charset="0"/>
              <a:cs typeface="Times New Roman" panose="02020603050405020304" pitchFamily="18" charset="0"/>
            </a:endParaRPr>
          </a:p>
          <a:p>
            <a:r>
              <a:rPr lang="en-US" dirty="0">
                <a:solidFill>
                  <a:srgbClr val="4D5356"/>
                </a:solidFill>
                <a:latin typeface="Times New Roman" panose="02020603050405020304" pitchFamily="18" charset="0"/>
                <a:cs typeface="Times New Roman" panose="02020603050405020304" pitchFamily="18" charset="0"/>
              </a:rPr>
              <a:t>This project aims to a content-based recommendation based on the genre of movies and collaborative filtering system of movies on the basis of ratings.</a:t>
            </a:r>
            <a:r>
              <a:rPr lang="en-US" i="0" dirty="0">
                <a:solidFill>
                  <a:srgbClr val="4D5356"/>
                </a:solidFill>
                <a:effectLst/>
                <a:latin typeface="Times New Roman" panose="02020603050405020304" pitchFamily="18" charset="0"/>
                <a:cs typeface="Times New Roman" panose="02020603050405020304" pitchFamily="18" charset="0"/>
              </a:rPr>
              <a:t> </a:t>
            </a:r>
          </a:p>
          <a:p>
            <a:endParaRPr lang="en-US" i="0" dirty="0">
              <a:solidFill>
                <a:srgbClr val="4D5356"/>
              </a:solidFill>
              <a:effectLst/>
              <a:latin typeface="Times New Roman" panose="02020603050405020304" pitchFamily="18" charset="0"/>
              <a:cs typeface="Times New Roman" panose="02020603050405020304" pitchFamily="18" charset="0"/>
            </a:endParaRPr>
          </a:p>
          <a:p>
            <a:r>
              <a:rPr lang="en-US" dirty="0">
                <a:solidFill>
                  <a:srgbClr val="4D5356"/>
                </a:solidFill>
                <a:latin typeface="Times New Roman" panose="02020603050405020304" pitchFamily="18" charset="0"/>
                <a:cs typeface="Times New Roman" panose="02020603050405020304" pitchFamily="18" charset="0"/>
              </a:rPr>
              <a:t>It will help in increasing the revenue of the company by an increase in the number of customers and helps with personal </a:t>
            </a:r>
            <a:endParaRPr lang="en-US" dirty="0">
              <a:solidFill>
                <a:srgbClr val="444444"/>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73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CF8E-7252-E9E1-8D61-9207142A2E7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Future scope of the project</a:t>
            </a:r>
          </a:p>
        </p:txBody>
      </p:sp>
      <p:sp>
        <p:nvSpPr>
          <p:cNvPr id="3" name="Content Placeholder 2">
            <a:extLst>
              <a:ext uri="{FF2B5EF4-FFF2-40B4-BE49-F238E27FC236}">
                <a16:creationId xmlns:a16="http://schemas.microsoft.com/office/drawing/2014/main" id="{241DD966-DCCC-3E28-3207-F60B74099EA3}"/>
              </a:ext>
            </a:extLst>
          </p:cNvPr>
          <p:cNvSpPr>
            <a:spLocks noGrp="1"/>
          </p:cNvSpPr>
          <p:nvPr>
            <p:ph idx="1"/>
          </p:nvPr>
        </p:nvSpPr>
        <p:spPr>
          <a:xfrm>
            <a:off x="1136342" y="2148395"/>
            <a:ext cx="10093910" cy="3727473"/>
          </a:xfrm>
        </p:spPr>
        <p:txBody>
          <a:bodyPr>
            <a:normAutofit fontScale="92500" lnSpcReduction="20000"/>
          </a:bodyPr>
          <a:lstStyle/>
          <a:p>
            <a:pPr algn="l"/>
            <a:r>
              <a:rPr lang="en-US" sz="2200" b="0" i="0" dirty="0">
                <a:solidFill>
                  <a:srgbClr val="374151"/>
                </a:solidFill>
                <a:effectLst/>
                <a:latin typeface="Times New Roman" panose="02020603050405020304" pitchFamily="18" charset="0"/>
                <a:cs typeface="Times New Roman" panose="02020603050405020304" pitchFamily="18" charset="0"/>
              </a:rPr>
              <a:t>Here are some possible areas of future scope for recommendation systems:</a:t>
            </a:r>
          </a:p>
          <a:p>
            <a:pPr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Context-Aware Recommendations: The future of recommendation systems lies in making them more personalized by incorporating contextual information, such as time, location, weather, etc. </a:t>
            </a:r>
          </a:p>
          <a:p>
            <a:pPr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Explainable Recommendations: In the future, recommendation systems can be designed to provide explanations for their recommendations, which can help users understand why a particular recommendation was made.</a:t>
            </a:r>
          </a:p>
          <a:p>
            <a:pPr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Multi-Objective Recommendations: Recommendation systems can be designed to optimize multiple objectives simultaneously, such as diversity, novelty, serendipity, and so on.</a:t>
            </a:r>
          </a:p>
          <a:p>
            <a:pPr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Hybrid Recommendations: There could be more advanced hybrid recommendation systems that can leverage different types of data, such as social media activity, user profiles, and product reviews, to provide more accurate and relevant recommendations.</a:t>
            </a:r>
          </a:p>
          <a:p>
            <a:endParaRPr lang="en-IN" dirty="0"/>
          </a:p>
        </p:txBody>
      </p:sp>
    </p:spTree>
    <p:extLst>
      <p:ext uri="{BB962C8B-B14F-4D97-AF65-F5344CB8AC3E}">
        <p14:creationId xmlns:p14="http://schemas.microsoft.com/office/powerpoint/2010/main" val="3740018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4210-8784-1CB6-5EBC-85F364E740F7}"/>
              </a:ext>
            </a:extLst>
          </p:cNvPr>
          <p:cNvSpPr>
            <a:spLocks noGrp="1"/>
          </p:cNvSpPr>
          <p:nvPr>
            <p:ph type="title"/>
          </p:nvPr>
        </p:nvSpPr>
        <p:spPr>
          <a:xfrm>
            <a:off x="216031" y="1414914"/>
            <a:ext cx="10515600" cy="93365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FC0FAE9-572E-5011-9FBD-79A7143DECCE}"/>
              </a:ext>
            </a:extLst>
          </p:cNvPr>
          <p:cNvSpPr>
            <a:spLocks noGrp="1"/>
          </p:cNvSpPr>
          <p:nvPr>
            <p:ph idx="1"/>
          </p:nvPr>
        </p:nvSpPr>
        <p:spPr>
          <a:xfrm>
            <a:off x="838200" y="2618072"/>
            <a:ext cx="10515600" cy="4109986"/>
          </a:xfrm>
        </p:spPr>
        <p:txBody>
          <a:bodyPr>
            <a:normAutofit/>
          </a:bodyPr>
          <a:lstStyle/>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a nutshell, this project has explored different approaches to recommendation systems, including collaborative filtering and content-based filtering. </a:t>
            </a: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study has shown that collaborative filtering algorithms are effective in recommending items based on user preferences and behaviour, while content-based filtering algorithms are useful for recommending items based on their features and attributes. </a:t>
            </a: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Moreover, hybrid methods that combine collaborative and content-based filtering can provide more accurate and diverse recommendations.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50829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s&quot; Images – Browse 282 Stock Photos, Vectors, and Video | Adobe  Stock">
            <a:extLst>
              <a:ext uri="{FF2B5EF4-FFF2-40B4-BE49-F238E27FC236}">
                <a16:creationId xmlns:a16="http://schemas.microsoft.com/office/drawing/2014/main" id="{0F40C0D3-63DC-6567-54E4-B3D68BC616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1659" y="1029902"/>
            <a:ext cx="9654139" cy="479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73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uter Keyboard With A Thank You Card, Thank You For Your Business Stock  Photo, Picture And Royalty Free Image. Image 10423769.">
            <a:extLst>
              <a:ext uri="{FF2B5EF4-FFF2-40B4-BE49-F238E27FC236}">
                <a16:creationId xmlns:a16="http://schemas.microsoft.com/office/drawing/2014/main" id="{EFB80FAD-1823-59A7-42F7-363EBA0131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162" y="943817"/>
            <a:ext cx="9577137" cy="5109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4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C9F9-569B-137C-1175-B8A72661095B}"/>
              </a:ext>
            </a:extLst>
          </p:cNvPr>
          <p:cNvSpPr>
            <a:spLocks noGrp="1"/>
          </p:cNvSpPr>
          <p:nvPr>
            <p:ph type="title"/>
          </p:nvPr>
        </p:nvSpPr>
        <p:spPr/>
        <p:txBody>
          <a:bodyPr>
            <a:normAutofit/>
          </a:bodyPr>
          <a:lstStyle/>
          <a:p>
            <a:r>
              <a:rPr lang="en-IN" b="1">
                <a:solidFill>
                  <a:srgbClr val="262626"/>
                </a:solidFill>
                <a:latin typeface="Times New Roman" panose="02020603050405020304" pitchFamily="18" charset="0"/>
                <a:cs typeface="Times New Roman" panose="02020603050405020304" pitchFamily="18" charset="0"/>
              </a:rPr>
              <a:t>Topics Covered</a:t>
            </a:r>
          </a:p>
        </p:txBody>
      </p:sp>
      <p:graphicFrame>
        <p:nvGraphicFramePr>
          <p:cNvPr id="5" name="Content Placeholder 2">
            <a:extLst>
              <a:ext uri="{FF2B5EF4-FFF2-40B4-BE49-F238E27FC236}">
                <a16:creationId xmlns:a16="http://schemas.microsoft.com/office/drawing/2014/main" id="{6E43A67A-55FA-6C33-D64B-6AFF41F5B9CC}"/>
              </a:ext>
            </a:extLst>
          </p:cNvPr>
          <p:cNvGraphicFramePr>
            <a:graphicFrameLocks noGrp="1"/>
          </p:cNvGraphicFramePr>
          <p:nvPr>
            <p:ph idx="1"/>
            <p:extLst>
              <p:ext uri="{D42A27DB-BD31-4B8C-83A1-F6EECF244321}">
                <p14:modId xmlns:p14="http://schemas.microsoft.com/office/powerpoint/2010/main" val="399444775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65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81B0-A3F9-2A9C-3C59-AAB425BDF49A}"/>
              </a:ext>
            </a:extLst>
          </p:cNvPr>
          <p:cNvSpPr>
            <a:spLocks noGrp="1"/>
          </p:cNvSpPr>
          <p:nvPr>
            <p:ph type="title"/>
          </p:nvPr>
        </p:nvSpPr>
        <p:spPr/>
        <p:txBody>
          <a:bodyPr>
            <a:normAutofit/>
          </a:bodyPr>
          <a:lstStyle/>
          <a:p>
            <a:r>
              <a:rPr lang="en-US" b="1">
                <a:solidFill>
                  <a:srgbClr val="262626"/>
                </a:solidFill>
                <a:latin typeface="Times New Roman" panose="02020603050405020304" pitchFamily="18" charset="0"/>
                <a:cs typeface="Times New Roman" panose="02020603050405020304" pitchFamily="18" charset="0"/>
              </a:rPr>
              <a:t>Problem Description</a:t>
            </a:r>
          </a:p>
        </p:txBody>
      </p:sp>
      <p:graphicFrame>
        <p:nvGraphicFramePr>
          <p:cNvPr id="25" name="Content Placeholder 2">
            <a:extLst>
              <a:ext uri="{FF2B5EF4-FFF2-40B4-BE49-F238E27FC236}">
                <a16:creationId xmlns:a16="http://schemas.microsoft.com/office/drawing/2014/main" id="{071A217E-5EF3-18A5-5BEC-B856AB45807A}"/>
              </a:ext>
            </a:extLst>
          </p:cNvPr>
          <p:cNvGraphicFramePr>
            <a:graphicFrameLocks noGrp="1"/>
          </p:cNvGraphicFramePr>
          <p:nvPr>
            <p:ph idx="1"/>
            <p:extLst>
              <p:ext uri="{D42A27DB-BD31-4B8C-83A1-F6EECF244321}">
                <p14:modId xmlns:p14="http://schemas.microsoft.com/office/powerpoint/2010/main" val="338511977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921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CB38-C887-9E41-4A2D-F8320192C12F}"/>
              </a:ext>
            </a:extLst>
          </p:cNvPr>
          <p:cNvSpPr>
            <a:spLocks noGrp="1"/>
          </p:cNvSpPr>
          <p:nvPr>
            <p:ph type="title"/>
          </p:nvPr>
        </p:nvSpPr>
        <p:spPr>
          <a:xfrm>
            <a:off x="6094412" y="982132"/>
            <a:ext cx="4802185" cy="1303867"/>
          </a:xfrm>
        </p:spPr>
        <p:txBody>
          <a:bodyPr vert="horz" lIns="91440" tIns="45720" rIns="91440" bIns="45720" rtlCol="0" anchor="ctr">
            <a:normAutofit/>
          </a:bodyPr>
          <a:lstStyle/>
          <a:p>
            <a:r>
              <a:rPr lang="en-US" b="1"/>
              <a:t>Background study</a:t>
            </a:r>
          </a:p>
        </p:txBody>
      </p:sp>
      <p:pic>
        <p:nvPicPr>
          <p:cNvPr id="7" name="Content Placeholder 6" descr="Diagram&#10;&#10;Description automatically generated">
            <a:extLst>
              <a:ext uri="{FF2B5EF4-FFF2-40B4-BE49-F238E27FC236}">
                <a16:creationId xmlns:a16="http://schemas.microsoft.com/office/drawing/2014/main" id="{77E82723-4BFC-2EE3-E943-02FB50EC38F6}"/>
              </a:ext>
            </a:extLst>
          </p:cNvPr>
          <p:cNvPicPr>
            <a:picLocks noGrp="1" noChangeAspect="1"/>
          </p:cNvPicPr>
          <p:nvPr>
            <p:ph sz="half" idx="1"/>
          </p:nvPr>
        </p:nvPicPr>
        <p:blipFill rotWithShape="1">
          <a:blip r:embed="rId3"/>
          <a:srcRect l="12342" r="3" b="3"/>
          <a:stretch/>
        </p:blipFill>
        <p:spPr>
          <a:xfrm>
            <a:off x="1412683" y="1410208"/>
            <a:ext cx="3876801" cy="3858780"/>
          </a:xfrm>
          <a:prstGeom prst="rect">
            <a:avLst/>
          </a:prstGeom>
        </p:spPr>
      </p:pic>
      <p:sp>
        <p:nvSpPr>
          <p:cNvPr id="4" name="Content Placeholder 3">
            <a:extLst>
              <a:ext uri="{FF2B5EF4-FFF2-40B4-BE49-F238E27FC236}">
                <a16:creationId xmlns:a16="http://schemas.microsoft.com/office/drawing/2014/main" id="{8D3607A8-FEB6-5C48-890F-E0C978D36A7E}"/>
              </a:ext>
            </a:extLst>
          </p:cNvPr>
          <p:cNvSpPr>
            <a:spLocks noGrp="1"/>
          </p:cNvSpPr>
          <p:nvPr>
            <p:ph sz="half" idx="2"/>
          </p:nvPr>
        </p:nvSpPr>
        <p:spPr>
          <a:xfrm>
            <a:off x="6094412" y="2556932"/>
            <a:ext cx="4802184" cy="3318936"/>
          </a:xfrm>
        </p:spPr>
        <p:txBody>
          <a:bodyPr vert="horz" lIns="91440" tIns="45720" rIns="91440" bIns="45720" rtlCol="0" anchor="t">
            <a:normAutofit/>
          </a:bodyPr>
          <a:lstStyle/>
          <a:p>
            <a:pPr>
              <a:lnSpc>
                <a:spcPct val="90000"/>
              </a:lnSpc>
            </a:pPr>
            <a:r>
              <a:rPr lang="en-US" sz="1500" i="0" dirty="0"/>
              <a:t>In a content-based recommendation system, the background knowledge of the products and customer information are taken into consideration</a:t>
            </a:r>
          </a:p>
          <a:p>
            <a:pPr>
              <a:lnSpc>
                <a:spcPct val="90000"/>
              </a:lnSpc>
            </a:pPr>
            <a:r>
              <a:rPr lang="en-US" sz="1500" dirty="0"/>
              <a:t>For example, consider a scenario in which a person goes to buy his favorite cake ‘X’. Unfortunately, cake ‘X’ has been sold out and as a result of this the shopkeeper recommends the person to buy cake ‘Y’ which is made up of ingredients similar to cake ‘X’.</a:t>
            </a:r>
          </a:p>
          <a:p>
            <a:pPr>
              <a:lnSpc>
                <a:spcPct val="90000"/>
              </a:lnSpc>
            </a:pPr>
            <a:r>
              <a:rPr lang="en-US" sz="1500" dirty="0"/>
              <a:t>The benefits of content-based filtering include the ability to recommend unrated goods, the simplicity of explaining an item's Content feature, and the requirement for only the concerned user's rating, not that of any other system user.</a:t>
            </a:r>
          </a:p>
          <a:p>
            <a:pPr>
              <a:lnSpc>
                <a:spcPct val="90000"/>
              </a:lnSpc>
            </a:pPr>
            <a:endParaRPr lang="en-US" sz="1500" i="0" dirty="0"/>
          </a:p>
        </p:txBody>
      </p:sp>
    </p:spTree>
    <p:extLst>
      <p:ext uri="{BB962C8B-B14F-4D97-AF65-F5344CB8AC3E}">
        <p14:creationId xmlns:p14="http://schemas.microsoft.com/office/powerpoint/2010/main" val="16003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085B-BABC-79F5-2163-69C50915B640}"/>
              </a:ext>
            </a:extLst>
          </p:cNvPr>
          <p:cNvSpPr>
            <a:spLocks noGrp="1"/>
          </p:cNvSpPr>
          <p:nvPr>
            <p:ph type="title"/>
          </p:nvPr>
        </p:nvSpPr>
        <p:spPr>
          <a:xfrm>
            <a:off x="6094412" y="982132"/>
            <a:ext cx="4802185" cy="1303867"/>
          </a:xfrm>
        </p:spPr>
        <p:txBody>
          <a:bodyPr>
            <a:normAutofit/>
          </a:bodyPr>
          <a:lstStyle/>
          <a:p>
            <a:r>
              <a:rPr lang="en-IN" b="1">
                <a:solidFill>
                  <a:srgbClr val="262626"/>
                </a:solidFill>
                <a:latin typeface="Times New Roman" panose="02020603050405020304" pitchFamily="18" charset="0"/>
                <a:cs typeface="Times New Roman" panose="02020603050405020304" pitchFamily="18" charset="0"/>
              </a:rPr>
              <a:t>Background study</a:t>
            </a:r>
            <a:endParaRPr lang="en-IN">
              <a:solidFill>
                <a:srgbClr val="262626"/>
              </a:solidFill>
            </a:endParaRPr>
          </a:p>
        </p:txBody>
      </p:sp>
      <p:sp>
        <p:nvSpPr>
          <p:cNvPr id="3" name="Content Placeholder 2">
            <a:extLst>
              <a:ext uri="{FF2B5EF4-FFF2-40B4-BE49-F238E27FC236}">
                <a16:creationId xmlns:a16="http://schemas.microsoft.com/office/drawing/2014/main" id="{55BFBCE2-3760-4EED-BE67-1D31A0145B5C}"/>
              </a:ext>
            </a:extLst>
          </p:cNvPr>
          <p:cNvSpPr>
            <a:spLocks noGrp="1"/>
          </p:cNvSpPr>
          <p:nvPr>
            <p:ph idx="1"/>
          </p:nvPr>
        </p:nvSpPr>
        <p:spPr>
          <a:xfrm>
            <a:off x="6094412" y="2556932"/>
            <a:ext cx="4802184" cy="3318936"/>
          </a:xfrm>
        </p:spPr>
        <p:txBody>
          <a:bodyPr>
            <a:normAutofit/>
          </a:bodyPr>
          <a:lstStyle/>
          <a:p>
            <a:pPr>
              <a:lnSpc>
                <a:spcPct val="90000"/>
              </a:lnSpc>
            </a:pPr>
            <a:r>
              <a:rPr lang="en-US" sz="1300" dirty="0">
                <a:solidFill>
                  <a:srgbClr val="262626"/>
                </a:solidFill>
                <a:latin typeface="Times New Roman" panose="02020603050405020304" pitchFamily="18" charset="0"/>
                <a:cs typeface="Times New Roman" panose="02020603050405020304" pitchFamily="18" charset="0"/>
              </a:rPr>
              <a:t>Collaborative filtering</a:t>
            </a:r>
            <a:r>
              <a:rPr lang="en-US" sz="1300" i="0" dirty="0">
                <a:solidFill>
                  <a:srgbClr val="262626"/>
                </a:solidFill>
                <a:effectLst/>
                <a:latin typeface="Times New Roman" panose="02020603050405020304" pitchFamily="18" charset="0"/>
                <a:cs typeface="Times New Roman" panose="02020603050405020304" pitchFamily="18" charset="0"/>
              </a:rPr>
              <a:t> provides suggestions on similar products and recommendations based on the similar profiles of its users.</a:t>
            </a:r>
          </a:p>
          <a:p>
            <a:pPr>
              <a:lnSpc>
                <a:spcPct val="90000"/>
              </a:lnSpc>
            </a:pPr>
            <a:r>
              <a:rPr lang="en-IN" sz="1300" dirty="0">
                <a:solidFill>
                  <a:srgbClr val="262626"/>
                </a:solidFill>
                <a:effectLst/>
                <a:latin typeface="Times New Roman" panose="02020603050405020304" pitchFamily="18" charset="0"/>
                <a:ea typeface="Calibri" panose="020F0502020204030204" pitchFamily="34" charset="0"/>
              </a:rPr>
              <a:t>For example, consider A and B are two users who are watching movies online on a specific platform, both of them watched the A1 movie and then watched the B2 movie(at different times). Now user B has watched movie A2, so this movie will also be for A who hadn’t watched that movie yet. </a:t>
            </a:r>
          </a:p>
          <a:p>
            <a:pPr>
              <a:lnSpc>
                <a:spcPct val="90000"/>
              </a:lnSpc>
            </a:pPr>
            <a:r>
              <a:rPr lang="en-IN" sz="1300" kern="1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There are mainly two types of collaborative filtering techniques Memory Based approach and the Model-Based approach. In Memory Based approach, the recommendation is done based on past activities, whereas in the model-based approach, some prediction will take place based on ratings, page viewing time, clicks, and so on.</a:t>
            </a:r>
            <a:endParaRPr lang="en-IN" sz="1300" kern="100" dirty="0">
              <a:solidFill>
                <a:srgbClr val="262626"/>
              </a:solidFill>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90000"/>
              </a:lnSpc>
              <a:spcAft>
                <a:spcPts val="800"/>
              </a:spcAft>
              <a:buNone/>
            </a:pPr>
            <a:endParaRPr lang="en-IN" sz="1300" kern="100" dirty="0">
              <a:solidFill>
                <a:srgbClr val="26262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IN" sz="1300" dirty="0">
              <a:solidFill>
                <a:srgbClr val="262626"/>
              </a:solidFill>
              <a:latin typeface="Times New Roman" panose="02020603050405020304" pitchFamily="18" charset="0"/>
              <a:cs typeface="Times New Roman" panose="02020603050405020304" pitchFamily="18" charset="0"/>
            </a:endParaRPr>
          </a:p>
          <a:p>
            <a:pPr>
              <a:lnSpc>
                <a:spcPct val="90000"/>
              </a:lnSpc>
            </a:pPr>
            <a:endParaRPr lang="en-IN" sz="1300" dirty="0">
              <a:solidFill>
                <a:srgbClr val="262626"/>
              </a:solidFill>
            </a:endParaRPr>
          </a:p>
        </p:txBody>
      </p:sp>
      <p:pic>
        <p:nvPicPr>
          <p:cNvPr id="4" name="Picture 3" descr="A diagram of a person riding a bicycle&#10;&#10;Description automatically generated with low confidence">
            <a:extLst>
              <a:ext uri="{FF2B5EF4-FFF2-40B4-BE49-F238E27FC236}">
                <a16:creationId xmlns:a16="http://schemas.microsoft.com/office/drawing/2014/main" id="{34FCF2D5-4874-8672-0551-0BA6D8EE7FD0}"/>
              </a:ext>
            </a:extLst>
          </p:cNvPr>
          <p:cNvPicPr>
            <a:picLocks noChangeAspect="1"/>
          </p:cNvPicPr>
          <p:nvPr/>
        </p:nvPicPr>
        <p:blipFill>
          <a:blip r:embed="rId3"/>
          <a:stretch>
            <a:fillRect/>
          </a:stretch>
        </p:blipFill>
        <p:spPr>
          <a:xfrm>
            <a:off x="1412683" y="2278324"/>
            <a:ext cx="3876801" cy="2122547"/>
          </a:xfrm>
          <a:prstGeom prst="rect">
            <a:avLst/>
          </a:prstGeom>
        </p:spPr>
      </p:pic>
    </p:spTree>
    <p:extLst>
      <p:ext uri="{BB962C8B-B14F-4D97-AF65-F5344CB8AC3E}">
        <p14:creationId xmlns:p14="http://schemas.microsoft.com/office/powerpoint/2010/main" val="330135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hree arrows on bullseye">
            <a:extLst>
              <a:ext uri="{FF2B5EF4-FFF2-40B4-BE49-F238E27FC236}">
                <a16:creationId xmlns:a16="http://schemas.microsoft.com/office/drawing/2014/main" id="{5EC7EC32-8DBF-61EC-CC28-FE366A8FBC3B}"/>
              </a:ext>
            </a:extLst>
          </p:cNvPr>
          <p:cNvPicPr>
            <a:picLocks noChangeAspect="1"/>
          </p:cNvPicPr>
          <p:nvPr/>
        </p:nvPicPr>
        <p:blipFill rotWithShape="1">
          <a:blip r:embed="rId2">
            <a:alphaModFix amt="35000"/>
          </a:blip>
          <a:srcRect t="14122"/>
          <a:stretch/>
        </p:blipFill>
        <p:spPr>
          <a:xfrm>
            <a:off x="20" y="10"/>
            <a:ext cx="12191980" cy="6857990"/>
          </a:xfrm>
          <a:prstGeom prst="rect">
            <a:avLst/>
          </a:prstGeom>
        </p:spPr>
      </p:pic>
      <p:sp>
        <p:nvSpPr>
          <p:cNvPr id="2" name="Title 1">
            <a:extLst>
              <a:ext uri="{FF2B5EF4-FFF2-40B4-BE49-F238E27FC236}">
                <a16:creationId xmlns:a16="http://schemas.microsoft.com/office/drawing/2014/main" id="{84BC4F5A-B086-F476-D17F-7988E784C9FD}"/>
              </a:ext>
            </a:extLst>
          </p:cNvPr>
          <p:cNvSpPr>
            <a:spLocks noGrp="1"/>
          </p:cNvSpPr>
          <p:nvPr>
            <p:ph type="title"/>
          </p:nvPr>
        </p:nvSpPr>
        <p:spPr/>
        <p:txBody>
          <a:bodyPr>
            <a:normAutofit/>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Objectives for the project</a:t>
            </a:r>
          </a:p>
        </p:txBody>
      </p:sp>
      <p:sp>
        <p:nvSpPr>
          <p:cNvPr id="3" name="Content Placeholder 2">
            <a:extLst>
              <a:ext uri="{FF2B5EF4-FFF2-40B4-BE49-F238E27FC236}">
                <a16:creationId xmlns:a16="http://schemas.microsoft.com/office/drawing/2014/main" id="{FD4C2320-B580-CA8E-819D-1B0C311FAA0A}"/>
              </a:ext>
            </a:extLst>
          </p:cNvPr>
          <p:cNvSpPr>
            <a:spLocks noGrp="1"/>
          </p:cNvSpPr>
          <p:nvPr>
            <p:ph idx="1"/>
          </p:nvPr>
        </p:nvSpPr>
        <p:spPr/>
        <p:txBody>
          <a:bodyPr>
            <a:normAutofit/>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Increase in revenue</a:t>
            </a:r>
          </a:p>
          <a:p>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r>
              <a:rPr lang="en-US" b="1" dirty="0">
                <a:solidFill>
                  <a:schemeClr val="accent2">
                    <a:lumMod val="50000"/>
                  </a:schemeClr>
                </a:solidFill>
                <a:latin typeface="Times New Roman" panose="02020603050405020304" pitchFamily="18" charset="0"/>
                <a:cs typeface="Times New Roman" panose="02020603050405020304" pitchFamily="18" charset="0"/>
              </a:rPr>
              <a:t>Customer Satisfaction</a:t>
            </a:r>
          </a:p>
          <a:p>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r>
              <a:rPr lang="en-US" b="1" dirty="0">
                <a:solidFill>
                  <a:schemeClr val="accent2">
                    <a:lumMod val="50000"/>
                  </a:schemeClr>
                </a:solidFill>
                <a:latin typeface="Times New Roman" panose="02020603050405020304" pitchFamily="18" charset="0"/>
                <a:cs typeface="Times New Roman" panose="02020603050405020304" pitchFamily="18" charset="0"/>
              </a:rPr>
              <a:t>Personalization</a:t>
            </a:r>
          </a:p>
          <a:p>
            <a:pPr marL="0" indent="0">
              <a:buNone/>
            </a:pP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1611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9CA7-3609-2FF4-E63E-110C8F1CDEC1}"/>
              </a:ext>
            </a:extLst>
          </p:cNvPr>
          <p:cNvSpPr>
            <a:spLocks noGrp="1"/>
          </p:cNvSpPr>
          <p:nvPr>
            <p:ph type="title"/>
          </p:nvPr>
        </p:nvSpPr>
        <p:spPr>
          <a:xfrm>
            <a:off x="804421" y="1719923"/>
            <a:ext cx="10583158" cy="880027"/>
          </a:xfrm>
        </p:spPr>
        <p:txBody>
          <a:bodyPr>
            <a:normAutofit/>
          </a:bodyPr>
          <a:lstStyle/>
          <a:p>
            <a:r>
              <a:rPr lang="en-US" b="1" dirty="0" err="1">
                <a:solidFill>
                  <a:srgbClr val="FFFFFF"/>
                </a:solidFill>
                <a:latin typeface="Times New Roman" panose="02020603050405020304" pitchFamily="18" charset="0"/>
                <a:cs typeface="Times New Roman" panose="02020603050405020304" pitchFamily="18" charset="0"/>
              </a:rPr>
              <a:t>DKKEts</a:t>
            </a:r>
            <a:r>
              <a:rPr lang="en-US" b="1" dirty="0">
                <a:solidFill>
                  <a:srgbClr val="FFFFFF"/>
                </a:solidFill>
                <a:latin typeface="Times New Roman" panose="02020603050405020304" pitchFamily="18" charset="0"/>
                <a:cs typeface="Times New Roman" panose="02020603050405020304" pitchFamily="18" charset="0"/>
              </a:rPr>
              <a:t> </a:t>
            </a:r>
            <a:r>
              <a:rPr lang="en-US" b="1" dirty="0" err="1">
                <a:solidFill>
                  <a:srgbClr val="FFFFFF"/>
                </a:solidFill>
                <a:latin typeface="Times New Roman" panose="02020603050405020304" pitchFamily="18" charset="0"/>
                <a:cs typeface="Times New Roman" panose="02020603050405020304" pitchFamily="18" charset="0"/>
              </a:rPr>
              <a:t>ataset</a:t>
            </a:r>
            <a:r>
              <a:rPr lang="en-US" b="1" dirty="0">
                <a:solidFill>
                  <a:srgbClr val="FFFFFF"/>
                </a:solidFill>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1CAAEF07-7155-749D-898C-975470E00C11}"/>
              </a:ext>
            </a:extLst>
          </p:cNvPr>
          <p:cNvSpPr>
            <a:spLocks noGrp="1"/>
          </p:cNvSpPr>
          <p:nvPr>
            <p:ph idx="1"/>
          </p:nvPr>
        </p:nvSpPr>
        <p:spPr>
          <a:xfrm>
            <a:off x="1197747" y="1419089"/>
            <a:ext cx="9601196" cy="4317661"/>
          </a:xfrm>
        </p:spPr>
        <p:txBody>
          <a:bodyPr>
            <a:normAutofit fontScale="92500" lnSpcReduction="10000"/>
          </a:bodyPr>
          <a:lstStyle/>
          <a:p>
            <a:pPr>
              <a:lnSpc>
                <a:spcPct val="90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dataset is chosen from Kaggle. It consists of 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wo CSV files—"rating.csv" and "movies.csv”:</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movie dataset consists of the following attributes:</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90000"/>
              </a:lnSpc>
              <a:spcAft>
                <a:spcPts val="800"/>
              </a:spcAft>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It indicates the unique id provided to every movie in the dataset.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‘title’: It indicates the name and the year of release of every movie.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‘genres’: It indicates the genres present in each movie.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rating dataset consists of the following attributes: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userId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It indicates the id provided to every user in the dataset.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movieId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It indicates the unique id provided to every movie in the dataset.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‘rating’: It indicates the rating given to the movies by the user on a scale of 1-5.</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‘timestamp’: it is a sequence of characters or encoded information identifying when a certain event occurred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94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2D-1910-279D-6869-C637EFF72EAB}"/>
              </a:ext>
            </a:extLst>
          </p:cNvPr>
          <p:cNvSpPr>
            <a:spLocks noGrp="1"/>
          </p:cNvSpPr>
          <p:nvPr>
            <p:ph type="title"/>
          </p:nvPr>
        </p:nvSpPr>
        <p:spPr>
          <a:xfrm>
            <a:off x="230082" y="754106"/>
            <a:ext cx="3660056" cy="456051"/>
          </a:xfrm>
        </p:spPr>
        <p:txBody>
          <a:bodyPr anchor="b">
            <a:normAutofit fontScale="90000"/>
          </a:bodyPr>
          <a:lstStyle/>
          <a:p>
            <a:r>
              <a:rPr lang="en-US" sz="2800" b="1" dirty="0">
                <a:solidFill>
                  <a:srgbClr val="262626"/>
                </a:solidFill>
                <a:latin typeface="Times New Roman" panose="02020603050405020304" pitchFamily="18" charset="0"/>
                <a:cs typeface="Times New Roman" panose="02020603050405020304" pitchFamily="18" charset="0"/>
              </a:rPr>
              <a:t>Data Visualization </a:t>
            </a:r>
          </a:p>
        </p:txBody>
      </p:sp>
      <p:sp>
        <p:nvSpPr>
          <p:cNvPr id="3" name="Content Placeholder 2">
            <a:extLst>
              <a:ext uri="{FF2B5EF4-FFF2-40B4-BE49-F238E27FC236}">
                <a16:creationId xmlns:a16="http://schemas.microsoft.com/office/drawing/2014/main" id="{E235E8B9-3D48-ED0F-7484-0547DF60EA8D}"/>
              </a:ext>
            </a:extLst>
          </p:cNvPr>
          <p:cNvSpPr>
            <a:spLocks noGrp="1"/>
          </p:cNvSpPr>
          <p:nvPr>
            <p:ph idx="1"/>
          </p:nvPr>
        </p:nvSpPr>
        <p:spPr>
          <a:xfrm>
            <a:off x="4075588" y="643204"/>
            <a:ext cx="7423954" cy="715078"/>
          </a:xfrm>
        </p:spPr>
        <p:txBody>
          <a:bodyPr>
            <a:normAutofit fontScale="85000" lnSpcReduction="20000"/>
          </a:bodyPr>
          <a:lstStyle/>
          <a:p>
            <a:pPr algn="ctr"/>
            <a:r>
              <a:rPr lang="en-US" sz="2000" dirty="0">
                <a:solidFill>
                  <a:srgbClr val="262626"/>
                </a:solidFill>
                <a:latin typeface="Times New Roman" panose="02020603050405020304" pitchFamily="18" charset="0"/>
                <a:cs typeface="Times New Roman" panose="02020603050405020304" pitchFamily="18" charset="0"/>
              </a:rPr>
              <a:t>Total number of ratings given to each movie </a:t>
            </a:r>
          </a:p>
          <a:p>
            <a:pPr algn="ctr"/>
            <a:r>
              <a:rPr lang="en-US" sz="2000" dirty="0">
                <a:solidFill>
                  <a:srgbClr val="262626"/>
                </a:solidFill>
                <a:latin typeface="Times New Roman" panose="02020603050405020304" pitchFamily="18" charset="0"/>
                <a:cs typeface="Times New Roman" panose="02020603050405020304" pitchFamily="18" charset="0"/>
              </a:rPr>
              <a:t>Here movies are represented by </a:t>
            </a:r>
            <a:r>
              <a:rPr lang="en-US" sz="2000" dirty="0" err="1">
                <a:solidFill>
                  <a:srgbClr val="262626"/>
                </a:solidFill>
                <a:latin typeface="Times New Roman" panose="02020603050405020304" pitchFamily="18" charset="0"/>
                <a:cs typeface="Times New Roman" panose="02020603050405020304" pitchFamily="18" charset="0"/>
              </a:rPr>
              <a:t>movieid</a:t>
            </a:r>
            <a:endParaRPr lang="en-US" sz="2000" dirty="0">
              <a:solidFill>
                <a:srgbClr val="262626"/>
              </a:solidFill>
              <a:latin typeface="Times New Roman" panose="02020603050405020304" pitchFamily="18" charset="0"/>
              <a:cs typeface="Times New Roman" panose="02020603050405020304" pitchFamily="18" charset="0"/>
            </a:endParaRPr>
          </a:p>
          <a:p>
            <a:pPr marL="0" indent="0" algn="ctr">
              <a:buNone/>
            </a:pPr>
            <a:endParaRPr lang="en-US" sz="1600" dirty="0">
              <a:solidFill>
                <a:srgbClr val="26262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3B414F-5E0A-11E0-42CD-50C668C09AC6}"/>
              </a:ext>
            </a:extLst>
          </p:cNvPr>
          <p:cNvPicPr>
            <a:picLocks noChangeAspect="1"/>
          </p:cNvPicPr>
          <p:nvPr/>
        </p:nvPicPr>
        <p:blipFill>
          <a:blip r:embed="rId3"/>
          <a:stretch>
            <a:fillRect/>
          </a:stretch>
        </p:blipFill>
        <p:spPr>
          <a:xfrm>
            <a:off x="692458" y="1358282"/>
            <a:ext cx="10813002" cy="4745611"/>
          </a:xfrm>
          <a:prstGeom prst="rect">
            <a:avLst/>
          </a:prstGeom>
          <a:ln w="57150" cmpd="thickThin">
            <a:solidFill>
              <a:srgbClr val="7F7F7F"/>
            </a:solidFill>
            <a:miter lim="800000"/>
          </a:ln>
        </p:spPr>
      </p:pic>
    </p:spTree>
    <p:extLst>
      <p:ext uri="{BB962C8B-B14F-4D97-AF65-F5344CB8AC3E}">
        <p14:creationId xmlns:p14="http://schemas.microsoft.com/office/powerpoint/2010/main" val="145222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10">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12">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6" name="Rectangle 16">
            <a:extLst>
              <a:ext uri="{FF2B5EF4-FFF2-40B4-BE49-F238E27FC236}">
                <a16:creationId xmlns:a16="http://schemas.microsoft.com/office/drawing/2014/main" id="{E6B80853-775B-47C1-A508-0AAD6FCE5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8">
            <a:extLst>
              <a:ext uri="{FF2B5EF4-FFF2-40B4-BE49-F238E27FC236}">
                <a16:creationId xmlns:a16="http://schemas.microsoft.com/office/drawing/2014/main" id="{9BF62520-0403-497A-958B-FD6E8037E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85" y="471792"/>
            <a:ext cx="11264630" cy="5914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0">
            <a:extLst>
              <a:ext uri="{FF2B5EF4-FFF2-40B4-BE49-F238E27FC236}">
                <a16:creationId xmlns:a16="http://schemas.microsoft.com/office/drawing/2014/main" id="{BB3A422A-21ED-464B-B2EF-EE5B061BE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744" y="635508"/>
            <a:ext cx="10954512" cy="5586984"/>
          </a:xfrm>
          <a:prstGeom prst="rect">
            <a:avLst/>
          </a:prstGeom>
          <a:noFill/>
          <a:ln w="22225"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CA2C2A-BD5B-0BF5-D117-DFA08EBE8659}"/>
              </a:ext>
            </a:extLst>
          </p:cNvPr>
          <p:cNvSpPr>
            <a:spLocks noGrp="1"/>
          </p:cNvSpPr>
          <p:nvPr>
            <p:ph type="title"/>
          </p:nvPr>
        </p:nvSpPr>
        <p:spPr>
          <a:xfrm>
            <a:off x="1573267" y="1115259"/>
            <a:ext cx="2833488" cy="4627483"/>
          </a:xfrm>
        </p:spPr>
        <p:txBody>
          <a:bodyPr vert="horz" lIns="91440" tIns="45720" rIns="91440" bIns="45720" rtlCol="0" anchor="ctr">
            <a:normAutofit/>
          </a:bodyPr>
          <a:lstStyle/>
          <a:p>
            <a:pPr defTabSz="374904"/>
            <a:r>
              <a:rPr lang="en-US" sz="3280" b="1" kern="1200" cap="none" dirty="0">
                <a:ln w="3175" cmpd="sng">
                  <a:noFill/>
                </a:ln>
                <a:solidFill>
                  <a:schemeClr val="tx1"/>
                </a:solidFill>
                <a:effectLst/>
                <a:latin typeface="Times New Roman" panose="02020603050405020304" pitchFamily="18" charset="0"/>
                <a:ea typeface="+mj-ea"/>
                <a:cs typeface="Times New Roman" panose="02020603050405020304" pitchFamily="18" charset="0"/>
              </a:rPr>
              <a:t>Data Visualization</a:t>
            </a:r>
            <a:br>
              <a:rPr lang="en-US" sz="3280" b="1" kern="1200" cap="none" dirty="0">
                <a:ln w="3175" cmpd="sng">
                  <a:noFill/>
                </a:ln>
                <a:solidFill>
                  <a:schemeClr val="tx1"/>
                </a:solidFill>
                <a:effectLst/>
                <a:latin typeface="Times New Roman" panose="02020603050405020304" pitchFamily="18" charset="0"/>
                <a:ea typeface="+mj-ea"/>
                <a:cs typeface="Times New Roman" panose="02020603050405020304" pitchFamily="18" charset="0"/>
              </a:rPr>
            </a:br>
            <a:r>
              <a:rPr lang="en-US" sz="3280" b="1" kern="1200" cap="none" dirty="0">
                <a:ln w="3175" cmpd="sng">
                  <a:noFill/>
                </a:ln>
                <a:solidFill>
                  <a:schemeClr val="tx1"/>
                </a:solidFill>
                <a:effectLst/>
                <a:latin typeface="Times New Roman" panose="02020603050405020304" pitchFamily="18" charset="0"/>
                <a:ea typeface="+mj-ea"/>
                <a:cs typeface="Times New Roman" panose="02020603050405020304" pitchFamily="18" charset="0"/>
              </a:rPr>
              <a:t>(</a:t>
            </a:r>
            <a:r>
              <a:rPr lang="en-US" sz="3280" b="1" kern="1200" cap="none" dirty="0" err="1">
                <a:ln w="3175" cmpd="sng">
                  <a:noFill/>
                </a:ln>
                <a:solidFill>
                  <a:schemeClr val="tx1"/>
                </a:solidFill>
                <a:effectLst/>
                <a:latin typeface="Times New Roman" panose="02020603050405020304" pitchFamily="18" charset="0"/>
                <a:ea typeface="+mj-ea"/>
                <a:cs typeface="Times New Roman" panose="02020603050405020304" pitchFamily="18" charset="0"/>
              </a:rPr>
              <a:t>Contd</a:t>
            </a:r>
            <a:r>
              <a:rPr lang="en-US" sz="3280" b="1" kern="1200" cap="none" dirty="0">
                <a:ln w="3175" cmpd="sng">
                  <a:noFill/>
                </a:ln>
                <a:solidFill>
                  <a:schemeClr val="tx1"/>
                </a:solidFill>
                <a:effectLst/>
                <a:latin typeface="Times New Roman" panose="02020603050405020304" pitchFamily="18" charset="0"/>
                <a:ea typeface="+mj-ea"/>
                <a:cs typeface="Times New Roman" panose="02020603050405020304" pitchFamily="18" charset="0"/>
              </a:rPr>
              <a:t>) </a:t>
            </a:r>
            <a:endParaRPr lang="en-US" sz="4000" kern="1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19D1AE-F7BF-B83C-F059-832014EAC8DB}"/>
              </a:ext>
            </a:extLst>
          </p:cNvPr>
          <p:cNvSpPr>
            <a:spLocks noGrp="1"/>
          </p:cNvSpPr>
          <p:nvPr>
            <p:ph sz="half" idx="1"/>
          </p:nvPr>
        </p:nvSpPr>
        <p:spPr>
          <a:xfrm>
            <a:off x="4992505" y="2208297"/>
            <a:ext cx="2772344" cy="2328124"/>
          </a:xfrm>
        </p:spPr>
        <p:txBody>
          <a:bodyPr/>
          <a:lstStyle/>
          <a:p>
            <a:pPr marL="0" indent="0" defTabSz="479877">
              <a:spcBef>
                <a:spcPts val="525"/>
              </a:spcBef>
              <a:spcAft>
                <a:spcPts val="492"/>
              </a:spcAft>
              <a:buNone/>
            </a:pPr>
            <a:endParaRPr lang="en-US" sz="1469" kern="1200" cap="none">
              <a:solidFill>
                <a:schemeClr val="tx1"/>
              </a:solidFill>
              <a:effectLst/>
              <a:latin typeface="Times New Roman" panose="02020603050405020304" pitchFamily="18" charset="0"/>
              <a:ea typeface="+mn-ea"/>
              <a:cs typeface="Times New Roman" panose="02020603050405020304" pitchFamily="18" charset="0"/>
            </a:endParaRPr>
          </a:p>
          <a:p>
            <a:endParaRPr lang="en-IN" dirty="0"/>
          </a:p>
        </p:txBody>
      </p:sp>
      <p:sp>
        <p:nvSpPr>
          <p:cNvPr id="5" name="Content Placeholder 4">
            <a:extLst>
              <a:ext uri="{FF2B5EF4-FFF2-40B4-BE49-F238E27FC236}">
                <a16:creationId xmlns:a16="http://schemas.microsoft.com/office/drawing/2014/main" id="{0DC411C1-6569-7FB9-C732-A2CC905AA8C0}"/>
              </a:ext>
            </a:extLst>
          </p:cNvPr>
          <p:cNvSpPr>
            <a:spLocks noGrp="1"/>
          </p:cNvSpPr>
          <p:nvPr>
            <p:ph sz="half" idx="2"/>
          </p:nvPr>
        </p:nvSpPr>
        <p:spPr>
          <a:xfrm>
            <a:off x="985421" y="804360"/>
            <a:ext cx="5719355" cy="2328124"/>
          </a:xfrm>
        </p:spPr>
        <p:txBody>
          <a:bodyPr>
            <a:normAutofit/>
          </a:bodyPr>
          <a:lstStyle/>
          <a:p>
            <a:pPr marL="119969" indent="-119969" defTabSz="479877">
              <a:spcBef>
                <a:spcPts val="525"/>
              </a:spcBef>
              <a:spcAft>
                <a:spcPts val="492"/>
              </a:spcAft>
            </a:pPr>
            <a:r>
              <a:rPr lang="en-IN" sz="2000" kern="1200" cap="none" dirty="0">
                <a:solidFill>
                  <a:schemeClr val="tx1"/>
                </a:solidFill>
                <a:effectLst/>
                <a:latin typeface="+mj-lt"/>
                <a:ea typeface="+mn-ea"/>
                <a:cs typeface="Times New Roman" panose="02020603050405020304" pitchFamily="18" charset="0"/>
              </a:rPr>
              <a:t>Movies with their timestamp ratings in decreasing order</a:t>
            </a:r>
            <a:endParaRPr lang="en-IN" sz="2000" dirty="0">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1D133AC6-6DAD-2397-140B-0E2176321F0C}"/>
              </a:ext>
            </a:extLst>
          </p:cNvPr>
          <p:cNvPicPr>
            <a:picLocks noChangeAspect="1"/>
          </p:cNvPicPr>
          <p:nvPr/>
        </p:nvPicPr>
        <p:blipFill>
          <a:blip r:embed="rId5"/>
          <a:stretch>
            <a:fillRect/>
          </a:stretch>
        </p:blipFill>
        <p:spPr>
          <a:xfrm>
            <a:off x="985421" y="1455938"/>
            <a:ext cx="10175661" cy="4758596"/>
          </a:xfrm>
          <a:prstGeom prst="rect">
            <a:avLst/>
          </a:prstGeom>
        </p:spPr>
      </p:pic>
    </p:spTree>
    <p:extLst>
      <p:ext uri="{BB962C8B-B14F-4D97-AF65-F5344CB8AC3E}">
        <p14:creationId xmlns:p14="http://schemas.microsoft.com/office/powerpoint/2010/main" val="11003172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1066</TotalTime>
  <Words>1056</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Times New Roman</vt:lpstr>
      <vt:lpstr>Organic</vt:lpstr>
      <vt:lpstr> Movie Recommendation System </vt:lpstr>
      <vt:lpstr>Topics Covered</vt:lpstr>
      <vt:lpstr>Problem Description</vt:lpstr>
      <vt:lpstr>Background study</vt:lpstr>
      <vt:lpstr>Background study</vt:lpstr>
      <vt:lpstr>Objectives for the project</vt:lpstr>
      <vt:lpstr>DKKEts ataset Description</vt:lpstr>
      <vt:lpstr>Data Visualization </vt:lpstr>
      <vt:lpstr>Data Visualization (Contd) </vt:lpstr>
      <vt:lpstr>PowerPoint Presentation</vt:lpstr>
      <vt:lpstr>Data Visualization (Contd)</vt:lpstr>
      <vt:lpstr>Data Visualization (Contd)</vt:lpstr>
      <vt:lpstr>PowerPoint Presentation</vt:lpstr>
      <vt:lpstr>Model explanation</vt:lpstr>
      <vt:lpstr>Results Obtained</vt:lpstr>
      <vt:lpstr>Future scope of the project</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Vishruti Srivastava</dc:creator>
  <cp:lastModifiedBy>sandeep aggarwal</cp:lastModifiedBy>
  <cp:revision>7</cp:revision>
  <dcterms:created xsi:type="dcterms:W3CDTF">2023-05-01T07:05:48Z</dcterms:created>
  <dcterms:modified xsi:type="dcterms:W3CDTF">2023-06-06T05:02:15Z</dcterms:modified>
</cp:coreProperties>
</file>