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7" r:id="rId8"/>
    <p:sldId id="295" r:id="rId9"/>
    <p:sldId id="294" r:id="rId10"/>
    <p:sldId id="296" r:id="rId11"/>
    <p:sldId id="299" r:id="rId12"/>
    <p:sldId id="29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1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2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05" y="3173031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IBM HR Analytics Employee Attrition &amp; Performance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18805" y="2698312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Summary Statistics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Extract Information from a First Look (Blindly)</a:t>
            </a:r>
            <a:br>
              <a:rPr lang="en-US" sz="2800" dirty="0" smtClean="0"/>
            </a:br>
            <a:r>
              <a:rPr lang="en-US" sz="2800" dirty="0" smtClean="0"/>
              <a:t>(More scale - More you ‘ll see it fast)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Ask – Visualize – Answer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Brute force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Single point </a:t>
            </a:r>
            <a:r>
              <a:rPr lang="en-US" sz="3600" dirty="0" smtClean="0"/>
              <a:t>indicators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Ratios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Reporting mindset</a:t>
            </a:r>
          </a:p>
        </p:txBody>
      </p:sp>
    </p:spTree>
    <p:extLst>
      <p:ext uri="{BB962C8B-B14F-4D97-AF65-F5344CB8AC3E}">
        <p14:creationId xmlns:p14="http://schemas.microsoft.com/office/powerpoint/2010/main" val="293710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861"/>
            <a:ext cx="10515600" cy="1915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5975"/>
            <a:ext cx="10515600" cy="2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6"/>
            <a:ext cx="10058400" cy="1450757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employee performance </a:t>
            </a:r>
            <a:r>
              <a:rPr lang="en-US" dirty="0" smtClean="0"/>
              <a:t>criteria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employee performance criteria</a:t>
            </a:r>
          </a:p>
          <a:p>
            <a:pPr lvl="1"/>
            <a:r>
              <a:rPr lang="en-US" dirty="0" smtClean="0"/>
              <a:t>All employees evaluated as “outstanding” or “Excellent”</a:t>
            </a:r>
          </a:p>
          <a:p>
            <a:r>
              <a:rPr lang="en-US" dirty="0" smtClean="0"/>
              <a:t>Personal influences</a:t>
            </a:r>
          </a:p>
          <a:p>
            <a:r>
              <a:rPr lang="en-US" dirty="0" smtClean="0"/>
              <a:t>Professional influences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0344"/>
              </p:ext>
            </p:extLst>
          </p:nvPr>
        </p:nvGraphicFramePr>
        <p:xfrm>
          <a:off x="838200" y="1552953"/>
          <a:ext cx="10515600" cy="4455961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96703490"/>
                    </a:ext>
                  </a:extLst>
                </a:gridCol>
              </a:tblGrid>
              <a:tr h="719945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In the survey of "Work Environment Satisfaction Level" 30% of who voted low </a:t>
                      </a:r>
                      <a:r>
                        <a:rPr lang="en-US" dirty="0" err="1">
                          <a:effectLst/>
                        </a:rPr>
                        <a:t>leaft</a:t>
                      </a:r>
                      <a:r>
                        <a:rPr lang="en-US" dirty="0">
                          <a:effectLst/>
                        </a:rPr>
                        <a:t> work and 66% of them from R&amp;D department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D04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6480"/>
                  </a:ext>
                </a:extLst>
              </a:tr>
              <a:tr h="546902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50% of my attrition are single people and 64% of them are males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8855"/>
                  </a:ext>
                </a:extLst>
              </a:tr>
              <a:tr h="719945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56% of the employees who had high level of involvement left last year , 24% are research scientist and 23% are sales </a:t>
                      </a:r>
                      <a:r>
                        <a:rPr lang="en-US" dirty="0" err="1">
                          <a:effectLst/>
                        </a:rPr>
                        <a:t>excutive</a:t>
                      </a:r>
                      <a:r>
                        <a:rPr lang="en-US" dirty="0">
                          <a:effectLst/>
                        </a:rPr>
                        <a:t> and laboratory technician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0229"/>
                  </a:ext>
                </a:extLst>
              </a:tr>
              <a:tr h="421222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31% who were satisfied with their job left last year and 33% of </a:t>
                      </a:r>
                      <a:r>
                        <a:rPr lang="en-US" dirty="0" smtClean="0">
                          <a:effectLst/>
                        </a:rPr>
                        <a:t>them </a:t>
                      </a:r>
                      <a:r>
                        <a:rPr lang="en-US" dirty="0">
                          <a:effectLst/>
                        </a:rPr>
                        <a:t>are sales </a:t>
                      </a:r>
                      <a:r>
                        <a:rPr lang="en-US" dirty="0" err="1">
                          <a:effectLst/>
                        </a:rPr>
                        <a:t>excutives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>
                    <a:lnL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50984"/>
                  </a:ext>
                </a:extLst>
              </a:tr>
              <a:tr h="404163"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44% who had work life balance with excellent performance rate left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9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59601"/>
                  </a:ext>
                </a:extLst>
              </a:tr>
              <a:tr h="404163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They cost the company of average salaries 63204 rupees per month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5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29904"/>
                  </a:ext>
                </a:extLst>
              </a:tr>
              <a:tr h="416050"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They cost the company 66,220 for training rupees per month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305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5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4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55340"/>
                  </a:ext>
                </a:extLst>
              </a:tr>
              <a:tr h="463598"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36% just started working in the company 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104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4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4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11150"/>
                  </a:ext>
                </a:extLst>
              </a:tr>
              <a:tr h="359973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41% worked for other one company before </a:t>
                      </a:r>
                    </a:p>
                  </a:txBody>
                  <a:tcPr marL="28575" marR="28575" marT="0" marB="0">
                    <a:lnL w="9525" cap="flat" cmpd="sng" algn="ctr">
                      <a:solidFill>
                        <a:srgbClr val="7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3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ime </a:t>
            </a:r>
            <a:r>
              <a:rPr lang="en-US" sz="2400" dirty="0"/>
              <a:t>frame is "Last </a:t>
            </a:r>
            <a:r>
              <a:rPr lang="en-US" sz="2400" dirty="0" smtClean="0"/>
              <a:t>Year“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Company is Stable with positive projection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Personal influences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Professional influences</a:t>
            </a:r>
          </a:p>
        </p:txBody>
      </p:sp>
    </p:spTree>
    <p:extLst>
      <p:ext uri="{BB962C8B-B14F-4D97-AF65-F5344CB8AC3E}">
        <p14:creationId xmlns:p14="http://schemas.microsoft.com/office/powerpoint/2010/main" val="353553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Employee Performance </a:t>
            </a:r>
            <a:r>
              <a:rPr lang="en-US" dirty="0"/>
              <a:t>C</a:t>
            </a:r>
            <a:r>
              <a:rPr lang="en-US" dirty="0" smtClean="0"/>
              <a:t>riteria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All employees evaluated as “outstanding” or “Excellent”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Between Age and Attrition we found that younger people leaves more (Right – Skewed )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Between Departments and Attrition HR department has the Highest value of Attrition (30% of HR)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People with HR Educational Background also has the Higher Percentage 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Males and Females Attrition Percentage (Males is higher 62%)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Job role (</a:t>
            </a:r>
            <a:r>
              <a:rPr lang="en-US" sz="2000" dirty="0"/>
              <a:t>R</a:t>
            </a:r>
            <a:r>
              <a:rPr lang="en-US" sz="2000" dirty="0" smtClean="0"/>
              <a:t>esearch Director) has a highest percentage of attrition  23.8% and the lowest Manufacturing Director 11%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ork Environment Satisfaction Level (people with low level have more chance to leave the company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Single Category has higher chance to leave than Marriage Category 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Years at company is a right – skewed Data so the shorter years the high chance to leave the company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 More People take time to train in the last year the lower chance to leave 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Years with current Manager The more they stayed with same manager the more stability in the position </a:t>
            </a:r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3147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0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1" y="266418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Recommendation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32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387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IBM HR Analytics Employee Attrition &amp; Performance </vt:lpstr>
      <vt:lpstr>Our Approach</vt:lpstr>
      <vt:lpstr>Analysis Metrics</vt:lpstr>
      <vt:lpstr>Analysis</vt:lpstr>
      <vt:lpstr>Analysis</vt:lpstr>
      <vt:lpstr>Reporting Mindset</vt:lpstr>
      <vt:lpstr>Insights</vt:lpstr>
      <vt:lpstr>Insights</vt:lpstr>
      <vt:lpstr>Recommendation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2022-06-14T06:13:21Z</dcterms:created>
  <dcterms:modified xsi:type="dcterms:W3CDTF">2022-06-14T14:35:06Z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