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3" r:id="rId5"/>
    <p:sldId id="270" r:id="rId6"/>
    <p:sldId id="26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3211D8-CFC3-4E28-B06D-3E611C096C49}" v="2" dt="2020-08-31T14:04:57.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59"/>
    <p:restoredTop sz="96327"/>
  </p:normalViewPr>
  <p:slideViewPr>
    <p:cSldViewPr snapToGrid="0" snapToObjects="1">
      <p:cViewPr varScale="1">
        <p:scale>
          <a:sx n="86" d="100"/>
          <a:sy n="86" d="100"/>
        </p:scale>
        <p:origin x="83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Rana" userId="3393bdb814f82710" providerId="LiveId" clId="{6E3211D8-CFC3-4E28-B06D-3E611C096C49}"/>
    <pc:docChg chg="custSel addSld delSld modSld">
      <pc:chgData name="Shubham Rana" userId="3393bdb814f82710" providerId="LiveId" clId="{6E3211D8-CFC3-4E28-B06D-3E611C096C49}" dt="2020-09-01T01:15:57.283" v="26" actId="14100"/>
      <pc:docMkLst>
        <pc:docMk/>
      </pc:docMkLst>
      <pc:sldChg chg="modSp mod">
        <pc:chgData name="Shubham Rana" userId="3393bdb814f82710" providerId="LiveId" clId="{6E3211D8-CFC3-4E28-B06D-3E611C096C49}" dt="2020-08-31T14:08:23.074" v="3" actId="20577"/>
        <pc:sldMkLst>
          <pc:docMk/>
          <pc:sldMk cId="1502601521" sldId="257"/>
        </pc:sldMkLst>
        <pc:spChg chg="mod">
          <ac:chgData name="Shubham Rana" userId="3393bdb814f82710" providerId="LiveId" clId="{6E3211D8-CFC3-4E28-B06D-3E611C096C49}" dt="2020-08-31T14:08:23.074" v="3" actId="20577"/>
          <ac:spMkLst>
            <pc:docMk/>
            <pc:sldMk cId="1502601521" sldId="257"/>
            <ac:spMk id="3" creationId="{22FD36CB-1B37-F54B-83AD-8B39647BCF61}"/>
          </ac:spMkLst>
        </pc:spChg>
      </pc:sldChg>
      <pc:sldChg chg="modSp mod">
        <pc:chgData name="Shubham Rana" userId="3393bdb814f82710" providerId="LiveId" clId="{6E3211D8-CFC3-4E28-B06D-3E611C096C49}" dt="2020-08-31T14:04:22.483" v="0" actId="20577"/>
        <pc:sldMkLst>
          <pc:docMk/>
          <pc:sldMk cId="3467397671" sldId="259"/>
        </pc:sldMkLst>
        <pc:spChg chg="mod">
          <ac:chgData name="Shubham Rana" userId="3393bdb814f82710" providerId="LiveId" clId="{6E3211D8-CFC3-4E28-B06D-3E611C096C49}" dt="2020-08-31T14:04:22.483" v="0" actId="20577"/>
          <ac:spMkLst>
            <pc:docMk/>
            <pc:sldMk cId="3467397671" sldId="259"/>
            <ac:spMk id="3" creationId="{257BE4AA-C314-F849-975A-A92B3745DA48}"/>
          </ac:spMkLst>
        </pc:spChg>
      </pc:sldChg>
      <pc:sldChg chg="addSp delSp modSp mod">
        <pc:chgData name="Shubham Rana" userId="3393bdb814f82710" providerId="LiveId" clId="{6E3211D8-CFC3-4E28-B06D-3E611C096C49}" dt="2020-09-01T01:15:57.283" v="26" actId="14100"/>
        <pc:sldMkLst>
          <pc:docMk/>
          <pc:sldMk cId="1205559584" sldId="263"/>
        </pc:sldMkLst>
        <pc:spChg chg="mod">
          <ac:chgData name="Shubham Rana" userId="3393bdb814f82710" providerId="LiveId" clId="{6E3211D8-CFC3-4E28-B06D-3E611C096C49}" dt="2020-08-31T14:08:41.773" v="4" actId="403"/>
          <ac:spMkLst>
            <pc:docMk/>
            <pc:sldMk cId="1205559584" sldId="263"/>
            <ac:spMk id="2" creationId="{D8B62C7E-621B-3344-BA91-BD5C52D84A6A}"/>
          </ac:spMkLst>
        </pc:spChg>
        <pc:spChg chg="mod">
          <ac:chgData name="Shubham Rana" userId="3393bdb814f82710" providerId="LiveId" clId="{6E3211D8-CFC3-4E28-B06D-3E611C096C49}" dt="2020-09-01T01:11:39.628" v="10" actId="20577"/>
          <ac:spMkLst>
            <pc:docMk/>
            <pc:sldMk cId="1205559584" sldId="263"/>
            <ac:spMk id="3" creationId="{7FD3FD24-1146-BD43-8570-87E1E5B53230}"/>
          </ac:spMkLst>
        </pc:spChg>
        <pc:picChg chg="add del">
          <ac:chgData name="Shubham Rana" userId="3393bdb814f82710" providerId="LiveId" clId="{6E3211D8-CFC3-4E28-B06D-3E611C096C49}" dt="2020-09-01T01:13:57.119" v="19" actId="478"/>
          <ac:picMkLst>
            <pc:docMk/>
            <pc:sldMk cId="1205559584" sldId="263"/>
            <ac:picMk id="4" creationId="{8A3EB280-D7F8-46F0-AAEF-39326D438820}"/>
          </ac:picMkLst>
        </pc:picChg>
        <pc:picChg chg="add mod">
          <ac:chgData name="Shubham Rana" userId="3393bdb814f82710" providerId="LiveId" clId="{6E3211D8-CFC3-4E28-B06D-3E611C096C49}" dt="2020-09-01T01:14:03.433" v="22" actId="1076"/>
          <ac:picMkLst>
            <pc:docMk/>
            <pc:sldMk cId="1205559584" sldId="263"/>
            <ac:picMk id="5" creationId="{E85C53F8-7A60-4C36-B96D-5C4DB94ED199}"/>
          </ac:picMkLst>
        </pc:picChg>
        <pc:picChg chg="mod">
          <ac:chgData name="Shubham Rana" userId="3393bdb814f82710" providerId="LiveId" clId="{6E3211D8-CFC3-4E28-B06D-3E611C096C49}" dt="2020-09-01T01:15:57.283" v="26" actId="14100"/>
          <ac:picMkLst>
            <pc:docMk/>
            <pc:sldMk cId="1205559584" sldId="263"/>
            <ac:picMk id="8" creationId="{9C954545-2A6C-4D2F-8E83-A94DD936A8AC}"/>
          </ac:picMkLst>
        </pc:picChg>
        <pc:picChg chg="del">
          <ac:chgData name="Shubham Rana" userId="3393bdb814f82710" providerId="LiveId" clId="{6E3211D8-CFC3-4E28-B06D-3E611C096C49}" dt="2020-09-01T01:13:58.676" v="20" actId="478"/>
          <ac:picMkLst>
            <pc:docMk/>
            <pc:sldMk cId="1205559584" sldId="263"/>
            <ac:picMk id="10" creationId="{B9B47A83-EF9D-42C2-8DF9-18FB8E666A5F}"/>
          </ac:picMkLst>
        </pc:picChg>
      </pc:sldChg>
      <pc:sldChg chg="modSp del mod">
        <pc:chgData name="Shubham Rana" userId="3393bdb814f82710" providerId="LiveId" clId="{6E3211D8-CFC3-4E28-B06D-3E611C096C49}" dt="2020-09-01T01:12:13.825" v="15" actId="2696"/>
        <pc:sldMkLst>
          <pc:docMk/>
          <pc:sldMk cId="3146514290" sldId="269"/>
        </pc:sldMkLst>
        <pc:spChg chg="mod">
          <ac:chgData name="Shubham Rana" userId="3393bdb814f82710" providerId="LiveId" clId="{6E3211D8-CFC3-4E28-B06D-3E611C096C49}" dt="2020-08-31T14:08:47.111" v="5" actId="403"/>
          <ac:spMkLst>
            <pc:docMk/>
            <pc:sldMk cId="3146514290" sldId="269"/>
            <ac:spMk id="2" creationId="{D8B62C7E-621B-3344-BA91-BD5C52D84A6A}"/>
          </ac:spMkLst>
        </pc:spChg>
        <pc:spChg chg="mod">
          <ac:chgData name="Shubham Rana" userId="3393bdb814f82710" providerId="LiveId" clId="{6E3211D8-CFC3-4E28-B06D-3E611C096C49}" dt="2020-08-31T14:05:06.432" v="1" actId="313"/>
          <ac:spMkLst>
            <pc:docMk/>
            <pc:sldMk cId="3146514290" sldId="269"/>
            <ac:spMk id="3" creationId="{7FD3FD24-1146-BD43-8570-87E1E5B53230}"/>
          </ac:spMkLst>
        </pc:spChg>
      </pc:sldChg>
      <pc:sldChg chg="addSp delSp modSp add mod">
        <pc:chgData name="Shubham Rana" userId="3393bdb814f82710" providerId="LiveId" clId="{6E3211D8-CFC3-4E28-B06D-3E611C096C49}" dt="2020-09-01T01:14:10.987" v="24" actId="1076"/>
        <pc:sldMkLst>
          <pc:docMk/>
          <pc:sldMk cId="3433875196" sldId="270"/>
        </pc:sldMkLst>
        <pc:spChg chg="mod">
          <ac:chgData name="Shubham Rana" userId="3393bdb814f82710" providerId="LiveId" clId="{6E3211D8-CFC3-4E28-B06D-3E611C096C49}" dt="2020-09-01T01:12:01.930" v="13" actId="20577"/>
          <ac:spMkLst>
            <pc:docMk/>
            <pc:sldMk cId="3433875196" sldId="270"/>
            <ac:spMk id="3" creationId="{7FD3FD24-1146-BD43-8570-87E1E5B53230}"/>
          </ac:spMkLst>
        </pc:spChg>
        <pc:picChg chg="del">
          <ac:chgData name="Shubham Rana" userId="3393bdb814f82710" providerId="LiveId" clId="{6E3211D8-CFC3-4E28-B06D-3E611C096C49}" dt="2020-09-01T01:14:06.120" v="23" actId="478"/>
          <ac:picMkLst>
            <pc:docMk/>
            <pc:sldMk cId="3433875196" sldId="270"/>
            <ac:picMk id="5" creationId="{A9846B9B-8383-425E-A177-42BE1AFDD9B8}"/>
          </ac:picMkLst>
        </pc:picChg>
        <pc:picChg chg="add mod">
          <ac:chgData name="Shubham Rana" userId="3393bdb814f82710" providerId="LiveId" clId="{6E3211D8-CFC3-4E28-B06D-3E611C096C49}" dt="2020-09-01T01:14:10.987" v="24" actId="1076"/>
          <ac:picMkLst>
            <pc:docMk/>
            <pc:sldMk cId="3433875196" sldId="270"/>
            <ac:picMk id="6" creationId="{75FDB108-9946-4842-BEA8-6CA5ACA4D75C}"/>
          </ac:picMkLst>
        </pc:picChg>
      </pc:sldChg>
      <pc:sldChg chg="add del">
        <pc:chgData name="Shubham Rana" userId="3393bdb814f82710" providerId="LiveId" clId="{6E3211D8-CFC3-4E28-B06D-3E611C096C49}" dt="2020-09-01T01:12:07.284" v="14" actId="2696"/>
        <pc:sldMkLst>
          <pc:docMk/>
          <pc:sldMk cId="3861503019"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hyperlink" Target="https://cseweb.ucsd.edu/~jmcauley/datasets.html#google_local" TargetMode="External"/><Relationship Id="rId2" Type="http://schemas.openxmlformats.org/officeDocument/2006/relationships/hyperlink" Target="https://jmcauley.ucsd.edu/data/amazon/"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bigquery.cloud.google.com/dataset/bigquery-public-data:stackoverflow" TargetMode="External"/><Relationship Id="rId2" Type="http://schemas.openxmlformats.org/officeDocument/2006/relationships/hyperlink" Target="https://sites.google.com/eng.ucsd.edu/ucsdbookgraph/reviews"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F4A6-FC59-2D4B-8538-1038D2006678}"/>
              </a:ext>
            </a:extLst>
          </p:cNvPr>
          <p:cNvSpPr>
            <a:spLocks noGrp="1"/>
          </p:cNvSpPr>
          <p:nvPr>
            <p:ph type="ctrTitle"/>
          </p:nvPr>
        </p:nvSpPr>
        <p:spPr>
          <a:xfrm>
            <a:off x="4314549" y="1074197"/>
            <a:ext cx="6338656" cy="1851551"/>
          </a:xfrm>
        </p:spPr>
        <p:txBody>
          <a:bodyPr/>
          <a:lstStyle/>
          <a:p>
            <a:r>
              <a:rPr lang="en-US" sz="2800" b="1" dirty="0">
                <a:latin typeface="Times New Roman" panose="02020603050405020304" pitchFamily="18" charset="0"/>
                <a:cs typeface="Times New Roman" panose="02020603050405020304" pitchFamily="18" charset="0"/>
              </a:rPr>
              <a:t>Applications of data science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(COMP 8240)</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Major project proposal</a:t>
            </a:r>
          </a:p>
        </p:txBody>
      </p:sp>
      <p:sp>
        <p:nvSpPr>
          <p:cNvPr id="3" name="Subtitle 2">
            <a:extLst>
              <a:ext uri="{FF2B5EF4-FFF2-40B4-BE49-F238E27FC236}">
                <a16:creationId xmlns:a16="http://schemas.microsoft.com/office/drawing/2014/main" id="{2F400C0A-0D5C-524E-86DC-AEDF4E1FCCDE}"/>
              </a:ext>
            </a:extLst>
          </p:cNvPr>
          <p:cNvSpPr>
            <a:spLocks noGrp="1"/>
          </p:cNvSpPr>
          <p:nvPr>
            <p:ph type="subTitle" idx="1"/>
          </p:nvPr>
        </p:nvSpPr>
        <p:spPr>
          <a:xfrm>
            <a:off x="5258612" y="3036162"/>
            <a:ext cx="4070883" cy="2225445"/>
          </a:xfrm>
        </p:spPr>
        <p:txBody>
          <a:bodyPr>
            <a:noAutofit/>
          </a:bodyPr>
          <a:lstStyle/>
          <a:p>
            <a:pPr algn="l"/>
            <a:endParaRPr lang="en-US" sz="2000" b="1" u="sng" dirty="0">
              <a:latin typeface="Times New Roman" panose="02020603050405020304" pitchFamily="18" charset="0"/>
              <a:cs typeface="Times New Roman" panose="02020603050405020304" pitchFamily="18" charset="0"/>
            </a:endParaRPr>
          </a:p>
          <a:p>
            <a:pPr algn="l"/>
            <a:r>
              <a:rPr lang="en-US" sz="2000" b="1" u="sng" dirty="0">
                <a:latin typeface="Times New Roman" panose="02020603050405020304" pitchFamily="18" charset="0"/>
                <a:cs typeface="Times New Roman" panose="02020603050405020304" pitchFamily="18" charset="0"/>
              </a:rPr>
              <a:t>Group S</a:t>
            </a:r>
            <a:r>
              <a:rPr lang="en-US" sz="2000" b="1" dirty="0">
                <a:latin typeface="Times New Roman" panose="02020603050405020304" pitchFamily="18" charset="0"/>
                <a:cs typeface="Times New Roman" panose="02020603050405020304" pitchFamily="18" charset="0"/>
              </a:rPr>
              <a:t>:</a:t>
            </a:r>
          </a:p>
          <a:p>
            <a:pPr algn="l"/>
            <a:r>
              <a:rPr lang="en-US" sz="2000" dirty="0">
                <a:latin typeface="Times New Roman" panose="02020603050405020304" pitchFamily="18" charset="0"/>
                <a:cs typeface="Times New Roman" panose="02020603050405020304" pitchFamily="18" charset="0"/>
              </a:rPr>
              <a:t>Agam Kachhal (45762643)</a:t>
            </a:r>
          </a:p>
          <a:p>
            <a:pPr algn="l"/>
            <a:r>
              <a:rPr lang="en-US" sz="2000" dirty="0">
                <a:latin typeface="Times New Roman" panose="02020603050405020304" pitchFamily="18" charset="0"/>
                <a:cs typeface="Times New Roman" panose="02020603050405020304" pitchFamily="18" charset="0"/>
              </a:rPr>
              <a:t>Rohit Manral    (45710864)</a:t>
            </a:r>
          </a:p>
          <a:p>
            <a:pPr algn="l"/>
            <a:r>
              <a:rPr lang="en-US" sz="2000" dirty="0">
                <a:latin typeface="Times New Roman" panose="02020603050405020304" pitchFamily="18" charset="0"/>
                <a:cs typeface="Times New Roman" panose="02020603050405020304" pitchFamily="18" charset="0"/>
              </a:rPr>
              <a:t>Shubham Rana (45812713)</a:t>
            </a:r>
          </a:p>
          <a:p>
            <a:pPr algn="l"/>
            <a:r>
              <a:rPr lang="en-US" sz="2000" dirty="0">
                <a:latin typeface="Times New Roman" panose="02020603050405020304" pitchFamily="18" charset="0"/>
                <a:cs typeface="Times New Roman" panose="02020603050405020304" pitchFamily="18" charset="0"/>
              </a:rPr>
              <a:t>Kripali Gandhi (45712158)</a:t>
            </a:r>
          </a:p>
          <a:p>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0F3CBF0-8C00-4741-A60A-A3D1F492BCF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215655" y="2138672"/>
            <a:ext cx="2401670" cy="2287590"/>
          </a:xfrm>
          <a:prstGeom prst="rect">
            <a:avLst/>
          </a:prstGeom>
        </p:spPr>
      </p:pic>
    </p:spTree>
    <p:extLst>
      <p:ext uri="{BB962C8B-B14F-4D97-AF65-F5344CB8AC3E}">
        <p14:creationId xmlns:p14="http://schemas.microsoft.com/office/powerpoint/2010/main" val="57659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B691-2DD1-E449-97C6-07898F98C125}"/>
              </a:ext>
            </a:extLst>
          </p:cNvPr>
          <p:cNvSpPr>
            <a:spLocks noGrp="1"/>
          </p:cNvSpPr>
          <p:nvPr>
            <p:ph type="title"/>
          </p:nvPr>
        </p:nvSpPr>
        <p:spPr>
          <a:xfrm>
            <a:off x="1371600" y="300731"/>
            <a:ext cx="8402715" cy="770138"/>
          </a:xfrm>
        </p:spPr>
        <p:txBody>
          <a:bodyPr>
            <a:normAutofit/>
          </a:bodyPr>
          <a:lstStyle/>
          <a:p>
            <a:r>
              <a:rPr lang="en-US" sz="3200" b="1" dirty="0">
                <a:latin typeface="Times New Roman" panose="02020603050405020304" pitchFamily="18" charset="0"/>
                <a:cs typeface="Times New Roman" panose="02020603050405020304" pitchFamily="18" charset="0"/>
              </a:rPr>
              <a:t>fastText</a:t>
            </a:r>
          </a:p>
        </p:txBody>
      </p:sp>
      <p:sp>
        <p:nvSpPr>
          <p:cNvPr id="3" name="Content Placeholder 2">
            <a:extLst>
              <a:ext uri="{FF2B5EF4-FFF2-40B4-BE49-F238E27FC236}">
                <a16:creationId xmlns:a16="http://schemas.microsoft.com/office/drawing/2014/main" id="{22FD36CB-1B37-F54B-83AD-8B39647BCF61}"/>
              </a:ext>
            </a:extLst>
          </p:cNvPr>
          <p:cNvSpPr>
            <a:spLocks noGrp="1"/>
          </p:cNvSpPr>
          <p:nvPr>
            <p:ph idx="1"/>
          </p:nvPr>
        </p:nvSpPr>
        <p:spPr>
          <a:xfrm>
            <a:off x="1451499" y="976543"/>
            <a:ext cx="9601200" cy="3338004"/>
          </a:xfrm>
        </p:spPr>
        <p:txBody>
          <a:bodyPr>
            <a:normAutofit lnSpcReduction="10000"/>
          </a:bodyPr>
          <a:lstStyle/>
          <a:p>
            <a:pPr algn="just"/>
            <a:r>
              <a:rPr lang="en-AU" sz="1800" dirty="0">
                <a:latin typeface="Times New Roman" panose="02020603050405020304" pitchFamily="18" charset="0"/>
                <a:cs typeface="Times New Roman" panose="02020603050405020304" pitchFamily="18" charset="0"/>
              </a:rPr>
              <a:t>fastText is a library for efficient learning of word representations and sentence classification.</a:t>
            </a:r>
          </a:p>
          <a:p>
            <a:pPr algn="just"/>
            <a:r>
              <a:rPr lang="en-AU" sz="1800" dirty="0">
                <a:latin typeface="Times New Roman" panose="02020603050405020304" pitchFamily="18" charset="0"/>
                <a:cs typeface="Times New Roman" panose="02020603050405020304" pitchFamily="18" charset="0"/>
              </a:rPr>
              <a:t>It is an open-source, lightweight, free library that allows users to learn text classifiers and text representations. It works on standard, generic hardware. Model size  can later be reduced to fit on mobile devices.</a:t>
            </a:r>
          </a:p>
          <a:p>
            <a:pPr marL="0" indent="0" algn="just">
              <a:buNone/>
            </a:pPr>
            <a:r>
              <a:rPr lang="en-US" sz="1800" b="1" dirty="0">
                <a:latin typeface="Times New Roman" panose="02020603050405020304" pitchFamily="18" charset="0"/>
                <a:cs typeface="Times New Roman" panose="02020603050405020304" pitchFamily="18" charset="0"/>
              </a:rPr>
              <a:t>Environment and Current Status of fastText</a:t>
            </a:r>
            <a:endParaRPr lang="en-AU"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We are running fastText using a VM (ubuntu 18.04 LTS) with t2.micro instance along with a 30 Giga bytes of RAM.</a:t>
            </a:r>
          </a:p>
          <a:p>
            <a:pPr algn="just"/>
            <a:r>
              <a:rPr lang="en-US" sz="1800" dirty="0">
                <a:latin typeface="Times New Roman" panose="02020603050405020304" pitchFamily="18" charset="0"/>
                <a:cs typeface="Times New Roman" panose="02020603050405020304" pitchFamily="18" charset="0"/>
              </a:rPr>
              <a:t>We are able to train the tutorial dataset i.e., cooking dataset (cooking.stackexchange.txt) and classify labels as well. In this, we are exploring the </a:t>
            </a:r>
            <a:r>
              <a:rPr lang="en-US" sz="1800" b="1" dirty="0">
                <a:latin typeface="Times New Roman" panose="02020603050405020304" pitchFamily="18" charset="0"/>
                <a:cs typeface="Times New Roman" panose="02020603050405020304" pitchFamily="18" charset="0"/>
              </a:rPr>
              <a:t>Bigrams language model </a:t>
            </a:r>
            <a:r>
              <a:rPr lang="en-US" sz="1800" dirty="0">
                <a:latin typeface="Times New Roman" panose="02020603050405020304" pitchFamily="18" charset="0"/>
                <a:cs typeface="Times New Roman" panose="02020603050405020304" pitchFamily="18" charset="0"/>
              </a:rPr>
              <a:t>and would like to check if claims made by original data still holds for new datasets. (below screenshot is for the model training &amp; classification).</a:t>
            </a:r>
          </a:p>
          <a:p>
            <a:endParaRPr lang="en-US" sz="1800" dirty="0">
              <a:latin typeface="Times New Roman" panose="02020603050405020304" pitchFamily="18" charset="0"/>
              <a:cs typeface="Times New Roman" panose="02020603050405020304" pitchFamily="18" charset="0"/>
            </a:endParaRPr>
          </a:p>
          <a:p>
            <a:endParaRPr lang="en-AU"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96A7235-9E80-4DAC-BCB8-03A3202A08B3}"/>
              </a:ext>
            </a:extLst>
          </p:cNvPr>
          <p:cNvPicPr>
            <a:picLocks noChangeAspect="1"/>
          </p:cNvPicPr>
          <p:nvPr/>
        </p:nvPicPr>
        <p:blipFill rotWithShape="1">
          <a:blip r:embed="rId2"/>
          <a:srcRect t="3945" b="3077"/>
          <a:stretch/>
        </p:blipFill>
        <p:spPr>
          <a:xfrm>
            <a:off x="1451499" y="4443412"/>
            <a:ext cx="10267950" cy="1886367"/>
          </a:xfrm>
          <a:prstGeom prst="rect">
            <a:avLst/>
          </a:prstGeom>
        </p:spPr>
      </p:pic>
    </p:spTree>
    <p:extLst>
      <p:ext uri="{BB962C8B-B14F-4D97-AF65-F5344CB8AC3E}">
        <p14:creationId xmlns:p14="http://schemas.microsoft.com/office/powerpoint/2010/main" val="1502601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E2B8A2D-F46F-4DA5-8AFF-BC57461C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594254-7CAE-024A-B5EF-8D3CDF5214CF}"/>
              </a:ext>
            </a:extLst>
          </p:cNvPr>
          <p:cNvSpPr>
            <a:spLocks noGrp="1"/>
          </p:cNvSpPr>
          <p:nvPr>
            <p:ph type="title"/>
          </p:nvPr>
        </p:nvSpPr>
        <p:spPr>
          <a:xfrm>
            <a:off x="784743" y="685800"/>
            <a:ext cx="5793475" cy="1018713"/>
          </a:xfrm>
        </p:spPr>
        <p:txBody>
          <a:bodyPr>
            <a:normAutofit/>
          </a:bodyPr>
          <a:lstStyle/>
          <a:p>
            <a:r>
              <a:rPr lang="en-US" sz="3200" b="1" dirty="0">
                <a:latin typeface="Times New Roman" panose="02020603050405020304" pitchFamily="18" charset="0"/>
                <a:cs typeface="Times New Roman" panose="02020603050405020304" pitchFamily="18" charset="0"/>
              </a:rPr>
              <a:t>Types of Language Models used:</a:t>
            </a:r>
          </a:p>
        </p:txBody>
      </p:sp>
      <p:sp>
        <p:nvSpPr>
          <p:cNvPr id="3" name="Content Placeholder 2">
            <a:extLst>
              <a:ext uri="{FF2B5EF4-FFF2-40B4-BE49-F238E27FC236}">
                <a16:creationId xmlns:a16="http://schemas.microsoft.com/office/drawing/2014/main" id="{257BE4AA-C314-F849-975A-A92B3745DA48}"/>
              </a:ext>
            </a:extLst>
          </p:cNvPr>
          <p:cNvSpPr>
            <a:spLocks noGrp="1"/>
          </p:cNvSpPr>
          <p:nvPr>
            <p:ph idx="1"/>
          </p:nvPr>
        </p:nvSpPr>
        <p:spPr>
          <a:xfrm>
            <a:off x="784743" y="1638299"/>
            <a:ext cx="6503824" cy="4904543"/>
          </a:xfrm>
        </p:spPr>
        <p:txBody>
          <a:bodyPr>
            <a:noAutofit/>
          </a:bodyPr>
          <a:lstStyle/>
          <a:p>
            <a:pPr algn="just"/>
            <a:r>
              <a:rPr lang="en-US" sz="1800" b="1" u="sng" dirty="0">
                <a:latin typeface="Times New Roman" panose="02020603050405020304" pitchFamily="18" charset="0"/>
                <a:cs typeface="Times New Roman" panose="02020603050405020304" pitchFamily="18" charset="0"/>
              </a:rPr>
              <a:t>Bigrams : </a:t>
            </a:r>
            <a:r>
              <a:rPr lang="en-US" sz="1800" dirty="0">
                <a:latin typeface="Times New Roman" panose="02020603050405020304" pitchFamily="18" charset="0"/>
                <a:cs typeface="Times New Roman" panose="02020603050405020304" pitchFamily="18" charset="0"/>
              </a:rPr>
              <a:t>N-grams is the sequence of N words as explained in a diagram. The performance of the model improves when we increase the N. </a:t>
            </a:r>
            <a:r>
              <a:rPr lang="en-AU" sz="1800" dirty="0">
                <a:latin typeface="Times New Roman" panose="02020603050405020304" pitchFamily="18" charset="0"/>
                <a:cs typeface="Times New Roman" panose="02020603050405020304" pitchFamily="18" charset="0"/>
              </a:rPr>
              <a:t>Bigrams are particularly interesting because you can reconstruct the order of the words just looking at a bag of n-grams. For instance: ‘This is a sentence’ &gt;&gt; ‘this is’, ‘is a’, ‘a sentence’.</a:t>
            </a:r>
            <a:endParaRPr lang="en-US" sz="1800" dirty="0">
              <a:latin typeface="Times New Roman" panose="02020603050405020304" pitchFamily="18" charset="0"/>
              <a:cs typeface="Times New Roman" panose="02020603050405020304" pitchFamily="18" charset="0"/>
            </a:endParaRPr>
          </a:p>
          <a:p>
            <a:pPr algn="just"/>
            <a:r>
              <a:rPr lang="en-US" sz="1800" b="1" u="sng" dirty="0">
                <a:latin typeface="Times New Roman" panose="02020603050405020304" pitchFamily="18" charset="0"/>
                <a:cs typeface="Times New Roman" panose="02020603050405020304" pitchFamily="18" charset="0"/>
              </a:rPr>
              <a:t>Hierarchical Softmax : </a:t>
            </a:r>
            <a:r>
              <a:rPr lang="en-AU" sz="1800" dirty="0">
                <a:latin typeface="Times New Roman" panose="02020603050405020304" pitchFamily="18" charset="0"/>
                <a:cs typeface="Times New Roman" panose="02020603050405020304" pitchFamily="18" charset="0"/>
              </a:rPr>
              <a:t>It is a loss function for much faster computation of a large datasets. </a:t>
            </a:r>
            <a:r>
              <a:rPr lang="en-US" sz="1800" dirty="0">
                <a:latin typeface="Times New Roman" panose="02020603050405020304" pitchFamily="18" charset="0"/>
                <a:cs typeface="Times New Roman" panose="02020603050405020304" pitchFamily="18" charset="0"/>
              </a:rPr>
              <a:t>H-Softmax essentially replaces the flat softmax layer with a hierarchical layer that has the words as binary tree format, as can be seen from the Figure . </a:t>
            </a:r>
            <a:r>
              <a:rPr lang="en-AU" sz="1800" dirty="0">
                <a:latin typeface="Times New Roman" panose="02020603050405020304" pitchFamily="18" charset="0"/>
                <a:cs typeface="Times New Roman" panose="02020603050405020304" pitchFamily="18" charset="0"/>
              </a:rPr>
              <a:t>Here , we observe fastText has used Huffman tree.</a:t>
            </a:r>
            <a:endParaRPr lang="en-US" sz="1800" dirty="0">
              <a:latin typeface="Times New Roman" panose="02020603050405020304" pitchFamily="18" charset="0"/>
              <a:cs typeface="Times New Roman" panose="02020603050405020304" pitchFamily="18" charset="0"/>
            </a:endParaRPr>
          </a:p>
          <a:p>
            <a:r>
              <a:rPr lang="en-US" sz="1800" b="1" u="sng" dirty="0">
                <a:latin typeface="Times New Roman" panose="02020603050405020304" pitchFamily="18" charset="0"/>
                <a:cs typeface="Times New Roman" panose="02020603050405020304" pitchFamily="18" charset="0"/>
              </a:rPr>
              <a:t>Pretrained Word Embeddings: </a:t>
            </a:r>
            <a:r>
              <a:rPr lang="en-AU" sz="1800" dirty="0">
                <a:latin typeface="Times New Roman" panose="02020603050405020304" pitchFamily="18" charset="0"/>
                <a:cs typeface="Times New Roman" panose="02020603050405020304" pitchFamily="18" charset="0"/>
              </a:rPr>
              <a:t>Pretrained word embeddings are the embeddings learned in one task that are used for solving another similar task. These embedding are trained on large datasets, saved and then used for solving other tasks. For instance: Word2Vec and fastText.</a:t>
            </a:r>
          </a:p>
          <a:p>
            <a:endParaRPr lang="en-US" sz="1800" b="1" u="sng"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292BAD85-00E4-4D0A-993C-8372E78E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4" descr="A close up of a map&#10;&#10;Description automatically generated">
            <a:extLst>
              <a:ext uri="{FF2B5EF4-FFF2-40B4-BE49-F238E27FC236}">
                <a16:creationId xmlns:a16="http://schemas.microsoft.com/office/drawing/2014/main" id="{E3B6547A-31B1-4F88-B8BE-A8B0302E4807}"/>
              </a:ext>
            </a:extLst>
          </p:cNvPr>
          <p:cNvPicPr>
            <a:picLocks noChangeAspect="1"/>
          </p:cNvPicPr>
          <p:nvPr/>
        </p:nvPicPr>
        <p:blipFill>
          <a:blip r:embed="rId2"/>
          <a:stretch>
            <a:fillRect/>
          </a:stretch>
        </p:blipFill>
        <p:spPr>
          <a:xfrm>
            <a:off x="8031487" y="4837220"/>
            <a:ext cx="3835713" cy="1705622"/>
          </a:xfrm>
          <a:prstGeom prst="rect">
            <a:avLst/>
          </a:prstGeom>
          <a:ln>
            <a:noFill/>
          </a:ln>
          <a:effectLst/>
        </p:spPr>
      </p:pic>
      <p:pic>
        <p:nvPicPr>
          <p:cNvPr id="6" name="Content Placeholder 4" descr="A close up of a device&#10;&#10;Description automatically generated">
            <a:extLst>
              <a:ext uri="{FF2B5EF4-FFF2-40B4-BE49-F238E27FC236}">
                <a16:creationId xmlns:a16="http://schemas.microsoft.com/office/drawing/2014/main" id="{052F8BFD-E446-4CDA-8DCE-77484DB75EF6}"/>
              </a:ext>
            </a:extLst>
          </p:cNvPr>
          <p:cNvPicPr>
            <a:picLocks noChangeAspect="1"/>
          </p:cNvPicPr>
          <p:nvPr/>
        </p:nvPicPr>
        <p:blipFill>
          <a:blip r:embed="rId3"/>
          <a:stretch>
            <a:fillRect/>
          </a:stretch>
        </p:blipFill>
        <p:spPr>
          <a:xfrm>
            <a:off x="8031487" y="2417331"/>
            <a:ext cx="3835713" cy="2023338"/>
          </a:xfrm>
          <a:prstGeom prst="rect">
            <a:avLst/>
          </a:prstGeom>
          <a:ln>
            <a:noFill/>
          </a:ln>
          <a:effectLst/>
        </p:spPr>
      </p:pic>
      <p:pic>
        <p:nvPicPr>
          <p:cNvPr id="5" name="Content Placeholder 4" descr="A screenshot of a cell phone&#10;&#10;Description automatically generated">
            <a:extLst>
              <a:ext uri="{FF2B5EF4-FFF2-40B4-BE49-F238E27FC236}">
                <a16:creationId xmlns:a16="http://schemas.microsoft.com/office/drawing/2014/main" id="{209B2D7D-C50F-4A6F-A559-19A2ABE8A4D1}"/>
              </a:ext>
            </a:extLst>
          </p:cNvPr>
          <p:cNvPicPr>
            <a:picLocks noChangeAspect="1"/>
          </p:cNvPicPr>
          <p:nvPr/>
        </p:nvPicPr>
        <p:blipFill>
          <a:blip r:embed="rId4"/>
          <a:stretch>
            <a:fillRect/>
          </a:stretch>
        </p:blipFill>
        <p:spPr>
          <a:xfrm>
            <a:off x="7988226" y="390472"/>
            <a:ext cx="3827808" cy="1636387"/>
          </a:xfrm>
          <a:prstGeom prst="rect">
            <a:avLst/>
          </a:prstGeom>
        </p:spPr>
      </p:pic>
      <p:sp>
        <p:nvSpPr>
          <p:cNvPr id="11" name="TextBox 10">
            <a:extLst>
              <a:ext uri="{FF2B5EF4-FFF2-40B4-BE49-F238E27FC236}">
                <a16:creationId xmlns:a16="http://schemas.microsoft.com/office/drawing/2014/main" id="{DF1AA27B-E330-40A5-9421-A2A602171940}"/>
              </a:ext>
            </a:extLst>
          </p:cNvPr>
          <p:cNvSpPr txBox="1"/>
          <p:nvPr/>
        </p:nvSpPr>
        <p:spPr>
          <a:xfrm>
            <a:off x="7885623" y="2017540"/>
            <a:ext cx="121491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Bigram</a:t>
            </a:r>
            <a:endParaRPr lang="en-AU" sz="16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79DE91F-7656-45F7-BF85-D89543B8A7C5}"/>
              </a:ext>
            </a:extLst>
          </p:cNvPr>
          <p:cNvSpPr txBox="1"/>
          <p:nvPr/>
        </p:nvSpPr>
        <p:spPr>
          <a:xfrm>
            <a:off x="7988226" y="4451640"/>
            <a:ext cx="2072490"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Hierarchical Softmax</a:t>
            </a:r>
            <a:endParaRPr lang="en-AU" sz="16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FE45EF0-8537-4570-A9C8-7842A031FDF8}"/>
              </a:ext>
            </a:extLst>
          </p:cNvPr>
          <p:cNvSpPr txBox="1"/>
          <p:nvPr/>
        </p:nvSpPr>
        <p:spPr>
          <a:xfrm>
            <a:off x="7988226" y="6507747"/>
            <a:ext cx="2823658"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Pretrained Word Embeddings</a:t>
            </a:r>
            <a:endParaRPr lang="en-AU"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39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8E2B8A2D-F46F-4DA5-8AFF-BC57461C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B62C7E-621B-3344-BA91-BD5C52D84A6A}"/>
              </a:ext>
            </a:extLst>
          </p:cNvPr>
          <p:cNvSpPr>
            <a:spLocks noGrp="1"/>
          </p:cNvSpPr>
          <p:nvPr>
            <p:ph type="title"/>
          </p:nvPr>
        </p:nvSpPr>
        <p:spPr>
          <a:xfrm>
            <a:off x="652434" y="405412"/>
            <a:ext cx="5793475" cy="645850"/>
          </a:xfrm>
        </p:spPr>
        <p:txBody>
          <a:bodyPr>
            <a:normAutofit/>
          </a:bodyPr>
          <a:lstStyle/>
          <a:p>
            <a:r>
              <a:rPr lang="en-US" sz="3200" b="1" dirty="0">
                <a:latin typeface="Times New Roman" panose="02020603050405020304" pitchFamily="18" charset="0"/>
                <a:cs typeface="Times New Roman" panose="02020603050405020304" pitchFamily="18" charset="0"/>
              </a:rPr>
              <a:t>New Datasets</a:t>
            </a:r>
          </a:p>
        </p:txBody>
      </p:sp>
      <p:sp>
        <p:nvSpPr>
          <p:cNvPr id="3" name="Content Placeholder 2">
            <a:extLst>
              <a:ext uri="{FF2B5EF4-FFF2-40B4-BE49-F238E27FC236}">
                <a16:creationId xmlns:a16="http://schemas.microsoft.com/office/drawing/2014/main" id="{7FD3FD24-1146-BD43-8570-87E1E5B53230}"/>
              </a:ext>
            </a:extLst>
          </p:cNvPr>
          <p:cNvSpPr>
            <a:spLocks noGrp="1"/>
          </p:cNvSpPr>
          <p:nvPr>
            <p:ph idx="1"/>
          </p:nvPr>
        </p:nvSpPr>
        <p:spPr>
          <a:xfrm>
            <a:off x="544982" y="1051262"/>
            <a:ext cx="6369803" cy="4309739"/>
          </a:xfrm>
        </p:spPr>
        <p:txBody>
          <a:bodyPr>
            <a:noAutofit/>
          </a:bodyPr>
          <a:lstStyle/>
          <a:p>
            <a:pPr marL="0" indent="0" algn="just">
              <a:lnSpc>
                <a:spcPct val="120000"/>
              </a:lnSpc>
              <a:buNone/>
            </a:pPr>
            <a:r>
              <a:rPr lang="en-US" sz="1800" b="1" dirty="0">
                <a:latin typeface="Times New Roman" panose="02020603050405020304" pitchFamily="18" charset="0"/>
                <a:cs typeface="Times New Roman" panose="02020603050405020304" pitchFamily="18" charset="0"/>
              </a:rPr>
              <a:t>1) </a:t>
            </a:r>
            <a:r>
              <a:rPr lang="en-US" sz="1800" b="1" u="sng" dirty="0">
                <a:latin typeface="Times New Roman" panose="02020603050405020304" pitchFamily="18" charset="0"/>
                <a:cs typeface="Times New Roman" panose="02020603050405020304" pitchFamily="18" charset="0"/>
              </a:rPr>
              <a:t>Amazon product data</a:t>
            </a:r>
            <a:r>
              <a:rPr lang="en-US" sz="1800" dirty="0">
                <a:latin typeface="Times New Roman" panose="02020603050405020304" pitchFamily="18" charset="0"/>
                <a:cs typeface="Times New Roman" panose="02020603050405020304" pitchFamily="18" charset="0"/>
              </a:rPr>
              <a:t>: We extracted amazon product data(i.e., health care, etc.) which contains 0.34 Million user reviews. This dataset includes reviews (ratings, text, helpfulness votes), product metadata (descriptions, category information, price, brand, and image features), and links (also viewed/also bought graphs) and presented in JSON format. </a:t>
            </a:r>
          </a:p>
          <a:p>
            <a:pPr marL="0" indent="0" algn="just">
              <a:lnSpc>
                <a:spcPct val="120000"/>
              </a:lnSpc>
              <a:buNone/>
            </a:pPr>
            <a:r>
              <a:rPr lang="en-US" sz="1800" b="1" dirty="0">
                <a:latin typeface="Times New Roman" panose="02020603050405020304" pitchFamily="18" charset="0"/>
                <a:cs typeface="Times New Roman" panose="02020603050405020304" pitchFamily="18" charset="0"/>
              </a:rPr>
              <a:t>Source: </a:t>
            </a:r>
          </a:p>
          <a:p>
            <a:pPr marL="0" indent="0" algn="just">
              <a:lnSpc>
                <a:spcPct val="120000"/>
              </a:lnSpc>
              <a:spcBef>
                <a:spcPts val="0"/>
              </a:spcBef>
              <a:buNone/>
            </a:pPr>
            <a:r>
              <a:rPr lang="en-AU" sz="1800" dirty="0">
                <a:latin typeface="Times New Roman" panose="02020603050405020304" pitchFamily="18" charset="0"/>
                <a:cs typeface="Times New Roman" panose="02020603050405020304" pitchFamily="18" charset="0"/>
                <a:hlinkClick r:id="rId2"/>
              </a:rPr>
              <a:t>https://jmcauley.ucsd.edu/data/amazon/</a:t>
            </a:r>
            <a:endParaRPr lang="en-US" sz="18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800" b="1" dirty="0">
                <a:latin typeface="Times New Roman" panose="02020603050405020304" pitchFamily="18" charset="0"/>
                <a:cs typeface="Times New Roman" panose="02020603050405020304" pitchFamily="18" charset="0"/>
              </a:rPr>
              <a:t>2) </a:t>
            </a:r>
            <a:r>
              <a:rPr lang="en-US" sz="1800" b="1" u="sng" dirty="0">
                <a:latin typeface="Times New Roman" panose="02020603050405020304" pitchFamily="18" charset="0"/>
                <a:cs typeface="Times New Roman" panose="02020603050405020304" pitchFamily="18" charset="0"/>
              </a:rPr>
              <a:t>Social recommendation data (LibraryThing reviews)</a:t>
            </a:r>
            <a:r>
              <a:rPr lang="en-US" sz="1800" dirty="0">
                <a:latin typeface="Times New Roman" panose="02020603050405020304" pitchFamily="18" charset="0"/>
                <a:cs typeface="Times New Roman" panose="02020603050405020304" pitchFamily="18" charset="0"/>
              </a:rPr>
              <a:t>: This dataset includes ratings as well as social (or trust) relationships between users. Data are from LibraryThing (a book review website). Moreover, this is a multi label classification data and is currently been presented in JSON format with 1.7 Million reviews.</a:t>
            </a:r>
          </a:p>
          <a:p>
            <a:pPr marL="0" indent="0" algn="just">
              <a:lnSpc>
                <a:spcPct val="120000"/>
              </a:lnSpc>
              <a:buNone/>
            </a:pPr>
            <a:r>
              <a:rPr lang="en-US" sz="1800" b="1" dirty="0">
                <a:latin typeface="Times New Roman" panose="02020603050405020304" pitchFamily="18" charset="0"/>
                <a:cs typeface="Times New Roman" panose="02020603050405020304" pitchFamily="18" charset="0"/>
              </a:rPr>
              <a:t>Source: </a:t>
            </a:r>
            <a:r>
              <a:rPr lang="en-AU" sz="1800" dirty="0">
                <a:latin typeface="Times New Roman" panose="02020603050405020304" pitchFamily="18" charset="0"/>
                <a:cs typeface="Times New Roman" panose="02020603050405020304" pitchFamily="18" charset="0"/>
                <a:hlinkClick r:id="rId3"/>
              </a:rPr>
              <a:t>https://cseweb.ucsd.edu/~jmcauley/datasets.html#google_local</a:t>
            </a: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
        <p:nvSpPr>
          <p:cNvPr id="20" name="Rectangle 16">
            <a:extLst>
              <a:ext uri="{FF2B5EF4-FFF2-40B4-BE49-F238E27FC236}">
                <a16:creationId xmlns:a16="http://schemas.microsoft.com/office/drawing/2014/main" id="{292BAD85-00E4-4D0A-993C-8372E78E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9C954545-2A6C-4D2F-8E83-A94DD936A8AC}"/>
              </a:ext>
            </a:extLst>
          </p:cNvPr>
          <p:cNvPicPr>
            <a:picLocks noChangeAspect="1"/>
          </p:cNvPicPr>
          <p:nvPr/>
        </p:nvPicPr>
        <p:blipFill>
          <a:blip r:embed="rId4"/>
          <a:stretch>
            <a:fillRect/>
          </a:stretch>
        </p:blipFill>
        <p:spPr>
          <a:xfrm>
            <a:off x="7704035" y="3805755"/>
            <a:ext cx="4334128" cy="2207195"/>
          </a:xfrm>
          <a:prstGeom prst="rect">
            <a:avLst/>
          </a:prstGeom>
          <a:ln>
            <a:noFill/>
          </a:ln>
          <a:effectLst/>
        </p:spPr>
      </p:pic>
      <p:sp>
        <p:nvSpPr>
          <p:cNvPr id="21" name="Rectangle: Rounded Corners 20">
            <a:extLst>
              <a:ext uri="{FF2B5EF4-FFF2-40B4-BE49-F238E27FC236}">
                <a16:creationId xmlns:a16="http://schemas.microsoft.com/office/drawing/2014/main" id="{5168C8E4-4DB5-449A-8058-9B7039155221}"/>
              </a:ext>
            </a:extLst>
          </p:cNvPr>
          <p:cNvSpPr/>
          <p:nvPr/>
        </p:nvSpPr>
        <p:spPr>
          <a:xfrm>
            <a:off x="7852538" y="292963"/>
            <a:ext cx="2765156" cy="6480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lumMod val="95000"/>
                  <a:lumOff val="5000"/>
                </a:schemeClr>
              </a:solidFill>
            </a:endParaRPr>
          </a:p>
        </p:txBody>
      </p:sp>
      <p:sp>
        <p:nvSpPr>
          <p:cNvPr id="22" name="TextBox 21">
            <a:extLst>
              <a:ext uri="{FF2B5EF4-FFF2-40B4-BE49-F238E27FC236}">
                <a16:creationId xmlns:a16="http://schemas.microsoft.com/office/drawing/2014/main" id="{F20B6F39-A400-4AD8-AFF6-C36CB2CED56A}"/>
              </a:ext>
            </a:extLst>
          </p:cNvPr>
          <p:cNvSpPr txBox="1"/>
          <p:nvPr/>
        </p:nvSpPr>
        <p:spPr>
          <a:xfrm>
            <a:off x="8052048" y="399601"/>
            <a:ext cx="208625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Glimpse of dataset</a:t>
            </a:r>
            <a:endParaRPr lang="en-AU"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85C53F8-7A60-4C36-B96D-5C4DB94ED199}"/>
              </a:ext>
            </a:extLst>
          </p:cNvPr>
          <p:cNvPicPr>
            <a:picLocks noChangeAspect="1"/>
          </p:cNvPicPr>
          <p:nvPr/>
        </p:nvPicPr>
        <p:blipFill rotWithShape="1">
          <a:blip r:embed="rId5"/>
          <a:srcRect l="975" r="20610"/>
          <a:stretch/>
        </p:blipFill>
        <p:spPr>
          <a:xfrm>
            <a:off x="7704035" y="1221805"/>
            <a:ext cx="4396190" cy="2207195"/>
          </a:xfrm>
          <a:prstGeom prst="rect">
            <a:avLst/>
          </a:prstGeom>
        </p:spPr>
      </p:pic>
    </p:spTree>
    <p:extLst>
      <p:ext uri="{BB962C8B-B14F-4D97-AF65-F5344CB8AC3E}">
        <p14:creationId xmlns:p14="http://schemas.microsoft.com/office/powerpoint/2010/main" val="1205559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8E2B8A2D-F46F-4DA5-8AFF-BC57461C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B62C7E-621B-3344-BA91-BD5C52D84A6A}"/>
              </a:ext>
            </a:extLst>
          </p:cNvPr>
          <p:cNvSpPr>
            <a:spLocks noGrp="1"/>
          </p:cNvSpPr>
          <p:nvPr>
            <p:ph type="title"/>
          </p:nvPr>
        </p:nvSpPr>
        <p:spPr>
          <a:xfrm>
            <a:off x="652434" y="405412"/>
            <a:ext cx="5793475" cy="645850"/>
          </a:xfrm>
        </p:spPr>
        <p:txBody>
          <a:bodyPr>
            <a:normAutofit/>
          </a:bodyPr>
          <a:lstStyle/>
          <a:p>
            <a:r>
              <a:rPr lang="en-US" sz="3200" b="1"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7FD3FD24-1146-BD43-8570-87E1E5B53230}"/>
              </a:ext>
            </a:extLst>
          </p:cNvPr>
          <p:cNvSpPr>
            <a:spLocks noGrp="1"/>
          </p:cNvSpPr>
          <p:nvPr>
            <p:ph idx="1"/>
          </p:nvPr>
        </p:nvSpPr>
        <p:spPr>
          <a:xfrm>
            <a:off x="544982" y="1051262"/>
            <a:ext cx="6369803" cy="5401326"/>
          </a:xfrm>
        </p:spPr>
        <p:txBody>
          <a:bodyPr>
            <a:noAutofit/>
          </a:bodyPr>
          <a:lstStyle/>
          <a:p>
            <a:pPr marL="0" indent="0" algn="just">
              <a:lnSpc>
                <a:spcPct val="120000"/>
              </a:lnSpc>
              <a:buNone/>
            </a:pPr>
            <a:r>
              <a:rPr lang="en-US" sz="1800" b="1" dirty="0">
                <a:latin typeface="Times New Roman" panose="02020603050405020304" pitchFamily="18" charset="0"/>
                <a:cs typeface="Times New Roman" panose="02020603050405020304" pitchFamily="18" charset="0"/>
              </a:rPr>
              <a:t>3) </a:t>
            </a:r>
            <a:r>
              <a:rPr lang="en-US" sz="1800" b="1" u="sng" dirty="0">
                <a:latin typeface="Times New Roman" panose="02020603050405020304" pitchFamily="18" charset="0"/>
                <a:cs typeface="Times New Roman" panose="02020603050405020304" pitchFamily="18" charset="0"/>
              </a:rPr>
              <a:t>Good Read Reviews Spoiler</a:t>
            </a:r>
            <a:r>
              <a:rPr lang="en-US" sz="1800" dirty="0">
                <a:latin typeface="Times New Roman" panose="02020603050405020304" pitchFamily="18" charset="0"/>
                <a:cs typeface="Times New Roman" panose="02020603050405020304" pitchFamily="18" charset="0"/>
              </a:rPr>
              <a:t>: We extracted this concentrated English review subset dataset for spoiler detection, where each book/user has at least one associated spoiler review. This dataset contains more than 1.3 Million book reviews presented in JSON format.</a:t>
            </a:r>
          </a:p>
          <a:p>
            <a:pPr marL="0" indent="0" algn="just">
              <a:lnSpc>
                <a:spcPct val="100000"/>
              </a:lnSpc>
              <a:spcAft>
                <a:spcPts val="0"/>
              </a:spcAft>
              <a:buNone/>
            </a:pPr>
            <a:r>
              <a:rPr lang="en-US" sz="1800" b="1" dirty="0">
                <a:latin typeface="Times New Roman" panose="02020603050405020304" pitchFamily="18" charset="0"/>
                <a:cs typeface="Times New Roman" panose="02020603050405020304" pitchFamily="18" charset="0"/>
              </a:rPr>
              <a:t>Source:</a:t>
            </a:r>
          </a:p>
          <a:p>
            <a:pPr marL="0" indent="0" algn="just">
              <a:lnSpc>
                <a:spcPct val="120000"/>
              </a:lnSpc>
              <a:spcBef>
                <a:spcPts val="0"/>
              </a:spcBef>
              <a:spcAft>
                <a:spcPts val="0"/>
              </a:spcAft>
              <a:buNone/>
            </a:pPr>
            <a:r>
              <a:rPr lang="en-AU" sz="1800" dirty="0">
                <a:latin typeface="Times New Roman" panose="02020603050405020304" pitchFamily="18" charset="0"/>
                <a:cs typeface="Times New Roman" panose="02020603050405020304" pitchFamily="18" charset="0"/>
                <a:hlinkClick r:id="rId2"/>
              </a:rPr>
              <a:t>https://sites.google.com/eng.ucsd.edu/ucsdbookgraph/reviews</a:t>
            </a:r>
            <a:endParaRPr lang="en-AU" sz="18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800" b="1" dirty="0">
                <a:latin typeface="Times New Roman" panose="02020603050405020304" pitchFamily="18" charset="0"/>
                <a:cs typeface="Times New Roman" panose="02020603050405020304" pitchFamily="18" charset="0"/>
              </a:rPr>
              <a:t>4) </a:t>
            </a:r>
            <a:r>
              <a:rPr lang="en-US" sz="1800" b="1" u="sng" dirty="0">
                <a:latin typeface="Times New Roman" panose="02020603050405020304" pitchFamily="18" charset="0"/>
                <a:cs typeface="Times New Roman" panose="02020603050405020304" pitchFamily="18" charset="0"/>
              </a:rPr>
              <a:t>Stack Exchange posts</a:t>
            </a:r>
            <a:r>
              <a:rPr lang="en-US" sz="1800" dirty="0">
                <a:latin typeface="Times New Roman" panose="02020603050405020304" pitchFamily="18" charset="0"/>
                <a:cs typeface="Times New Roman" panose="02020603050405020304" pitchFamily="18" charset="0"/>
              </a:rPr>
              <a:t> : This is multi label dataset of the stack exchange posts, retrieved by </a:t>
            </a:r>
            <a:r>
              <a:rPr lang="en-US" sz="1800" u="sng" dirty="0">
                <a:latin typeface="Times New Roman" panose="02020603050405020304" pitchFamily="18" charset="0"/>
                <a:cs typeface="Times New Roman" panose="02020603050405020304" pitchFamily="18" charset="0"/>
              </a:rPr>
              <a:t>querying the google cloud platform</a:t>
            </a:r>
            <a:r>
              <a:rPr lang="en-US" sz="1800" dirty="0">
                <a:latin typeface="Times New Roman" panose="02020603050405020304" pitchFamily="18" charset="0"/>
                <a:cs typeface="Times New Roman" panose="02020603050405020304" pitchFamily="18" charset="0"/>
              </a:rPr>
              <a:t>. It has 0.5 Million rows with text and tags, and it requires pre-processing as well because this is in semi-structured (JSON) format.</a:t>
            </a:r>
          </a:p>
          <a:p>
            <a:pPr marL="0" indent="0" algn="just">
              <a:lnSpc>
                <a:spcPct val="100000"/>
              </a:lnSpc>
              <a:spcAft>
                <a:spcPts val="0"/>
              </a:spcAft>
              <a:buNone/>
            </a:pPr>
            <a:r>
              <a:rPr lang="en-US" sz="1800" b="1" dirty="0">
                <a:latin typeface="Times New Roman" panose="02020603050405020304" pitchFamily="18" charset="0"/>
                <a:cs typeface="Times New Roman" panose="02020603050405020304" pitchFamily="18" charset="0"/>
              </a:rPr>
              <a:t>Source:</a:t>
            </a:r>
          </a:p>
          <a:p>
            <a:pPr marL="0" indent="0" algn="just">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hlinkClick r:id="rId3"/>
              </a:rPr>
              <a:t>https://bigquery.cloud.google.com/dataset/bigquery-public-data:stackoverflow</a:t>
            </a: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
        <p:nvSpPr>
          <p:cNvPr id="20" name="Rectangle 16">
            <a:extLst>
              <a:ext uri="{FF2B5EF4-FFF2-40B4-BE49-F238E27FC236}">
                <a16:creationId xmlns:a16="http://schemas.microsoft.com/office/drawing/2014/main" id="{292BAD85-00E4-4D0A-993C-8372E78E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Rounded Corners 20">
            <a:extLst>
              <a:ext uri="{FF2B5EF4-FFF2-40B4-BE49-F238E27FC236}">
                <a16:creationId xmlns:a16="http://schemas.microsoft.com/office/drawing/2014/main" id="{5168C8E4-4DB5-449A-8058-9B7039155221}"/>
              </a:ext>
            </a:extLst>
          </p:cNvPr>
          <p:cNvSpPr/>
          <p:nvPr/>
        </p:nvSpPr>
        <p:spPr>
          <a:xfrm>
            <a:off x="7852538" y="292963"/>
            <a:ext cx="2765156" cy="6480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lumMod val="95000"/>
                  <a:lumOff val="5000"/>
                </a:schemeClr>
              </a:solidFill>
            </a:endParaRPr>
          </a:p>
        </p:txBody>
      </p:sp>
      <p:sp>
        <p:nvSpPr>
          <p:cNvPr id="22" name="TextBox 21">
            <a:extLst>
              <a:ext uri="{FF2B5EF4-FFF2-40B4-BE49-F238E27FC236}">
                <a16:creationId xmlns:a16="http://schemas.microsoft.com/office/drawing/2014/main" id="{F20B6F39-A400-4AD8-AFF6-C36CB2CED56A}"/>
              </a:ext>
            </a:extLst>
          </p:cNvPr>
          <p:cNvSpPr txBox="1"/>
          <p:nvPr/>
        </p:nvSpPr>
        <p:spPr>
          <a:xfrm>
            <a:off x="8052048" y="399601"/>
            <a:ext cx="208625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Glimpse of dataset</a:t>
            </a:r>
            <a:endParaRPr lang="en-AU"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2D69DBC-F86E-49E7-A0F0-065BCE347E5F}"/>
              </a:ext>
            </a:extLst>
          </p:cNvPr>
          <p:cNvPicPr>
            <a:picLocks noChangeAspect="1"/>
          </p:cNvPicPr>
          <p:nvPr/>
        </p:nvPicPr>
        <p:blipFill rotWithShape="1">
          <a:blip r:embed="rId4"/>
          <a:srcRect r="20442"/>
          <a:stretch/>
        </p:blipFill>
        <p:spPr>
          <a:xfrm>
            <a:off x="7768773" y="1219585"/>
            <a:ext cx="4266715" cy="2526792"/>
          </a:xfrm>
          <a:prstGeom prst="rect">
            <a:avLst/>
          </a:prstGeom>
        </p:spPr>
      </p:pic>
      <p:pic>
        <p:nvPicPr>
          <p:cNvPr id="6" name="Picture 5">
            <a:extLst>
              <a:ext uri="{FF2B5EF4-FFF2-40B4-BE49-F238E27FC236}">
                <a16:creationId xmlns:a16="http://schemas.microsoft.com/office/drawing/2014/main" id="{75FDB108-9946-4842-BEA8-6CA5ACA4D75C}"/>
              </a:ext>
            </a:extLst>
          </p:cNvPr>
          <p:cNvPicPr>
            <a:picLocks noChangeAspect="1"/>
          </p:cNvPicPr>
          <p:nvPr/>
        </p:nvPicPr>
        <p:blipFill>
          <a:blip r:embed="rId5"/>
          <a:stretch>
            <a:fillRect/>
          </a:stretch>
        </p:blipFill>
        <p:spPr>
          <a:xfrm>
            <a:off x="7768773" y="3880283"/>
            <a:ext cx="4235665" cy="2572305"/>
          </a:xfrm>
          <a:prstGeom prst="rect">
            <a:avLst/>
          </a:prstGeom>
          <a:ln>
            <a:noFill/>
          </a:ln>
          <a:effectLst/>
        </p:spPr>
      </p:pic>
    </p:spTree>
    <p:extLst>
      <p:ext uri="{BB962C8B-B14F-4D97-AF65-F5344CB8AC3E}">
        <p14:creationId xmlns:p14="http://schemas.microsoft.com/office/powerpoint/2010/main" val="3433875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E161-7E2B-574C-85C5-CA9B4E0C4591}"/>
              </a:ext>
            </a:extLst>
          </p:cNvPr>
          <p:cNvSpPr>
            <a:spLocks noGrp="1"/>
          </p:cNvSpPr>
          <p:nvPr>
            <p:ph type="title"/>
          </p:nvPr>
        </p:nvSpPr>
        <p:spPr>
          <a:xfrm>
            <a:off x="1471961" y="2536902"/>
            <a:ext cx="8861647" cy="1005288"/>
          </a:xfrm>
        </p:spPr>
        <p:txBody>
          <a:bodyPr>
            <a:normAutofit/>
          </a:bodyPr>
          <a:lstStyle/>
          <a:p>
            <a:pPr algn="ctr"/>
            <a:r>
              <a:rPr lang="en-US"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3624954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57</TotalTime>
  <Words>681</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Franklin Gothic Book</vt:lpstr>
      <vt:lpstr>Times New Roman</vt:lpstr>
      <vt:lpstr>Crop</vt:lpstr>
      <vt:lpstr>Applications of data science  (COMP 8240)  Major project proposal</vt:lpstr>
      <vt:lpstr>fastText</vt:lpstr>
      <vt:lpstr>Types of Language Models used:</vt:lpstr>
      <vt:lpstr>New Datasets</vt:lpstr>
      <vt:lpstr>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data science (COMP 8240) Default project</dc:title>
  <dc:creator>Shubham Rana</dc:creator>
  <cp:lastModifiedBy>Shubham Rana</cp:lastModifiedBy>
  <cp:revision>29</cp:revision>
  <dcterms:created xsi:type="dcterms:W3CDTF">2020-08-31T13:10:19Z</dcterms:created>
  <dcterms:modified xsi:type="dcterms:W3CDTF">2020-09-01T01:15:59Z</dcterms:modified>
</cp:coreProperties>
</file>