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73" r:id="rId11"/>
    <p:sldId id="265" r:id="rId12"/>
    <p:sldId id="274"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9308-0BF9-469E-9F55-69C47279A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93A930-D485-4364-AB0C-03860C6E5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A9A147-330C-459F-8B20-FD78977F4FB9}"/>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5" name="Footer Placeholder 4">
            <a:extLst>
              <a:ext uri="{FF2B5EF4-FFF2-40B4-BE49-F238E27FC236}">
                <a16:creationId xmlns:a16="http://schemas.microsoft.com/office/drawing/2014/main" id="{949385C3-8634-45DC-A2F9-DF2F8D678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6A672-02B8-4C77-A409-97109FAF5BAE}"/>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55649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B14D-94B1-470E-847D-0B7142E980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5947F-8D12-43DE-B2D3-810317A42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D8656-6220-4DCB-B023-64F4FD7F7EA2}"/>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5" name="Footer Placeholder 4">
            <a:extLst>
              <a:ext uri="{FF2B5EF4-FFF2-40B4-BE49-F238E27FC236}">
                <a16:creationId xmlns:a16="http://schemas.microsoft.com/office/drawing/2014/main" id="{648EDBE8-4128-4A63-A0D6-9EB0E31C9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6F59A-69BA-4ABF-BD73-0643ACC9D7BB}"/>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70644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00691-9DC6-4FF6-B77B-E5E51CD59D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2EE729-B5CD-4D79-B86D-8DED8F1D88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17F2D-91CA-4C25-93F9-F6E3EE61D9B6}"/>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5" name="Footer Placeholder 4">
            <a:extLst>
              <a:ext uri="{FF2B5EF4-FFF2-40B4-BE49-F238E27FC236}">
                <a16:creationId xmlns:a16="http://schemas.microsoft.com/office/drawing/2014/main" id="{AC2D88DB-FED4-4235-983F-1285DE352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AC56C-DC4A-4FAB-8FB5-4A0D89CD9040}"/>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306167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3C3F-D60A-4406-A37D-E06284141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45AC3-EDD1-41B9-9364-59F6D7E76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D94C8-07C1-4D93-BBEC-8795C54F067D}"/>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5" name="Footer Placeholder 4">
            <a:extLst>
              <a:ext uri="{FF2B5EF4-FFF2-40B4-BE49-F238E27FC236}">
                <a16:creationId xmlns:a16="http://schemas.microsoft.com/office/drawing/2014/main" id="{06D0EAA7-FA1A-42AC-B120-E44070998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B964B-EE87-4D93-BA9B-7CB90CCCF5AC}"/>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375799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C49D-291A-4D6A-A7E2-6980973B9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F3D69-4610-44DF-9BA9-B371810F7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E4113-EFD6-4B5F-926B-C91B100C3B48}"/>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5" name="Footer Placeholder 4">
            <a:extLst>
              <a:ext uri="{FF2B5EF4-FFF2-40B4-BE49-F238E27FC236}">
                <a16:creationId xmlns:a16="http://schemas.microsoft.com/office/drawing/2014/main" id="{3059FA06-D186-4E75-85F0-922D95370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EC320-4DBD-418D-9B91-8872DE9355B6}"/>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52959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4FA2-0321-4565-A992-99676D0F1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9C207-4C95-47DF-A5BA-9BD15E3F2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82CD24-13E7-4A79-BC6B-7FDF9A289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FE2B73-E9FA-4632-98A2-63431320CE78}"/>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6" name="Footer Placeholder 5">
            <a:extLst>
              <a:ext uri="{FF2B5EF4-FFF2-40B4-BE49-F238E27FC236}">
                <a16:creationId xmlns:a16="http://schemas.microsoft.com/office/drawing/2014/main" id="{B5B4C440-BCF7-4B4C-B0EF-8A3AC4353C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9C6CA-77AE-431E-98A8-6264CE985E41}"/>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0451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DFE2-C5A7-4765-9776-FC6126810E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382FEF-E6E7-4C35-9F1F-D8E1CAC1A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46912-9533-4088-8AB5-1C6F5AB25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217039-3D8B-4FDC-ACF1-059EF3B16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2B4-D197-473A-887A-B23D06D77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C3123F-724A-409D-B479-C45B6996DDF1}"/>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8" name="Footer Placeholder 7">
            <a:extLst>
              <a:ext uri="{FF2B5EF4-FFF2-40B4-BE49-F238E27FC236}">
                <a16:creationId xmlns:a16="http://schemas.microsoft.com/office/drawing/2014/main" id="{3346CE52-BF5F-48F0-A7E7-07C364E59E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2AE193-4EA2-486F-9D70-A9DE0BDFFC09}"/>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17134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1D4F-4BCE-464B-A3AD-7ABD124F4C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FEEA46-8CA7-44AB-BD38-8069EDCA41C8}"/>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4" name="Footer Placeholder 3">
            <a:extLst>
              <a:ext uri="{FF2B5EF4-FFF2-40B4-BE49-F238E27FC236}">
                <a16:creationId xmlns:a16="http://schemas.microsoft.com/office/drawing/2014/main" id="{FEFD5509-0AB5-46BF-8BE0-0D55A5C815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C87D72-ABEA-4D8F-BC84-6CA87FA97522}"/>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00639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CB94A-5476-48BF-A82D-7FF17646F182}"/>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3" name="Footer Placeholder 2">
            <a:extLst>
              <a:ext uri="{FF2B5EF4-FFF2-40B4-BE49-F238E27FC236}">
                <a16:creationId xmlns:a16="http://schemas.microsoft.com/office/drawing/2014/main" id="{D530B51E-5FC5-4F4B-8AE6-3BCFB8700E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EFA60C-18DC-4EF2-8268-F8542DDDF363}"/>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62080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2214-7EFB-4364-8B51-E576BA592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F07D6F-1EB3-4B71-A78F-C9F0ED219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3CD034-2AEA-483B-A980-4A65032C2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CFA5-A74F-4E97-83B7-FA08CB55321E}"/>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6" name="Footer Placeholder 5">
            <a:extLst>
              <a:ext uri="{FF2B5EF4-FFF2-40B4-BE49-F238E27FC236}">
                <a16:creationId xmlns:a16="http://schemas.microsoft.com/office/drawing/2014/main" id="{D63CA840-CAF7-4715-9329-EB4615E9C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14E3F4-8AC5-4255-BBBB-18EEBAC6FE6F}"/>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78523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85F-CD05-4AA4-ADCE-3ADA16B56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99FF96-17C1-4FF3-BA5F-7AC48229F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39551-9606-4F69-859E-BF300D994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282E4-9760-469C-88B6-2193D7047AA5}"/>
              </a:ext>
            </a:extLst>
          </p:cNvPr>
          <p:cNvSpPr>
            <a:spLocks noGrp="1"/>
          </p:cNvSpPr>
          <p:nvPr>
            <p:ph type="dt" sz="half" idx="10"/>
          </p:nvPr>
        </p:nvSpPr>
        <p:spPr/>
        <p:txBody>
          <a:bodyPr/>
          <a:lstStyle/>
          <a:p>
            <a:fld id="{EFCF191D-C49A-4700-8731-CFBEE5055F13}" type="datetimeFigureOut">
              <a:rPr lang="en-IN" smtClean="0"/>
              <a:t>31-01-2021</a:t>
            </a:fld>
            <a:endParaRPr lang="en-IN"/>
          </a:p>
        </p:txBody>
      </p:sp>
      <p:sp>
        <p:nvSpPr>
          <p:cNvPr id="6" name="Footer Placeholder 5">
            <a:extLst>
              <a:ext uri="{FF2B5EF4-FFF2-40B4-BE49-F238E27FC236}">
                <a16:creationId xmlns:a16="http://schemas.microsoft.com/office/drawing/2014/main" id="{3C39F3BB-622D-480F-9937-D8B253F3E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5CE91-1BED-4CD7-BCC1-3933E7CF6825}"/>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03693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33656-9F49-4751-93AB-517082DF4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DAC35-F6F1-4E07-9946-FA0DD5454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54EF3-3C35-4E82-91D6-7CCCC1F4F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F191D-C49A-4700-8731-CFBEE5055F13}" type="datetimeFigureOut">
              <a:rPr lang="en-IN" smtClean="0"/>
              <a:t>31-01-2021</a:t>
            </a:fld>
            <a:endParaRPr lang="en-IN"/>
          </a:p>
        </p:txBody>
      </p:sp>
      <p:sp>
        <p:nvSpPr>
          <p:cNvPr id="5" name="Footer Placeholder 4">
            <a:extLst>
              <a:ext uri="{FF2B5EF4-FFF2-40B4-BE49-F238E27FC236}">
                <a16:creationId xmlns:a16="http://schemas.microsoft.com/office/drawing/2014/main" id="{480BAA31-856C-425C-860F-3798035C1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E49D4E-3994-47CE-BD8E-5B1F7C7A5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AE611-0335-4B07-9B93-3F8840BD3254}" type="slidenum">
              <a:rPr lang="en-IN" smtClean="0"/>
              <a:t>‹#›</a:t>
            </a:fld>
            <a:endParaRPr lang="en-IN"/>
          </a:p>
        </p:txBody>
      </p:sp>
    </p:spTree>
    <p:extLst>
      <p:ext uri="{BB962C8B-B14F-4D97-AF65-F5344CB8AC3E}">
        <p14:creationId xmlns:p14="http://schemas.microsoft.com/office/powerpoint/2010/main" val="97349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85AA-60C0-44FB-8AD5-957E00C00637}"/>
              </a:ext>
            </a:extLst>
          </p:cNvPr>
          <p:cNvSpPr>
            <a:spLocks noGrp="1"/>
          </p:cNvSpPr>
          <p:nvPr>
            <p:ph type="ctrTitle"/>
          </p:nvPr>
        </p:nvSpPr>
        <p:spPr>
          <a:xfrm>
            <a:off x="1524000" y="66561"/>
            <a:ext cx="9144000" cy="2387600"/>
          </a:xfrm>
        </p:spPr>
        <p:txBody>
          <a:bodyPr>
            <a:normAutofit fontScale="90000"/>
          </a:bodyPr>
          <a:lstStyle/>
          <a:p>
            <a:br>
              <a:rPr lang="en-IN" dirty="0"/>
            </a:br>
            <a:r>
              <a:rPr lang="en-IN" dirty="0"/>
              <a:t>Credit EDA Case Study</a:t>
            </a:r>
            <a:br>
              <a:rPr lang="en-IN" b="1" dirty="0"/>
            </a:br>
            <a:r>
              <a:rPr lang="en-IN" b="1" dirty="0"/>
              <a:t>                   </a:t>
            </a:r>
            <a:endParaRPr lang="en-IN" dirty="0"/>
          </a:p>
        </p:txBody>
      </p:sp>
      <p:sp>
        <p:nvSpPr>
          <p:cNvPr id="3" name="Subtitle 2">
            <a:extLst>
              <a:ext uri="{FF2B5EF4-FFF2-40B4-BE49-F238E27FC236}">
                <a16:creationId xmlns:a16="http://schemas.microsoft.com/office/drawing/2014/main" id="{0022E70E-8FED-4FEB-937E-A6F47CB331E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7323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A75B3-1B38-43DD-9152-3D918D7D6509}"/>
              </a:ext>
            </a:extLst>
          </p:cNvPr>
          <p:cNvPicPr>
            <a:picLocks noChangeAspect="1"/>
          </p:cNvPicPr>
          <p:nvPr/>
        </p:nvPicPr>
        <p:blipFill>
          <a:blip r:embed="rId2"/>
          <a:stretch>
            <a:fillRect/>
          </a:stretch>
        </p:blipFill>
        <p:spPr>
          <a:xfrm>
            <a:off x="3548062" y="131336"/>
            <a:ext cx="5095875" cy="4238625"/>
          </a:xfrm>
          <a:prstGeom prst="rect">
            <a:avLst/>
          </a:prstGeom>
        </p:spPr>
      </p:pic>
      <p:sp>
        <p:nvSpPr>
          <p:cNvPr id="8" name="TextBox 7">
            <a:extLst>
              <a:ext uri="{FF2B5EF4-FFF2-40B4-BE49-F238E27FC236}">
                <a16:creationId xmlns:a16="http://schemas.microsoft.com/office/drawing/2014/main" id="{18AB0951-6955-4705-AF02-9162D4F2D3F0}"/>
              </a:ext>
            </a:extLst>
          </p:cNvPr>
          <p:cNvSpPr txBox="1"/>
          <p:nvPr/>
        </p:nvSpPr>
        <p:spPr>
          <a:xfrm>
            <a:off x="0" y="4741682"/>
            <a:ext cx="12192000" cy="369332"/>
          </a:xfrm>
          <a:prstGeom prst="rect">
            <a:avLst/>
          </a:prstGeom>
          <a:noFill/>
        </p:spPr>
        <p:txBody>
          <a:bodyPr wrap="square" rtlCol="0">
            <a:spAutoFit/>
          </a:bodyPr>
          <a:lstStyle/>
          <a:p>
            <a:pPr algn="ctr"/>
            <a:r>
              <a:rPr lang="en-US" dirty="0"/>
              <a:t>Table above shows </a:t>
            </a:r>
            <a:r>
              <a:rPr lang="en-IN" dirty="0"/>
              <a:t>top 10 correlation for Target 0 (i.e. applicants who are likely to pay on time)</a:t>
            </a:r>
          </a:p>
        </p:txBody>
      </p:sp>
    </p:spTree>
    <p:extLst>
      <p:ext uri="{BB962C8B-B14F-4D97-AF65-F5344CB8AC3E}">
        <p14:creationId xmlns:p14="http://schemas.microsoft.com/office/powerpoint/2010/main" val="321594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B4E9-A356-4C25-8C5B-021CAE9B627C}"/>
              </a:ext>
            </a:extLst>
          </p:cNvPr>
          <p:cNvSpPr>
            <a:spLocks noGrp="1"/>
          </p:cNvSpPr>
          <p:nvPr>
            <p:ph type="title"/>
          </p:nvPr>
        </p:nvSpPr>
        <p:spPr/>
        <p:txBody>
          <a:bodyPr anchor="t">
            <a:normAutofit/>
          </a:bodyPr>
          <a:lstStyle/>
          <a:p>
            <a:pPr algn="ctr"/>
            <a:r>
              <a:rPr lang="en-IN" sz="3200" b="1" dirty="0"/>
              <a:t>Correlation Matrix Plot for Target 1</a:t>
            </a:r>
            <a:endParaRPr lang="en-IN" sz="3200" dirty="0"/>
          </a:p>
        </p:txBody>
      </p:sp>
      <p:pic>
        <p:nvPicPr>
          <p:cNvPr id="9218" name="Picture 2">
            <a:extLst>
              <a:ext uri="{FF2B5EF4-FFF2-40B4-BE49-F238E27FC236}">
                <a16:creationId xmlns:a16="http://schemas.microsoft.com/office/drawing/2014/main" id="{9C5212AD-EB78-44C5-BB5E-50EF45EE15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752" y="873518"/>
            <a:ext cx="9700181" cy="514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4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10A4FD-CFD1-4177-9EC7-0E47BAADAC49}"/>
              </a:ext>
            </a:extLst>
          </p:cNvPr>
          <p:cNvPicPr>
            <a:picLocks noChangeAspect="1"/>
          </p:cNvPicPr>
          <p:nvPr/>
        </p:nvPicPr>
        <p:blipFill>
          <a:blip r:embed="rId2"/>
          <a:stretch>
            <a:fillRect/>
          </a:stretch>
        </p:blipFill>
        <p:spPr>
          <a:xfrm>
            <a:off x="3431749" y="141402"/>
            <a:ext cx="4800600" cy="4114800"/>
          </a:xfrm>
          <a:prstGeom prst="rect">
            <a:avLst/>
          </a:prstGeom>
        </p:spPr>
      </p:pic>
      <p:sp>
        <p:nvSpPr>
          <p:cNvPr id="6" name="TextBox 5">
            <a:extLst>
              <a:ext uri="{FF2B5EF4-FFF2-40B4-BE49-F238E27FC236}">
                <a16:creationId xmlns:a16="http://schemas.microsoft.com/office/drawing/2014/main" id="{80E9AFF0-5457-4D44-A580-A1258817DA39}"/>
              </a:ext>
            </a:extLst>
          </p:cNvPr>
          <p:cNvSpPr txBox="1"/>
          <p:nvPr/>
        </p:nvSpPr>
        <p:spPr>
          <a:xfrm>
            <a:off x="0" y="4506012"/>
            <a:ext cx="12122870" cy="369332"/>
          </a:xfrm>
          <a:prstGeom prst="rect">
            <a:avLst/>
          </a:prstGeom>
          <a:noFill/>
        </p:spPr>
        <p:txBody>
          <a:bodyPr wrap="square" rtlCol="0">
            <a:spAutoFit/>
          </a:bodyPr>
          <a:lstStyle/>
          <a:p>
            <a:pPr algn="ctr"/>
            <a:r>
              <a:rPr lang="en-US" dirty="0"/>
              <a:t>Table above shows </a:t>
            </a:r>
            <a:r>
              <a:rPr lang="en-IN" dirty="0"/>
              <a:t>top 10 correlation for Target 1 (i.e. applicants who are likely to default)</a:t>
            </a:r>
          </a:p>
        </p:txBody>
      </p:sp>
    </p:spTree>
    <p:extLst>
      <p:ext uri="{BB962C8B-B14F-4D97-AF65-F5344CB8AC3E}">
        <p14:creationId xmlns:p14="http://schemas.microsoft.com/office/powerpoint/2010/main" val="338336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0142D-2498-455D-9CDC-60B1B874D6AE}"/>
              </a:ext>
            </a:extLst>
          </p:cNvPr>
          <p:cNvSpPr>
            <a:spLocks noGrp="1"/>
          </p:cNvSpPr>
          <p:nvPr>
            <p:ph type="title"/>
          </p:nvPr>
        </p:nvSpPr>
        <p:spPr>
          <a:xfrm>
            <a:off x="838200" y="2834948"/>
            <a:ext cx="10515600" cy="1325563"/>
          </a:xfrm>
        </p:spPr>
        <p:txBody>
          <a:bodyPr anchor="t">
            <a:normAutofit/>
          </a:bodyPr>
          <a:lstStyle/>
          <a:p>
            <a:pPr algn="ctr"/>
            <a:r>
              <a:rPr lang="en-IN" sz="4000" b="1" dirty="0"/>
              <a:t>Univariate Analysis for Numerical Variables from application_data.csv</a:t>
            </a:r>
            <a:endParaRPr lang="en-IN" sz="4000" dirty="0"/>
          </a:p>
        </p:txBody>
      </p:sp>
    </p:spTree>
    <p:extLst>
      <p:ext uri="{BB962C8B-B14F-4D97-AF65-F5344CB8AC3E}">
        <p14:creationId xmlns:p14="http://schemas.microsoft.com/office/powerpoint/2010/main" val="378039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6F997B-C577-4AD7-A619-37FB39B3597D}"/>
              </a:ext>
            </a:extLst>
          </p:cNvPr>
          <p:cNvSpPr>
            <a:spLocks noGrp="1"/>
          </p:cNvSpPr>
          <p:nvPr>
            <p:ph type="title"/>
          </p:nvPr>
        </p:nvSpPr>
        <p:spPr/>
        <p:txBody>
          <a:bodyPr anchor="t">
            <a:normAutofit/>
          </a:bodyPr>
          <a:lstStyle/>
          <a:p>
            <a:pPr algn="ctr"/>
            <a:r>
              <a:rPr lang="en-US" sz="3200" b="1" dirty="0"/>
              <a:t>Target relationship with Credit Amount</a:t>
            </a:r>
            <a:endParaRPr lang="en-IN" sz="3200" dirty="0"/>
          </a:p>
        </p:txBody>
      </p:sp>
      <p:pic>
        <p:nvPicPr>
          <p:cNvPr id="10242" name="Picture 2">
            <a:extLst>
              <a:ext uri="{FF2B5EF4-FFF2-40B4-BE49-F238E27FC236}">
                <a16:creationId xmlns:a16="http://schemas.microsoft.com/office/drawing/2014/main" id="{5A369722-47FB-42D6-8524-261078A540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4881" y="943065"/>
            <a:ext cx="1024223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DAC023-D93C-43DD-B537-BBF004BCAE66}"/>
              </a:ext>
            </a:extLst>
          </p:cNvPr>
          <p:cNvSpPr txBox="1"/>
          <p:nvPr/>
        </p:nvSpPr>
        <p:spPr>
          <a:xfrm>
            <a:off x="157113" y="5687677"/>
            <a:ext cx="11877773" cy="369332"/>
          </a:xfrm>
          <a:prstGeom prst="rect">
            <a:avLst/>
          </a:prstGeom>
          <a:noFill/>
        </p:spPr>
        <p:txBody>
          <a:bodyPr wrap="square" rtlCol="0">
            <a:spAutoFit/>
          </a:bodyPr>
          <a:lstStyle/>
          <a:p>
            <a:pPr algn="ctr"/>
            <a:r>
              <a:rPr lang="en-US" dirty="0"/>
              <a:t>Above histogram plot shows credit amount distribution; i.e. the amount of the loan credited is more in range 0-1000000</a:t>
            </a:r>
          </a:p>
        </p:txBody>
      </p:sp>
    </p:spTree>
    <p:extLst>
      <p:ext uri="{BB962C8B-B14F-4D97-AF65-F5344CB8AC3E}">
        <p14:creationId xmlns:p14="http://schemas.microsoft.com/office/powerpoint/2010/main" val="333876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AB4B-8BD4-4AAE-9586-5FB2AFBEA4A6}"/>
              </a:ext>
            </a:extLst>
          </p:cNvPr>
          <p:cNvSpPr>
            <a:spLocks noGrp="1"/>
          </p:cNvSpPr>
          <p:nvPr>
            <p:ph type="title"/>
          </p:nvPr>
        </p:nvSpPr>
        <p:spPr/>
        <p:txBody>
          <a:bodyPr anchor="t">
            <a:normAutofit/>
          </a:bodyPr>
          <a:lstStyle/>
          <a:p>
            <a:pPr algn="ctr"/>
            <a:r>
              <a:rPr lang="en-US" sz="3200" b="1" dirty="0"/>
              <a:t>Target relationship with Goods Price Amount</a:t>
            </a:r>
            <a:endParaRPr lang="en-IN" sz="3200" dirty="0"/>
          </a:p>
        </p:txBody>
      </p:sp>
      <p:pic>
        <p:nvPicPr>
          <p:cNvPr id="11266" name="Picture 2">
            <a:extLst>
              <a:ext uri="{FF2B5EF4-FFF2-40B4-BE49-F238E27FC236}">
                <a16:creationId xmlns:a16="http://schemas.microsoft.com/office/drawing/2014/main" id="{CE160A3C-EEA0-4ED7-90FF-F73B397464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92371"/>
            <a:ext cx="1025145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3DDAD9-1C48-4CF9-A2E4-C3C0EF7F5E2D}"/>
              </a:ext>
            </a:extLst>
          </p:cNvPr>
          <p:cNvSpPr txBox="1"/>
          <p:nvPr/>
        </p:nvSpPr>
        <p:spPr>
          <a:xfrm>
            <a:off x="0" y="5642463"/>
            <a:ext cx="12192000" cy="646331"/>
          </a:xfrm>
          <a:prstGeom prst="rect">
            <a:avLst/>
          </a:prstGeom>
          <a:noFill/>
        </p:spPr>
        <p:txBody>
          <a:bodyPr wrap="square" rtlCol="0">
            <a:spAutoFit/>
          </a:bodyPr>
          <a:lstStyle/>
          <a:p>
            <a:pPr algn="ctr"/>
            <a:r>
              <a:rPr lang="en-US" dirty="0"/>
              <a:t>Plot of Target with Goods Price shows that the number of loan application received is highest for Goods Price in the range 0-750000</a:t>
            </a:r>
            <a:endParaRPr lang="en-IN" dirty="0"/>
          </a:p>
        </p:txBody>
      </p:sp>
    </p:spTree>
    <p:extLst>
      <p:ext uri="{BB962C8B-B14F-4D97-AF65-F5344CB8AC3E}">
        <p14:creationId xmlns:p14="http://schemas.microsoft.com/office/powerpoint/2010/main" val="62368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A3D8-26D0-4119-BE46-00A14C64BD49}"/>
              </a:ext>
            </a:extLst>
          </p:cNvPr>
          <p:cNvSpPr>
            <a:spLocks noGrp="1"/>
          </p:cNvSpPr>
          <p:nvPr>
            <p:ph type="title"/>
          </p:nvPr>
        </p:nvSpPr>
        <p:spPr/>
        <p:txBody>
          <a:bodyPr anchor="t">
            <a:normAutofit/>
          </a:bodyPr>
          <a:lstStyle/>
          <a:p>
            <a:pPr algn="ctr"/>
            <a:r>
              <a:rPr lang="en-US" sz="3200" b="1" dirty="0"/>
              <a:t>Target relationship with Age (i.e. days of birth)</a:t>
            </a:r>
            <a:endParaRPr lang="en-IN" sz="3200" dirty="0"/>
          </a:p>
        </p:txBody>
      </p:sp>
      <p:pic>
        <p:nvPicPr>
          <p:cNvPr id="12290" name="Picture 2">
            <a:extLst>
              <a:ext uri="{FF2B5EF4-FFF2-40B4-BE49-F238E27FC236}">
                <a16:creationId xmlns:a16="http://schemas.microsoft.com/office/drawing/2014/main" id="{8275278C-F246-4AAF-846B-A43C6CEBD6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455" y="948933"/>
            <a:ext cx="1025145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974016-1438-445D-A013-E0C580B37C60}"/>
              </a:ext>
            </a:extLst>
          </p:cNvPr>
          <p:cNvSpPr txBox="1"/>
          <p:nvPr/>
        </p:nvSpPr>
        <p:spPr>
          <a:xfrm>
            <a:off x="65988" y="5846544"/>
            <a:ext cx="11981468" cy="646331"/>
          </a:xfrm>
          <a:prstGeom prst="rect">
            <a:avLst/>
          </a:prstGeom>
          <a:noFill/>
        </p:spPr>
        <p:txBody>
          <a:bodyPr wrap="square" rtlCol="0">
            <a:spAutoFit/>
          </a:bodyPr>
          <a:lstStyle/>
          <a:p>
            <a:pPr algn="ctr"/>
            <a:r>
              <a:rPr lang="en-US" dirty="0"/>
              <a:t>The plot of age very clearly shows that the highest number of loan applications are received from people between age group 27 – 35 (i.e. 10000 to 12500 days)</a:t>
            </a:r>
            <a:endParaRPr lang="en-IN" dirty="0"/>
          </a:p>
        </p:txBody>
      </p:sp>
    </p:spTree>
    <p:extLst>
      <p:ext uri="{BB962C8B-B14F-4D97-AF65-F5344CB8AC3E}">
        <p14:creationId xmlns:p14="http://schemas.microsoft.com/office/powerpoint/2010/main" val="3637111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5C03-BC44-4FC4-A358-667240B0EAC2}"/>
              </a:ext>
            </a:extLst>
          </p:cNvPr>
          <p:cNvSpPr>
            <a:spLocks noGrp="1"/>
          </p:cNvSpPr>
          <p:nvPr>
            <p:ph type="title"/>
          </p:nvPr>
        </p:nvSpPr>
        <p:spPr/>
        <p:txBody>
          <a:bodyPr anchor="t">
            <a:normAutofit/>
          </a:bodyPr>
          <a:lstStyle/>
          <a:p>
            <a:pPr algn="ctr"/>
            <a:r>
              <a:rPr lang="en-US" sz="3200" b="1" dirty="0"/>
              <a:t>Target relationship with </a:t>
            </a:r>
            <a:r>
              <a:rPr lang="en-IN" sz="3200" b="1" dirty="0"/>
              <a:t>DAYS_ID_PUBLISH</a:t>
            </a:r>
            <a:endParaRPr lang="en-IN" sz="3200" dirty="0"/>
          </a:p>
        </p:txBody>
      </p:sp>
      <p:pic>
        <p:nvPicPr>
          <p:cNvPr id="13314" name="Picture 2">
            <a:extLst>
              <a:ext uri="{FF2B5EF4-FFF2-40B4-BE49-F238E27FC236}">
                <a16:creationId xmlns:a16="http://schemas.microsoft.com/office/drawing/2014/main" id="{CAB83A0E-2125-458B-92E5-480E6E3577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2384" y="939505"/>
            <a:ext cx="994723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8F5C3A-61AE-4FE2-ABE4-221A01DCEE6F}"/>
              </a:ext>
            </a:extLst>
          </p:cNvPr>
          <p:cNvSpPr txBox="1"/>
          <p:nvPr/>
        </p:nvSpPr>
        <p:spPr>
          <a:xfrm>
            <a:off x="0" y="5595329"/>
            <a:ext cx="12192000" cy="646331"/>
          </a:xfrm>
          <a:prstGeom prst="rect">
            <a:avLst/>
          </a:prstGeom>
          <a:noFill/>
        </p:spPr>
        <p:txBody>
          <a:bodyPr wrap="square" rtlCol="0">
            <a:spAutoFit/>
          </a:bodyPr>
          <a:lstStyle/>
          <a:p>
            <a:pPr algn="ctr"/>
            <a:r>
              <a:rPr lang="en-US" dirty="0"/>
              <a:t>Plot shows number of days before which client changed the submitted ID document. Data shows highest change between (approximately) 11 years to 14 years</a:t>
            </a:r>
            <a:endParaRPr lang="en-IN" dirty="0"/>
          </a:p>
        </p:txBody>
      </p:sp>
    </p:spTree>
    <p:extLst>
      <p:ext uri="{BB962C8B-B14F-4D97-AF65-F5344CB8AC3E}">
        <p14:creationId xmlns:p14="http://schemas.microsoft.com/office/powerpoint/2010/main" val="89834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795F-C7D7-4387-A9BD-9AFEEA721603}"/>
              </a:ext>
            </a:extLst>
          </p:cNvPr>
          <p:cNvSpPr>
            <a:spLocks noGrp="1"/>
          </p:cNvSpPr>
          <p:nvPr>
            <p:ph type="title"/>
          </p:nvPr>
        </p:nvSpPr>
        <p:spPr/>
        <p:txBody>
          <a:bodyPr anchor="t">
            <a:normAutofit/>
          </a:bodyPr>
          <a:lstStyle/>
          <a:p>
            <a:pPr algn="ctr"/>
            <a:r>
              <a:rPr lang="en-US" sz="3200" b="1" dirty="0"/>
              <a:t>Target relationship with </a:t>
            </a:r>
            <a:r>
              <a:rPr lang="en-IN" sz="3200" b="1" dirty="0"/>
              <a:t>DAYS_REGISTRATION</a:t>
            </a:r>
            <a:br>
              <a:rPr lang="en-IN" sz="3200" b="1" dirty="0"/>
            </a:br>
            <a:endParaRPr lang="en-IN" sz="3200" dirty="0"/>
          </a:p>
        </p:txBody>
      </p:sp>
      <p:pic>
        <p:nvPicPr>
          <p:cNvPr id="14338" name="Picture 2">
            <a:extLst>
              <a:ext uri="{FF2B5EF4-FFF2-40B4-BE49-F238E27FC236}">
                <a16:creationId xmlns:a16="http://schemas.microsoft.com/office/drawing/2014/main" id="{E4A79176-D314-4549-8FD2-F01A93B12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715" y="1027906"/>
            <a:ext cx="1000254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7EC592-84E5-48E6-AF56-EFBE91B9FF96}"/>
              </a:ext>
            </a:extLst>
          </p:cNvPr>
          <p:cNvSpPr txBox="1"/>
          <p:nvPr/>
        </p:nvSpPr>
        <p:spPr>
          <a:xfrm>
            <a:off x="0" y="5778222"/>
            <a:ext cx="12192000" cy="369332"/>
          </a:xfrm>
          <a:prstGeom prst="rect">
            <a:avLst/>
          </a:prstGeom>
          <a:noFill/>
        </p:spPr>
        <p:txBody>
          <a:bodyPr wrap="square" rtlCol="0">
            <a:spAutoFit/>
          </a:bodyPr>
          <a:lstStyle/>
          <a:p>
            <a:pPr algn="ctr"/>
            <a:r>
              <a:rPr lang="en-US" dirty="0"/>
              <a:t>Plot shows most clients changed their registration 2500 days (approx. 7 years) back</a:t>
            </a:r>
            <a:endParaRPr lang="en-IN" dirty="0"/>
          </a:p>
        </p:txBody>
      </p:sp>
    </p:spTree>
    <p:extLst>
      <p:ext uri="{BB962C8B-B14F-4D97-AF65-F5344CB8AC3E}">
        <p14:creationId xmlns:p14="http://schemas.microsoft.com/office/powerpoint/2010/main" val="235020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C81B93-47FE-4846-B83F-37131879FF88}"/>
              </a:ext>
            </a:extLst>
          </p:cNvPr>
          <p:cNvSpPr>
            <a:spLocks noGrp="1"/>
          </p:cNvSpPr>
          <p:nvPr>
            <p:ph type="title"/>
          </p:nvPr>
        </p:nvSpPr>
        <p:spPr>
          <a:xfrm>
            <a:off x="725078" y="2766218"/>
            <a:ext cx="10515600" cy="1325563"/>
          </a:xfrm>
        </p:spPr>
        <p:txBody>
          <a:bodyPr>
            <a:normAutofit/>
          </a:bodyPr>
          <a:lstStyle/>
          <a:p>
            <a:pPr algn="ctr"/>
            <a:r>
              <a:rPr lang="en-IN" sz="4000" b="1" dirty="0"/>
              <a:t>Bivariate Analysis for Numerical Variable</a:t>
            </a:r>
            <a:endParaRPr lang="en-IN" sz="4000" dirty="0"/>
          </a:p>
        </p:txBody>
      </p:sp>
    </p:spTree>
    <p:extLst>
      <p:ext uri="{BB962C8B-B14F-4D97-AF65-F5344CB8AC3E}">
        <p14:creationId xmlns:p14="http://schemas.microsoft.com/office/powerpoint/2010/main" val="320135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44BB2-BA34-48F6-ACF7-E435463A7860}"/>
              </a:ext>
            </a:extLst>
          </p:cNvPr>
          <p:cNvSpPr>
            <a:spLocks noGrp="1"/>
          </p:cNvSpPr>
          <p:nvPr>
            <p:ph type="title"/>
          </p:nvPr>
        </p:nvSpPr>
        <p:spPr>
          <a:xfrm>
            <a:off x="979601" y="2514436"/>
            <a:ext cx="10515600" cy="1325563"/>
          </a:xfrm>
        </p:spPr>
        <p:txBody>
          <a:bodyPr>
            <a:normAutofit fontScale="90000"/>
          </a:bodyPr>
          <a:lstStyle/>
          <a:p>
            <a:pPr algn="ctr"/>
            <a:r>
              <a:rPr lang="en-IN" b="1" dirty="0"/>
              <a:t>Univariate Analysis for Categorical Variables from application_data.csv</a:t>
            </a:r>
            <a:br>
              <a:rPr lang="en-IN" b="1" dirty="0"/>
            </a:br>
            <a:endParaRPr lang="en-IN" dirty="0"/>
          </a:p>
        </p:txBody>
      </p:sp>
    </p:spTree>
    <p:extLst>
      <p:ext uri="{BB962C8B-B14F-4D97-AF65-F5344CB8AC3E}">
        <p14:creationId xmlns:p14="http://schemas.microsoft.com/office/powerpoint/2010/main" val="325026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66639-BEA2-44F9-8313-670C9A1466BF}"/>
              </a:ext>
            </a:extLst>
          </p:cNvPr>
          <p:cNvSpPr>
            <a:spLocks noGrp="1"/>
          </p:cNvSpPr>
          <p:nvPr>
            <p:ph type="title"/>
          </p:nvPr>
        </p:nvSpPr>
        <p:spPr/>
        <p:txBody>
          <a:bodyPr anchor="t">
            <a:normAutofit/>
          </a:bodyPr>
          <a:lstStyle/>
          <a:p>
            <a:pPr algn="ctr"/>
            <a:r>
              <a:rPr lang="en-US" sz="3200" b="1" dirty="0"/>
              <a:t>Target versus Occupation Type </a:t>
            </a:r>
            <a:r>
              <a:rPr lang="en-US" sz="3200" b="1" dirty="0" err="1"/>
              <a:t>w.r.t.</a:t>
            </a:r>
            <a:r>
              <a:rPr lang="en-US" sz="3200" b="1" dirty="0"/>
              <a:t> Own Property</a:t>
            </a:r>
            <a:endParaRPr lang="en-IN" sz="3200" b="1" dirty="0"/>
          </a:p>
        </p:txBody>
      </p:sp>
      <p:pic>
        <p:nvPicPr>
          <p:cNvPr id="20482" name="Picture 2">
            <a:extLst>
              <a:ext uri="{FF2B5EF4-FFF2-40B4-BE49-F238E27FC236}">
                <a16:creationId xmlns:a16="http://schemas.microsoft.com/office/drawing/2014/main" id="{B7D874CA-9F8A-4022-9287-2F74BE67DA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1001" y="1027905"/>
            <a:ext cx="7525424" cy="4431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B941C6-F4F6-47BA-A587-390BCA75A72A}"/>
              </a:ext>
            </a:extLst>
          </p:cNvPr>
          <p:cNvSpPr txBox="1"/>
          <p:nvPr/>
        </p:nvSpPr>
        <p:spPr>
          <a:xfrm>
            <a:off x="0" y="5830095"/>
            <a:ext cx="12192000" cy="646331"/>
          </a:xfrm>
          <a:prstGeom prst="rect">
            <a:avLst/>
          </a:prstGeom>
          <a:noFill/>
        </p:spPr>
        <p:txBody>
          <a:bodyPr wrap="square" rtlCol="0">
            <a:spAutoFit/>
          </a:bodyPr>
          <a:lstStyle/>
          <a:p>
            <a:pPr algn="ctr"/>
            <a:r>
              <a:rPr lang="en-US" dirty="0"/>
              <a:t>Bivariate plot of target against type of client occupation tells us that Low-skilled </a:t>
            </a:r>
            <a:r>
              <a:rPr lang="en-US" dirty="0" err="1"/>
              <a:t>labourers</a:t>
            </a:r>
            <a:r>
              <a:rPr lang="en-US" dirty="0"/>
              <a:t> who do not have own property tend to skip paying their loan on time</a:t>
            </a:r>
            <a:endParaRPr lang="en-IN" dirty="0"/>
          </a:p>
        </p:txBody>
      </p:sp>
    </p:spTree>
    <p:extLst>
      <p:ext uri="{BB962C8B-B14F-4D97-AF65-F5344CB8AC3E}">
        <p14:creationId xmlns:p14="http://schemas.microsoft.com/office/powerpoint/2010/main" val="210451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481E-596D-4829-9C4C-6C837A0A14E7}"/>
              </a:ext>
            </a:extLst>
          </p:cNvPr>
          <p:cNvSpPr>
            <a:spLocks noGrp="1"/>
          </p:cNvSpPr>
          <p:nvPr>
            <p:ph type="title"/>
          </p:nvPr>
        </p:nvSpPr>
        <p:spPr/>
        <p:txBody>
          <a:bodyPr anchor="t">
            <a:normAutofit/>
          </a:bodyPr>
          <a:lstStyle/>
          <a:p>
            <a:pPr algn="ctr"/>
            <a:r>
              <a:rPr lang="en-US" sz="3200" b="1" dirty="0"/>
              <a:t>Target versus Income Type </a:t>
            </a:r>
            <a:r>
              <a:rPr lang="en-US" sz="3200" b="1" dirty="0" err="1"/>
              <a:t>w.r.t.</a:t>
            </a:r>
            <a:r>
              <a:rPr lang="en-US" sz="3200" b="1" dirty="0"/>
              <a:t> Family Status</a:t>
            </a:r>
            <a:endParaRPr lang="en-IN" sz="3200" dirty="0"/>
          </a:p>
        </p:txBody>
      </p:sp>
      <p:pic>
        <p:nvPicPr>
          <p:cNvPr id="21506" name="Picture 2">
            <a:extLst>
              <a:ext uri="{FF2B5EF4-FFF2-40B4-BE49-F238E27FC236}">
                <a16:creationId xmlns:a16="http://schemas.microsoft.com/office/drawing/2014/main" id="{9A2A4FB6-4547-48C5-A3B0-7CE8097D6E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8711" y="1027906"/>
            <a:ext cx="9497983" cy="4241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62BE2F-F0E7-499F-BF46-7F1B919ED904}"/>
              </a:ext>
            </a:extLst>
          </p:cNvPr>
          <p:cNvSpPr txBox="1"/>
          <p:nvPr/>
        </p:nvSpPr>
        <p:spPr>
          <a:xfrm>
            <a:off x="150829" y="5269584"/>
            <a:ext cx="12041171" cy="369332"/>
          </a:xfrm>
          <a:prstGeom prst="rect">
            <a:avLst/>
          </a:prstGeom>
          <a:noFill/>
        </p:spPr>
        <p:txBody>
          <a:bodyPr wrap="square" rtlCol="0">
            <a:spAutoFit/>
          </a:bodyPr>
          <a:lstStyle/>
          <a:p>
            <a:pPr algn="ctr"/>
            <a:r>
              <a:rPr lang="en-US" dirty="0"/>
              <a:t>Above plot shows that Unemployed Married clients show the most tendency to default</a:t>
            </a:r>
            <a:endParaRPr lang="en-IN" dirty="0"/>
          </a:p>
        </p:txBody>
      </p:sp>
    </p:spTree>
    <p:extLst>
      <p:ext uri="{BB962C8B-B14F-4D97-AF65-F5344CB8AC3E}">
        <p14:creationId xmlns:p14="http://schemas.microsoft.com/office/powerpoint/2010/main" val="421378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267E-F517-4990-B561-CE558AF4928E}"/>
              </a:ext>
            </a:extLst>
          </p:cNvPr>
          <p:cNvSpPr>
            <a:spLocks noGrp="1"/>
          </p:cNvSpPr>
          <p:nvPr>
            <p:ph type="title"/>
          </p:nvPr>
        </p:nvSpPr>
        <p:spPr/>
        <p:txBody>
          <a:bodyPr anchor="t">
            <a:normAutofit/>
          </a:bodyPr>
          <a:lstStyle/>
          <a:p>
            <a:pPr algn="ctr"/>
            <a:r>
              <a:rPr lang="en-US" sz="3200" b="1" dirty="0"/>
              <a:t>Target versus Family Status </a:t>
            </a:r>
            <a:r>
              <a:rPr lang="en-US" sz="3200" b="1" dirty="0" err="1"/>
              <a:t>w.r.t.</a:t>
            </a:r>
            <a:r>
              <a:rPr lang="en-US" sz="3200" b="1" dirty="0"/>
              <a:t> Gender</a:t>
            </a:r>
            <a:endParaRPr lang="en-IN" sz="3200" dirty="0"/>
          </a:p>
        </p:txBody>
      </p:sp>
      <p:pic>
        <p:nvPicPr>
          <p:cNvPr id="22530" name="Picture 2">
            <a:extLst>
              <a:ext uri="{FF2B5EF4-FFF2-40B4-BE49-F238E27FC236}">
                <a16:creationId xmlns:a16="http://schemas.microsoft.com/office/drawing/2014/main" id="{AE481D2F-DAA5-4A5F-B2C7-5B6A03E445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7529" y="930078"/>
            <a:ext cx="6985261" cy="47932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209C79-1CF9-4278-B442-BEF5A84C4669}"/>
              </a:ext>
            </a:extLst>
          </p:cNvPr>
          <p:cNvSpPr txBox="1"/>
          <p:nvPr/>
        </p:nvSpPr>
        <p:spPr>
          <a:xfrm>
            <a:off x="0" y="5927922"/>
            <a:ext cx="12192000" cy="369332"/>
          </a:xfrm>
          <a:prstGeom prst="rect">
            <a:avLst/>
          </a:prstGeom>
          <a:noFill/>
        </p:spPr>
        <p:txBody>
          <a:bodyPr wrap="square" rtlCol="0">
            <a:spAutoFit/>
          </a:bodyPr>
          <a:lstStyle/>
          <a:p>
            <a:pPr algn="ctr"/>
            <a:r>
              <a:rPr lang="en-US" dirty="0"/>
              <a:t>Civil Married males are more likely to not pay their loans on time</a:t>
            </a:r>
            <a:endParaRPr lang="en-IN" dirty="0"/>
          </a:p>
        </p:txBody>
      </p:sp>
    </p:spTree>
    <p:extLst>
      <p:ext uri="{BB962C8B-B14F-4D97-AF65-F5344CB8AC3E}">
        <p14:creationId xmlns:p14="http://schemas.microsoft.com/office/powerpoint/2010/main" val="57997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AF22-1419-469F-A2C6-FD7DBF1CD651}"/>
              </a:ext>
            </a:extLst>
          </p:cNvPr>
          <p:cNvSpPr>
            <a:spLocks noGrp="1"/>
          </p:cNvSpPr>
          <p:nvPr>
            <p:ph type="title"/>
          </p:nvPr>
        </p:nvSpPr>
        <p:spPr>
          <a:xfrm>
            <a:off x="838200" y="365125"/>
            <a:ext cx="10515600" cy="1325563"/>
          </a:xfrm>
        </p:spPr>
        <p:txBody>
          <a:bodyPr anchor="t">
            <a:normAutofit/>
          </a:bodyPr>
          <a:lstStyle/>
          <a:p>
            <a:pPr algn="ctr"/>
            <a:r>
              <a:rPr lang="en-US" sz="3200" b="1" dirty="0"/>
              <a:t>Target versus Education Type </a:t>
            </a:r>
            <a:r>
              <a:rPr lang="en-US" sz="3200" b="1" dirty="0" err="1"/>
              <a:t>w.r.t.</a:t>
            </a:r>
            <a:r>
              <a:rPr lang="en-US" sz="3200" b="1" dirty="0"/>
              <a:t> Contract Type</a:t>
            </a:r>
            <a:endParaRPr lang="en-IN" sz="3200" dirty="0"/>
          </a:p>
        </p:txBody>
      </p:sp>
      <p:pic>
        <p:nvPicPr>
          <p:cNvPr id="8" name="Content Placeholder 7">
            <a:extLst>
              <a:ext uri="{FF2B5EF4-FFF2-40B4-BE49-F238E27FC236}">
                <a16:creationId xmlns:a16="http://schemas.microsoft.com/office/drawing/2014/main" id="{3476F009-007F-404F-9A90-3252D900FF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2372" y="1027905"/>
            <a:ext cx="7204576" cy="43265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1EC088-EB59-4B81-9FE3-EEC9300039CC}"/>
              </a:ext>
            </a:extLst>
          </p:cNvPr>
          <p:cNvSpPr txBox="1"/>
          <p:nvPr/>
        </p:nvSpPr>
        <p:spPr>
          <a:xfrm>
            <a:off x="0" y="5574146"/>
            <a:ext cx="12192000" cy="369332"/>
          </a:xfrm>
          <a:prstGeom prst="rect">
            <a:avLst/>
          </a:prstGeom>
          <a:noFill/>
        </p:spPr>
        <p:txBody>
          <a:bodyPr wrap="square" rtlCol="0">
            <a:spAutoFit/>
          </a:bodyPr>
          <a:lstStyle/>
          <a:p>
            <a:pPr algn="ctr"/>
            <a:r>
              <a:rPr lang="en-US" dirty="0"/>
              <a:t>Clients with lower secondary Education taking cash loans are more likely to not pay on time</a:t>
            </a:r>
            <a:endParaRPr lang="en-IN" dirty="0"/>
          </a:p>
        </p:txBody>
      </p:sp>
    </p:spTree>
    <p:extLst>
      <p:ext uri="{BB962C8B-B14F-4D97-AF65-F5344CB8AC3E}">
        <p14:creationId xmlns:p14="http://schemas.microsoft.com/office/powerpoint/2010/main" val="125485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B999-ABC4-4634-A459-0F1C056EF459}"/>
              </a:ext>
            </a:extLst>
          </p:cNvPr>
          <p:cNvSpPr>
            <a:spLocks noGrp="1"/>
          </p:cNvSpPr>
          <p:nvPr>
            <p:ph type="title"/>
          </p:nvPr>
        </p:nvSpPr>
        <p:spPr/>
        <p:txBody>
          <a:bodyPr anchor="t">
            <a:normAutofit/>
          </a:bodyPr>
          <a:lstStyle/>
          <a:p>
            <a:pPr algn="ctr"/>
            <a:r>
              <a:rPr lang="en-US" sz="3200" b="1" dirty="0"/>
              <a:t>Target versus Housing Type </a:t>
            </a:r>
            <a:r>
              <a:rPr lang="en-US" sz="3200" b="1" dirty="0" err="1"/>
              <a:t>w.r.t.</a:t>
            </a:r>
            <a:r>
              <a:rPr lang="en-US" sz="3200" b="1" dirty="0"/>
              <a:t> car owned</a:t>
            </a:r>
            <a:endParaRPr lang="en-IN" sz="3200" dirty="0"/>
          </a:p>
        </p:txBody>
      </p:sp>
      <p:pic>
        <p:nvPicPr>
          <p:cNvPr id="5" name="Content Placeholder 4">
            <a:extLst>
              <a:ext uri="{FF2B5EF4-FFF2-40B4-BE49-F238E27FC236}">
                <a16:creationId xmlns:a16="http://schemas.microsoft.com/office/drawing/2014/main" id="{8F64F825-828C-45F1-ACE6-5746677B4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6197" y="1027905"/>
            <a:ext cx="6078632" cy="4731763"/>
          </a:xfrm>
        </p:spPr>
      </p:pic>
      <p:sp>
        <p:nvSpPr>
          <p:cNvPr id="7" name="TextBox 6">
            <a:extLst>
              <a:ext uri="{FF2B5EF4-FFF2-40B4-BE49-F238E27FC236}">
                <a16:creationId xmlns:a16="http://schemas.microsoft.com/office/drawing/2014/main" id="{DFB40A24-15AF-4C39-BEE4-0DCF94B70A7C}"/>
              </a:ext>
            </a:extLst>
          </p:cNvPr>
          <p:cNvSpPr txBox="1"/>
          <p:nvPr/>
        </p:nvSpPr>
        <p:spPr>
          <a:xfrm>
            <a:off x="0" y="5972724"/>
            <a:ext cx="12192000" cy="369332"/>
          </a:xfrm>
          <a:prstGeom prst="rect">
            <a:avLst/>
          </a:prstGeom>
          <a:noFill/>
        </p:spPr>
        <p:txBody>
          <a:bodyPr wrap="square" rtlCol="0">
            <a:spAutoFit/>
          </a:bodyPr>
          <a:lstStyle/>
          <a:p>
            <a:pPr algn="ctr"/>
            <a:r>
              <a:rPr lang="en-US" dirty="0"/>
              <a:t>Those stating in rented apartments and not owning a car are more likely not to pay their loans</a:t>
            </a:r>
            <a:endParaRPr lang="en-IN" dirty="0"/>
          </a:p>
        </p:txBody>
      </p:sp>
    </p:spTree>
    <p:extLst>
      <p:ext uri="{BB962C8B-B14F-4D97-AF65-F5344CB8AC3E}">
        <p14:creationId xmlns:p14="http://schemas.microsoft.com/office/powerpoint/2010/main" val="407075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018C-44D7-4D1C-A705-0092D54AB1E5}"/>
              </a:ext>
            </a:extLst>
          </p:cNvPr>
          <p:cNvSpPr>
            <a:spLocks noGrp="1"/>
          </p:cNvSpPr>
          <p:nvPr>
            <p:ph type="title"/>
          </p:nvPr>
        </p:nvSpPr>
        <p:spPr/>
        <p:txBody>
          <a:bodyPr anchor="t">
            <a:normAutofit/>
          </a:bodyPr>
          <a:lstStyle/>
          <a:p>
            <a:pPr algn="ctr"/>
            <a:r>
              <a:rPr lang="en-US" sz="3200" b="1" dirty="0"/>
              <a:t>Analysis of data from previous application records</a:t>
            </a:r>
            <a:endParaRPr lang="en-IN" sz="3200" b="1" dirty="0"/>
          </a:p>
        </p:txBody>
      </p:sp>
      <p:pic>
        <p:nvPicPr>
          <p:cNvPr id="24578" name="Picture 2">
            <a:extLst>
              <a:ext uri="{FF2B5EF4-FFF2-40B4-BE49-F238E27FC236}">
                <a16:creationId xmlns:a16="http://schemas.microsoft.com/office/drawing/2014/main" id="{F8EB933C-4665-4F8D-AA70-CA30940A9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7489" y="1044210"/>
            <a:ext cx="8765115" cy="476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1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0AB4C2-7F55-470A-903D-CD0F9A55C2FF}"/>
              </a:ext>
            </a:extLst>
          </p:cNvPr>
          <p:cNvPicPr>
            <a:picLocks noChangeAspect="1"/>
          </p:cNvPicPr>
          <p:nvPr/>
        </p:nvPicPr>
        <p:blipFill>
          <a:blip r:embed="rId2"/>
          <a:stretch>
            <a:fillRect/>
          </a:stretch>
        </p:blipFill>
        <p:spPr>
          <a:xfrm>
            <a:off x="1660148" y="1804478"/>
            <a:ext cx="8871703" cy="4215892"/>
          </a:xfrm>
          <a:prstGeom prst="rect">
            <a:avLst/>
          </a:prstGeom>
        </p:spPr>
      </p:pic>
      <p:sp>
        <p:nvSpPr>
          <p:cNvPr id="5" name="TextBox 4">
            <a:extLst>
              <a:ext uri="{FF2B5EF4-FFF2-40B4-BE49-F238E27FC236}">
                <a16:creationId xmlns:a16="http://schemas.microsoft.com/office/drawing/2014/main" id="{087AC779-A933-48F3-84EB-07346E43FF80}"/>
              </a:ext>
            </a:extLst>
          </p:cNvPr>
          <p:cNvSpPr txBox="1"/>
          <p:nvPr/>
        </p:nvSpPr>
        <p:spPr>
          <a:xfrm>
            <a:off x="0" y="405353"/>
            <a:ext cx="12192000" cy="584775"/>
          </a:xfrm>
          <a:prstGeom prst="rect">
            <a:avLst/>
          </a:prstGeom>
          <a:noFill/>
        </p:spPr>
        <p:txBody>
          <a:bodyPr wrap="square" rtlCol="0">
            <a:spAutoFit/>
          </a:bodyPr>
          <a:lstStyle/>
          <a:p>
            <a:pPr algn="ctr"/>
            <a:r>
              <a:rPr lang="en-US" sz="3200" b="1" dirty="0">
                <a:latin typeface="+mj-lt"/>
                <a:ea typeface="+mj-ea"/>
                <a:cs typeface="+mj-cs"/>
              </a:rPr>
              <a:t>Below are the Statistics and analyses of records from previous applications</a:t>
            </a:r>
            <a:endParaRPr lang="en-IN" sz="3200" b="1" dirty="0">
              <a:latin typeface="+mj-lt"/>
              <a:ea typeface="+mj-ea"/>
              <a:cs typeface="+mj-cs"/>
            </a:endParaRPr>
          </a:p>
        </p:txBody>
      </p:sp>
    </p:spTree>
    <p:extLst>
      <p:ext uri="{BB962C8B-B14F-4D97-AF65-F5344CB8AC3E}">
        <p14:creationId xmlns:p14="http://schemas.microsoft.com/office/powerpoint/2010/main" val="1312444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406C-3538-4B6D-B6A2-BFBB0627CA31}"/>
              </a:ext>
            </a:extLst>
          </p:cNvPr>
          <p:cNvSpPr>
            <a:spLocks noGrp="1"/>
          </p:cNvSpPr>
          <p:nvPr>
            <p:ph type="title"/>
          </p:nvPr>
        </p:nvSpPr>
        <p:spPr>
          <a:xfrm>
            <a:off x="838200" y="2766218"/>
            <a:ext cx="10515600" cy="1325563"/>
          </a:xfrm>
        </p:spPr>
        <p:txBody>
          <a:bodyPr>
            <a:normAutofit/>
          </a:bodyPr>
          <a:lstStyle/>
          <a:p>
            <a:pPr algn="ctr"/>
            <a:r>
              <a:rPr lang="en-US" sz="3200" b="1" dirty="0"/>
              <a:t>Bivariate Analysis on merged data set (application data and previous data)</a:t>
            </a:r>
            <a:endParaRPr lang="en-IN" sz="3200" b="1" dirty="0"/>
          </a:p>
        </p:txBody>
      </p:sp>
    </p:spTree>
    <p:extLst>
      <p:ext uri="{BB962C8B-B14F-4D97-AF65-F5344CB8AC3E}">
        <p14:creationId xmlns:p14="http://schemas.microsoft.com/office/powerpoint/2010/main" val="3609429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EF3CE-6888-4DF8-932B-B3CBBD9CC6F7}"/>
              </a:ext>
            </a:extLst>
          </p:cNvPr>
          <p:cNvSpPr>
            <a:spLocks noGrp="1"/>
          </p:cNvSpPr>
          <p:nvPr>
            <p:ph type="title"/>
          </p:nvPr>
        </p:nvSpPr>
        <p:spPr/>
        <p:txBody>
          <a:bodyPr anchor="t">
            <a:normAutofit/>
          </a:bodyPr>
          <a:lstStyle/>
          <a:p>
            <a:pPr algn="ctr"/>
            <a:r>
              <a:rPr lang="en-US" sz="3200" b="1" dirty="0"/>
              <a:t>Contract Status versus Income Total </a:t>
            </a:r>
            <a:r>
              <a:rPr lang="en-US" sz="3200" b="1" dirty="0" err="1"/>
              <a:t>w.r.t.</a:t>
            </a:r>
            <a:r>
              <a:rPr lang="en-US" sz="3200" b="1" dirty="0"/>
              <a:t> Gender</a:t>
            </a:r>
            <a:endParaRPr lang="en-IN" sz="3200" b="1" dirty="0"/>
          </a:p>
        </p:txBody>
      </p:sp>
      <p:pic>
        <p:nvPicPr>
          <p:cNvPr id="25602" name="Picture 2">
            <a:extLst>
              <a:ext uri="{FF2B5EF4-FFF2-40B4-BE49-F238E27FC236}">
                <a16:creationId xmlns:a16="http://schemas.microsoft.com/office/drawing/2014/main" id="{6B9CC441-43E4-4918-96BF-46368E2B24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1027906"/>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C5B06C-99E9-48B9-B13E-A84234E2FBE7}"/>
              </a:ext>
            </a:extLst>
          </p:cNvPr>
          <p:cNvSpPr txBox="1"/>
          <p:nvPr/>
        </p:nvSpPr>
        <p:spPr>
          <a:xfrm>
            <a:off x="-1" y="5874586"/>
            <a:ext cx="12192000" cy="369332"/>
          </a:xfrm>
          <a:prstGeom prst="rect">
            <a:avLst/>
          </a:prstGeom>
          <a:noFill/>
        </p:spPr>
        <p:txBody>
          <a:bodyPr wrap="square" rtlCol="0">
            <a:spAutoFit/>
          </a:bodyPr>
          <a:lstStyle/>
          <a:p>
            <a:pPr algn="ctr"/>
            <a:r>
              <a:rPr lang="en-US" dirty="0"/>
              <a:t>Visualization shows that all four contract statuses for male applicants tend to round off at the 200000 income mark</a:t>
            </a:r>
            <a:endParaRPr lang="en-IN" dirty="0"/>
          </a:p>
        </p:txBody>
      </p:sp>
    </p:spTree>
    <p:extLst>
      <p:ext uri="{BB962C8B-B14F-4D97-AF65-F5344CB8AC3E}">
        <p14:creationId xmlns:p14="http://schemas.microsoft.com/office/powerpoint/2010/main" val="179428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3F7A-05BC-46D6-A62A-2A5401DAFF6A}"/>
              </a:ext>
            </a:extLst>
          </p:cNvPr>
          <p:cNvSpPr>
            <a:spLocks noGrp="1"/>
          </p:cNvSpPr>
          <p:nvPr>
            <p:ph type="title"/>
          </p:nvPr>
        </p:nvSpPr>
        <p:spPr/>
        <p:txBody>
          <a:bodyPr anchor="t">
            <a:normAutofit/>
          </a:bodyPr>
          <a:lstStyle/>
          <a:p>
            <a:pPr algn="ctr"/>
            <a:r>
              <a:rPr lang="en-US" sz="3200" b="1" dirty="0"/>
              <a:t>Client Type versus Annuity </a:t>
            </a:r>
            <a:r>
              <a:rPr lang="en-US" sz="3200" b="1" dirty="0" err="1"/>
              <a:t>w.r.t.</a:t>
            </a:r>
            <a:r>
              <a:rPr lang="en-US" sz="3200" b="1" dirty="0"/>
              <a:t> Education Type</a:t>
            </a:r>
            <a:endParaRPr lang="en-IN" sz="3200" dirty="0"/>
          </a:p>
        </p:txBody>
      </p:sp>
      <p:pic>
        <p:nvPicPr>
          <p:cNvPr id="26626" name="Picture 2">
            <a:extLst>
              <a:ext uri="{FF2B5EF4-FFF2-40B4-BE49-F238E27FC236}">
                <a16:creationId xmlns:a16="http://schemas.microsoft.com/office/drawing/2014/main" id="{F9CDEFEC-875F-4F13-B18E-803AD41C8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920652"/>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AD8C6C-0031-4D09-9467-94958DFF1000}"/>
              </a:ext>
            </a:extLst>
          </p:cNvPr>
          <p:cNvSpPr txBox="1"/>
          <p:nvPr/>
        </p:nvSpPr>
        <p:spPr>
          <a:xfrm>
            <a:off x="0" y="5752682"/>
            <a:ext cx="12192000" cy="369332"/>
          </a:xfrm>
          <a:prstGeom prst="rect">
            <a:avLst/>
          </a:prstGeom>
          <a:noFill/>
        </p:spPr>
        <p:txBody>
          <a:bodyPr wrap="square" rtlCol="0">
            <a:spAutoFit/>
          </a:bodyPr>
          <a:lstStyle/>
          <a:p>
            <a:pPr algn="ctr"/>
            <a:r>
              <a:rPr lang="en-US" dirty="0"/>
              <a:t>Loan repeaters with an Academic Degree are more likely to pay the highest Annuity amount</a:t>
            </a:r>
            <a:endParaRPr lang="en-IN" dirty="0"/>
          </a:p>
        </p:txBody>
      </p:sp>
    </p:spTree>
    <p:extLst>
      <p:ext uri="{BB962C8B-B14F-4D97-AF65-F5344CB8AC3E}">
        <p14:creationId xmlns:p14="http://schemas.microsoft.com/office/powerpoint/2010/main" val="46070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15FC-A082-42DC-8412-7579191B8631}"/>
              </a:ext>
            </a:extLst>
          </p:cNvPr>
          <p:cNvSpPr>
            <a:spLocks noGrp="1"/>
          </p:cNvSpPr>
          <p:nvPr>
            <p:ph type="title"/>
          </p:nvPr>
        </p:nvSpPr>
        <p:spPr/>
        <p:txBody>
          <a:bodyPr anchor="t">
            <a:normAutofit/>
          </a:bodyPr>
          <a:lstStyle/>
          <a:p>
            <a:pPr algn="ctr"/>
            <a:r>
              <a:rPr lang="en-US" sz="3200" b="1" dirty="0"/>
              <a:t>Data Imbalance Ratio between Target 0 and Target 1</a:t>
            </a:r>
            <a:endParaRPr lang="en-IN" sz="3200" b="1" dirty="0"/>
          </a:p>
        </p:txBody>
      </p:sp>
      <p:pic>
        <p:nvPicPr>
          <p:cNvPr id="1026" name="Picture 2">
            <a:extLst>
              <a:ext uri="{FF2B5EF4-FFF2-40B4-BE49-F238E27FC236}">
                <a16:creationId xmlns:a16="http://schemas.microsoft.com/office/drawing/2014/main" id="{D5A65D1F-80E3-45F9-82F6-B5EE37C71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9056" y="1027906"/>
            <a:ext cx="5220889" cy="35314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8D272-ACD6-4843-8F6B-A98082C865B6}"/>
              </a:ext>
            </a:extLst>
          </p:cNvPr>
          <p:cNvSpPr txBox="1"/>
          <p:nvPr/>
        </p:nvSpPr>
        <p:spPr>
          <a:xfrm>
            <a:off x="169682" y="4788816"/>
            <a:ext cx="11774079" cy="923330"/>
          </a:xfrm>
          <a:prstGeom prst="rect">
            <a:avLst/>
          </a:prstGeom>
          <a:noFill/>
        </p:spPr>
        <p:txBody>
          <a:bodyPr wrap="square" rtlCol="0">
            <a:spAutoFit/>
          </a:bodyPr>
          <a:lstStyle/>
          <a:p>
            <a:pPr algn="ctr"/>
            <a:r>
              <a:rPr lang="en-US" dirty="0"/>
              <a:t>Straight forward inference from the above plot is that most of the loan applicants (around  91.93%) are likely to pay their loan/EMI on time (Target 0)  and only around 8.07% of the applicants are expected to default on their loans.</a:t>
            </a:r>
          </a:p>
          <a:p>
            <a:pPr algn="ctr"/>
            <a:r>
              <a:rPr lang="en-US" dirty="0"/>
              <a:t>The imbalance ratio is hence: 91.93:8.07</a:t>
            </a:r>
            <a:endParaRPr lang="en-IN" dirty="0"/>
          </a:p>
        </p:txBody>
      </p:sp>
    </p:spTree>
    <p:extLst>
      <p:ext uri="{BB962C8B-B14F-4D97-AF65-F5344CB8AC3E}">
        <p14:creationId xmlns:p14="http://schemas.microsoft.com/office/powerpoint/2010/main" val="2614435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6426-E41C-437A-A9B9-02A2BA099578}"/>
              </a:ext>
            </a:extLst>
          </p:cNvPr>
          <p:cNvSpPr>
            <a:spLocks noGrp="1"/>
          </p:cNvSpPr>
          <p:nvPr>
            <p:ph type="title"/>
          </p:nvPr>
        </p:nvSpPr>
        <p:spPr/>
        <p:txBody>
          <a:bodyPr anchor="t">
            <a:normAutofit/>
          </a:bodyPr>
          <a:lstStyle/>
          <a:p>
            <a:pPr algn="ctr"/>
            <a:r>
              <a:rPr lang="en-US" sz="3200" b="1" dirty="0"/>
              <a:t>Client Type versus Annuity </a:t>
            </a:r>
            <a:r>
              <a:rPr lang="en-US" sz="3200" b="1" dirty="0" err="1"/>
              <a:t>w.r.t.</a:t>
            </a:r>
            <a:r>
              <a:rPr lang="en-US" sz="3200" b="1" dirty="0"/>
              <a:t> Education Type</a:t>
            </a:r>
            <a:endParaRPr lang="en-IN" sz="3200" dirty="0"/>
          </a:p>
        </p:txBody>
      </p:sp>
      <p:pic>
        <p:nvPicPr>
          <p:cNvPr id="27650" name="Picture 2">
            <a:extLst>
              <a:ext uri="{FF2B5EF4-FFF2-40B4-BE49-F238E27FC236}">
                <a16:creationId xmlns:a16="http://schemas.microsoft.com/office/drawing/2014/main" id="{7CBFFF8C-A0A1-4841-ACAF-7AF2CA90AD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882945"/>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914FC4-29EA-476C-B8DF-83EF42B54BF1}"/>
              </a:ext>
            </a:extLst>
          </p:cNvPr>
          <p:cNvSpPr txBox="1"/>
          <p:nvPr/>
        </p:nvSpPr>
        <p:spPr>
          <a:xfrm>
            <a:off x="84841" y="5634302"/>
            <a:ext cx="12192000" cy="369332"/>
          </a:xfrm>
          <a:prstGeom prst="rect">
            <a:avLst/>
          </a:prstGeom>
          <a:noFill/>
        </p:spPr>
        <p:txBody>
          <a:bodyPr wrap="square" rtlCol="0">
            <a:spAutoFit/>
          </a:bodyPr>
          <a:lstStyle/>
          <a:p>
            <a:pPr algn="ctr"/>
            <a:r>
              <a:rPr lang="en-US" dirty="0"/>
              <a:t>Older applicants not owning a car tend to opt for insurance during the application/approval process</a:t>
            </a:r>
            <a:endParaRPr lang="en-IN" dirty="0"/>
          </a:p>
        </p:txBody>
      </p:sp>
    </p:spTree>
    <p:extLst>
      <p:ext uri="{BB962C8B-B14F-4D97-AF65-F5344CB8AC3E}">
        <p14:creationId xmlns:p14="http://schemas.microsoft.com/office/powerpoint/2010/main" val="1457982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DCAD-1AD8-4A5F-B4A3-F254FE7C3CD9}"/>
              </a:ext>
            </a:extLst>
          </p:cNvPr>
          <p:cNvSpPr>
            <a:spLocks noGrp="1"/>
          </p:cNvSpPr>
          <p:nvPr>
            <p:ph type="title"/>
          </p:nvPr>
        </p:nvSpPr>
        <p:spPr/>
        <p:txBody>
          <a:bodyPr anchor="t">
            <a:normAutofit/>
          </a:bodyPr>
          <a:lstStyle/>
          <a:p>
            <a:pPr algn="ctr"/>
            <a:r>
              <a:rPr lang="en-US" sz="3200" b="1" dirty="0"/>
              <a:t>Contract Type versus credit amount </a:t>
            </a:r>
            <a:r>
              <a:rPr lang="en-US" sz="3200" b="1" dirty="0" err="1"/>
              <a:t>w.r.t.</a:t>
            </a:r>
            <a:r>
              <a:rPr lang="en-US" sz="3200" b="1" dirty="0"/>
              <a:t> Target Variable</a:t>
            </a:r>
            <a:endParaRPr lang="en-IN" sz="3200" b="1" dirty="0"/>
          </a:p>
        </p:txBody>
      </p:sp>
      <p:pic>
        <p:nvPicPr>
          <p:cNvPr id="28674" name="Picture 2">
            <a:extLst>
              <a:ext uri="{FF2B5EF4-FFF2-40B4-BE49-F238E27FC236}">
                <a16:creationId xmlns:a16="http://schemas.microsoft.com/office/drawing/2014/main" id="{17C65066-3192-4056-BBC8-AB6E53A4CA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911225"/>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B7CE78-9475-4F41-99B7-6E9767D2E2E4}"/>
              </a:ext>
            </a:extLst>
          </p:cNvPr>
          <p:cNvSpPr txBox="1"/>
          <p:nvPr/>
        </p:nvSpPr>
        <p:spPr>
          <a:xfrm>
            <a:off x="-1" y="5623997"/>
            <a:ext cx="12192000" cy="369332"/>
          </a:xfrm>
          <a:prstGeom prst="rect">
            <a:avLst/>
          </a:prstGeom>
          <a:noFill/>
        </p:spPr>
        <p:txBody>
          <a:bodyPr wrap="square" rtlCol="0">
            <a:spAutoFit/>
          </a:bodyPr>
          <a:lstStyle/>
          <a:p>
            <a:pPr algn="ctr"/>
            <a:r>
              <a:rPr lang="en-US" dirty="0"/>
              <a:t>People taking consumer loans of close to 600000 are likely to both pay on time and default compared to other types</a:t>
            </a:r>
            <a:endParaRPr lang="en-IN" dirty="0"/>
          </a:p>
        </p:txBody>
      </p:sp>
    </p:spTree>
    <p:extLst>
      <p:ext uri="{BB962C8B-B14F-4D97-AF65-F5344CB8AC3E}">
        <p14:creationId xmlns:p14="http://schemas.microsoft.com/office/powerpoint/2010/main" val="176626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845C-6495-49B2-9F17-E775FCCA642B}"/>
              </a:ext>
            </a:extLst>
          </p:cNvPr>
          <p:cNvSpPr>
            <a:spLocks noGrp="1"/>
          </p:cNvSpPr>
          <p:nvPr>
            <p:ph type="title"/>
          </p:nvPr>
        </p:nvSpPr>
        <p:spPr/>
        <p:txBody>
          <a:bodyPr>
            <a:normAutofit/>
          </a:bodyPr>
          <a:lstStyle/>
          <a:p>
            <a:pPr algn="ctr"/>
            <a:r>
              <a:rPr lang="en-US" sz="4000" b="1" dirty="0"/>
              <a:t>Conclusion</a:t>
            </a:r>
            <a:endParaRPr lang="en-IN" sz="4000" b="1" dirty="0"/>
          </a:p>
        </p:txBody>
      </p:sp>
      <p:sp>
        <p:nvSpPr>
          <p:cNvPr id="3" name="Content Placeholder 2">
            <a:extLst>
              <a:ext uri="{FF2B5EF4-FFF2-40B4-BE49-F238E27FC236}">
                <a16:creationId xmlns:a16="http://schemas.microsoft.com/office/drawing/2014/main" id="{0285F4B4-5B5F-4948-9900-7CBD681153D4}"/>
              </a:ext>
            </a:extLst>
          </p:cNvPr>
          <p:cNvSpPr>
            <a:spLocks noGrp="1"/>
          </p:cNvSpPr>
          <p:nvPr>
            <p:ph idx="1"/>
          </p:nvPr>
        </p:nvSpPr>
        <p:spPr/>
        <p:txBody>
          <a:bodyPr>
            <a:normAutofit/>
          </a:bodyPr>
          <a:lstStyle/>
          <a:p>
            <a:pPr marL="0" indent="0">
              <a:buNone/>
            </a:pPr>
            <a:r>
              <a:rPr lang="en-US" sz="1800" dirty="0"/>
              <a:t>From all our analyses and visualizations so far, the following have emerged as variables that contribute most towards a borrower defaulting:</a:t>
            </a:r>
          </a:p>
          <a:p>
            <a:pPr marL="0" indent="0">
              <a:buNone/>
            </a:pPr>
            <a:endParaRPr lang="en-US" sz="1800" dirty="0"/>
          </a:p>
          <a:p>
            <a:r>
              <a:rPr lang="en-US" sz="1800" dirty="0"/>
              <a:t>Occupation Type</a:t>
            </a:r>
          </a:p>
          <a:p>
            <a:r>
              <a:rPr lang="en-US" sz="1800" dirty="0"/>
              <a:t>Education Type</a:t>
            </a:r>
          </a:p>
          <a:p>
            <a:r>
              <a:rPr lang="en-US" sz="1800" dirty="0"/>
              <a:t>Income Type</a:t>
            </a:r>
          </a:p>
          <a:p>
            <a:r>
              <a:rPr lang="en-US" sz="1800" dirty="0"/>
              <a:t>Age</a:t>
            </a:r>
          </a:p>
          <a:p>
            <a:r>
              <a:rPr lang="en-US" sz="1800" dirty="0"/>
              <a:t>Family Status</a:t>
            </a:r>
          </a:p>
          <a:p>
            <a:r>
              <a:rPr lang="en-US" sz="1800" dirty="0"/>
              <a:t>Days employed</a:t>
            </a:r>
          </a:p>
          <a:p>
            <a:r>
              <a:rPr lang="en-US" sz="1800" dirty="0"/>
              <a:t>Own Realty</a:t>
            </a:r>
          </a:p>
          <a:p>
            <a:r>
              <a:rPr lang="en-US" sz="1800" dirty="0"/>
              <a:t>Count of children</a:t>
            </a:r>
          </a:p>
          <a:p>
            <a:endParaRPr lang="en-US" sz="1800" dirty="0"/>
          </a:p>
          <a:p>
            <a:endParaRPr lang="en-IN" sz="1800" dirty="0"/>
          </a:p>
        </p:txBody>
      </p:sp>
    </p:spTree>
    <p:extLst>
      <p:ext uri="{BB962C8B-B14F-4D97-AF65-F5344CB8AC3E}">
        <p14:creationId xmlns:p14="http://schemas.microsoft.com/office/powerpoint/2010/main" val="61162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45764-011E-493C-9710-B214BFB131A4}"/>
              </a:ext>
            </a:extLst>
          </p:cNvPr>
          <p:cNvSpPr>
            <a:spLocks noGrp="1"/>
          </p:cNvSpPr>
          <p:nvPr>
            <p:ph type="title"/>
          </p:nvPr>
        </p:nvSpPr>
        <p:spPr/>
        <p:txBody>
          <a:bodyPr anchor="t">
            <a:normAutofit/>
          </a:bodyPr>
          <a:lstStyle/>
          <a:p>
            <a:pPr algn="ctr"/>
            <a:r>
              <a:rPr lang="en-US" sz="3200" b="1" dirty="0"/>
              <a:t>Target relationship with Applicant Gender</a:t>
            </a:r>
            <a:endParaRPr lang="en-IN" sz="3200" b="1" dirty="0"/>
          </a:p>
        </p:txBody>
      </p:sp>
      <p:pic>
        <p:nvPicPr>
          <p:cNvPr id="3074" name="Picture 2">
            <a:extLst>
              <a:ext uri="{FF2B5EF4-FFF2-40B4-BE49-F238E27FC236}">
                <a16:creationId xmlns:a16="http://schemas.microsoft.com/office/drawing/2014/main" id="{7EFD50D8-D701-49D4-8CCF-823F24F1B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5533" y="1027906"/>
            <a:ext cx="8801569" cy="35063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DC4F97-A728-4F95-9B6E-F838FC62D9FE}"/>
              </a:ext>
            </a:extLst>
          </p:cNvPr>
          <p:cNvSpPr txBox="1"/>
          <p:nvPr/>
        </p:nvSpPr>
        <p:spPr>
          <a:xfrm>
            <a:off x="179109" y="4713402"/>
            <a:ext cx="11792932" cy="923330"/>
          </a:xfrm>
          <a:prstGeom prst="rect">
            <a:avLst/>
          </a:prstGeom>
          <a:noFill/>
        </p:spPr>
        <p:txBody>
          <a:bodyPr wrap="square" rtlCol="0">
            <a:spAutoFit/>
          </a:bodyPr>
          <a:lstStyle/>
          <a:p>
            <a:pPr algn="ctr"/>
            <a:r>
              <a:rPr lang="en-US" dirty="0"/>
              <a:t>One of the five categorical variables chosen for univariate analysis, which is a fairly important factor, is gender of applicant.</a:t>
            </a:r>
          </a:p>
          <a:p>
            <a:pPr algn="ctr"/>
            <a:r>
              <a:rPr lang="en-US" dirty="0"/>
              <a:t>The above plot clearly indicates that in either case (i.e. Target 0 and Target 1), the number of Female applicants is higher than males.</a:t>
            </a:r>
            <a:endParaRPr lang="en-IN" dirty="0"/>
          </a:p>
        </p:txBody>
      </p:sp>
    </p:spTree>
    <p:extLst>
      <p:ext uri="{BB962C8B-B14F-4D97-AF65-F5344CB8AC3E}">
        <p14:creationId xmlns:p14="http://schemas.microsoft.com/office/powerpoint/2010/main" val="403438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5CC5-C089-4ADE-A0AE-E3131295138A}"/>
              </a:ext>
            </a:extLst>
          </p:cNvPr>
          <p:cNvSpPr>
            <a:spLocks noGrp="1"/>
          </p:cNvSpPr>
          <p:nvPr>
            <p:ph type="title"/>
          </p:nvPr>
        </p:nvSpPr>
        <p:spPr/>
        <p:txBody>
          <a:bodyPr anchor="t">
            <a:normAutofit/>
          </a:bodyPr>
          <a:lstStyle/>
          <a:p>
            <a:pPr algn="ctr"/>
            <a:r>
              <a:rPr lang="en-US" sz="3200" b="1" dirty="0"/>
              <a:t>Target relationship with Family Status</a:t>
            </a:r>
            <a:endParaRPr lang="en-IN" sz="3200" dirty="0"/>
          </a:p>
        </p:txBody>
      </p:sp>
      <p:pic>
        <p:nvPicPr>
          <p:cNvPr id="4098" name="Picture 2">
            <a:extLst>
              <a:ext uri="{FF2B5EF4-FFF2-40B4-BE49-F238E27FC236}">
                <a16:creationId xmlns:a16="http://schemas.microsoft.com/office/drawing/2014/main" id="{BAA1D9E9-2154-4976-B043-7DFC07A088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8545" y="1027906"/>
            <a:ext cx="8795208" cy="410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CECC45-3898-4F1C-8174-EA5E49801BF1}"/>
              </a:ext>
            </a:extLst>
          </p:cNvPr>
          <p:cNvSpPr txBox="1"/>
          <p:nvPr/>
        </p:nvSpPr>
        <p:spPr>
          <a:xfrm>
            <a:off x="235670" y="5363852"/>
            <a:ext cx="11764652" cy="646331"/>
          </a:xfrm>
          <a:prstGeom prst="rect">
            <a:avLst/>
          </a:prstGeom>
          <a:noFill/>
        </p:spPr>
        <p:txBody>
          <a:bodyPr wrap="square" rtlCol="0">
            <a:spAutoFit/>
          </a:bodyPr>
          <a:lstStyle/>
          <a:p>
            <a:pPr algn="ctr"/>
            <a:r>
              <a:rPr lang="en-US" dirty="0"/>
              <a:t>Target 0/1 plot against Family status shows that married people make up the highest number of applicants. This makes sense as married people have a lot of financial responsibilities and hence need monetary help.</a:t>
            </a:r>
            <a:endParaRPr lang="en-IN" dirty="0"/>
          </a:p>
        </p:txBody>
      </p:sp>
    </p:spTree>
    <p:extLst>
      <p:ext uri="{BB962C8B-B14F-4D97-AF65-F5344CB8AC3E}">
        <p14:creationId xmlns:p14="http://schemas.microsoft.com/office/powerpoint/2010/main" val="152896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8C72-4D6B-4F31-B265-831E4F06D836}"/>
              </a:ext>
            </a:extLst>
          </p:cNvPr>
          <p:cNvSpPr>
            <a:spLocks noGrp="1"/>
          </p:cNvSpPr>
          <p:nvPr>
            <p:ph type="title"/>
          </p:nvPr>
        </p:nvSpPr>
        <p:spPr/>
        <p:txBody>
          <a:bodyPr anchor="t">
            <a:normAutofit/>
          </a:bodyPr>
          <a:lstStyle/>
          <a:p>
            <a:pPr algn="ctr"/>
            <a:r>
              <a:rPr lang="en-US" sz="3200" b="1" dirty="0"/>
              <a:t>Target relationship with Education Type</a:t>
            </a:r>
            <a:endParaRPr lang="en-IN" sz="3200" b="1" dirty="0"/>
          </a:p>
        </p:txBody>
      </p:sp>
      <p:pic>
        <p:nvPicPr>
          <p:cNvPr id="5122" name="Picture 2">
            <a:extLst>
              <a:ext uri="{FF2B5EF4-FFF2-40B4-BE49-F238E27FC236}">
                <a16:creationId xmlns:a16="http://schemas.microsoft.com/office/drawing/2014/main" id="{5ECA4B3F-62BB-4A6B-B77F-3070B05E19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314" y="1027906"/>
            <a:ext cx="9977486" cy="44584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732502-75ED-43CB-8773-ECDFAF00AF6B}"/>
              </a:ext>
            </a:extLst>
          </p:cNvPr>
          <p:cNvSpPr txBox="1"/>
          <p:nvPr/>
        </p:nvSpPr>
        <p:spPr>
          <a:xfrm>
            <a:off x="279662" y="5830094"/>
            <a:ext cx="11632676" cy="369332"/>
          </a:xfrm>
          <a:prstGeom prst="rect">
            <a:avLst/>
          </a:prstGeom>
          <a:noFill/>
        </p:spPr>
        <p:txBody>
          <a:bodyPr wrap="square" rtlCol="0">
            <a:spAutoFit/>
          </a:bodyPr>
          <a:lstStyle/>
          <a:p>
            <a:pPr algn="ctr"/>
            <a:r>
              <a:rPr lang="en-US" dirty="0"/>
              <a:t>The above plot clearly shows that clients with Secondary/Secondary special education submit the most loan applications.</a:t>
            </a:r>
            <a:endParaRPr lang="en-IN" dirty="0"/>
          </a:p>
        </p:txBody>
      </p:sp>
    </p:spTree>
    <p:extLst>
      <p:ext uri="{BB962C8B-B14F-4D97-AF65-F5344CB8AC3E}">
        <p14:creationId xmlns:p14="http://schemas.microsoft.com/office/powerpoint/2010/main" val="87280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5B5B-6763-4DDA-B147-663397F1A6EF}"/>
              </a:ext>
            </a:extLst>
          </p:cNvPr>
          <p:cNvSpPr>
            <a:spLocks noGrp="1"/>
          </p:cNvSpPr>
          <p:nvPr>
            <p:ph type="title"/>
          </p:nvPr>
        </p:nvSpPr>
        <p:spPr/>
        <p:txBody>
          <a:bodyPr anchor="t">
            <a:normAutofit/>
          </a:bodyPr>
          <a:lstStyle/>
          <a:p>
            <a:pPr algn="ctr"/>
            <a:r>
              <a:rPr lang="en-US" sz="3200" b="1" dirty="0"/>
              <a:t>Target relationship with Occupation Type</a:t>
            </a:r>
            <a:endParaRPr lang="en-IN" sz="3200" dirty="0"/>
          </a:p>
        </p:txBody>
      </p:sp>
      <p:pic>
        <p:nvPicPr>
          <p:cNvPr id="6146" name="Picture 2">
            <a:extLst>
              <a:ext uri="{FF2B5EF4-FFF2-40B4-BE49-F238E27FC236}">
                <a16:creationId xmlns:a16="http://schemas.microsoft.com/office/drawing/2014/main" id="{FDA36E47-F486-447A-A935-8BBFC739AB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460" y="1027906"/>
            <a:ext cx="95776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41A602-489D-44EC-B5FB-59178A09EEFE}"/>
              </a:ext>
            </a:extLst>
          </p:cNvPr>
          <p:cNvSpPr txBox="1"/>
          <p:nvPr/>
        </p:nvSpPr>
        <p:spPr>
          <a:xfrm>
            <a:off x="122548" y="5379244"/>
            <a:ext cx="11896627" cy="923330"/>
          </a:xfrm>
          <a:prstGeom prst="rect">
            <a:avLst/>
          </a:prstGeom>
          <a:noFill/>
        </p:spPr>
        <p:txBody>
          <a:bodyPr wrap="square" rtlCol="0">
            <a:spAutoFit/>
          </a:bodyPr>
          <a:lstStyle/>
          <a:p>
            <a:pPr algn="ctr"/>
            <a:r>
              <a:rPr lang="en-US" dirty="0"/>
              <a:t>Among all applicant occupation types, most of the applications are received from the laborer class; Laborers do tend to need financial assistance to set themselves up, make their ends meet and, to look after their families and also be able to send some money back home.</a:t>
            </a:r>
            <a:endParaRPr lang="en-IN" dirty="0"/>
          </a:p>
        </p:txBody>
      </p:sp>
    </p:spTree>
    <p:extLst>
      <p:ext uri="{BB962C8B-B14F-4D97-AF65-F5344CB8AC3E}">
        <p14:creationId xmlns:p14="http://schemas.microsoft.com/office/powerpoint/2010/main" val="326403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3ABA-B608-4270-9E61-5B5709E1336E}"/>
              </a:ext>
            </a:extLst>
          </p:cNvPr>
          <p:cNvSpPr>
            <a:spLocks noGrp="1"/>
          </p:cNvSpPr>
          <p:nvPr>
            <p:ph type="title"/>
          </p:nvPr>
        </p:nvSpPr>
        <p:spPr/>
        <p:txBody>
          <a:bodyPr anchor="t">
            <a:normAutofit/>
          </a:bodyPr>
          <a:lstStyle/>
          <a:p>
            <a:pPr algn="ctr"/>
            <a:r>
              <a:rPr lang="en-US" sz="3200" b="1" dirty="0"/>
              <a:t>Target relationship with Suite Type</a:t>
            </a:r>
            <a:endParaRPr lang="en-IN" sz="3200" dirty="0"/>
          </a:p>
        </p:txBody>
      </p:sp>
      <p:pic>
        <p:nvPicPr>
          <p:cNvPr id="7170" name="Picture 2">
            <a:extLst>
              <a:ext uri="{FF2B5EF4-FFF2-40B4-BE49-F238E27FC236}">
                <a16:creationId xmlns:a16="http://schemas.microsoft.com/office/drawing/2014/main" id="{77BAC321-9975-4C20-82B8-BC25FD896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5105" y="1027906"/>
            <a:ext cx="8342722" cy="4081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7E9744-740A-4C7E-AB05-3921437D3FED}"/>
              </a:ext>
            </a:extLst>
          </p:cNvPr>
          <p:cNvSpPr txBox="1"/>
          <p:nvPr/>
        </p:nvSpPr>
        <p:spPr>
          <a:xfrm>
            <a:off x="94268" y="5307291"/>
            <a:ext cx="11981468" cy="646331"/>
          </a:xfrm>
          <a:prstGeom prst="rect">
            <a:avLst/>
          </a:prstGeom>
          <a:noFill/>
        </p:spPr>
        <p:txBody>
          <a:bodyPr wrap="square" rtlCol="0">
            <a:spAutoFit/>
          </a:bodyPr>
          <a:lstStyle/>
          <a:p>
            <a:pPr algn="ctr"/>
            <a:r>
              <a:rPr lang="en-US" dirty="0"/>
              <a:t>Suite type column indicates who accompanied the applicant when they approached the bank for loan. What the graph shows is exactly what happens; most people go on their own to apply/submit for loan.</a:t>
            </a:r>
            <a:endParaRPr lang="en-IN" dirty="0"/>
          </a:p>
        </p:txBody>
      </p:sp>
    </p:spTree>
    <p:extLst>
      <p:ext uri="{BB962C8B-B14F-4D97-AF65-F5344CB8AC3E}">
        <p14:creationId xmlns:p14="http://schemas.microsoft.com/office/powerpoint/2010/main" val="292273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3FCC-FAD8-4C80-AC77-2F76A3BF5575}"/>
              </a:ext>
            </a:extLst>
          </p:cNvPr>
          <p:cNvSpPr>
            <a:spLocks noGrp="1"/>
          </p:cNvSpPr>
          <p:nvPr>
            <p:ph type="title"/>
          </p:nvPr>
        </p:nvSpPr>
        <p:spPr/>
        <p:txBody>
          <a:bodyPr anchor="t">
            <a:normAutofit/>
          </a:bodyPr>
          <a:lstStyle/>
          <a:p>
            <a:pPr algn="ctr"/>
            <a:r>
              <a:rPr lang="en-IN" sz="3200" b="1" dirty="0"/>
              <a:t>Correlation Matrix Plot for Target 0</a:t>
            </a:r>
            <a:endParaRPr lang="en-IN" sz="3200" dirty="0"/>
          </a:p>
        </p:txBody>
      </p:sp>
      <p:pic>
        <p:nvPicPr>
          <p:cNvPr id="8194" name="Picture 2">
            <a:extLst>
              <a:ext uri="{FF2B5EF4-FFF2-40B4-BE49-F238E27FC236}">
                <a16:creationId xmlns:a16="http://schemas.microsoft.com/office/drawing/2014/main" id="{0D2E79F5-DDEB-45CF-A4B6-B694A9E6C5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497" y="1027905"/>
            <a:ext cx="10030119" cy="506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5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878</Words>
  <Application>Microsoft Office PowerPoint</Application>
  <PresentationFormat>Widescreen</PresentationFormat>
  <Paragraphs>64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 Credit EDA Case Study                    </vt:lpstr>
      <vt:lpstr>Univariate Analysis for Categorical Variables from application_data.csv </vt:lpstr>
      <vt:lpstr>Data Imbalance Ratio between Target 0 and Target 1</vt:lpstr>
      <vt:lpstr>Target relationship with Applicant Gender</vt:lpstr>
      <vt:lpstr>Target relationship with Family Status</vt:lpstr>
      <vt:lpstr>Target relationship with Education Type</vt:lpstr>
      <vt:lpstr>Target relationship with Occupation Type</vt:lpstr>
      <vt:lpstr>Target relationship with Suite Type</vt:lpstr>
      <vt:lpstr>Correlation Matrix Plot for Target 0</vt:lpstr>
      <vt:lpstr>PowerPoint Presentation</vt:lpstr>
      <vt:lpstr>Correlation Matrix Plot for Target 1</vt:lpstr>
      <vt:lpstr>PowerPoint Presentation</vt:lpstr>
      <vt:lpstr>Univariate Analysis for Numerical Variables from application_data.csv</vt:lpstr>
      <vt:lpstr>Target relationship with Credit Amount</vt:lpstr>
      <vt:lpstr>Target relationship with Goods Price Amount</vt:lpstr>
      <vt:lpstr>Target relationship with Age (i.e. days of birth)</vt:lpstr>
      <vt:lpstr>Target relationship with DAYS_ID_PUBLISH</vt:lpstr>
      <vt:lpstr>Target relationship with DAYS_REGISTRATION </vt:lpstr>
      <vt:lpstr>Bivariate Analysis for Numerical Variable</vt:lpstr>
      <vt:lpstr>Target versus Occupation Type w.r.t. Own Property</vt:lpstr>
      <vt:lpstr>Target versus Income Type w.r.t. Family Status</vt:lpstr>
      <vt:lpstr>Target versus Family Status w.r.t. Gender</vt:lpstr>
      <vt:lpstr>Target versus Education Type w.r.t. Contract Type</vt:lpstr>
      <vt:lpstr>Target versus Housing Type w.r.t. car owned</vt:lpstr>
      <vt:lpstr>Analysis of data from previous application records</vt:lpstr>
      <vt:lpstr>PowerPoint Presentation</vt:lpstr>
      <vt:lpstr>Bivariate Analysis on merged data set (application data and previous data)</vt:lpstr>
      <vt:lpstr>Contract Status versus Income Total w.r.t. Gender</vt:lpstr>
      <vt:lpstr>Client Type versus Annuity w.r.t. Education Type</vt:lpstr>
      <vt:lpstr>Client Type versus Annuity w.r.t. Education Type</vt:lpstr>
      <vt:lpstr>Contract Type versus credit amount w.r.t. Target Variable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Aditya Mangani</dc:creator>
  <cp:lastModifiedBy>My Laptop</cp:lastModifiedBy>
  <cp:revision>31</cp:revision>
  <dcterms:created xsi:type="dcterms:W3CDTF">2019-12-16T08:04:02Z</dcterms:created>
  <dcterms:modified xsi:type="dcterms:W3CDTF">2021-01-31T14:54:32Z</dcterms:modified>
</cp:coreProperties>
</file>