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50"/>
  </p:notesMasterIdLst>
  <p:sldIdLst>
    <p:sldId id="256" r:id="rId5"/>
    <p:sldId id="257" r:id="rId6"/>
    <p:sldId id="307" r:id="rId7"/>
    <p:sldId id="308" r:id="rId8"/>
    <p:sldId id="309" r:id="rId9"/>
    <p:sldId id="286" r:id="rId10"/>
    <p:sldId id="285" r:id="rId11"/>
    <p:sldId id="311" r:id="rId12"/>
    <p:sldId id="316" r:id="rId13"/>
    <p:sldId id="317" r:id="rId14"/>
    <p:sldId id="318" r:id="rId15"/>
    <p:sldId id="262" r:id="rId16"/>
    <p:sldId id="268" r:id="rId17"/>
    <p:sldId id="269" r:id="rId18"/>
    <p:sldId id="271" r:id="rId19"/>
    <p:sldId id="270" r:id="rId20"/>
    <p:sldId id="264" r:id="rId21"/>
    <p:sldId id="260" r:id="rId22"/>
    <p:sldId id="261" r:id="rId23"/>
    <p:sldId id="272" r:id="rId24"/>
    <p:sldId id="277" r:id="rId25"/>
    <p:sldId id="279" r:id="rId26"/>
    <p:sldId id="273" r:id="rId27"/>
    <p:sldId id="274" r:id="rId28"/>
    <p:sldId id="312" r:id="rId29"/>
    <p:sldId id="314" r:id="rId30"/>
    <p:sldId id="313" r:id="rId31"/>
    <p:sldId id="282" r:id="rId32"/>
    <p:sldId id="301" r:id="rId33"/>
    <p:sldId id="283" r:id="rId34"/>
    <p:sldId id="287" r:id="rId35"/>
    <p:sldId id="315" r:id="rId36"/>
    <p:sldId id="288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278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84877"/>
  </p:normalViewPr>
  <p:slideViewPr>
    <p:cSldViewPr snapToGrid="0" snapToObjects="1">
      <p:cViewPr varScale="1">
        <p:scale>
          <a:sx n="90" d="100"/>
          <a:sy n="90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47268-C720-2A4B-8212-B3C5C270072A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1848-FFB8-AC48-B4DC-EBF5C8BC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sets of code give the same result, but the code is behaving differently to get that same answer.  The </a:t>
            </a:r>
            <a:r>
              <a:rPr lang="en-US" dirty="0" err="1" smtClean="0"/>
              <a:t>vectorized</a:t>
            </a:r>
            <a:r>
              <a:rPr lang="en-US" dirty="0" smtClean="0"/>
              <a:t> optimized functions under the hood</a:t>
            </a:r>
          </a:p>
          <a:p>
            <a:endParaRPr lang="en-US" dirty="0" smtClean="0"/>
          </a:p>
          <a:p>
            <a:r>
              <a:rPr lang="en-US" dirty="0" smtClean="0"/>
              <a:t>Data parallelization</a:t>
            </a:r>
            <a:r>
              <a:rPr lang="en-US" baseline="0" dirty="0" smtClean="0"/>
              <a:t> – working on multiple data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oversubscribe in </a:t>
            </a:r>
            <a:r>
              <a:rPr lang="en-US" smtClean="0"/>
              <a:t>Matlab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5302" y="6450987"/>
            <a:ext cx="9651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9901" y="6450987"/>
            <a:ext cx="9905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70"/>
            <a:ext cx="38127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5301" y="6450987"/>
            <a:ext cx="9651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9901" y="6450987"/>
            <a:ext cx="9905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38127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8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2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70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8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2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70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2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2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5/8/17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s://github.com/ResearchComputing/Parallelization_Workshop" TargetMode="External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mathworks.com/help/distcomp/how-parallel-computing-products-run-a-job.html" TargetMode="Externa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mathworks.com/help/distcomp/how-parallel-computing-products-run-a-job.html" TargetMode="Externa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mathworks.com/help/distcomp/scale-up-parfor-loops-to-cluster-and-cloud.html" TargetMode="External"/><Relationship Id="rId3" Type="http://schemas.openxmlformats.org/officeDocument/2006/relationships/hyperlink" Target="http://www.sal.ufl.edu/NewComers/matlab_optimization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://matlabaddict.blogspot.com/2013/02/function-spmd-how-and-when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Parallelization_Workshop" TargetMode="External"/><Relationship Id="rId1" Type="http://schemas.openxmlformats.org/officeDocument/2006/relationships/slideLayout" Target="../slideLayouts/slideLayout38.xml"/><Relationship Id="rId2" Type="http://schemas.openxmlformats.org/officeDocument/2006/relationships/hyperlink" Target="mailto:rc-help@colorado.edu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bu.edu/tech/files/2015/09/matlab_pct_slide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mathworks.com/help/matlab/matlab_prog/vectoriza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1593058"/>
            <a:ext cx="8463686" cy="1945481"/>
          </a:xfrm>
        </p:spPr>
        <p:txBody>
          <a:bodyPr/>
          <a:lstStyle/>
          <a:p>
            <a:pPr algn="ctr"/>
            <a:r>
              <a:rPr lang="en-US" dirty="0" smtClean="0"/>
              <a:t>Parallel Computing Toolbox -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533" y="3708627"/>
            <a:ext cx="8439764" cy="1800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/>
              </a:rPr>
              <a:t>shelley.knuth@colorado.edu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hlinkClick r:id="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github.com/ResearchComputing/Parallelization_Workshop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Running </a:t>
            </a:r>
            <a:r>
              <a:rPr lang="en-US" dirty="0" err="1" smtClean="0"/>
              <a:t>Matlab</a:t>
            </a:r>
            <a:r>
              <a:rPr lang="en-US" dirty="0" smtClean="0"/>
              <a:t>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0274"/>
            <a:ext cx="8191533" cy="4088415"/>
          </a:xfrm>
        </p:spPr>
        <p:txBody>
          <a:bodyPr/>
          <a:lstStyle/>
          <a:p>
            <a:r>
              <a:rPr lang="en-US" dirty="0" smtClean="0"/>
              <a:t>The number of workers you get is defaulted to either the total number of cores available if less than </a:t>
            </a:r>
            <a:r>
              <a:rPr lang="en-US" dirty="0" smtClean="0"/>
              <a:t>12 or 12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You </a:t>
            </a:r>
            <a:r>
              <a:rPr lang="en-US" dirty="0" smtClean="0"/>
              <a:t>can ask for more cores/workers (if available)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Matlab</a:t>
            </a:r>
            <a:r>
              <a:rPr lang="en-US" dirty="0" smtClean="0"/>
              <a:t> “</a:t>
            </a:r>
            <a:r>
              <a:rPr lang="en-US" dirty="0" err="1" smtClean="0"/>
              <a:t>parpool</a:t>
            </a:r>
            <a:r>
              <a:rPr lang="en-US" dirty="0" smtClean="0"/>
              <a:t>” command</a:t>
            </a:r>
          </a:p>
        </p:txBody>
      </p:sp>
    </p:spTree>
    <p:extLst>
      <p:ext uri="{BB962C8B-B14F-4D97-AF65-F5344CB8AC3E}">
        <p14:creationId xmlns:p14="http://schemas.microsoft.com/office/powerpoint/2010/main" val="2835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vs </a:t>
            </a:r>
            <a:r>
              <a:rPr lang="en-US" dirty="0" err="1" smtClean="0"/>
              <a:t>Slurm</a:t>
            </a:r>
            <a:r>
              <a:rPr lang="en-US" dirty="0" smtClean="0"/>
              <a:t> – who wins?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open a parallel pool of workers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You also request a specific number of cores</a:t>
            </a:r>
          </a:p>
          <a:p>
            <a:r>
              <a:rPr lang="en-US" dirty="0" smtClean="0"/>
              <a:t>If the two are the same then no issue</a:t>
            </a:r>
          </a:p>
          <a:p>
            <a:r>
              <a:rPr lang="en-US" dirty="0" smtClean="0"/>
              <a:t>What if you ask for more cores than workers?</a:t>
            </a:r>
          </a:p>
          <a:p>
            <a:pPr lvl="1"/>
            <a:r>
              <a:rPr lang="en-US" dirty="0" smtClean="0"/>
              <a:t>The number of workers asked for in </a:t>
            </a:r>
            <a:r>
              <a:rPr lang="en-US" dirty="0" err="1" smtClean="0"/>
              <a:t>Matlab</a:t>
            </a:r>
            <a:r>
              <a:rPr lang="en-US" dirty="0" smtClean="0"/>
              <a:t> will over-ride</a:t>
            </a:r>
          </a:p>
          <a:p>
            <a:r>
              <a:rPr lang="en-US" dirty="0" smtClean="0"/>
              <a:t>What if you ask for less cores than workers?</a:t>
            </a:r>
          </a:p>
          <a:p>
            <a:pPr lvl="1"/>
            <a:r>
              <a:rPr lang="en-US" dirty="0" smtClean="0"/>
              <a:t>The code will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is a sequence of instructions within a program that can be executed independently of other code</a:t>
            </a:r>
          </a:p>
          <a:p>
            <a:pPr lvl="1"/>
            <a:r>
              <a:rPr lang="en-US" dirty="0" smtClean="0"/>
              <a:t>It is a component of a process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line in a program is a thread</a:t>
            </a:r>
          </a:p>
          <a:p>
            <a:r>
              <a:rPr lang="en-US" dirty="0" smtClean="0"/>
              <a:t>This is called your main thread, or your serial thread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Multi-threading occurs when you reach a point in your program where these instructions can be executed not only independently but also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 smtClean="0"/>
              <a:t>On multiple cores</a:t>
            </a:r>
            <a:endParaRPr lang="en-US" dirty="0" smtClean="0"/>
          </a:p>
          <a:p>
            <a:r>
              <a:rPr lang="en-US" dirty="0" smtClean="0"/>
              <a:t>Multi-threading is a form of parallelism, but lighter than distributed computing</a:t>
            </a:r>
          </a:p>
          <a:p>
            <a:r>
              <a:rPr lang="en-US" dirty="0" smtClean="0"/>
              <a:t>Programming constructs such as </a:t>
            </a:r>
            <a:r>
              <a:rPr lang="en-US" dirty="0" err="1" smtClean="0"/>
              <a:t>OpenMP</a:t>
            </a:r>
            <a:r>
              <a:rPr lang="en-US" dirty="0" smtClean="0"/>
              <a:t> use multi-threading as their basis</a:t>
            </a:r>
          </a:p>
          <a:p>
            <a:r>
              <a:rPr lang="en-US" dirty="0" smtClean="0"/>
              <a:t>One of the biggest differences between multi-threading and distributed computing or larger-scale parallelism is that multi-threading uses shared, rather than distributed,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8528"/>
            <a:ext cx="8191533" cy="4350161"/>
          </a:xfrm>
        </p:spPr>
        <p:txBody>
          <a:bodyPr>
            <a:normAutofit/>
          </a:bodyPr>
          <a:lstStyle/>
          <a:p>
            <a:r>
              <a:rPr lang="en-US" dirty="0" smtClean="0"/>
              <a:t>Say </a:t>
            </a:r>
            <a:r>
              <a:rPr lang="en-US" dirty="0"/>
              <a:t>you have a project:  </a:t>
            </a:r>
            <a:r>
              <a:rPr lang="en-US" dirty="0" smtClean="0"/>
              <a:t>building a subdivision</a:t>
            </a:r>
          </a:p>
          <a:p>
            <a:r>
              <a:rPr lang="en-US" dirty="0" smtClean="0"/>
              <a:t>There are ten houses that will be built in this subdivision</a:t>
            </a:r>
          </a:p>
          <a:p>
            <a:r>
              <a:rPr lang="en-US" dirty="0" smtClean="0"/>
              <a:t>There are several components of the project that need to be completed on each of the houses</a:t>
            </a:r>
          </a:p>
          <a:p>
            <a:pPr lvl="1"/>
            <a:r>
              <a:rPr lang="en-US" dirty="0" smtClean="0"/>
              <a:t>Pouring the foundation</a:t>
            </a:r>
          </a:p>
          <a:p>
            <a:pPr lvl="1"/>
            <a:r>
              <a:rPr lang="en-US" dirty="0" smtClean="0"/>
              <a:t>Framing the house</a:t>
            </a:r>
          </a:p>
          <a:p>
            <a:pPr lvl="1"/>
            <a:r>
              <a:rPr lang="en-US" dirty="0" smtClean="0"/>
              <a:t>Putting in the kitchen</a:t>
            </a:r>
          </a:p>
          <a:p>
            <a:pPr lvl="1"/>
            <a:r>
              <a:rPr lang="en-US" dirty="0" smtClean="0"/>
              <a:t>Laying the carpeting</a:t>
            </a:r>
          </a:p>
          <a:p>
            <a:pPr lvl="1"/>
            <a:r>
              <a:rPr lang="en-US" dirty="0" smtClean="0"/>
              <a:t>Landscaping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82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Real World </a:t>
            </a:r>
            <a:r>
              <a:rPr lang="en-US" dirty="0" smtClean="0"/>
              <a:t>Example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678"/>
            <a:ext cx="8191533" cy="4353012"/>
          </a:xfrm>
        </p:spPr>
        <p:txBody>
          <a:bodyPr>
            <a:normAutofit/>
          </a:bodyPr>
          <a:lstStyle/>
          <a:p>
            <a:r>
              <a:rPr lang="en-US" dirty="0"/>
              <a:t>Each component requires individual tasks to complete it</a:t>
            </a:r>
          </a:p>
          <a:p>
            <a:r>
              <a:rPr lang="en-US" dirty="0"/>
              <a:t>For example, when landscaping one must pour the driveway, lay the grass, select shrubs, </a:t>
            </a:r>
            <a:r>
              <a:rPr lang="en-US" dirty="0" err="1"/>
              <a:t>etc</a:t>
            </a:r>
            <a:r>
              <a:rPr lang="en-US" dirty="0"/>
              <a:t> to plant, put in lighting,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is a general contractor in charge of the entire project</a:t>
            </a:r>
          </a:p>
          <a:p>
            <a:r>
              <a:rPr lang="en-US" dirty="0" smtClean="0"/>
              <a:t>The general contractor has </a:t>
            </a:r>
            <a:r>
              <a:rPr lang="en-US" dirty="0" smtClean="0"/>
              <a:t>ten workers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Real World </a:t>
            </a:r>
            <a:r>
              <a:rPr lang="en-US" dirty="0" smtClean="0"/>
              <a:t>Example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general contractor </a:t>
            </a:r>
            <a:r>
              <a:rPr lang="en-US" dirty="0" smtClean="0"/>
              <a:t>divides </a:t>
            </a:r>
            <a:r>
              <a:rPr lang="en-US" dirty="0" smtClean="0"/>
              <a:t>up the tasks in the subdivision based on skill set or time</a:t>
            </a:r>
          </a:p>
          <a:p>
            <a:r>
              <a:rPr lang="en-US" dirty="0" smtClean="0"/>
              <a:t>The five workers </a:t>
            </a:r>
            <a:r>
              <a:rPr lang="en-US" dirty="0" smtClean="0"/>
              <a:t>work </a:t>
            </a:r>
            <a:r>
              <a:rPr lang="en-US" dirty="0" smtClean="0"/>
              <a:t>on each of the tasks</a:t>
            </a:r>
          </a:p>
          <a:p>
            <a:endParaRPr lang="en-US" dirty="0" smtClean="0"/>
          </a:p>
          <a:p>
            <a:r>
              <a:rPr lang="en-US" dirty="0" smtClean="0"/>
              <a:t>The general contractor is the client</a:t>
            </a:r>
            <a:endParaRPr lang="en-US" dirty="0" smtClean="0"/>
          </a:p>
          <a:p>
            <a:r>
              <a:rPr lang="en-US" dirty="0" smtClean="0"/>
              <a:t>The workers </a:t>
            </a:r>
            <a:r>
              <a:rPr lang="en-US" dirty="0" smtClean="0"/>
              <a:t>are </a:t>
            </a:r>
            <a:r>
              <a:rPr lang="en-US" dirty="0" smtClean="0"/>
              <a:t>the cores</a:t>
            </a:r>
          </a:p>
          <a:p>
            <a:r>
              <a:rPr lang="en-US" dirty="0" smtClean="0"/>
              <a:t>The tasks for each individual project are the threads</a:t>
            </a:r>
          </a:p>
          <a:p>
            <a:r>
              <a:rPr lang="en-US" dirty="0" smtClean="0"/>
              <a:t>When the tasks are worked on at the same time by the crew members it is </a:t>
            </a:r>
            <a:r>
              <a:rPr lang="en-US" dirty="0" smtClean="0"/>
              <a:t>multi-threading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1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99538"/>
            <a:ext cx="8191533" cy="4489151"/>
          </a:xfrm>
        </p:spPr>
        <p:txBody>
          <a:bodyPr>
            <a:normAutofit/>
          </a:bodyPr>
          <a:lstStyle/>
          <a:p>
            <a:r>
              <a:rPr lang="en-US" dirty="0"/>
              <a:t>Say you have a </a:t>
            </a:r>
            <a:r>
              <a:rPr lang="en-US" dirty="0" smtClean="0"/>
              <a:t>program that does a matrix multiplication of two 2x2 square matrices</a:t>
            </a:r>
          </a:p>
          <a:p>
            <a:r>
              <a:rPr lang="en-US" dirty="0" smtClean="0"/>
              <a:t>Each part of the calculation, where a row element is multiplied by a column element, can be thought of as a thread</a:t>
            </a:r>
          </a:p>
          <a:p>
            <a:endParaRPr lang="en-US" dirty="0"/>
          </a:p>
          <a:p>
            <a:r>
              <a:rPr lang="en-US" dirty="0" smtClean="0"/>
              <a:t>You can implement multi-threading implicitly or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, implicit occurs by using certain functions</a:t>
            </a:r>
          </a:p>
          <a:p>
            <a:pPr lvl="1"/>
            <a:r>
              <a:rPr lang="en-US" dirty="0" smtClean="0"/>
              <a:t>Explicitly might mean implementing multi-threaded flags in </a:t>
            </a:r>
            <a:r>
              <a:rPr lang="en-US" dirty="0" err="1" smtClean="0"/>
              <a:t>slurm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Multi-threading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0746"/>
            <a:ext cx="8191533" cy="4437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, there are several built-in functions that are multi-threaded</a:t>
            </a:r>
          </a:p>
          <a:p>
            <a:r>
              <a:rPr lang="en-US" dirty="0"/>
              <a:t>You can use more cores in multi-threading by asking for more </a:t>
            </a:r>
            <a:r>
              <a:rPr lang="en-US" dirty="0" err="1"/>
              <a:t>ntasks</a:t>
            </a:r>
            <a:r>
              <a:rPr lang="en-US" dirty="0"/>
              <a:t> in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err="1" smtClean="0"/>
              <a:t>fft</a:t>
            </a:r>
            <a:endParaRPr lang="en-US" dirty="0" smtClean="0"/>
          </a:p>
          <a:p>
            <a:r>
              <a:rPr lang="en-US" dirty="0" smtClean="0"/>
              <a:t>sort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ig</a:t>
            </a:r>
            <a:endParaRPr lang="en-US" dirty="0" smtClean="0"/>
          </a:p>
          <a:p>
            <a:r>
              <a:rPr lang="en-US" dirty="0" err="1" smtClean="0"/>
              <a:t>svd</a:t>
            </a:r>
            <a:endParaRPr lang="en-US" dirty="0" smtClean="0"/>
          </a:p>
          <a:p>
            <a:r>
              <a:rPr lang="en-US" dirty="0" smtClean="0"/>
              <a:t>These functions automatically execute on multiple computational threads in a single </a:t>
            </a:r>
            <a:r>
              <a:rPr lang="en-US" dirty="0" err="1" smtClean="0"/>
              <a:t>Matlab</a:t>
            </a:r>
            <a:r>
              <a:rPr lang="en-US" dirty="0" smtClean="0"/>
              <a:t> session</a:t>
            </a:r>
          </a:p>
          <a:p>
            <a:pPr lvl="1"/>
            <a:r>
              <a:rPr lang="en-US" dirty="0" smtClean="0"/>
              <a:t>Implicit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multi_threading.sh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ulti_threading.m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</a:p>
          <a:p>
            <a:r>
              <a:rPr lang="en-US" dirty="0" smtClean="0"/>
              <a:t>Vectorization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Parallel Computing Toolbox</a:t>
            </a:r>
          </a:p>
          <a:p>
            <a:pPr lvl="1"/>
            <a:r>
              <a:rPr lang="en-US" dirty="0" smtClean="0"/>
              <a:t>Prepping your GUI</a:t>
            </a:r>
          </a:p>
          <a:p>
            <a:pPr lvl="1"/>
            <a:r>
              <a:rPr lang="en-US" dirty="0" smtClean="0"/>
              <a:t>Submitting jobs</a:t>
            </a:r>
          </a:p>
          <a:p>
            <a:pPr lvl="1"/>
            <a:r>
              <a:rPr lang="en-US" dirty="0" err="1" smtClean="0"/>
              <a:t>Parfor</a:t>
            </a:r>
            <a:endParaRPr lang="en-US" dirty="0" smtClean="0"/>
          </a:p>
          <a:p>
            <a:pPr lvl="1"/>
            <a:r>
              <a:rPr lang="en-US" dirty="0" err="1" smtClean="0"/>
              <a:t>Spmd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instances of </a:t>
            </a:r>
            <a:r>
              <a:rPr lang="en-US" dirty="0" err="1" smtClean="0"/>
              <a:t>Matlab</a:t>
            </a:r>
            <a:r>
              <a:rPr lang="en-US" dirty="0" smtClean="0"/>
              <a:t> run on several cores or computers</a:t>
            </a:r>
          </a:p>
          <a:p>
            <a:pPr lvl="1"/>
            <a:r>
              <a:rPr lang="en-US" dirty="0" smtClean="0"/>
              <a:t>May have shared or distributed memory</a:t>
            </a:r>
          </a:p>
          <a:p>
            <a:r>
              <a:rPr lang="en-US" dirty="0" smtClean="0"/>
              <a:t>Simultaneously execute a single </a:t>
            </a:r>
            <a:r>
              <a:rPr lang="en-US" dirty="0" err="1" smtClean="0"/>
              <a:t>Matlab</a:t>
            </a:r>
            <a:r>
              <a:rPr lang="en-US" dirty="0" smtClean="0"/>
              <a:t> command or function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explicit parallelism, programmers can create and manage their parallelism to suit their needs</a:t>
            </a:r>
          </a:p>
          <a:p>
            <a:pPr lvl="1"/>
            <a:r>
              <a:rPr lang="en-US" dirty="0" smtClean="0"/>
              <a:t>Can choose the processors to run </a:t>
            </a:r>
            <a:r>
              <a:rPr lang="en-US" dirty="0" smtClean="0"/>
              <a:t>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3" y="1600200"/>
            <a:ext cx="4025736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When you start up a </a:t>
            </a:r>
            <a:r>
              <a:rPr lang="en-US" dirty="0" err="1" smtClean="0"/>
              <a:t>Matlab</a:t>
            </a:r>
            <a:r>
              <a:rPr lang="en-US" dirty="0" smtClean="0"/>
              <a:t> session by opening </a:t>
            </a:r>
            <a:r>
              <a:rPr lang="en-US" dirty="0" err="1" smtClean="0"/>
              <a:t>Matlab</a:t>
            </a:r>
            <a:r>
              <a:rPr lang="en-US" dirty="0" smtClean="0"/>
              <a:t>, you are starting a client session</a:t>
            </a:r>
          </a:p>
          <a:p>
            <a:pPr lvl="1"/>
            <a:r>
              <a:rPr lang="en-US" dirty="0" smtClean="0"/>
              <a:t>Creates workers, receives results, distributes work</a:t>
            </a:r>
          </a:p>
          <a:p>
            <a:r>
              <a:rPr lang="en-US" dirty="0" smtClean="0"/>
              <a:t>Move to a parallel session requires the client to pass some of its computational work along to </a:t>
            </a:r>
            <a:r>
              <a:rPr lang="en-US" dirty="0" err="1" smtClean="0"/>
              <a:t>Matlab</a:t>
            </a:r>
            <a:r>
              <a:rPr lang="en-US" dirty="0" smtClean="0"/>
              <a:t> workers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1965" y="6077118"/>
            <a:ext cx="7138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https://www.mathworks.com/help/distcomp/how-parallel-computing-products-run-a-job.html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40315" y="2534261"/>
            <a:ext cx="1380392" cy="613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3" y="1600200"/>
            <a:ext cx="4367690" cy="4688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Matlab</a:t>
            </a:r>
            <a:r>
              <a:rPr lang="en-US" dirty="0" smtClean="0"/>
              <a:t> worker is an individual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smtClean="0"/>
              <a:t>have one worker per core on your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Same as client without front end – just computation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Workers can communicate with each other and to the client</a:t>
            </a:r>
          </a:p>
          <a:p>
            <a:pPr lvl="1"/>
            <a:r>
              <a:rPr lang="en-US" dirty="0" smtClean="0"/>
              <a:t>Workers complete tasks to help speed up job completion</a:t>
            </a:r>
          </a:p>
          <a:p>
            <a:pPr lvl="1"/>
            <a:r>
              <a:rPr lang="en-US" dirty="0" smtClean="0"/>
              <a:t>Must run independently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965" y="6077118"/>
            <a:ext cx="7138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https://www.mathworks.com/help/distcomp/how-parallel-computing-products-run-a-job.html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40315" y="2534261"/>
            <a:ext cx="1380392" cy="613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Computing Toolbox (PCT)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Matlab</a:t>
            </a:r>
            <a:r>
              <a:rPr lang="en-US" sz="2800" dirty="0"/>
              <a:t> offers explicit parallelism within the Parallel Computing Toolbox</a:t>
            </a:r>
          </a:p>
          <a:p>
            <a:r>
              <a:rPr lang="en-US" sz="2800" dirty="0" smtClean="0"/>
              <a:t>Perform </a:t>
            </a:r>
            <a:r>
              <a:rPr lang="en-US" sz="2800" dirty="0" smtClean="0"/>
              <a:t>parallel computations on multicore computers, GPUs, and computer clusters</a:t>
            </a:r>
          </a:p>
          <a:p>
            <a:r>
              <a:rPr lang="en-US" sz="2800" dirty="0" smtClean="0"/>
              <a:t>Mimics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in many ways</a:t>
            </a:r>
          </a:p>
          <a:p>
            <a:r>
              <a:rPr lang="en-US" sz="2800" dirty="0" smtClean="0"/>
              <a:t>Many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functions work in concert with the PCT</a:t>
            </a:r>
          </a:p>
          <a:p>
            <a:r>
              <a:rPr lang="en-US" sz="2800" dirty="0" smtClean="0"/>
              <a:t>Simple to utilize with just the use of certain commands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7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Run PCT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The PCT add-on</a:t>
            </a:r>
          </a:p>
          <a:p>
            <a:pPr lvl="1"/>
            <a:r>
              <a:rPr lang="en-US" dirty="0" smtClean="0"/>
              <a:t>Prohibitively expensive for individuals</a:t>
            </a:r>
          </a:p>
          <a:p>
            <a:pPr lvl="1"/>
            <a:r>
              <a:rPr lang="en-US" dirty="0" smtClean="0"/>
              <a:t>Likely accessing through institution</a:t>
            </a:r>
          </a:p>
          <a:p>
            <a:r>
              <a:rPr lang="en-US" dirty="0" smtClean="0"/>
              <a:t>At CU you have access to a </a:t>
            </a:r>
            <a:r>
              <a:rPr lang="en-US" dirty="0" err="1" smtClean="0"/>
              <a:t>Matlab</a:t>
            </a:r>
            <a:r>
              <a:rPr lang="en-US" dirty="0" smtClean="0"/>
              <a:t> site license</a:t>
            </a:r>
          </a:p>
          <a:p>
            <a:r>
              <a:rPr lang="en-US" dirty="0" smtClean="0"/>
              <a:t>Where can I run PCT?</a:t>
            </a:r>
          </a:p>
          <a:p>
            <a:pPr lvl="1"/>
            <a:r>
              <a:rPr lang="en-US" dirty="0" smtClean="0"/>
              <a:t>On cluster (Summit)</a:t>
            </a:r>
          </a:p>
          <a:p>
            <a:pPr lvl="1"/>
            <a:r>
              <a:rPr lang="en-US" dirty="0" smtClean="0"/>
              <a:t>On your laptop</a:t>
            </a:r>
          </a:p>
          <a:p>
            <a:pPr lvl="1"/>
            <a:r>
              <a:rPr lang="en-US" dirty="0" smtClean="0"/>
              <a:t>On your desktop/workstation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and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set parallel constructs either in your script or in the </a:t>
            </a:r>
            <a:r>
              <a:rPr lang="en-US" dirty="0" err="1" smtClean="0"/>
              <a:t>Matlab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In order to utilize the PCT, you must open up a pool of parallel workers</a:t>
            </a:r>
          </a:p>
          <a:p>
            <a:r>
              <a:rPr lang="en-US" dirty="0" smtClean="0"/>
              <a:t>You can do this explicitly by running the command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parpool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You can also set this explicitly in the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parallel pool from 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0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4" y="0"/>
            <a:ext cx="8191532" cy="1143000"/>
          </a:xfrm>
        </p:spPr>
        <p:txBody>
          <a:bodyPr/>
          <a:lstStyle/>
          <a:p>
            <a:r>
              <a:rPr lang="en-US" dirty="0" smtClean="0"/>
              <a:t>Parallel Preferences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20" y="1781739"/>
            <a:ext cx="8227043" cy="474719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workers execute loop iterations in parallel on workers in parallel pool </a:t>
            </a:r>
            <a:r>
              <a:rPr lang="en-US" dirty="0" smtClean="0"/>
              <a:t>simultaneously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client issues the </a:t>
            </a:r>
            <a:r>
              <a:rPr lang="en-US" dirty="0" err="1" smtClean="0"/>
              <a:t>parfor</a:t>
            </a:r>
            <a:r>
              <a:rPr lang="en-US" dirty="0" smtClean="0"/>
              <a:t> command and coordinates with workers </a:t>
            </a:r>
          </a:p>
          <a:p>
            <a:r>
              <a:rPr lang="en-US" dirty="0" smtClean="0"/>
              <a:t>Must have a parallel pool to use</a:t>
            </a:r>
            <a:endParaRPr lang="en-US" dirty="0" smtClean="0"/>
          </a:p>
          <a:p>
            <a:r>
              <a:rPr lang="en-US" dirty="0" smtClean="0"/>
              <a:t>Cannot </a:t>
            </a:r>
            <a:r>
              <a:rPr lang="en-US" dirty="0"/>
              <a:t>nest </a:t>
            </a:r>
            <a:r>
              <a:rPr lang="en-US" dirty="0" err="1"/>
              <a:t>parfor</a:t>
            </a:r>
            <a:r>
              <a:rPr lang="en-US" dirty="0"/>
              <a:t> loops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and Not Parallel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2921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Not Parallel: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x=x(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)+1;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1338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Parallel: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parfor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x=x(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)+1;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code is </a:t>
            </a:r>
            <a:r>
              <a:rPr lang="en-US" dirty="0" err="1" smtClean="0"/>
              <a:t>sloooowwww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I have with my serial code?</a:t>
            </a:r>
          </a:p>
          <a:p>
            <a:pPr lvl="1"/>
            <a:r>
              <a:rPr lang="en-US" dirty="0" smtClean="0"/>
              <a:t>Is it too slow?  Where is it too slow?</a:t>
            </a:r>
          </a:p>
          <a:p>
            <a:r>
              <a:rPr lang="en-US" dirty="0" smtClean="0"/>
              <a:t>Can I </a:t>
            </a:r>
            <a:r>
              <a:rPr lang="en-US" dirty="0" err="1" smtClean="0"/>
              <a:t>vectorize</a:t>
            </a:r>
            <a:r>
              <a:rPr lang="en-US" dirty="0" smtClean="0"/>
              <a:t> my code to improve speedup?</a:t>
            </a:r>
          </a:p>
          <a:p>
            <a:r>
              <a:rPr lang="en-US" dirty="0" smtClean="0"/>
              <a:t>Can I use a function that implicitly uses parallelism?</a:t>
            </a:r>
          </a:p>
          <a:p>
            <a:r>
              <a:rPr lang="en-US" dirty="0" smtClean="0"/>
              <a:t>Can I use multi-threading?</a:t>
            </a:r>
          </a:p>
          <a:p>
            <a:r>
              <a:rPr lang="en-US" dirty="0" smtClean="0"/>
              <a:t>Do I have a for loop I am trying to speed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Parfor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determined your for loop is causing a bottleneck</a:t>
            </a:r>
          </a:p>
          <a:p>
            <a:r>
              <a:rPr lang="en-US" dirty="0" smtClean="0"/>
              <a:t>If your loop iterations are completely independent</a:t>
            </a:r>
          </a:p>
          <a:p>
            <a:pPr lvl="1"/>
            <a:r>
              <a:rPr lang="en-US" dirty="0" smtClean="0"/>
              <a:t>Many iterations of the same calculation</a:t>
            </a:r>
          </a:p>
          <a:p>
            <a:r>
              <a:rPr lang="en-US" dirty="0" smtClean="0"/>
              <a:t>If you are not making any global variable declarations</a:t>
            </a:r>
          </a:p>
          <a:p>
            <a:r>
              <a:rPr lang="en-US" dirty="0" smtClean="0"/>
              <a:t>Your loop does not contain any break or return statements</a:t>
            </a:r>
          </a:p>
          <a:p>
            <a:r>
              <a:rPr lang="en-US" dirty="0" smtClean="0"/>
              <a:t>If you have the PCT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6" y="2133601"/>
            <a:ext cx="7737629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dirty="0" smtClean="0"/>
              <a:t>a serial for loop and </a:t>
            </a:r>
            <a:r>
              <a:rPr lang="en-US" dirty="0" smtClean="0"/>
              <a:t>convert it to run in parallel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parallel_std.m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parfor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 On Lots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6" y="2133601"/>
            <a:ext cx="7737629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See a significant speed up when using </a:t>
            </a:r>
            <a:r>
              <a:rPr lang="en-US" dirty="0" err="1" smtClean="0"/>
              <a:t>parfor</a:t>
            </a:r>
            <a:r>
              <a:rPr lang="en-US" dirty="0" smtClean="0"/>
              <a:t> vs. when not</a:t>
            </a:r>
          </a:p>
          <a:p>
            <a:r>
              <a:rPr lang="en-US" dirty="0" smtClean="0"/>
              <a:t>However, this might not always be the case</a:t>
            </a:r>
          </a:p>
          <a:p>
            <a:r>
              <a:rPr lang="en-US" dirty="0" smtClean="0"/>
              <a:t>Might spend more time in overhead</a:t>
            </a:r>
          </a:p>
          <a:p>
            <a:pPr lvl="1"/>
            <a:r>
              <a:rPr lang="en-US" dirty="0" smtClean="0"/>
              <a:t>If code isn’t parallelizable </a:t>
            </a:r>
          </a:p>
          <a:p>
            <a:pPr lvl="1"/>
            <a:r>
              <a:rPr lang="en-US" dirty="0" smtClean="0"/>
              <a:t>If code isn’t that complicated</a:t>
            </a:r>
          </a:p>
          <a:p>
            <a:pPr lvl="1"/>
            <a:endParaRPr lang="en-US" dirty="0"/>
          </a:p>
          <a:p>
            <a:pPr marL="350838" lvl="1" indent="0">
              <a:buNone/>
            </a:pPr>
            <a:r>
              <a:rPr lang="en-US" dirty="0" err="1" smtClean="0"/>
              <a:t>Matlab_matlabpool_tests.m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www.mathworks.com/help/distcomp/scale-up-parfor-loops-to-cluster-and-cloud.html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www.sal.ufl.edu/NewComers/matlab_optimization.pdf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23846"/>
            <a:ext cx="7428736" cy="4241675"/>
          </a:xfrm>
        </p:spPr>
        <p:txBody>
          <a:bodyPr>
            <a:normAutofit/>
          </a:bodyPr>
          <a:lstStyle/>
          <a:p>
            <a:r>
              <a:rPr lang="en-US" dirty="0" smtClean="0"/>
              <a:t>Single process, multiple data</a:t>
            </a:r>
          </a:p>
          <a:p>
            <a:r>
              <a:rPr lang="en-US" dirty="0"/>
              <a:t>The </a:t>
            </a:r>
            <a:r>
              <a:rPr lang="en-US" dirty="0" err="1"/>
              <a:t>spmd</a:t>
            </a:r>
            <a:r>
              <a:rPr lang="en-US" dirty="0"/>
              <a:t> command ensures more control </a:t>
            </a:r>
          </a:p>
          <a:p>
            <a:r>
              <a:rPr lang="en-US" dirty="0"/>
              <a:t>Like a very simplified version of </a:t>
            </a:r>
            <a:r>
              <a:rPr lang="en-US" dirty="0" smtClean="0"/>
              <a:t>MPI</a:t>
            </a:r>
          </a:p>
          <a:p>
            <a:r>
              <a:rPr lang="en-US" dirty="0" smtClean="0"/>
              <a:t>More flexibility than </a:t>
            </a:r>
            <a:r>
              <a:rPr lang="en-US" dirty="0" err="1" smtClean="0"/>
              <a:t>parfor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parfor</a:t>
            </a:r>
            <a:r>
              <a:rPr lang="en-US" dirty="0" smtClean="0"/>
              <a:t> the workers are anonymous</a:t>
            </a:r>
          </a:p>
          <a:p>
            <a:pPr lvl="1"/>
            <a:r>
              <a:rPr lang="en-US" dirty="0" smtClean="0"/>
              <a:t>All memory is shared</a:t>
            </a:r>
          </a:p>
          <a:p>
            <a:pPr lvl="1"/>
            <a:r>
              <a:rPr lang="en-US" dirty="0" smtClean="0"/>
              <a:t>Don’t know how iterations are divided and which workers are doing the work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matlabaddict.blogspot.com/2013/02/function-spmd-how-and-when.html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23846"/>
            <a:ext cx="7428736" cy="4241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spmd</a:t>
            </a:r>
            <a:r>
              <a:rPr lang="en-US" dirty="0" smtClean="0"/>
              <a:t>, have one client process</a:t>
            </a:r>
          </a:p>
          <a:p>
            <a:pPr lvl="1"/>
            <a:r>
              <a:rPr lang="en-US" dirty="0" smtClean="0"/>
              <a:t>Supervises workers who work on a single problem</a:t>
            </a:r>
          </a:p>
          <a:p>
            <a:pPr lvl="1"/>
            <a:r>
              <a:rPr lang="en-US" dirty="0" smtClean="0"/>
              <a:t>Workers are called labs</a:t>
            </a:r>
          </a:p>
          <a:p>
            <a:pPr lvl="1"/>
            <a:r>
              <a:rPr lang="en-US" dirty="0" smtClean="0"/>
              <a:t>Assigned at the beginning of execution; only exists for job time</a:t>
            </a:r>
          </a:p>
          <a:p>
            <a:r>
              <a:rPr lang="en-US" dirty="0" smtClean="0"/>
              <a:t>The client keeps tracks of the labs via identifiers</a:t>
            </a:r>
          </a:p>
          <a:p>
            <a:r>
              <a:rPr lang="en-US" dirty="0" smtClean="0"/>
              <a:t>Each worker runs on a separate core but uses a common program</a:t>
            </a:r>
          </a:p>
          <a:p>
            <a:pPr lvl="1"/>
            <a:r>
              <a:rPr lang="en-US" dirty="0" smtClean="0"/>
              <a:t>Meet and talk to each other at certain synchronization points</a:t>
            </a:r>
          </a:p>
          <a:p>
            <a:pPr lvl="1"/>
            <a:r>
              <a:rPr lang="en-US" dirty="0" smtClean="0"/>
              <a:t>Two workers can communicate</a:t>
            </a:r>
          </a:p>
        </p:txBody>
      </p:sp>
    </p:spTree>
    <p:extLst>
      <p:ext uri="{BB962C8B-B14F-4D97-AF65-F5344CB8AC3E}">
        <p14:creationId xmlns:p14="http://schemas.microsoft.com/office/powerpoint/2010/main" val="19114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736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MATLAB sets up one special worker called the client</a:t>
            </a:r>
          </a:p>
          <a:p>
            <a:r>
              <a:rPr lang="en-US" dirty="0" smtClean="0"/>
              <a:t>User requests workers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sets up workers</a:t>
            </a:r>
          </a:p>
          <a:p>
            <a:r>
              <a:rPr lang="en-US" dirty="0" smtClean="0"/>
              <a:t>Each worker receives a copy of the program</a:t>
            </a:r>
          </a:p>
          <a:p>
            <a:pPr lvl="1"/>
            <a:r>
              <a:rPr lang="en-US" dirty="0" smtClean="0"/>
              <a:t>Each worker knows who the workers are and how many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8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736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Client and workers share a single program</a:t>
            </a:r>
          </a:p>
          <a:p>
            <a:r>
              <a:rPr lang="en-US" dirty="0" smtClean="0"/>
              <a:t>Have code that can reside within </a:t>
            </a:r>
            <a:r>
              <a:rPr lang="en-US" dirty="0" err="1" smtClean="0"/>
              <a:t>spmd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Client executes code outside of blocks</a:t>
            </a:r>
          </a:p>
          <a:p>
            <a:r>
              <a:rPr lang="en-US" dirty="0" smtClean="0"/>
              <a:t>Workers execute within</a:t>
            </a:r>
          </a:p>
          <a:p>
            <a:r>
              <a:rPr lang="en-US" dirty="0" smtClean="0"/>
              <a:t>Workers can access variables defined by client, but cannot change</a:t>
            </a:r>
          </a:p>
          <a:p>
            <a:r>
              <a:rPr lang="en-US" dirty="0" smtClean="0"/>
              <a:t>Client can change worker variables</a:t>
            </a:r>
          </a:p>
        </p:txBody>
      </p:sp>
    </p:spTree>
    <p:extLst>
      <p:ext uri="{BB962C8B-B14F-4D97-AF65-F5344CB8AC3E}">
        <p14:creationId xmlns:p14="http://schemas.microsoft.com/office/powerpoint/2010/main" val="2880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729277"/>
            <a:ext cx="8004569" cy="433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pool=</a:t>
            </a:r>
            <a:r>
              <a:rPr lang="en-US" dirty="0" err="1" smtClean="0"/>
              <a:t>parpool</a:t>
            </a:r>
            <a:r>
              <a:rPr lang="en-US" dirty="0" smtClean="0"/>
              <a:t>(4)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spmd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</a:t>
            </a:r>
            <a:r>
              <a:rPr lang="en-US" dirty="0"/>
              <a:t>=zeros(1000,10);        </a:t>
            </a:r>
          </a:p>
          <a:p>
            <a:pPr marL="0" indent="0">
              <a:buNone/>
            </a:pPr>
            <a:r>
              <a:rPr lang="en-US" dirty="0"/>
              <a:t>        for j=labindex:numlabs:</a:t>
            </a:r>
            <a:r>
              <a:rPr lang="en-US" dirty="0" smtClean="0"/>
              <a:t>1000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for k=1:10</a:t>
            </a:r>
          </a:p>
          <a:p>
            <a:pPr marL="0" indent="0">
              <a:buNone/>
            </a:pPr>
            <a:r>
              <a:rPr lang="en-US" dirty="0"/>
              <a:t>                c(</a:t>
            </a:r>
            <a:r>
              <a:rPr lang="en-US" dirty="0" err="1"/>
              <a:t>j,k</a:t>
            </a:r>
            <a:r>
              <a:rPr lang="en-US" dirty="0"/>
              <a:t>)=j*(j+1)*(k-1);</a:t>
            </a:r>
          </a:p>
          <a:p>
            <a:pPr marL="0" indent="0">
              <a:buNone/>
            </a:pPr>
            <a:r>
              <a:rPr lang="en-US" dirty="0"/>
              <a:t>         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is my code slowing down?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Tic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Toc</a:t>
            </a:r>
          </a:p>
          <a:p>
            <a:pPr lvl="1"/>
            <a:r>
              <a:rPr lang="en-US" dirty="0" smtClean="0"/>
              <a:t>Can’t </a:t>
            </a:r>
            <a:r>
              <a:rPr lang="en-US" dirty="0"/>
              <a:t>tell you exactly what within that code is slowest</a:t>
            </a:r>
          </a:p>
          <a:p>
            <a:endParaRPr lang="en-US" dirty="0" smtClean="0"/>
          </a:p>
          <a:p>
            <a:r>
              <a:rPr lang="en-US" dirty="0" smtClean="0"/>
              <a:t>Let’s use the profiler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Simple_loop.m</a:t>
            </a:r>
            <a:endParaRPr lang="en-US" dirty="0" smtClean="0"/>
          </a:p>
          <a:p>
            <a:r>
              <a:rPr lang="en-US" dirty="0" smtClean="0"/>
              <a:t>Code analyzer is another good tool to use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Take five minutes and use the profiler on some code you have</a:t>
            </a:r>
          </a:p>
          <a:p>
            <a:r>
              <a:rPr lang="en-US" dirty="0" smtClean="0"/>
              <a:t>Does it make sense to reduce any loop iterations?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736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Can have several </a:t>
            </a:r>
            <a:r>
              <a:rPr lang="en-US" dirty="0" err="1" smtClean="0"/>
              <a:t>spmd</a:t>
            </a:r>
            <a:r>
              <a:rPr lang="en-US" dirty="0" smtClean="0"/>
              <a:t> blocks in one program</a:t>
            </a:r>
          </a:p>
          <a:p>
            <a:r>
              <a:rPr lang="en-US" dirty="0" smtClean="0"/>
              <a:t>Workers workspace remains intact even if pause execution</a:t>
            </a:r>
          </a:p>
          <a:p>
            <a:r>
              <a:rPr lang="en-US" dirty="0" smtClean="0"/>
              <a:t>Variables will be shared between blocks</a:t>
            </a:r>
          </a:p>
        </p:txBody>
      </p:sp>
    </p:spTree>
    <p:extLst>
      <p:ext uri="{BB962C8B-B14F-4D97-AF65-F5344CB8AC3E}">
        <p14:creationId xmlns:p14="http://schemas.microsoft.com/office/powerpoint/2010/main" val="1218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Parfor</a:t>
            </a:r>
            <a:r>
              <a:rPr lang="en-US" dirty="0" smtClean="0"/>
              <a:t> vs. </a:t>
            </a:r>
            <a:r>
              <a:rPr lang="en-US" dirty="0" err="1" smtClean="0"/>
              <a:t>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736" cy="4066702"/>
          </a:xfrm>
        </p:spPr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Worker communication if necessary</a:t>
            </a:r>
          </a:p>
          <a:p>
            <a:pPr lvl="1"/>
            <a:r>
              <a:rPr lang="en-US" dirty="0" smtClean="0"/>
              <a:t>Pass data between different labs (workers)</a:t>
            </a:r>
          </a:p>
          <a:p>
            <a:pPr lvl="2"/>
            <a:r>
              <a:rPr lang="en-US" dirty="0" err="1" smtClean="0"/>
              <a:t>LabSend</a:t>
            </a:r>
            <a:r>
              <a:rPr lang="en-US" dirty="0" smtClean="0"/>
              <a:t> and </a:t>
            </a:r>
            <a:r>
              <a:rPr lang="en-US" dirty="0" err="1" smtClean="0"/>
              <a:t>LabReceive</a:t>
            </a:r>
            <a:endParaRPr lang="en-US" dirty="0" smtClean="0"/>
          </a:p>
          <a:p>
            <a:r>
              <a:rPr lang="en-US" dirty="0" err="1" smtClean="0"/>
              <a:t>Parfor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Runs for loops in parallel </a:t>
            </a:r>
          </a:p>
          <a:p>
            <a:pPr lvl="1"/>
            <a:r>
              <a:rPr lang="en-US" dirty="0" smtClean="0"/>
              <a:t>No worker communication</a:t>
            </a:r>
          </a:p>
          <a:p>
            <a:pPr lvl="1"/>
            <a:r>
              <a:rPr lang="en-US" dirty="0" smtClean="0"/>
              <a:t>Simpler</a:t>
            </a:r>
          </a:p>
        </p:txBody>
      </p:sp>
    </p:spTree>
    <p:extLst>
      <p:ext uri="{BB962C8B-B14F-4D97-AF65-F5344CB8AC3E}">
        <p14:creationId xmlns:p14="http://schemas.microsoft.com/office/powerpoint/2010/main" val="9470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Parfor</a:t>
            </a:r>
            <a:r>
              <a:rPr lang="en-US" dirty="0" smtClean="0"/>
              <a:t> vs. </a:t>
            </a:r>
            <a:r>
              <a:rPr lang="en-US" dirty="0" err="1" smtClean="0"/>
              <a:t>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28736" cy="3931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spmd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Data is broadcast to workers at beginning and remains there until you pull it back</a:t>
            </a:r>
          </a:p>
          <a:p>
            <a:r>
              <a:rPr lang="en-US" dirty="0" err="1" smtClean="0"/>
              <a:t>Parfor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Data is broadcast to workers at start of every </a:t>
            </a:r>
            <a:r>
              <a:rPr lang="en-US" dirty="0" err="1" smtClean="0"/>
              <a:t>parloop</a:t>
            </a:r>
            <a:endParaRPr lang="en-US" dirty="0" smtClean="0"/>
          </a:p>
          <a:p>
            <a:pPr lvl="1"/>
            <a:r>
              <a:rPr lang="en-US" dirty="0" smtClean="0"/>
              <a:t>Starts from scratch</a:t>
            </a:r>
          </a:p>
        </p:txBody>
      </p:sp>
    </p:spTree>
    <p:extLst>
      <p:ext uri="{BB962C8B-B14F-4D97-AF65-F5344CB8AC3E}">
        <p14:creationId xmlns:p14="http://schemas.microsoft.com/office/powerpoint/2010/main" val="19342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github.com/ResearchComputing/Parallelization_Workshop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www.bu.edu/tech/files/2015/09/matlab_pct_slides.pdf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places where my code could benefit from vectorization?  Pre-allocation?</a:t>
            </a:r>
          </a:p>
          <a:p>
            <a:pPr lvl="1"/>
            <a:r>
              <a:rPr lang="en-US" dirty="0" smtClean="0"/>
              <a:t>Pre-allocation:  initialize arrays ahead of time to avoid dynamic resizing</a:t>
            </a:r>
          </a:p>
          <a:p>
            <a:r>
              <a:rPr lang="en-US" dirty="0" smtClean="0"/>
              <a:t>And if not, can I implement some type of parallelization?</a:t>
            </a:r>
          </a:p>
          <a:p>
            <a:pPr lvl="1"/>
            <a:r>
              <a:rPr lang="en-US" dirty="0" smtClean="0"/>
              <a:t>Making use of existing functions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r>
              <a:rPr lang="en-US" dirty="0" smtClean="0"/>
              <a:t>The Parallel Computing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revising loop-based, scalar-oriented code to use MATLAB matrix and vector operations</a:t>
            </a:r>
          </a:p>
          <a:p>
            <a:r>
              <a:rPr lang="en-US" dirty="0" smtClean="0"/>
              <a:t>Do this because:</a:t>
            </a:r>
          </a:p>
          <a:p>
            <a:pPr lvl="1"/>
            <a:r>
              <a:rPr lang="en-US" dirty="0" smtClean="0"/>
              <a:t>Appearance:  looks like textbook math, so easier to understand</a:t>
            </a:r>
          </a:p>
          <a:p>
            <a:pPr lvl="1"/>
            <a:r>
              <a:rPr lang="en-US" dirty="0" smtClean="0"/>
              <a:t>Less opportunity for error</a:t>
            </a:r>
          </a:p>
          <a:p>
            <a:pPr lvl="1"/>
            <a:r>
              <a:rPr lang="en-US" dirty="0" smtClean="0"/>
              <a:t>Usually runs much faster than code that contains loops</a:t>
            </a:r>
          </a:p>
          <a:p>
            <a:r>
              <a:rPr lang="en-US" dirty="0" smtClean="0"/>
              <a:t>Great option in </a:t>
            </a:r>
            <a:r>
              <a:rPr lang="en-US" dirty="0" err="1" smtClean="0"/>
              <a:t>Matlab</a:t>
            </a:r>
            <a:r>
              <a:rPr lang="en-US" dirty="0" smtClean="0"/>
              <a:t> because its optimized for operations involving matrices and vectors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8882" y="5919358"/>
            <a:ext cx="734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https://www.mathworks.com/help/matlab/matlab_prog/vectorization.html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below demonstrates how a loop could be </a:t>
            </a:r>
            <a:r>
              <a:rPr lang="en-US" dirty="0" err="1" smtClean="0"/>
              <a:t>vectorized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4809" y="2704058"/>
            <a:ext cx="2939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Vectorized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a= rand(1,4); 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b= rand(1,4); 		 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c= a + b;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2704058"/>
            <a:ext cx="4518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 Non-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vectorized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a= rand(1,4); 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b= rand(1,4);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k= 1:length(a) 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c(k)= a(k) +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b(k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1143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end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functions in </a:t>
            </a:r>
            <a:r>
              <a:rPr lang="en-US" dirty="0" err="1" smtClean="0"/>
              <a:t>Matlab</a:t>
            </a:r>
            <a:r>
              <a:rPr lang="en-US" dirty="0" smtClean="0"/>
              <a:t> utilize the programming constructs of parallel computing implicitly to run the functions in parallel on a multi-core system</a:t>
            </a:r>
          </a:p>
          <a:p>
            <a:r>
              <a:rPr lang="en-US" dirty="0" smtClean="0"/>
              <a:t>These functions are automatically multi-threaded</a:t>
            </a:r>
          </a:p>
          <a:p>
            <a:r>
              <a:rPr lang="en-US" dirty="0" smtClean="0"/>
              <a:t>Little work, but potentially lots of gain</a:t>
            </a:r>
          </a:p>
          <a:p>
            <a:r>
              <a:rPr lang="en-US" dirty="0" smtClean="0"/>
              <a:t>No control over the processing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Fft</a:t>
            </a:r>
            <a:r>
              <a:rPr lang="en-US" dirty="0" smtClean="0"/>
              <a:t>, </a:t>
            </a:r>
            <a:r>
              <a:rPr lang="en-US" dirty="0" err="1" smtClean="0"/>
              <a:t>fmincon</a:t>
            </a:r>
            <a:r>
              <a:rPr lang="en-US" dirty="0" smtClean="0"/>
              <a:t>, ode, 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go further…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running </a:t>
            </a:r>
            <a:r>
              <a:rPr lang="en-US" dirty="0" err="1" smtClean="0"/>
              <a:t>Matlab</a:t>
            </a:r>
            <a:r>
              <a:rPr lang="en-US" dirty="0" smtClean="0"/>
              <a:t> on the supercomputer</a:t>
            </a:r>
          </a:p>
          <a:p>
            <a:r>
              <a:rPr lang="en-US" dirty="0" smtClean="0"/>
              <a:t>The best way to do this is to call the </a:t>
            </a:r>
            <a:r>
              <a:rPr lang="en-US" dirty="0" err="1" smtClean="0"/>
              <a:t>Matlab</a:t>
            </a:r>
            <a:r>
              <a:rPr lang="en-US" dirty="0" smtClean="0"/>
              <a:t> program from a bash script</a:t>
            </a:r>
          </a:p>
          <a:p>
            <a:r>
              <a:rPr lang="en-US" dirty="0" smtClean="0"/>
              <a:t>Within the bash script should be several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rc_theme_ne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theme_new" id="{299CF24B-FAA3-AB4D-9305-76A0FF170DD5}" vid="{19065083-DBC7-734A-8549-F25E43AEB0FA}"/>
    </a:ext>
  </a:extLst>
</a:theme>
</file>

<file path=ppt/theme/theme4.xml><?xml version="1.0" encoding="utf-8"?>
<a:theme xmlns:a="http://schemas.openxmlformats.org/drawingml/2006/main" name="1_rc_theme_ne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theme_new" id="{299CF24B-FAA3-AB4D-9305-76A0FF170DD5}" vid="{19065083-DBC7-734A-8549-F25E43AEB0F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7672</TotalTime>
  <Words>1798</Words>
  <Application>Microsoft Macintosh PowerPoint</Application>
  <PresentationFormat>On-screen Show (4:3)</PresentationFormat>
  <Paragraphs>306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Courier</vt:lpstr>
      <vt:lpstr>Helvetica Neue</vt:lpstr>
      <vt:lpstr>Arial</vt:lpstr>
      <vt:lpstr>rc_computing2_red</vt:lpstr>
      <vt:lpstr>1_rc_computing2_red</vt:lpstr>
      <vt:lpstr>rc_theme_new</vt:lpstr>
      <vt:lpstr>1_rc_theme_new</vt:lpstr>
      <vt:lpstr>Parallel Computing Toolbox - Matlab</vt:lpstr>
      <vt:lpstr>Outline</vt:lpstr>
      <vt:lpstr>My code is sloooowwww</vt:lpstr>
      <vt:lpstr>Step One…</vt:lpstr>
      <vt:lpstr>Step Two…</vt:lpstr>
      <vt:lpstr>Vectorization</vt:lpstr>
      <vt:lpstr>Example of Vectorization</vt:lpstr>
      <vt:lpstr>Existing Functions </vt:lpstr>
      <vt:lpstr>Before we go further…</vt:lpstr>
      <vt:lpstr>Notes on Running Matlab on a Cluster</vt:lpstr>
      <vt:lpstr>Matlab vs Slurm – who wins?</vt:lpstr>
      <vt:lpstr>Threads</vt:lpstr>
      <vt:lpstr>Multi-threading</vt:lpstr>
      <vt:lpstr>Multi-threading Real World Example</vt:lpstr>
      <vt:lpstr>Multi-threading Real World Example – Cont.</vt:lpstr>
      <vt:lpstr>Multi-threading Real World Example - Continued</vt:lpstr>
      <vt:lpstr>Multi-threading Programming Example</vt:lpstr>
      <vt:lpstr>Built-in Multi-threading functions</vt:lpstr>
      <vt:lpstr>Multi-threading example</vt:lpstr>
      <vt:lpstr>Explicit parallelism</vt:lpstr>
      <vt:lpstr>Parallel Matlab</vt:lpstr>
      <vt:lpstr>Parallel Matlab</vt:lpstr>
      <vt:lpstr>Parallel Computing Toolbox (PCT)</vt:lpstr>
      <vt:lpstr>Requirements to Run PCT</vt:lpstr>
      <vt:lpstr>Parallel and the GUI</vt:lpstr>
      <vt:lpstr>Starting a parallel pool from GUI</vt:lpstr>
      <vt:lpstr>Parallel Preferences</vt:lpstr>
      <vt:lpstr>parfor</vt:lpstr>
      <vt:lpstr>Parallel and Not Parallel</vt:lpstr>
      <vt:lpstr>When to Use Parfor</vt:lpstr>
      <vt:lpstr>Running Matlab in Parallel</vt:lpstr>
      <vt:lpstr>Variables in parfor loops</vt:lpstr>
      <vt:lpstr>Running Matlab in Parallel On Lots of Cores</vt:lpstr>
      <vt:lpstr>Speed Up</vt:lpstr>
      <vt:lpstr>Spmd Command</vt:lpstr>
      <vt:lpstr>Spmd Command</vt:lpstr>
      <vt:lpstr>Spmd Environment</vt:lpstr>
      <vt:lpstr>Spmd</vt:lpstr>
      <vt:lpstr>Spmd Code</vt:lpstr>
      <vt:lpstr>Spmd Code</vt:lpstr>
      <vt:lpstr>Parfor vs. Spmd</vt:lpstr>
      <vt:lpstr>Parfor vs. Spmd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Toolbox - Matlab</dc:title>
  <dc:creator>Shelley Knuth</dc:creator>
  <cp:lastModifiedBy>Shelley Knuth</cp:lastModifiedBy>
  <cp:revision>84</cp:revision>
  <dcterms:created xsi:type="dcterms:W3CDTF">2017-05-02T23:47:19Z</dcterms:created>
  <dcterms:modified xsi:type="dcterms:W3CDTF">2017-05-10T01:28:38Z</dcterms:modified>
</cp:coreProperties>
</file>