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</p:sldMasterIdLst>
  <p:notesMasterIdLst>
    <p:notesMasterId r:id="rId27"/>
  </p:notesMasterIdLst>
  <p:sldIdLst>
    <p:sldId id="265" r:id="rId4"/>
    <p:sldId id="266" r:id="rId5"/>
    <p:sldId id="299" r:id="rId6"/>
    <p:sldId id="297" r:id="rId7"/>
    <p:sldId id="302" r:id="rId8"/>
    <p:sldId id="301" r:id="rId9"/>
    <p:sldId id="298" r:id="rId10"/>
    <p:sldId id="304" r:id="rId11"/>
    <p:sldId id="306" r:id="rId12"/>
    <p:sldId id="303" r:id="rId13"/>
    <p:sldId id="307" r:id="rId14"/>
    <p:sldId id="312" r:id="rId15"/>
    <p:sldId id="309" r:id="rId16"/>
    <p:sldId id="310" r:id="rId17"/>
    <p:sldId id="305" r:id="rId18"/>
    <p:sldId id="308" r:id="rId19"/>
    <p:sldId id="313" r:id="rId20"/>
    <p:sldId id="314" r:id="rId21"/>
    <p:sldId id="315" r:id="rId22"/>
    <p:sldId id="316" r:id="rId23"/>
    <p:sldId id="318" r:id="rId24"/>
    <p:sldId id="311" r:id="rId25"/>
    <p:sldId id="31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646"/>
  </p:normalViewPr>
  <p:slideViewPr>
    <p:cSldViewPr snapToGrid="0" snapToObjects="1">
      <p:cViewPr varScale="1">
        <p:scale>
          <a:sx n="118" d="100"/>
          <a:sy n="118" d="100"/>
        </p:scale>
        <p:origin x="14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6782-B9C8-4CFD-A8CE-A3A97DB9FB1E}" type="datetimeFigureOut">
              <a:rPr lang="en-US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FA3C9-EB82-4E06-AE86-51EE14A14F9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2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>
                <a:latin typeface="Calibri"/>
              </a:rPr>
              <a:t>Motivation </a:t>
            </a:r>
            <a:r>
              <a:rPr lang="mr-IN" baseline="0" dirty="0" smtClean="0">
                <a:latin typeface="Calibri"/>
              </a:rPr>
              <a:t>–</a:t>
            </a:r>
            <a:r>
              <a:rPr lang="en-US" baseline="0" dirty="0" smtClean="0">
                <a:latin typeface="Calibri"/>
              </a:rPr>
              <a:t> you can run parallel programs on your laptop, but probably you’ll eventually need more performance.  Which often means moving to a larger system that is shared with other users.</a:t>
            </a:r>
          </a:p>
          <a:p>
            <a:r>
              <a:rPr lang="en-US" baseline="0" dirty="0" smtClean="0">
                <a:latin typeface="Calibri"/>
              </a:rPr>
              <a:t>You’ll need to schedule jobs to complete the lessons in the rest of the workshop!</a:t>
            </a:r>
            <a:endParaRPr lang="en-US" baseline="0" dirty="0" smtClean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Then type “exit” to log out of the compute node and end the interactive job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9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Can use these environment variables in your job script.</a:t>
            </a:r>
          </a:p>
          <a:p>
            <a:r>
              <a:rPr lang="en-US" dirty="0" err="1" smtClean="0">
                <a:latin typeface="Calibri"/>
              </a:rPr>
              <a:t>Scontrol</a:t>
            </a:r>
            <a:r>
              <a:rPr lang="en-US" baseline="0" dirty="0" smtClean="0">
                <a:latin typeface="Calibri"/>
              </a:rPr>
              <a:t> has all kinds of info about the job; for pending jobs it gives an estimated start time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8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Show output from </a:t>
            </a:r>
            <a:r>
              <a:rPr lang="en-US" dirty="0" err="1" smtClean="0">
                <a:latin typeface="Calibri"/>
              </a:rPr>
              <a:t>squeue</a:t>
            </a:r>
            <a:r>
              <a:rPr lang="en-US" baseline="0" dirty="0" smtClean="0">
                <a:latin typeface="Calibri"/>
              </a:rPr>
              <a:t> --reservation-parallelD1 to see who’s running and who’s pending</a:t>
            </a:r>
          </a:p>
          <a:p>
            <a:r>
              <a:rPr lang="en-US" baseline="0" dirty="0" smtClean="0">
                <a:latin typeface="Calibri"/>
              </a:rPr>
              <a:t>Make sure to exit to end your job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9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Partition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a group of nodes with the same hardware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18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constrain or modify the characteristics a job can have.  Not going to go into detail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2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Jump in with questions any time ... hope to </a:t>
            </a:r>
            <a:r>
              <a:rPr lang="en-US" dirty="0" smtClean="0">
                <a:latin typeface="Calibri"/>
              </a:rPr>
              <a:t>leave </a:t>
            </a:r>
            <a:r>
              <a:rPr lang="en-US" dirty="0">
                <a:latin typeface="Calibri"/>
              </a:rPr>
              <a:t>time for discussion at the end.</a:t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1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I’ll use “job script” and ”batch script”</a:t>
            </a:r>
            <a:r>
              <a:rPr lang="en-US" baseline="0" dirty="0" smtClean="0">
                <a:latin typeface="Calibri"/>
              </a:rPr>
              <a:t> interchangeably.  ”batch script” does not equal “bash script”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11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Questions?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3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We’ll work on this one together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1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What happens if you set OMP_NUM_THREADS=8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Jump in with questions any time ... </a:t>
            </a:r>
            <a:r>
              <a:rPr lang="en-US" dirty="0" smtClean="0">
                <a:latin typeface="Calibri"/>
              </a:rPr>
              <a:t>The rest of the workshop depends on the</a:t>
            </a:r>
            <a:r>
              <a:rPr lang="en-US" baseline="0" dirty="0" smtClean="0">
                <a:latin typeface="Calibri"/>
              </a:rPr>
              <a:t> skills we’ll learn here to we don’t want you to fall behind</a:t>
            </a:r>
            <a:r>
              <a:rPr lang="en-US" dirty="0" smtClean="0">
                <a:latin typeface="Calibri"/>
              </a:rPr>
              <a:t>.</a:t>
            </a:r>
          </a:p>
          <a:p>
            <a:r>
              <a:rPr lang="en-US" dirty="0" smtClean="0">
                <a:latin typeface="Calibri"/>
              </a:rPr>
              <a:t>The concepts here should translate to most HPC clusters, even if the details are different.</a:t>
            </a:r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We’ll work on this one together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Calibri"/>
              </a:rPr>
              <a:t>Then ask for 2 nodes with 24 cores each.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Jump in with questions any time ... hope to </a:t>
            </a:r>
            <a:r>
              <a:rPr lang="en-US" dirty="0" smtClean="0">
                <a:latin typeface="Calibri"/>
              </a:rPr>
              <a:t>leave </a:t>
            </a:r>
            <a:r>
              <a:rPr lang="en-US" dirty="0">
                <a:latin typeface="Calibri"/>
              </a:rPr>
              <a:t>time for discussion at the end.</a:t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04E8B-6BB9-094C-A88F-D874D21395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anyone need help with a text editor?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04E8B-6BB9-094C-A88F-D874D21395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7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Job, basically what you’d run as a single command</a:t>
            </a:r>
            <a:r>
              <a:rPr lang="en-US" baseline="0" dirty="0" smtClean="0">
                <a:latin typeface="Calibri"/>
              </a:rPr>
              <a:t> </a:t>
            </a:r>
            <a:r>
              <a:rPr lang="en-US" dirty="0" smtClean="0">
                <a:latin typeface="Calibri"/>
              </a:rPr>
              <a:t>on your own personal computer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3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2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Simple Linux</a:t>
            </a:r>
            <a:r>
              <a:rPr lang="en-US" baseline="0" dirty="0" smtClean="0">
                <a:latin typeface="Calibri"/>
              </a:rPr>
              <a:t> Utility for Resource Management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Pending =</a:t>
            </a:r>
            <a:r>
              <a:rPr lang="en-US" baseline="0" dirty="0" smtClean="0">
                <a:latin typeface="Calibri"/>
              </a:rPr>
              <a:t> queued</a:t>
            </a:r>
          </a:p>
          <a:p>
            <a:r>
              <a:rPr lang="en-US" baseline="0" dirty="0" smtClean="0">
                <a:latin typeface="Calibri"/>
              </a:rPr>
              <a:t>Regarding </a:t>
            </a:r>
            <a:r>
              <a:rPr lang="en-US" baseline="0" dirty="0" err="1" smtClean="0">
                <a:latin typeface="Calibri"/>
              </a:rPr>
              <a:t>srun</a:t>
            </a:r>
            <a:r>
              <a:rPr lang="en-US" baseline="0" dirty="0" smtClean="0">
                <a:latin typeface="Calibri"/>
              </a:rPr>
              <a:t>, in theory it can be used in an </a:t>
            </a:r>
            <a:r>
              <a:rPr lang="en-US" baseline="0" dirty="0" err="1" smtClean="0">
                <a:latin typeface="Calibri"/>
              </a:rPr>
              <a:t>sbatch</a:t>
            </a:r>
            <a:r>
              <a:rPr lang="en-US" baseline="0" dirty="0" smtClean="0">
                <a:latin typeface="Calibri"/>
              </a:rPr>
              <a:t> script to start execution of a parallel program.  Normally we use MPI commands instead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3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Flags and directives do</a:t>
            </a:r>
            <a:r>
              <a:rPr lang="en-US" baseline="0" dirty="0" smtClean="0">
                <a:latin typeface="Calibri"/>
              </a:rPr>
              <a:t> the same thing, only difference is where they’re used.  Describe needed resources; configure job behavior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54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Flags and directives do</a:t>
            </a:r>
            <a:r>
              <a:rPr lang="en-US" baseline="0" dirty="0" smtClean="0">
                <a:latin typeface="Calibri"/>
              </a:rPr>
              <a:t> the same thing, only difference is where they’re used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9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0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5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0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3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5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5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4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9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4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2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5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2829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2590"/>
            <a:ext cx="3657600" cy="42869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339572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001003"/>
            <a:ext cx="3657600" cy="42585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164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14848"/>
            <a:ext cx="8191533" cy="497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468807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chemeClr val="bg2"/>
                </a:solidFill>
                <a:latin typeface="Helvetica Neue"/>
              </a:rPr>
              <a:t>CU Boulder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5/15/17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rc-help@colorado.edu" TargetMode="External"/><Relationship Id="rId4" Type="http://schemas.openxmlformats.org/officeDocument/2006/relationships/hyperlink" Target="http://tinyurl.com/curc-survey1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657"/>
            <a:ext cx="7837714" cy="2048104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Slurm</a:t>
            </a:r>
            <a:r>
              <a:rPr lang="en-US" dirty="0" smtClean="0"/>
              <a:t> in Parallel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275" y="3100761"/>
            <a:ext cx="8169322" cy="2796595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Peter Ruprecht</a:t>
            </a:r>
          </a:p>
          <a:p>
            <a:r>
              <a:rPr lang="en-US" dirty="0">
                <a:hlinkClick r:id="rId3"/>
              </a:rPr>
              <a:t>peter.ruprecht@colorado.edu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5"/>
              </a:rPr>
              <a:t>www.rc.colorado.edu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github.com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ResearchComputing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Parallelization_Workshop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Submit an interactive job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scompile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--reservation=parallelD1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When shell prompt appears, type: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ostname</a:t>
            </a:r>
          </a:p>
          <a:p>
            <a:pPr marL="41148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</a:t>
            </a:r>
          </a:p>
          <a:p>
            <a:pPr marL="41148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queue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 $USER</a:t>
            </a:r>
          </a:p>
          <a:p>
            <a:endParaRPr lang="en-US" dirty="0" smtClean="0"/>
          </a:p>
          <a:p>
            <a:r>
              <a:rPr lang="en-US" dirty="0" smtClean="0"/>
              <a:t>Since we didn’t specify how many nodes or cores we needed, receive the default:</a:t>
            </a:r>
          </a:p>
          <a:p>
            <a:pPr lvl="1"/>
            <a:r>
              <a:rPr lang="en-US" dirty="0" smtClean="0"/>
              <a:t>One core on one node</a:t>
            </a:r>
          </a:p>
          <a:p>
            <a:pPr lvl="1"/>
            <a:r>
              <a:rPr lang="en-US" dirty="0" smtClean="0"/>
              <a:t>Four hour wall time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shas</a:t>
            </a:r>
            <a:r>
              <a:rPr lang="en-US" dirty="0" smtClean="0"/>
              <a:t>” partition </a:t>
            </a:r>
            <a:r>
              <a:rPr lang="mr-IN" dirty="0" smtClean="0"/>
              <a:t>–</a:t>
            </a:r>
            <a:r>
              <a:rPr lang="en-US" dirty="0" smtClean="0"/>
              <a:t> general compute nodes (“Haswell”), which have 24 cores per 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Modify the interactive job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--reservation=parallelD1 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--time=00:03:00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When shell prompt appears, type: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queue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 $USER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control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show job JOBID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Whole-node interactive job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--reservation=parallelD1 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=24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Summit Partitions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38560"/>
              </p:ext>
            </p:extLst>
          </p:nvPr>
        </p:nvGraphicFramePr>
        <p:xfrm>
          <a:off x="1153886" y="1393372"/>
          <a:ext cx="6838929" cy="4518905"/>
        </p:xfrm>
        <a:graphic>
          <a:graphicData uri="http://schemas.openxmlformats.org/drawingml/2006/table">
            <a:tbl>
              <a:tblPr/>
              <a:tblGrid>
                <a:gridCol w="1438930"/>
                <a:gridCol w="1510396"/>
                <a:gridCol w="1269802"/>
                <a:gridCol w="1256435"/>
                <a:gridCol w="1363366"/>
              </a:tblGrid>
              <a:tr h="5685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Partition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of nodes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cores/node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GPUs/node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2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shas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General Compute (Haswell)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380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2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sgpu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GPU-enabled nodes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effectively 4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2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smem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High-memory nodes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sknl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Phi (Knights Landing) nodes - [not currently available]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80011" y="2021101"/>
            <a:ext cx="13856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0" rIns="6858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 sz="1350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 sz="135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Summit Quality </a:t>
            </a:r>
            <a:r>
              <a:rPr lang="en-US" dirty="0" smtClean="0">
                <a:solidFill>
                  <a:schemeClr val="tx2"/>
                </a:solidFill>
              </a:rPr>
              <a:t>of Service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743326" y="1974667"/>
            <a:ext cx="13856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0" rIns="6858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 sz="1350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 sz="1350">
              <a:latin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07472"/>
              </p:ext>
            </p:extLst>
          </p:nvPr>
        </p:nvGraphicFramePr>
        <p:xfrm>
          <a:off x="783772" y="1436913"/>
          <a:ext cx="7130142" cy="4808807"/>
        </p:xfrm>
        <a:graphic>
          <a:graphicData uri="http://schemas.openxmlformats.org/drawingml/2006/table">
            <a:tbl>
              <a:tblPr/>
              <a:tblGrid>
                <a:gridCol w="1500201"/>
                <a:gridCol w="1574712"/>
                <a:gridCol w="1323872"/>
                <a:gridCol w="1309937"/>
                <a:gridCol w="1421420"/>
              </a:tblGrid>
              <a:tr h="5275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Maxwall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 jobs/user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nodes/user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42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Derived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from partition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256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1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debug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quick turnaround when testing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H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jobs needing longer wall times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77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condo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groups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who have purchased Summit nodes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Batch job example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#SBATCH --nodes=1                    # Number of requested nodes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#SBATCH --time=0:05:00               # Max wall time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=debug                  # Specify debug QOS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# Specify Summit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=24               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Number of tasks per job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#SBATCH --job-name=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Matlab_Gen_Parallel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# Job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name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#SBATCH --output=MATLAB_GEN_PARALLEL.%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# Output file name with Job ID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 Written by: Shelley Knuth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 Date: 24 February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2014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 purge all existing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software modules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 load the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module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/R2016b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Change to the directory that the job should start in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cd /projects/$USER/tutorials/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parallelization_workshop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/new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 Run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without a GUI and ask for all available workers</a:t>
            </a:r>
          </a:p>
          <a:p>
            <a:pPr marL="11430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nosplash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nodesktop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-r "clear;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num_workers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=$SLURM_NTASKS;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parallel_std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;"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Exercise 1 </a:t>
            </a:r>
            <a:r>
              <a:rPr lang="mr-IN" dirty="0" smtClean="0">
                <a:solidFill>
                  <a:schemeClr val="tx2"/>
                </a:solidFill>
              </a:rPr>
              <a:t>–</a:t>
            </a:r>
            <a:r>
              <a:rPr lang="en-US" dirty="0" smtClean="0">
                <a:solidFill>
                  <a:schemeClr val="tx2"/>
                </a:solidFill>
              </a:rPr>
              <a:t> create and submit simple batch job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41714"/>
            <a:ext cx="8191533" cy="4546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lurm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Job script should be named </a:t>
            </a:r>
            <a:r>
              <a:rPr lang="en-US" dirty="0" err="1" smtClean="0"/>
              <a:t>hostname.sh</a:t>
            </a:r>
            <a:endParaRPr lang="en-US" dirty="0"/>
          </a:p>
          <a:p>
            <a:r>
              <a:rPr lang="en-US" dirty="0" smtClean="0"/>
              <a:t>Request 1 node and 4 cores</a:t>
            </a:r>
            <a:endParaRPr lang="en-US" dirty="0" smtClean="0"/>
          </a:p>
          <a:p>
            <a:r>
              <a:rPr lang="en-US" dirty="0" smtClean="0"/>
              <a:t>Wall time of 2 minutes</a:t>
            </a:r>
            <a:endParaRPr lang="en-US" dirty="0"/>
          </a:p>
          <a:p>
            <a:r>
              <a:rPr lang="en-US" dirty="0" smtClean="0"/>
              <a:t>Should execute the command “hostname”</a:t>
            </a:r>
          </a:p>
          <a:p>
            <a:r>
              <a:rPr lang="en-US" dirty="0" smtClean="0"/>
              <a:t>Send output to a file called “</a:t>
            </a:r>
            <a:r>
              <a:rPr lang="en-US" dirty="0" err="1" smtClean="0"/>
              <a:t>hostname.JOBID.out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Job name is “hostname”</a:t>
            </a:r>
          </a:p>
          <a:p>
            <a:r>
              <a:rPr lang="en-US" dirty="0" smtClean="0"/>
              <a:t>Specify the “parallelD1” reservation</a:t>
            </a:r>
          </a:p>
          <a:p>
            <a:r>
              <a:rPr lang="en-US" dirty="0" smtClean="0"/>
              <a:t>Use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hostname.sh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smtClean="0"/>
              <a:t>to submit the job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Exercise 1 - answer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nodes=1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Number of requested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=4     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# Number of tasks per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job;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number of cores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time=0:02:00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    # Max wall time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--reservation=parallelD1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# Specify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reservation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            # Specify Summit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job-name=hostname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# Job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name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output=hostname.%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    # Output file name with Job ID</a:t>
            </a:r>
          </a:p>
          <a:p>
            <a:pPr marL="114300" indent="0">
              <a:buNone/>
            </a:pP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 Written by: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You!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 Date: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15 May 2017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 marL="114300" indent="0">
              <a:buNone/>
            </a:pP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Exercise 2 </a:t>
            </a:r>
            <a:r>
              <a:rPr lang="mr-IN" dirty="0" smtClean="0">
                <a:solidFill>
                  <a:schemeClr val="tx2"/>
                </a:solidFill>
              </a:rPr>
              <a:t>–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OpenMP</a:t>
            </a:r>
            <a:r>
              <a:rPr lang="en-US" dirty="0" smtClean="0">
                <a:solidFill>
                  <a:schemeClr val="tx2"/>
                </a:solidFill>
              </a:rPr>
              <a:t> job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hostname.sh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openmp.sh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Edit </a:t>
            </a:r>
            <a:r>
              <a:rPr lang="en-US" dirty="0" err="1" smtClean="0"/>
              <a:t>openmp.sh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Request 1 node and 4 cores</a:t>
            </a:r>
            <a:endParaRPr lang="en-US" dirty="0" smtClean="0"/>
          </a:p>
          <a:p>
            <a:r>
              <a:rPr lang="en-US" dirty="0" smtClean="0"/>
              <a:t>Wall time of 2 minutes</a:t>
            </a:r>
          </a:p>
          <a:p>
            <a:r>
              <a:rPr lang="en-US" dirty="0" smtClean="0"/>
              <a:t>Tell </a:t>
            </a:r>
            <a:r>
              <a:rPr lang="en-US" dirty="0" err="1" smtClean="0"/>
              <a:t>OpenMP</a:t>
            </a:r>
            <a:r>
              <a:rPr lang="en-US" dirty="0" smtClean="0"/>
              <a:t> to use 4 cores</a:t>
            </a:r>
            <a:endParaRPr lang="en-US" dirty="0"/>
          </a:p>
          <a:p>
            <a:r>
              <a:rPr lang="en-US" dirty="0" smtClean="0"/>
              <a:t>Should execute the command “</a:t>
            </a:r>
            <a:r>
              <a:rPr lang="en-US" dirty="0" err="1" smtClean="0"/>
              <a:t>openmp-hello.x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Send output to a file called “</a:t>
            </a:r>
            <a:r>
              <a:rPr lang="en-US" dirty="0" err="1" smtClean="0"/>
              <a:t>openmp.JOBID.out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Job name is “</a:t>
            </a:r>
            <a:r>
              <a:rPr lang="en-US" dirty="0" err="1" smtClean="0"/>
              <a:t>openmp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Specify the “parallelD1” reservation</a:t>
            </a:r>
          </a:p>
          <a:p>
            <a:r>
              <a:rPr lang="en-US" dirty="0" smtClean="0"/>
              <a:t>Use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openmp.sh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smtClean="0"/>
              <a:t>to submit the job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Exercise 2 - answer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nodes=1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Number of requested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=4     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# Number of tasks per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job;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number of cores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time=0:02:00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    # Max wall time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--reservation=parallelD1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# Specify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reservation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            # Specify Summit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job-name=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openmp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# Job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name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output=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openmp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.%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# Output file name with Job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 marL="114300" indent="0">
              <a:buNone/>
            </a:pP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cd /home/$USER/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Parallelization_Workshop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/Day1/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odule purge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odule load intel/16.0.3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xport OMP_NUM_THREADS=4</a:t>
            </a: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openmp-hello.x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Preliminaries </a:t>
            </a:r>
            <a:r>
              <a:rPr lang="mr-IN" dirty="0" smtClean="0"/>
              <a:t>–</a:t>
            </a:r>
            <a:r>
              <a:rPr lang="en-US" dirty="0" smtClean="0"/>
              <a:t> getting logged </a:t>
            </a:r>
            <a:r>
              <a:rPr lang="en-US" dirty="0" smtClean="0"/>
              <a:t>in and downloading repo</a:t>
            </a:r>
            <a:endParaRPr lang="en-US" dirty="0"/>
          </a:p>
          <a:p>
            <a:r>
              <a:rPr lang="en-US" dirty="0" smtClean="0"/>
              <a:t>Why is job scheduling needed?</a:t>
            </a:r>
          </a:p>
          <a:p>
            <a:r>
              <a:rPr lang="en-US" dirty="0" smtClean="0"/>
              <a:t>Overview of </a:t>
            </a:r>
            <a:r>
              <a:rPr lang="en-US" dirty="0" err="1" smtClean="0"/>
              <a:t>Slurm</a:t>
            </a:r>
            <a:r>
              <a:rPr lang="en-US" dirty="0" smtClean="0"/>
              <a:t> commands and directives</a:t>
            </a:r>
            <a:endParaRPr lang="en-US" dirty="0"/>
          </a:p>
          <a:p>
            <a:r>
              <a:rPr lang="en-US" dirty="0" smtClean="0"/>
              <a:t>Submitting our first job!</a:t>
            </a:r>
          </a:p>
          <a:p>
            <a:r>
              <a:rPr lang="en-US" dirty="0" smtClean="0"/>
              <a:t>Summit partitions and </a:t>
            </a:r>
            <a:r>
              <a:rPr lang="en-US" dirty="0" err="1" smtClean="0"/>
              <a:t>QoS</a:t>
            </a:r>
            <a:endParaRPr lang="en-US" dirty="0" smtClean="0"/>
          </a:p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 smtClean="0"/>
              <a:t>parallel job</a:t>
            </a:r>
          </a:p>
          <a:p>
            <a:r>
              <a:rPr lang="en-US" dirty="0" smtClean="0"/>
              <a:t>MPI parallel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Job arrays</a:t>
            </a:r>
            <a:endParaRPr lang="en-US" dirty="0" smtClean="0"/>
          </a:p>
          <a:p>
            <a:r>
              <a:rPr lang="en-US" dirty="0" smtClean="0"/>
              <a:t>Creating pipelines with job dependencies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Exercise 3 </a:t>
            </a:r>
            <a:r>
              <a:rPr lang="mr-IN" dirty="0" smtClean="0">
                <a:solidFill>
                  <a:schemeClr val="tx2"/>
                </a:solidFill>
              </a:rPr>
              <a:t>–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</a:t>
            </a:r>
            <a:r>
              <a:rPr lang="en-US" dirty="0" smtClean="0">
                <a:solidFill>
                  <a:schemeClr val="tx2"/>
                </a:solidFill>
              </a:rPr>
              <a:t>mail notification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Edit </a:t>
            </a:r>
            <a:r>
              <a:rPr lang="en-US" dirty="0" err="1" smtClean="0"/>
              <a:t>openmp.sh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Same as before, except modify it to email you when the job starts and finishes</a:t>
            </a:r>
          </a:p>
          <a:p>
            <a:pPr marL="41148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--mail-type=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begin,end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--mail-user=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first.last@somewhere.edu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  <a:p>
            <a:r>
              <a:rPr lang="en-US" dirty="0" smtClean="0"/>
              <a:t>Use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openmp.sh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smtClean="0"/>
              <a:t>to submit the job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Exercise 4 </a:t>
            </a:r>
            <a:r>
              <a:rPr lang="mr-IN" dirty="0" smtClean="0">
                <a:solidFill>
                  <a:schemeClr val="tx2"/>
                </a:solidFill>
              </a:rPr>
              <a:t>–</a:t>
            </a:r>
            <a:r>
              <a:rPr lang="en-US" dirty="0" smtClean="0">
                <a:solidFill>
                  <a:schemeClr val="tx2"/>
                </a:solidFill>
              </a:rPr>
              <a:t> MPI job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openmp.sh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mpi.sh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Edit </a:t>
            </a:r>
            <a:r>
              <a:rPr lang="en-US" dirty="0" err="1" smtClean="0"/>
              <a:t>mpi.sh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Request 1 node and </a:t>
            </a:r>
            <a:r>
              <a:rPr lang="en-US" dirty="0" smtClean="0"/>
              <a:t>24 </a:t>
            </a:r>
            <a:r>
              <a:rPr lang="en-US" dirty="0"/>
              <a:t>cores</a:t>
            </a:r>
          </a:p>
          <a:p>
            <a:r>
              <a:rPr lang="en-US" dirty="0"/>
              <a:t>Wall time of 2 minutes</a:t>
            </a:r>
          </a:p>
          <a:p>
            <a:r>
              <a:rPr lang="en-US" dirty="0" smtClean="0"/>
              <a:t>Should </a:t>
            </a:r>
            <a:r>
              <a:rPr lang="en-US" dirty="0"/>
              <a:t>execute the command </a:t>
            </a:r>
            <a:r>
              <a:rPr lang="en-US" dirty="0" smtClean="0"/>
              <a:t>“</a:t>
            </a:r>
            <a:r>
              <a:rPr lang="en-US" dirty="0" err="1" smtClean="0"/>
              <a:t>mpi-hello.x</a:t>
            </a:r>
            <a:r>
              <a:rPr lang="en-US" dirty="0"/>
              <a:t>”</a:t>
            </a:r>
          </a:p>
          <a:p>
            <a:r>
              <a:rPr lang="en-US" dirty="0"/>
              <a:t>Send output to a file called </a:t>
            </a:r>
            <a:r>
              <a:rPr lang="en-US" dirty="0" smtClean="0"/>
              <a:t>“</a:t>
            </a:r>
            <a:r>
              <a:rPr lang="en-US" dirty="0" err="1" smtClean="0"/>
              <a:t>mpi.JOBID.out</a:t>
            </a:r>
            <a:r>
              <a:rPr lang="en-US" dirty="0"/>
              <a:t>”</a:t>
            </a:r>
          </a:p>
          <a:p>
            <a:r>
              <a:rPr lang="en-US" dirty="0"/>
              <a:t>Job name is </a:t>
            </a:r>
            <a:r>
              <a:rPr lang="en-US" dirty="0" smtClean="0"/>
              <a:t>“</a:t>
            </a:r>
            <a:r>
              <a:rPr lang="en-US" dirty="0" err="1" smtClean="0"/>
              <a:t>mpi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Specify the “parallelD1” reservation</a:t>
            </a:r>
          </a:p>
          <a:p>
            <a:r>
              <a:rPr lang="en-US" dirty="0"/>
              <a:t>Use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mpi.sh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/>
              <a:t>to submit the job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Job arrays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A collection of batch jobs with identical resource requirements</a:t>
            </a:r>
            <a:endParaRPr lang="en-US" dirty="0"/>
          </a:p>
          <a:p>
            <a:r>
              <a:rPr lang="en-US" dirty="0" smtClean="0"/>
              <a:t>Why is job scheduling needed?</a:t>
            </a:r>
          </a:p>
          <a:p>
            <a:r>
              <a:rPr lang="en-US" dirty="0" smtClean="0"/>
              <a:t>Overview of </a:t>
            </a:r>
            <a:r>
              <a:rPr lang="en-US" dirty="0" err="1" smtClean="0"/>
              <a:t>Slurm</a:t>
            </a:r>
            <a:r>
              <a:rPr lang="en-US" dirty="0" smtClean="0"/>
              <a:t> commands and directives</a:t>
            </a:r>
            <a:endParaRPr lang="en-US" dirty="0"/>
          </a:p>
          <a:p>
            <a:r>
              <a:rPr lang="en-US" dirty="0" smtClean="0"/>
              <a:t>Submitting our first job!</a:t>
            </a:r>
          </a:p>
          <a:p>
            <a:r>
              <a:rPr lang="en-US" dirty="0" smtClean="0"/>
              <a:t>Summit partitions and </a:t>
            </a:r>
            <a:r>
              <a:rPr lang="en-US" dirty="0" err="1" smtClean="0"/>
              <a:t>QoS</a:t>
            </a:r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 parallel job</a:t>
            </a:r>
          </a:p>
          <a:p>
            <a:r>
              <a:rPr lang="en-US" dirty="0" smtClean="0"/>
              <a:t>MPI parallel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Job arrays</a:t>
            </a:r>
            <a:endParaRPr lang="en-US" dirty="0" smtClean="0"/>
          </a:p>
          <a:p>
            <a:r>
              <a:rPr lang="en-US" dirty="0" smtClean="0"/>
              <a:t>Creating pipelines with job dependencies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Thank you!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3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ResearchComputing</a:t>
            </a:r>
            <a:r>
              <a:rPr lang="en-US" sz="1800" dirty="0"/>
              <a:t>/</a:t>
            </a:r>
            <a:r>
              <a:rPr lang="en-US" sz="1800" dirty="0" err="1"/>
              <a:t>Parallelization_Workshop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Preliminaries </a:t>
            </a:r>
            <a:r>
              <a:rPr lang="mr-IN" dirty="0" smtClean="0">
                <a:solidFill>
                  <a:schemeClr val="tx2"/>
                </a:solidFill>
              </a:rPr>
              <a:t>–</a:t>
            </a:r>
            <a:r>
              <a:rPr lang="en-US" dirty="0" smtClean="0">
                <a:solidFill>
                  <a:schemeClr val="tx2"/>
                </a:solidFill>
              </a:rPr>
              <a:t> logging 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dirty="0" smtClean="0"/>
              <a:t>Username/password on printed strips</a:t>
            </a:r>
          </a:p>
          <a:p>
            <a:pPr marL="411480" lvl="1" indent="0">
              <a:buNone/>
            </a:pPr>
            <a:r>
              <a:rPr lang="en-US" dirty="0" smtClean="0"/>
              <a:t>Username is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user00XY</a:t>
            </a:r>
          </a:p>
          <a:p>
            <a:pPr marL="411480" lvl="1" indent="0">
              <a:buNone/>
            </a:pPr>
            <a:r>
              <a:rPr lang="en-US" dirty="0" smtClean="0"/>
              <a:t>Login node is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tutorial-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login.rc.colorado.edu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user00XY@tutorial-login.rc.colorado.edu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clone https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github.com/ResearchComputing/Parallelization_Workshop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2AABA6-1AA6-7641-8D96-48E01824EB56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What is a compute job?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A unit of computing work handled by the scheduler</a:t>
            </a:r>
          </a:p>
          <a:p>
            <a:r>
              <a:rPr lang="en-US" dirty="0" smtClean="0"/>
              <a:t>Normally an execution of a program with a single input or single set of parameters; may have “steps”</a:t>
            </a:r>
            <a:endParaRPr lang="en-US" dirty="0"/>
          </a:p>
          <a:p>
            <a:r>
              <a:rPr lang="en-US" dirty="0" smtClean="0"/>
              <a:t>Interactive job</a:t>
            </a:r>
          </a:p>
          <a:p>
            <a:pPr lvl="1"/>
            <a:r>
              <a:rPr lang="en-US" dirty="0" smtClean="0"/>
              <a:t>Allows you to work interactively at the command line of a compute node (or nodes)</a:t>
            </a:r>
          </a:p>
          <a:p>
            <a:pPr lvl="1"/>
            <a:r>
              <a:rPr lang="en-US" dirty="0" smtClean="0"/>
              <a:t>Request needs to be submitted to the scheduler</a:t>
            </a:r>
            <a:endParaRPr lang="en-US" dirty="0" smtClean="0"/>
          </a:p>
          <a:p>
            <a:r>
              <a:rPr lang="en-US" dirty="0" smtClean="0"/>
              <a:t>Batch job</a:t>
            </a:r>
            <a:endParaRPr lang="en-US" dirty="0"/>
          </a:p>
          <a:p>
            <a:pPr lvl="1"/>
            <a:r>
              <a:rPr lang="en-US" dirty="0" smtClean="0"/>
              <a:t>Job that is executed in the background without further user input</a:t>
            </a:r>
          </a:p>
          <a:p>
            <a:pPr lvl="1"/>
            <a:r>
              <a:rPr lang="en-US" dirty="0" smtClean="0"/>
              <a:t>Create a text file containing information about the job’s resource requirements and what program should be run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Why schedule jobs?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On a shared system, like Summit, jobs are scheduled rather than just run instantly at the command line</a:t>
            </a:r>
          </a:p>
          <a:p>
            <a:pPr lvl="1"/>
            <a:r>
              <a:rPr lang="en-US" dirty="0" smtClean="0"/>
              <a:t>Jobs wait in a queue until resources are available</a:t>
            </a:r>
          </a:p>
          <a:p>
            <a:pPr lvl="1"/>
            <a:r>
              <a:rPr lang="en-US" dirty="0" smtClean="0"/>
              <a:t>Jobs from different users don’t overlap each other</a:t>
            </a:r>
            <a:endParaRPr lang="en-US" dirty="0"/>
          </a:p>
          <a:p>
            <a:r>
              <a:rPr lang="en-US" dirty="0" smtClean="0"/>
              <a:t>Prioritize certain jobs if needed</a:t>
            </a:r>
          </a:p>
          <a:p>
            <a:r>
              <a:rPr lang="en-US" dirty="0" smtClean="0"/>
              <a:t>Account for system usage</a:t>
            </a:r>
          </a:p>
          <a:p>
            <a:r>
              <a:rPr lang="en-US" dirty="0" smtClean="0"/>
              <a:t>Spreads out the workload throughout the day and week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Slurm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Resource manager</a:t>
            </a:r>
          </a:p>
          <a:p>
            <a:pPr lvl="1"/>
            <a:r>
              <a:rPr lang="en-US" dirty="0" smtClean="0"/>
              <a:t>Keeps track of what compute nodes are available and how busy each is</a:t>
            </a:r>
          </a:p>
          <a:p>
            <a:pPr lvl="1"/>
            <a:r>
              <a:rPr lang="en-US" dirty="0" smtClean="0"/>
              <a:t>Allocates job access to nodes as prompted by scheduler</a:t>
            </a:r>
          </a:p>
          <a:p>
            <a:r>
              <a:rPr lang="en-US" dirty="0" smtClean="0"/>
              <a:t>Scheduler</a:t>
            </a:r>
            <a:endParaRPr lang="en-US" dirty="0" smtClean="0"/>
          </a:p>
          <a:p>
            <a:pPr lvl="1"/>
            <a:r>
              <a:rPr lang="en-US" dirty="0" smtClean="0"/>
              <a:t>Manages a queue of pending jobs</a:t>
            </a:r>
          </a:p>
          <a:p>
            <a:pPr lvl="1"/>
            <a:r>
              <a:rPr lang="en-US" dirty="0" smtClean="0"/>
              <a:t>Determines job priority and schedules jobs for running when resources are available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Provides framework for submitting and monitoring jobs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Slurm</a:t>
            </a:r>
            <a:r>
              <a:rPr lang="en-US" dirty="0" smtClean="0">
                <a:solidFill>
                  <a:schemeClr val="tx2"/>
                </a:solidFill>
              </a:rPr>
              <a:t> commands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batch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submits a batch file to the queue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alloc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requests an allocation of compute nodes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queue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checks the status of the queue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acct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queries the </a:t>
            </a:r>
            <a:r>
              <a:rPr lang="en-US" dirty="0" err="1" smtClean="0"/>
              <a:t>Slurm</a:t>
            </a:r>
            <a:r>
              <a:rPr lang="en-US" dirty="0" smtClean="0"/>
              <a:t> accounting database</a:t>
            </a:r>
          </a:p>
          <a:p>
            <a:pPr lvl="1"/>
            <a:r>
              <a:rPr lang="en-US" dirty="0" smtClean="0"/>
              <a:t>Historical information about jobs, including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tart/end times</a:t>
            </a:r>
          </a:p>
          <a:p>
            <a:pPr lvl="1"/>
            <a:r>
              <a:rPr lang="en-US" dirty="0" smtClean="0"/>
              <a:t>memory/CPU used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cancel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cancels a queued or running job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lists priority of pending jobs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launch a task as a job step</a:t>
            </a:r>
            <a:endParaRPr lang="en-US" dirty="0" smtClean="0"/>
          </a:p>
          <a:p>
            <a:endParaRPr lang="en-US" dirty="0"/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interactive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requests an interactive job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Slurm</a:t>
            </a:r>
            <a:r>
              <a:rPr lang="en-US" dirty="0" smtClean="0">
                <a:solidFill>
                  <a:schemeClr val="tx2"/>
                </a:solidFill>
              </a:rPr>
              <a:t> flags or directives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smtClean="0"/>
              <a:t>Flag </a:t>
            </a:r>
            <a:r>
              <a:rPr lang="mr-IN" dirty="0" smtClean="0"/>
              <a:t>–</a:t>
            </a:r>
            <a:r>
              <a:rPr lang="en-US" dirty="0" smtClean="0"/>
              <a:t> command line argument</a:t>
            </a:r>
          </a:p>
          <a:p>
            <a:r>
              <a:rPr lang="en-US" dirty="0" smtClean="0"/>
              <a:t>Directive </a:t>
            </a:r>
            <a:r>
              <a:rPr lang="mr-IN" dirty="0" smtClean="0"/>
              <a:t>–</a:t>
            </a:r>
            <a:r>
              <a:rPr lang="en-US" dirty="0" smtClean="0"/>
              <a:t> used in a batch script with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#SBATCH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--nodes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total number of nodes required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--time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“wall time”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total number of simultaneous tasks </a:t>
            </a:r>
          </a:p>
          <a:p>
            <a:pPr lvl="1"/>
            <a:r>
              <a:rPr lang="en-US" dirty="0" smtClean="0"/>
              <a:t>Think of this as MPI ranks, or CPU cores requested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-per-node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this times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--nodes </a:t>
            </a:r>
            <a:r>
              <a:rPr lang="en-US" dirty="0" smtClean="0"/>
              <a:t>equals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ntasks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--mem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memory needed per node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--output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file that contains </a:t>
            </a:r>
            <a:r>
              <a:rPr lang="en-US" dirty="0" err="1" smtClean="0"/>
              <a:t>stdout</a:t>
            </a:r>
            <a:r>
              <a:rPr lang="en-US" dirty="0" smtClean="0"/>
              <a:t> and </a:t>
            </a:r>
            <a:r>
              <a:rPr lang="en-US" dirty="0" err="1" smtClean="0"/>
              <a:t>stderr</a:t>
            </a:r>
            <a:r>
              <a:rPr lang="en-US" dirty="0" smtClean="0"/>
              <a:t> from the job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--reservation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send the job to reserved nodes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More </a:t>
            </a:r>
            <a:r>
              <a:rPr lang="en-US" dirty="0" err="1" smtClean="0">
                <a:solidFill>
                  <a:schemeClr val="tx2"/>
                </a:solidFill>
              </a:rPr>
              <a:t>Slurm</a:t>
            </a:r>
            <a:r>
              <a:rPr lang="en-US" dirty="0" smtClean="0">
                <a:solidFill>
                  <a:schemeClr val="tx2"/>
                </a:solidFill>
              </a:rPr>
              <a:t> flags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--partition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what group of nodes to run on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“Quality of Service”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--mail-type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at what point to email job info</a:t>
            </a:r>
          </a:p>
          <a:p>
            <a:pPr lvl="1"/>
            <a:r>
              <a:rPr lang="en-US" dirty="0" smtClean="0"/>
              <a:t>Could be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BEGIN, END, FAIL, ALL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--mail-user </a:t>
            </a:r>
            <a:r>
              <a:rPr lang="mr-IN" dirty="0" smtClean="0"/>
              <a:t>–</a:t>
            </a:r>
            <a:r>
              <a:rPr lang="en-US" dirty="0" smtClean="0"/>
              <a:t> address to email job info to</a:t>
            </a:r>
            <a:endParaRPr lang="en-US" dirty="0"/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--job-name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text identifier for the job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--account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what allocation account to charge</a:t>
            </a:r>
          </a:p>
          <a:p>
            <a:endParaRPr lang="en-US" dirty="0"/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%j </a:t>
            </a:r>
            <a:r>
              <a:rPr lang="mr-IN" dirty="0" smtClean="0"/>
              <a:t>–</a:t>
            </a:r>
            <a:r>
              <a:rPr lang="en-US" dirty="0" smtClean="0"/>
              <a:t> expands to the Job ID ; useful for differentiating output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usgs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rc-usgs.thmx</Template>
  <TotalTime>30317</TotalTime>
  <Words>1511</Words>
  <Application>Microsoft Macintosh PowerPoint</Application>
  <PresentationFormat>On-screen Show (4:3)</PresentationFormat>
  <Paragraphs>393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Courier</vt:lpstr>
      <vt:lpstr>Helvetica Neue</vt:lpstr>
      <vt:lpstr>Mangal</vt:lpstr>
      <vt:lpstr>Arial</vt:lpstr>
      <vt:lpstr>rc-usgs</vt:lpstr>
      <vt:lpstr>1_Custom Design</vt:lpstr>
      <vt:lpstr>Custom Design</vt:lpstr>
      <vt:lpstr>Using Slurm in Parallel Computing</vt:lpstr>
      <vt:lpstr>Outline</vt:lpstr>
      <vt:lpstr>Preliminaries – logging in</vt:lpstr>
      <vt:lpstr>What is a compute job?</vt:lpstr>
      <vt:lpstr>Why schedule jobs?</vt:lpstr>
      <vt:lpstr>Slurm</vt:lpstr>
      <vt:lpstr>Slurm commands</vt:lpstr>
      <vt:lpstr>Slurm flags or directives</vt:lpstr>
      <vt:lpstr>More Slurm flags</vt:lpstr>
      <vt:lpstr>Submit an interactive job</vt:lpstr>
      <vt:lpstr>Modify the interactive job</vt:lpstr>
      <vt:lpstr>Whole-node interactive job</vt:lpstr>
      <vt:lpstr>Summit Partitions</vt:lpstr>
      <vt:lpstr>Summit Quality of Service</vt:lpstr>
      <vt:lpstr>Batch job example</vt:lpstr>
      <vt:lpstr>Exercise 1 – create and submit simple batch job</vt:lpstr>
      <vt:lpstr>Exercise 1 - answer</vt:lpstr>
      <vt:lpstr>Exercise 2 – OpenMP job</vt:lpstr>
      <vt:lpstr>Exercise 2 - answer</vt:lpstr>
      <vt:lpstr>Exercise 3 – email notification</vt:lpstr>
      <vt:lpstr>Exercise 4 – MPI job</vt:lpstr>
      <vt:lpstr>Job arrays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Next-Generation Supercomputer at CU-Boulder</dc:title>
  <dc:creator>Peter Ruprecht</dc:creator>
  <cp:lastModifiedBy>Peter A Ruprecht</cp:lastModifiedBy>
  <cp:revision>170</cp:revision>
  <dcterms:created xsi:type="dcterms:W3CDTF">2015-10-21T15:00:29Z</dcterms:created>
  <dcterms:modified xsi:type="dcterms:W3CDTF">2017-05-15T04:50:03Z</dcterms:modified>
</cp:coreProperties>
</file>