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  <p:sldMasterId id="2147483768" r:id="rId2"/>
    <p:sldMasterId id="2147483780" r:id="rId3"/>
    <p:sldMasterId id="2147483792" r:id="rId4"/>
    <p:sldMasterId id="2147483805" r:id="rId5"/>
  </p:sldMasterIdLst>
  <p:notesMasterIdLst>
    <p:notesMasterId r:id="rId29"/>
  </p:notesMasterIdLst>
  <p:handoutMasterIdLst>
    <p:handoutMasterId r:id="rId30"/>
  </p:handoutMasterIdLst>
  <p:sldIdLst>
    <p:sldId id="312" r:id="rId6"/>
    <p:sldId id="295" r:id="rId7"/>
    <p:sldId id="292" r:id="rId8"/>
    <p:sldId id="284" r:id="rId9"/>
    <p:sldId id="269" r:id="rId10"/>
    <p:sldId id="303" r:id="rId11"/>
    <p:sldId id="294" r:id="rId12"/>
    <p:sldId id="304" r:id="rId13"/>
    <p:sldId id="305" r:id="rId14"/>
    <p:sldId id="290" r:id="rId15"/>
    <p:sldId id="306" r:id="rId16"/>
    <p:sldId id="310" r:id="rId17"/>
    <p:sldId id="307" r:id="rId18"/>
    <p:sldId id="308" r:id="rId19"/>
    <p:sldId id="309" r:id="rId20"/>
    <p:sldId id="288" r:id="rId21"/>
    <p:sldId id="289" r:id="rId22"/>
    <p:sldId id="297" r:id="rId23"/>
    <p:sldId id="299" r:id="rId24"/>
    <p:sldId id="301" r:id="rId25"/>
    <p:sldId id="316" r:id="rId26"/>
    <p:sldId id="287" r:id="rId27"/>
    <p:sldId id="31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0"/>
    <p:restoredTop sz="92593"/>
  </p:normalViewPr>
  <p:slideViewPr>
    <p:cSldViewPr snapToGrid="0" snapToObjects="1">
      <p:cViewPr varScale="1">
        <p:scale>
          <a:sx n="99" d="100"/>
          <a:sy n="99" d="100"/>
        </p:scale>
        <p:origin x="24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3E0DE-FB6D-A44C-A23A-E2BCA235FD7A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01219-7A77-144E-AFA3-CA4C4A57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70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3853-5987-DF4B-9DFB-1B52DF4CD897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2EEAC-08CB-F64B-897F-2BA6939C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28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F3B75-5273-7B41-AD29-8C6C6FD995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38356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146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0993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334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802CB-EBAD-7649-852E-EC3211153E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802CB-EBAD-7649-852E-EC3211153E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679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1788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69253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106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126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9222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7170-C86C-3649-BDE1-33A3EDC5AF66}" type="datetime1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66F8-7A7F-274A-A168-C58F13C390CD}" type="datetime1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43-309A-534A-B342-CDBE4636DF37}" type="datetime1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9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5EB1-6E98-0547-99BF-D0027BB4EBAB}" type="datetime1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4F4-627E-F947-BAC7-27B376CE86CF}" type="datetime1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0CA5-D989-984A-9E75-0EF01E16DE6C}" type="datetime1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5303-0D69-BE4E-BAFF-6CC72824CDDB}" type="datetime1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3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CF41-D59B-E84A-BCC9-02E58775B87F}" type="datetime1">
              <a:rPr lang="en-US" smtClean="0"/>
              <a:t>5/14/17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EA16-07AF-D54C-A97B-028517976A78}" type="datetime1">
              <a:rPr lang="en-US" smtClean="0"/>
              <a:t>5/14/17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6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DEF5-1D4D-CD46-88A1-6785361D7579}" type="datetime1">
              <a:rPr lang="en-US" smtClean="0"/>
              <a:t>5/14/17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0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BB3B-26F2-4940-BB87-97BD157EDCF4}" type="datetime1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4FFA-4763-3940-BDBB-7F18909534D6}" type="datetime1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9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34DE-C38D-1A44-B9BF-05976128C428}" type="datetime1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14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0077-B841-C145-9C18-2283712C6CB4}" type="datetime1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0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81D-F8EC-CE48-9C59-6C88B5ABB1EE}" type="datetime1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4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AC1-AEB6-9A41-BDD0-DAA9B6767518}" type="datetime1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5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A815-03A6-0A4E-87FD-E86A8A9A40D3}" type="datetime1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3B44-5A0D-2F46-8081-2CFA459EEA7C}" type="datetime1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5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A974-C8F0-FD4D-806A-5E395EA7ABF6}" type="datetime1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4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6938-FA12-F64E-BCBB-389968695F02}" type="datetime1">
              <a:rPr lang="en-US" smtClean="0"/>
              <a:t>5/14/17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9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F13C-3CFF-D244-B5CD-47A2BF807C32}" type="datetime1">
              <a:rPr lang="en-US" smtClean="0"/>
              <a:t>5/14/17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4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3029-698C-0248-BC99-62FB129A753A}" type="datetime1">
              <a:rPr lang="en-US" smtClean="0"/>
              <a:t>5/14/17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354-8057-5441-A1FC-1462260F7946}" type="datetime1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3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968-7AA7-5241-BCA5-4F086041F83F}" type="datetime1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3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5BFF-E7C2-8743-A7E7-2D2559B97269}" type="datetime1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2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BF2-6E25-B443-B461-3B792E9FA655}" type="datetime1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5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090-B02D-DA45-B0AE-3F004241AA66}" type="datetime1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06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62F9-8CF3-C64E-A6C7-4A9516DE74A4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1A55-4567-5344-AFE7-53A24335CB90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71634" y="6495368"/>
            <a:ext cx="41663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CD2-B4A4-514B-9679-D84510193A8C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5B16-9C0F-6845-BED0-00A6C9678626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900-982B-9B46-B2DD-6BAACBEC0B1C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C284-298F-C741-A57D-0B2637C22505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3416-1E67-7849-A7E9-22356A0E6F30}" type="datetime1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36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8876-CC87-7D41-96C2-22D13143719E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10D2-8592-D246-84D8-4F0DFE6AF989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3C92-F12E-A645-9195-72D828A1E4CC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CC1E-BB2D-8640-BFAA-F2649732F171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04B-D1A6-6E47-8FFF-8EA857FCC20A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2113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5301" y="6450987"/>
            <a:ext cx="965128" cy="365760"/>
          </a:xfrm>
        </p:spPr>
        <p:txBody>
          <a:bodyPr/>
          <a:lstStyle/>
          <a:p>
            <a:fld id="{3ED562F9-8CF3-C64E-A6C7-4A9516DE74A4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9901" y="6450987"/>
            <a:ext cx="990528" cy="365760"/>
          </a:xfrm>
        </p:spPr>
        <p:txBody>
          <a:bodyPr/>
          <a:lstStyle/>
          <a:p>
            <a:fld id="{CD1E1A55-4567-5344-AFE7-53A24335CB90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38127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CD2-B4A4-514B-9679-D84510193A8C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5B16-9C0F-6845-BED0-00A6C9678626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077B-6B03-7F42-9161-87D0FE7973F8}" type="datetime1">
              <a:rPr lang="en-US" smtClean="0"/>
              <a:t>5/14/17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03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900-982B-9B46-B2DD-6BAACBEC0B1C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C284-298F-C741-A57D-0B2637C22505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8876-CC87-7D41-96C2-22D13143719E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10D2-8592-D246-84D8-4F0DFE6AF989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3C92-F12E-A645-9195-72D828A1E4CC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CC1E-BB2D-8640-BFAA-F2649732F171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04B-D1A6-6E47-8FFF-8EA857FCC20A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884D-1469-1E46-9263-BB8D1ACB4A64}" type="datetime1">
              <a:rPr lang="en-US" smtClean="0"/>
              <a:t>5/14/17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7E83-50E1-1045-83FA-0FAB594D1BD4}" type="datetime1">
              <a:rPr lang="en-US" smtClean="0"/>
              <a:t>5/14/17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7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8BB-0C81-5F41-96D6-475C0F33378C}" type="datetime1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C08C-A000-C24C-B0D4-14F9DA784B8F}" type="datetime1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40213-C7C4-C342-8E00-73B99A2E5FF4}" type="datetime1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7EA7-3A8C-C341-8841-47FEC12237B0}" type="datetime1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0869-9881-ED44-A01F-63192205CAAE}" type="datetime1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6FE751DF-67BA-6F4C-8258-CF63A9C81540}" type="datetime1">
              <a:rPr lang="en-US" smtClean="0"/>
              <a:t>5/14/17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8239" y="6495368"/>
            <a:ext cx="5099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12340213-C7C4-C342-8E00-73B99A2E5FF4}" type="datetime1">
              <a:rPr lang="en-US" smtClean="0"/>
              <a:t>5/14/17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6" Type="http://schemas.openxmlformats.org/officeDocument/2006/relationships/hyperlink" Target="http://tinyurl.com/rcpresurvey" TargetMode="External"/><Relationship Id="rId7" Type="http://schemas.openxmlformats.org/officeDocument/2006/relationships/hyperlink" Target="https://github.com/ResearchComputing/Parallelization_Workshop" TargetMode="External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Parallelization_Workshop" TargetMode="External"/><Relationship Id="rId1" Type="http://schemas.openxmlformats.org/officeDocument/2006/relationships/slideLayout" Target="../slideLayouts/slideLayout47.xml"/><Relationship Id="rId2" Type="http://schemas.openxmlformats.org/officeDocument/2006/relationships/hyperlink" Target="mailto:rc-help@colorado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6100"/>
            <a:ext cx="7955280" cy="2593975"/>
          </a:xfrm>
        </p:spPr>
        <p:txBody>
          <a:bodyPr/>
          <a:lstStyle/>
          <a:p>
            <a:pPr algn="ctr"/>
            <a:r>
              <a:rPr lang="en-US" smtClean="0"/>
              <a:t>Basics of Parallel Computing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5800" y="3398520"/>
            <a:ext cx="7955280" cy="280361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5"/>
              </a:rPr>
              <a:t>www.rc.colorado.edu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>
                <a:solidFill>
                  <a:schemeClr val="tx1"/>
                </a:solidFill>
              </a:rPr>
              <a:t>to survey on this topic:</a:t>
            </a:r>
            <a:r>
              <a:rPr lang="en-US" dirty="0"/>
              <a:t> 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tinyurl.com/rcpresurvey</a:t>
            </a:r>
            <a:r>
              <a:rPr lang="en-US" dirty="0" smtClean="0"/>
              <a:t> 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Slides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github.com/ResearchComputing/Parallelization_Workshop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Shared-memory Model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825999" y="2093686"/>
            <a:ext cx="4254427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concept is that 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all processors can access all memory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available </a:t>
            </a:r>
            <a:endParaRPr lang="en-US" sz="2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n-US" sz="2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Multiple processors can perform tasks on their own but share the same memory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549547"/>
            <a:ext cx="4356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964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Shared-memory Model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825999" y="2093686"/>
            <a:ext cx="4254427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Advantage:  data sharing is fast and uniform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Disadvantage:  adding more processors can cause performance issues when accessing the same shared memory resource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549547"/>
            <a:ext cx="4356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18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dirty="0" smtClean="0"/>
              <a:t>Distributed Memory Parallel 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Now we have two tables with one person at each table doing the puzzle</a:t>
            </a:r>
          </a:p>
          <a:p>
            <a:pPr lvl="1"/>
            <a:r>
              <a:rPr lang="en-US" dirty="0" smtClean="0"/>
              <a:t>We split the puzzle equally between tables</a:t>
            </a:r>
          </a:p>
          <a:p>
            <a:pPr lvl="1"/>
            <a:r>
              <a:rPr lang="en-US" dirty="0" smtClean="0"/>
              <a:t>Each person works completely independently</a:t>
            </a:r>
          </a:p>
          <a:p>
            <a:pPr lvl="1"/>
            <a:r>
              <a:rPr lang="en-US" dirty="0" smtClean="0"/>
              <a:t>But to communicate costs more</a:t>
            </a:r>
          </a:p>
          <a:p>
            <a:pPr lvl="2"/>
            <a:r>
              <a:rPr lang="en-US" dirty="0" smtClean="0"/>
              <a:t>How do you work out connecting the puzzle?</a:t>
            </a:r>
          </a:p>
          <a:p>
            <a:pPr lvl="1"/>
            <a:r>
              <a:rPr lang="en-US" dirty="0" smtClean="0"/>
              <a:t>Can you really divide up the puzzle evenly?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8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-memory </a:t>
            </a: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5557749" y="15191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Distributed memory requires a communication network to connect memory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Processors have own memory and don’t map globally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66761"/>
            <a:ext cx="5367249" cy="21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621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-memory </a:t>
            </a: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5557749" y="13413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Programmers explicitly define how processors access other processor’s memory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Advantage:  scalable memory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Disadvantage: need to know parallel programming!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66761"/>
            <a:ext cx="5367249" cy="21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77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-Shared Memory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5557749" y="13413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Most large and fast computers now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Shared memory machines connected to other shared memory machines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958"/>
            <a:ext cx="5557749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35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Programming to</a:t>
            </a:r>
            <a:r>
              <a:rPr lang="en-US" sz="4600" b="0" i="0" u="none" strike="noStrike" cap="none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 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Parallelism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Parallelism across 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processors/threads </a:t>
            </a: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- </a:t>
            </a:r>
            <a:r>
              <a:rPr lang="en-US" dirty="0" err="1">
                <a:solidFill>
                  <a:srgbClr val="FF0000"/>
                </a:solidFill>
                <a:ea typeface="Helvetica Neue"/>
                <a:cs typeface="Helvetica Neue"/>
                <a:sym typeface="Helvetica Neue"/>
              </a:rPr>
              <a:t>OpenMP</a:t>
            </a:r>
            <a:endParaRPr lang="en-US" dirty="0">
              <a:solidFill>
                <a:srgbClr val="FF0000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Parallelism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across multiple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nodes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n-US" sz="28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endParaRPr lang="en-US" sz="28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9125" y="2360766"/>
            <a:ext cx="2661302" cy="141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1053" y="1417637"/>
            <a:ext cx="2876584" cy="11254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Shape 116"/>
          <p:cNvGrpSpPr/>
          <p:nvPr/>
        </p:nvGrpSpPr>
        <p:grpSpPr>
          <a:xfrm>
            <a:off x="4875503" y="3881534"/>
            <a:ext cx="1716311" cy="1811933"/>
            <a:chOff x="687441" y="4189998"/>
            <a:chExt cx="1716311" cy="1811933"/>
          </a:xfrm>
        </p:grpSpPr>
        <p:pic>
          <p:nvPicPr>
            <p:cNvPr id="117" name="Shape 1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7441" y="4189998"/>
              <a:ext cx="1716311" cy="17163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 txBox="1"/>
            <p:nvPr/>
          </p:nvSpPr>
          <p:spPr>
            <a:xfrm>
              <a:off x="687441" y="5755710"/>
              <a:ext cx="1043875" cy="24622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www.scan.co.uk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2227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An application programming interface (API) for parallel programming on 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multiprocessors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shared memory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used through compiler directives embedded in Fortran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C, or C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++ code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Directs multi-threaded, shared memory parallelism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Can do a lot with only a handful of commands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Intended to be easy to use</a:t>
            </a:r>
          </a:p>
          <a:p>
            <a:pPr lvl="1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openMP</a:t>
            </a:r>
            <a:r>
              <a:rPr lang="en-US" sz="1600" dirty="0"/>
              <a:t>/#Introduction</a:t>
            </a:r>
          </a:p>
        </p:txBody>
      </p:sp>
    </p:spTree>
    <p:extLst>
      <p:ext uri="{BB962C8B-B14F-4D97-AF65-F5344CB8AC3E}">
        <p14:creationId xmlns:p14="http://schemas.microsoft.com/office/powerpoint/2010/main" val="39642638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Fork/Join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idx="1"/>
          </p:nvPr>
        </p:nvSpPr>
        <p:spPr>
          <a:xfrm>
            <a:off x="457199" y="1462494"/>
            <a:ext cx="8559799" cy="468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programs start with a single thread (master)</a:t>
            </a:r>
            <a:endParaRPr lang="en-US" sz="24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Master creates a team of parallel “worker” threads (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FORK)</a:t>
            </a:r>
            <a:endParaRPr lang="en-US" sz="2600" b="0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Statements in block are executed in parallel by every thread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At end, all threads synchronize and join master thread</a:t>
            </a:r>
            <a:r>
              <a:rPr lang="en-US" sz="26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</a:t>
            </a:r>
            <a:endParaRPr lang="en-US" sz="26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openMP</a:t>
            </a:r>
            <a:r>
              <a:rPr lang="en-US" sz="1600" dirty="0"/>
              <a:t>/#Introduction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29" y="3865901"/>
            <a:ext cx="6667500" cy="18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609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idx="1"/>
          </p:nvPr>
        </p:nvSpPr>
        <p:spPr>
          <a:xfrm>
            <a:off x="457199" y="1417638"/>
            <a:ext cx="8191532" cy="4792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 is a library specification for message passing 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Based on consensus of many organizations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Provides</a:t>
            </a:r>
            <a:r>
              <a:rPr lang="en-US" b="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widely used standard for writing message passing programs</a:t>
            </a:r>
            <a:endParaRPr lang="en-US" b="0" i="0" u="none" strike="noStrike" cap="none" baseline="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Operates on a distributed model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Exchange data through communication between tasks – send and receive 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data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get complicated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Programmers must explicitly implement parallelism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using MPI constructs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9343" y="6041022"/>
            <a:ext cx="5620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mpi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833214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Serial vs. Parallel processing</a:t>
            </a:r>
          </a:p>
          <a:p>
            <a:r>
              <a:rPr lang="en-US" sz="3200" dirty="0" smtClean="0"/>
              <a:t>Shared vs. Distributed Memory</a:t>
            </a:r>
          </a:p>
          <a:p>
            <a:r>
              <a:rPr lang="en-US" sz="3200" dirty="0" err="1" smtClean="0"/>
              <a:t>OpenMP</a:t>
            </a:r>
            <a:r>
              <a:rPr lang="en-US" sz="3200" dirty="0" smtClean="0"/>
              <a:t> vs. MPI</a:t>
            </a:r>
          </a:p>
          <a:p>
            <a:r>
              <a:rPr lang="en-US" sz="3200" dirty="0" smtClean="0"/>
              <a:t>When to Parallel Program</a:t>
            </a:r>
          </a:p>
          <a:p>
            <a:r>
              <a:rPr lang="en-US" sz="3200" dirty="0" smtClean="0"/>
              <a:t>Overhead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 or </a:t>
            </a: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idx="1"/>
          </p:nvPr>
        </p:nvSpPr>
        <p:spPr>
          <a:xfrm>
            <a:off x="457199" y="1417639"/>
            <a:ext cx="8191532" cy="43699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endParaRPr lang="en-US" sz="2600" i="0" u="none" strike="noStrike" cap="none" baseline="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Don’t understand parallel programming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Only need</a:t>
            </a: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to run on one node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Just</a:t>
            </a: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want to speed up application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Program</a:t>
            </a: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is not complicated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endParaRPr lang="en-US" baseline="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MPI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Multiple nodes</a:t>
            </a:r>
          </a:p>
          <a:p>
            <a:pPr lvl="2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Running</a:t>
            </a: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out of memory and need to use more nodes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Can use MPI on shared memory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2343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Processing Musts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53" y="2175471"/>
            <a:ext cx="8338084" cy="40352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Need to be able to break the problem up into parts that can work independently of each other</a:t>
            </a:r>
          </a:p>
          <a:p>
            <a:pPr lvl="1"/>
            <a:r>
              <a:rPr lang="en-US" sz="2400" dirty="0" smtClean="0"/>
              <a:t>Can’t have the results from one CPU depend on another at each time step</a:t>
            </a:r>
          </a:p>
          <a:p>
            <a:endParaRPr lang="en-US" sz="2600" dirty="0"/>
          </a:p>
          <a:p>
            <a:r>
              <a:rPr lang="en-US" sz="2600" dirty="0" smtClean="0"/>
              <a:t>Do loops are a great place to start looking for bottlenecks in your code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3755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you convert your serial code to parallel?</a:t>
            </a:r>
          </a:p>
          <a:p>
            <a:r>
              <a:rPr lang="en-US" dirty="0" smtClean="0"/>
              <a:t>Usually do it to speed up</a:t>
            </a:r>
          </a:p>
          <a:p>
            <a:r>
              <a:rPr lang="en-US" dirty="0" smtClean="0"/>
              <a:t>But need to consider things like overhead</a:t>
            </a:r>
          </a:p>
          <a:p>
            <a:r>
              <a:rPr lang="en-US" dirty="0" smtClean="0"/>
              <a:t>Overhead because of</a:t>
            </a:r>
          </a:p>
          <a:p>
            <a:pPr lvl="1"/>
            <a:r>
              <a:rPr lang="en-US" dirty="0" smtClean="0"/>
              <a:t>Startup time</a:t>
            </a:r>
          </a:p>
          <a:p>
            <a:pPr lvl="1"/>
            <a:r>
              <a:rPr lang="en-US" dirty="0" smtClean="0"/>
              <a:t>Synchronizations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Overhead by libraries, compilers</a:t>
            </a:r>
          </a:p>
          <a:p>
            <a:pPr lvl="1"/>
            <a:r>
              <a:rPr lang="en-US" dirty="0" smtClean="0"/>
              <a:t>Termination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07364" y="6013725"/>
            <a:ext cx="649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computing.llnl.gov</a:t>
            </a:r>
            <a:r>
              <a:rPr lang="en-US" dirty="0"/>
              <a:t>/tutorials/</a:t>
            </a:r>
            <a:r>
              <a:rPr lang="en-US" dirty="0" err="1"/>
              <a:t>parallel_comp</a:t>
            </a:r>
            <a:r>
              <a:rPr lang="en-US" dirty="0"/>
              <a:t>/#</a:t>
            </a:r>
            <a:r>
              <a:rPr lang="en-US" dirty="0" err="1"/>
              <a:t>ModelsShared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73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</a:t>
            </a:r>
            <a:r>
              <a:rPr lang="en-US" dirty="0" smtClean="0"/>
              <a:t>: 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github.com/ResearchComputing/Parallelization_Workshop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ACC-F82F-BF4F-B0F1-61A165586382}" type="datetime1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Parallelism?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parallelism?</a:t>
            </a:r>
          </a:p>
          <a:p>
            <a:pPr lvl="1"/>
            <a:r>
              <a:rPr lang="en-US" sz="2600" dirty="0" smtClean="0"/>
              <a:t>Idea where many instructions are carried out simultaneously across a computing system</a:t>
            </a:r>
          </a:p>
          <a:p>
            <a:pPr lvl="1"/>
            <a:r>
              <a:rPr lang="en-US" sz="2600" dirty="0" smtClean="0"/>
              <a:t>Can divide a large problem up into many smaller problems</a:t>
            </a:r>
          </a:p>
          <a:p>
            <a:pPr lvl="1"/>
            <a:r>
              <a:rPr lang="en-US" sz="2600" dirty="0" smtClean="0"/>
              <a:t>The idea of splitting up mowing the lawn with your spouse</a:t>
            </a:r>
          </a:p>
          <a:p>
            <a:pPr lvl="1"/>
            <a:r>
              <a:rPr lang="en-US" sz="2600" dirty="0" smtClean="0"/>
              <a:t>Or of you and your spouse mowing your lawn and your neighbor’s lawn</a:t>
            </a:r>
          </a:p>
          <a:p>
            <a:pPr lvl="2"/>
            <a:r>
              <a:rPr lang="en-US" sz="2400" dirty="0" smtClean="0"/>
              <a:t>Potentially faster, more efficient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Parallelize?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Single core too slow for solving the problem in a “reasonable” time</a:t>
            </a:r>
          </a:p>
          <a:p>
            <a:pPr lvl="1"/>
            <a:r>
              <a:rPr lang="en-US" sz="2400" dirty="0" smtClean="0"/>
              <a:t>“Reasonable” time: overnight, over lunch, duration of a PhD thesis</a:t>
            </a:r>
          </a:p>
          <a:p>
            <a:r>
              <a:rPr lang="en-US" sz="2600" dirty="0" smtClean="0"/>
              <a:t>Memory requirements</a:t>
            </a:r>
          </a:p>
          <a:p>
            <a:pPr lvl="1"/>
            <a:r>
              <a:rPr lang="en-US" sz="2400" dirty="0" smtClean="0"/>
              <a:t>Larger problem</a:t>
            </a:r>
          </a:p>
          <a:p>
            <a:pPr lvl="1"/>
            <a:r>
              <a:rPr lang="en-US" sz="2400" dirty="0" smtClean="0"/>
              <a:t>More physics</a:t>
            </a:r>
          </a:p>
          <a:p>
            <a:pPr lvl="1"/>
            <a:r>
              <a:rPr lang="en-US" sz="2400" dirty="0" smtClean="0"/>
              <a:t>More particles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Architecture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http://</a:t>
            </a:r>
            <a:r>
              <a:rPr lang="en-US" sz="1600" dirty="0" err="1"/>
              <a:t>people.math.umass.edu</a:t>
            </a:r>
            <a:r>
              <a:rPr lang="en-US" sz="1600" dirty="0"/>
              <a:t>/~</a:t>
            </a:r>
            <a:r>
              <a:rPr lang="en-US" sz="1600" dirty="0" err="1"/>
              <a:t>johnston</a:t>
            </a:r>
            <a:r>
              <a:rPr lang="en-US" sz="1600" dirty="0"/>
              <a:t>/PHI_WG_2014/</a:t>
            </a:r>
            <a:r>
              <a:rPr lang="en-US" sz="1600" dirty="0" err="1"/>
              <a:t>OpenMPSlides_tamu_sc.pdf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83166"/>
            <a:ext cx="8360229" cy="456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r>
              <a:rPr lang="en-US" dirty="0" smtClean="0"/>
              <a:t>Have a 1000 piece jigsaw puzzle</a:t>
            </a:r>
          </a:p>
          <a:p>
            <a:pPr lvl="1"/>
            <a:r>
              <a:rPr lang="en-US" dirty="0" smtClean="0"/>
              <a:t>You can do it yourself, maybe it will take 1 hour to do</a:t>
            </a:r>
          </a:p>
          <a:p>
            <a:pPr lvl="1"/>
            <a:r>
              <a:rPr lang="en-US" dirty="0" smtClean="0"/>
              <a:t>Serial processing</a:t>
            </a:r>
          </a:p>
          <a:p>
            <a:r>
              <a:rPr lang="en-US" dirty="0" smtClean="0"/>
              <a:t>Maybe you have three friends sitting nearby willing to help, but you won’t let them</a:t>
            </a:r>
          </a:p>
          <a:p>
            <a:pPr lvl="1"/>
            <a:r>
              <a:rPr lang="en-US" dirty="0" smtClean="0"/>
              <a:t>Wasted resources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Processing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078515" cy="4688490"/>
          </a:xfrm>
        </p:spPr>
        <p:txBody>
          <a:bodyPr/>
          <a:lstStyle/>
          <a:p>
            <a:r>
              <a:rPr lang="en-US" sz="2600" dirty="0" smtClean="0"/>
              <a:t>Instructions are executed on one core</a:t>
            </a:r>
          </a:p>
          <a:p>
            <a:r>
              <a:rPr lang="en-US" sz="2600" dirty="0" smtClean="0"/>
              <a:t>The other cores sit idle</a:t>
            </a:r>
          </a:p>
          <a:p>
            <a:r>
              <a:rPr lang="en-US" sz="2600" dirty="0" smtClean="0"/>
              <a:t>If a task is running, Task 2 waits for Task 1 to complete, etc.</a:t>
            </a:r>
          </a:p>
          <a:p>
            <a:r>
              <a:rPr lang="en-US" sz="2600" dirty="0" smtClean="0"/>
              <a:t>Wasting resources</a:t>
            </a:r>
          </a:p>
          <a:p>
            <a:r>
              <a:rPr lang="en-US" sz="2600" dirty="0" smtClean="0"/>
              <a:t>Want to instead parallelize and use all cores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http://</a:t>
            </a:r>
            <a:r>
              <a:rPr lang="en-US" sz="1600" dirty="0" err="1"/>
              <a:t>people.math.umass.edu</a:t>
            </a:r>
            <a:r>
              <a:rPr lang="en-US" sz="1600" dirty="0"/>
              <a:t>/~</a:t>
            </a:r>
            <a:r>
              <a:rPr lang="en-US" sz="1600" dirty="0" err="1"/>
              <a:t>johnston</a:t>
            </a:r>
            <a:r>
              <a:rPr lang="en-US" sz="1600" dirty="0"/>
              <a:t>/PHI_WG_2014/</a:t>
            </a:r>
            <a:r>
              <a:rPr lang="en-US" sz="1600" dirty="0" err="1"/>
              <a:t>OpenMPSlides_tamu_sc.pdf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58" y="504209"/>
            <a:ext cx="3040774" cy="49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smtClean="0"/>
              <a:t>Shared Memory Parallel </a:t>
            </a:r>
            <a:r>
              <a:rPr lang="en-US" dirty="0" smtClean="0"/>
              <a:t>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Let’s say you decide to let one of your friends, Stacey, join you</a:t>
            </a:r>
          </a:p>
          <a:p>
            <a:pPr lvl="1"/>
            <a:r>
              <a:rPr lang="en-US" dirty="0" smtClean="0"/>
              <a:t>Stacey and you sit at a table and each work on half the puzzle</a:t>
            </a:r>
          </a:p>
          <a:p>
            <a:pPr lvl="2"/>
            <a:r>
              <a:rPr lang="en-US" dirty="0" smtClean="0"/>
              <a:t>In theory you reduce the puzzle time completion by half</a:t>
            </a:r>
          </a:p>
          <a:p>
            <a:pPr lvl="2"/>
            <a:r>
              <a:rPr lang="en-US" dirty="0" smtClean="0"/>
              <a:t>However, other time sinks</a:t>
            </a:r>
          </a:p>
          <a:p>
            <a:pPr lvl="3"/>
            <a:r>
              <a:rPr lang="en-US" dirty="0" smtClean="0"/>
              <a:t>Reaching for the same puzzle pieces</a:t>
            </a:r>
          </a:p>
          <a:p>
            <a:pPr lvl="4"/>
            <a:r>
              <a:rPr lang="en-US" dirty="0" smtClean="0"/>
              <a:t>Resource contention</a:t>
            </a:r>
          </a:p>
          <a:p>
            <a:pPr lvl="3"/>
            <a:r>
              <a:rPr lang="en-US" dirty="0" smtClean="0"/>
              <a:t>Communicating about puzzle interfaces</a:t>
            </a:r>
          </a:p>
          <a:p>
            <a:pPr lvl="2"/>
            <a:r>
              <a:rPr lang="en-US" dirty="0" smtClean="0"/>
              <a:t>Might take 35 minutes instead of 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3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smtClean="0"/>
              <a:t>Shared Memory Parallel </a:t>
            </a:r>
            <a:r>
              <a:rPr lang="en-US" dirty="0" smtClean="0"/>
              <a:t>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Now you let your other two friends, Fred and Jim, join in</a:t>
            </a:r>
          </a:p>
          <a:p>
            <a:pPr lvl="2"/>
            <a:r>
              <a:rPr lang="en-US" dirty="0" smtClean="0"/>
              <a:t>Now conceivably could finish in ¼ the time (15 minutes)</a:t>
            </a:r>
          </a:p>
          <a:p>
            <a:pPr lvl="1"/>
            <a:r>
              <a:rPr lang="en-US" dirty="0" smtClean="0"/>
              <a:t>But there’s even more contention for resources</a:t>
            </a:r>
          </a:p>
          <a:p>
            <a:pPr lvl="1"/>
            <a:r>
              <a:rPr lang="en-US" dirty="0" smtClean="0"/>
              <a:t>More communication</a:t>
            </a:r>
          </a:p>
          <a:p>
            <a:pPr lvl="1"/>
            <a:r>
              <a:rPr lang="en-US" dirty="0" smtClean="0"/>
              <a:t>Slows down the process even more (maybe takes 23 minutes to complete instead)</a:t>
            </a:r>
          </a:p>
          <a:p>
            <a:pPr lvl="1"/>
            <a:r>
              <a:rPr lang="en-US" dirty="0" smtClean="0"/>
              <a:t>Too many people slows down the process too much to make it worthwhile</a:t>
            </a:r>
          </a:p>
          <a:p>
            <a:pPr lvl="2"/>
            <a:r>
              <a:rPr lang="en-US" dirty="0" smtClean="0"/>
              <a:t>Eventually have a “diminishing return”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45159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c_theme_new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theme_new" id="{299CF24B-FAA3-AB4D-9305-76A0FF170DD5}" vid="{19065083-DBC7-734A-8549-F25E43AEB0F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rc_computing2.thmx</Template>
  <TotalTime>42925</TotalTime>
  <Words>1039</Words>
  <Application>Microsoft Macintosh PowerPoint</Application>
  <PresentationFormat>On-screen Show (4:3)</PresentationFormat>
  <Paragraphs>193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Helvetica Neue</vt:lpstr>
      <vt:lpstr>Arial</vt:lpstr>
      <vt:lpstr>rc_computing2</vt:lpstr>
      <vt:lpstr>2_Custom Design</vt:lpstr>
      <vt:lpstr>Custom Design</vt:lpstr>
      <vt:lpstr>rc-template</vt:lpstr>
      <vt:lpstr>rc_theme_new</vt:lpstr>
      <vt:lpstr>Basics of Parallel Computing</vt:lpstr>
      <vt:lpstr>Outline</vt:lpstr>
      <vt:lpstr>What Is Parallelism?</vt:lpstr>
      <vt:lpstr>Why Parallelize?</vt:lpstr>
      <vt:lpstr>Basic Architecture</vt:lpstr>
      <vt:lpstr>Serial Processing – Thought Experiment</vt:lpstr>
      <vt:lpstr>Serial Processing</vt:lpstr>
      <vt:lpstr>Shared Memory Parallel Processing – Thought Experiment</vt:lpstr>
      <vt:lpstr>Shared Memory Parallel Processing – Thought Experiment</vt:lpstr>
      <vt:lpstr>Shared-memory Model</vt:lpstr>
      <vt:lpstr>Shared-memory Model</vt:lpstr>
      <vt:lpstr>Distributed Memory Parallel Processing – Thought Experiment</vt:lpstr>
      <vt:lpstr>Distributed-memory Model</vt:lpstr>
      <vt:lpstr>Distributed-memory Model</vt:lpstr>
      <vt:lpstr>Distributed-Shared Memory</vt:lpstr>
      <vt:lpstr>Programming to Use Parallelism</vt:lpstr>
      <vt:lpstr>OpenMP</vt:lpstr>
      <vt:lpstr>OpenMP – Fork/Join</vt:lpstr>
      <vt:lpstr>MPI</vt:lpstr>
      <vt:lpstr>MPI or OpenMP?</vt:lpstr>
      <vt:lpstr>Parallel Processing Musts and Tricks</vt:lpstr>
      <vt:lpstr>Parallel Overhead</vt:lpstr>
      <vt:lpstr>Questions?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Matlab:  Basic Uses, and Configuration with the Janus Supercomputing System</dc:title>
  <dc:creator>Shelley Knuth</dc:creator>
  <cp:lastModifiedBy>Shelley Knuth</cp:lastModifiedBy>
  <cp:revision>252</cp:revision>
  <cp:lastPrinted>2015-09-23T22:57:39Z</cp:lastPrinted>
  <dcterms:created xsi:type="dcterms:W3CDTF">2014-02-26T23:56:00Z</dcterms:created>
  <dcterms:modified xsi:type="dcterms:W3CDTF">2017-05-14T22:46:36Z</dcterms:modified>
</cp:coreProperties>
</file>