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73" r:id="rId6"/>
    <p:sldId id="272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3" r:id="rId19"/>
    <p:sldId id="291" r:id="rId20"/>
    <p:sldId id="275" r:id="rId21"/>
    <p:sldId id="276" r:id="rId22"/>
    <p:sldId id="277" r:id="rId23"/>
    <p:sldId id="290" r:id="rId24"/>
    <p:sldId id="278" r:id="rId25"/>
    <p:sldId id="279" r:id="rId26"/>
    <p:sldId id="280" r:id="rId27"/>
    <p:sldId id="282" r:id="rId28"/>
    <p:sldId id="283" r:id="rId29"/>
    <p:sldId id="284" r:id="rId30"/>
    <p:sldId id="287" r:id="rId31"/>
    <p:sldId id="288" r:id="rId32"/>
    <p:sldId id="289" r:id="rId33"/>
    <p:sldId id="292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7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3570D28E-59C0-5D4A-B5B2-EDF6C83E12E5}" type="datetimeFigureOut">
              <a:rPr lang="en-US" smtClean="0"/>
              <a:t>7/28/14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480F2C08-9E43-D74E-86AB-28B2F53B3D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remote_host.com:/home/username" TargetMode="External"/><Relationship Id="rId3" Type="http://schemas.openxmlformats.org/officeDocument/2006/relationships/hyperlink" Target="mailto:username@remote_host.com:/home/usernam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amrc.ssec.wisc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keuseof.com/tag/8-legal-uses-for-bittorrent-youd-be-surprised/" TargetMode="External"/><Relationship Id="rId3" Type="http://schemas.openxmlformats.org/officeDocument/2006/relationships/hyperlink" Target="http://www.bittorrent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nux.about.com/od/commands/l/blcmdl1_wget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helley.Knuth@colorado.edu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-magazine.com/HPC/Articles/Moving-Your-Data-It-s-Not-Always-Pleasant" TargetMode="External"/><Relationship Id="rId4" Type="http://schemas.openxmlformats.org/officeDocument/2006/relationships/hyperlink" Target="http://www.gn.apc.org/support/understanding-file-sizes" TargetMode="External"/><Relationship Id="rId5" Type="http://schemas.openxmlformats.org/officeDocument/2006/relationships/hyperlink" Target="compnetworking.about.com" TargetMode="External"/><Relationship Id="rId6" Type="http://schemas.openxmlformats.org/officeDocument/2006/relationships/hyperlink" Target="http://dem.nv.gov/uploadedFiles/demnvgov/content/NCSC/LTE-BroadbandAndPublicSafety" TargetMode="External"/><Relationship Id="rId7" Type="http://schemas.openxmlformats.org/officeDocument/2006/relationships/hyperlink" Target="http://dem.nv.gov/uploadedFiles/demnvgov/content/NCSC/LTE-BroadbandAndPublicSafety%20Prim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cmint.com/rsync-local-remote-file-synchronization-comman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remote_host.com:/home/user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 Transfer Protocols – Transferring your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Shelley Knuth and </a:t>
            </a:r>
            <a:r>
              <a:rPr lang="en-US" smtClean="0"/>
              <a:t>David Stone</a:t>
            </a:r>
            <a:endParaRPr lang="en-US" dirty="0" smtClean="0"/>
          </a:p>
          <a:p>
            <a:r>
              <a:rPr lang="en-US" dirty="0" smtClean="0"/>
              <a:t>Research Computing</a:t>
            </a:r>
          </a:p>
          <a:p>
            <a:r>
              <a:rPr lang="en-US" dirty="0" smtClean="0"/>
              <a:t>University of Colorado-Boulder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6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Secure copy</a:t>
            </a:r>
          </a:p>
          <a:p>
            <a:r>
              <a:rPr lang="en-US" dirty="0" smtClean="0"/>
              <a:t>Transfers files using encryption</a:t>
            </a:r>
          </a:p>
          <a:p>
            <a:r>
              <a:rPr lang="en-US" dirty="0" smtClean="0"/>
              <a:t>Example code: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Book Antiqua"/>
                <a:cs typeface="Book Antiqua"/>
              </a:rPr>
              <a:t>scp</a:t>
            </a:r>
            <a:r>
              <a:rPr lang="en-US" dirty="0" smtClean="0">
                <a:latin typeface="Book Antiqua"/>
                <a:cs typeface="Book Antiqua"/>
              </a:rPr>
              <a:t> </a:t>
            </a:r>
            <a:r>
              <a:rPr lang="en-US" dirty="0" err="1" smtClean="0">
                <a:latin typeface="Book Antiqua"/>
                <a:cs typeface="Book Antiqua"/>
              </a:rPr>
              <a:t>file.txt</a:t>
            </a:r>
            <a:r>
              <a:rPr lang="en-US" dirty="0" smtClean="0">
                <a:latin typeface="Book Antiqua"/>
                <a:cs typeface="Book Antiqua"/>
              </a:rPr>
              <a:t> </a:t>
            </a:r>
            <a:r>
              <a:rPr lang="en-US" dirty="0" smtClean="0">
                <a:latin typeface="Book Antiqua"/>
                <a:cs typeface="Book Antiqua"/>
                <a:hlinkClick r:id="rId2"/>
              </a:rPr>
              <a:t>username@remote_host.com:/home/username</a:t>
            </a:r>
            <a:endParaRPr lang="en-US" dirty="0" smtClean="0">
              <a:latin typeface="Book Antiqua"/>
              <a:cs typeface="Book Antiqua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Or, in reverse:</a:t>
            </a:r>
            <a:endParaRPr lang="en-US" b="1" dirty="0" smtClean="0"/>
          </a:p>
          <a:p>
            <a:pPr marL="114300" indent="0">
              <a:buNone/>
            </a:pPr>
            <a:r>
              <a:rPr lang="en-US" b="1" dirty="0" err="1" smtClean="0">
                <a:latin typeface="Book Antiqua"/>
                <a:cs typeface="Book Antiqua"/>
              </a:rPr>
              <a:t>scp</a:t>
            </a:r>
            <a:r>
              <a:rPr lang="en-US" b="1" dirty="0" smtClean="0">
                <a:latin typeface="Book Antiqua"/>
                <a:cs typeface="Book Antiqua"/>
              </a:rPr>
              <a:t> </a:t>
            </a:r>
            <a:r>
              <a:rPr lang="en-US" b="1" dirty="0" smtClean="0">
                <a:latin typeface="Book Antiqua"/>
                <a:cs typeface="Book Antiqua"/>
                <a:hlinkClick r:id="rId3"/>
              </a:rPr>
              <a:t>username@remote_host.com:/home/username/</a:t>
            </a:r>
            <a:r>
              <a:rPr lang="en-US" b="1" dirty="0" err="1" smtClean="0">
                <a:latin typeface="Book Antiqua"/>
                <a:cs typeface="Book Antiqua"/>
              </a:rPr>
              <a:t>file.txt</a:t>
            </a:r>
            <a:endParaRPr lang="en-US" b="1" dirty="0" smtClean="0">
              <a:latin typeface="Book Antiqua"/>
              <a:cs typeface="Book Antiqua"/>
            </a:endParaRPr>
          </a:p>
          <a:p>
            <a:pPr marL="114300" indent="0">
              <a:buNone/>
            </a:pPr>
            <a:r>
              <a:rPr lang="en-US" b="1" dirty="0" smtClean="0">
                <a:latin typeface="Book Antiqua"/>
                <a:cs typeface="Book Antiqua"/>
              </a:rPr>
              <a:t>/home/username/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3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Scp</a:t>
            </a:r>
            <a:r>
              <a:rPr lang="en-US" dirty="0" smtClean="0"/>
              <a:t> – other useful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-v:  gives you a verbose output</a:t>
            </a:r>
          </a:p>
          <a:p>
            <a:pPr marL="114300" indent="0">
              <a:buNone/>
            </a:pPr>
            <a:r>
              <a:rPr lang="en-US" dirty="0" smtClean="0"/>
              <a:t>-r:  copies over a directory instead of just a file</a:t>
            </a:r>
          </a:p>
          <a:p>
            <a:pPr marL="114300" indent="0">
              <a:buNone/>
            </a:pPr>
            <a:r>
              <a:rPr lang="en-US" dirty="0" smtClean="0"/>
              <a:t>-c:  compresses the file you are transferring</a:t>
            </a:r>
          </a:p>
          <a:p>
            <a:pPr marL="114300" indent="0">
              <a:buNone/>
            </a:pPr>
            <a:r>
              <a:rPr lang="en-US" dirty="0" smtClean="0"/>
              <a:t>-P:  specifies the port you want to use (case sensitive)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191533" cy="4871052"/>
          </a:xfrm>
        </p:spPr>
        <p:txBody>
          <a:bodyPr>
            <a:normAutofit/>
          </a:bodyPr>
          <a:lstStyle/>
          <a:p>
            <a:r>
              <a:rPr lang="en-US" dirty="0" smtClean="0"/>
              <a:t>File Transfer Protocol</a:t>
            </a:r>
            <a:endParaRPr lang="en-US" dirty="0"/>
          </a:p>
          <a:p>
            <a:r>
              <a:rPr lang="en-US" dirty="0" smtClean="0"/>
              <a:t>Transfer files, plus:</a:t>
            </a:r>
          </a:p>
          <a:p>
            <a:pPr lvl="1"/>
            <a:r>
              <a:rPr lang="en-US" dirty="0" smtClean="0"/>
              <a:t>List files in directories</a:t>
            </a:r>
          </a:p>
          <a:p>
            <a:pPr lvl="1"/>
            <a:r>
              <a:rPr lang="en-US" dirty="0" smtClean="0"/>
              <a:t>Resume uninterrupted transfers</a:t>
            </a:r>
          </a:p>
          <a:p>
            <a:pPr lvl="1"/>
            <a:r>
              <a:rPr lang="en-US" dirty="0" smtClean="0"/>
              <a:t>Remote file manipulation</a:t>
            </a:r>
          </a:p>
          <a:p>
            <a:r>
              <a:rPr lang="en-US" dirty="0" smtClean="0"/>
              <a:t>Web browser:</a:t>
            </a:r>
          </a:p>
          <a:p>
            <a:pPr marL="411480" lvl="1" indent="0">
              <a:buNone/>
            </a:pPr>
            <a:r>
              <a:rPr lang="en-US" dirty="0" smtClean="0">
                <a:hlinkClick r:id="rId2" action="ppaction://hlinkfile"/>
              </a:rPr>
              <a:t>ftp://amrc.ssec.wisc.edu</a:t>
            </a:r>
            <a:r>
              <a:rPr lang="en-US" dirty="0" smtClean="0"/>
              <a:t> (Univ. WI Antarctic atmospheric data)</a:t>
            </a:r>
          </a:p>
          <a:p>
            <a:r>
              <a:rPr lang="en-US" dirty="0" smtClean="0"/>
              <a:t>Command line: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alibri"/>
                <a:cs typeface="Calibri"/>
              </a:rPr>
              <a:t>ftp </a:t>
            </a:r>
            <a:r>
              <a:rPr lang="en-US" dirty="0" err="1" smtClean="0">
                <a:latin typeface="Calibri"/>
                <a:cs typeface="Calibri"/>
              </a:rPr>
              <a:t>amrc.ssec.wisc.edu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err="1" smtClean="0">
                <a:cs typeface="Helvetica Neue"/>
              </a:rPr>
              <a:t>FileZilla</a:t>
            </a:r>
            <a:endParaRPr lang="en-US" dirty="0" smtClean="0">
              <a:cs typeface="Helvetica Neue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 marL="11430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pPr marL="114300" indent="0">
              <a:buNone/>
            </a:pPr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09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Secure File Transfer Protocol</a:t>
            </a:r>
            <a:endParaRPr lang="en-US" dirty="0">
              <a:cs typeface="Helvetica Neue"/>
            </a:endParaRPr>
          </a:p>
          <a:p>
            <a:r>
              <a:rPr lang="en-US" dirty="0" smtClean="0">
                <a:cs typeface="Helvetica Neue"/>
              </a:rPr>
              <a:t>Like </a:t>
            </a:r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 uses </a:t>
            </a:r>
            <a:r>
              <a:rPr lang="en-US" dirty="0" err="1" smtClean="0">
                <a:cs typeface="Helvetica Neue"/>
              </a:rPr>
              <a:t>ssh</a:t>
            </a:r>
            <a:r>
              <a:rPr lang="en-US" dirty="0" smtClean="0">
                <a:cs typeface="Helvetica Neue"/>
              </a:rPr>
              <a:t> to transfer files</a:t>
            </a:r>
          </a:p>
          <a:p>
            <a:r>
              <a:rPr lang="en-US" dirty="0" smtClean="0">
                <a:cs typeface="Helvetica Neue"/>
              </a:rPr>
              <a:t>More secure and encrypted</a:t>
            </a:r>
          </a:p>
          <a:p>
            <a:r>
              <a:rPr lang="en-US" dirty="0" smtClean="0">
                <a:cs typeface="Helvetica Neue"/>
              </a:rPr>
              <a:t>Becoming the standard</a:t>
            </a:r>
          </a:p>
          <a:p>
            <a:r>
              <a:rPr lang="en-US" dirty="0" smtClean="0">
                <a:cs typeface="Helvetica Neue"/>
              </a:rPr>
              <a:t>Difference from </a:t>
            </a:r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:</a:t>
            </a:r>
          </a:p>
          <a:p>
            <a:pPr lvl="1"/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 only allows transfer of files</a:t>
            </a:r>
          </a:p>
          <a:p>
            <a:pPr lvl="1"/>
            <a:r>
              <a:rPr lang="en-US" dirty="0" smtClean="0">
                <a:cs typeface="Helvetica Neue"/>
              </a:rPr>
              <a:t>FTP can list files, delete, </a:t>
            </a:r>
            <a:r>
              <a:rPr lang="en-US" dirty="0" err="1" smtClean="0">
                <a:cs typeface="Helvetica Neue"/>
              </a:rPr>
              <a:t>etc</a:t>
            </a:r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4110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SFTP/FTP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Below, some commonly used commands:</a:t>
            </a:r>
          </a:p>
          <a:p>
            <a:endParaRPr lang="en-US" dirty="0">
              <a:cs typeface="Helvetica Neue"/>
            </a:endParaRPr>
          </a:p>
          <a:p>
            <a:pPr marL="114300" indent="0">
              <a:buNone/>
            </a:pPr>
            <a:r>
              <a:rPr lang="en-US" dirty="0" smtClean="0">
                <a:cs typeface="Helvetica Neue"/>
              </a:rPr>
              <a:t>get </a:t>
            </a:r>
            <a:r>
              <a:rPr lang="en-US" dirty="0" err="1" smtClean="0">
                <a:cs typeface="Helvetica Neue"/>
              </a:rPr>
              <a:t>file.txt</a:t>
            </a:r>
            <a:r>
              <a:rPr lang="en-US" dirty="0">
                <a:cs typeface="Helvetica Neue"/>
              </a:rPr>
              <a:t>	</a:t>
            </a:r>
            <a:r>
              <a:rPr lang="en-US" dirty="0" smtClean="0">
                <a:cs typeface="Helvetica Neue"/>
              </a:rPr>
              <a:t>(pulls one file from a remote location)</a:t>
            </a:r>
          </a:p>
          <a:p>
            <a:pPr marL="114300" indent="0">
              <a:buNone/>
            </a:pPr>
            <a:r>
              <a:rPr lang="en-US" dirty="0" err="1" smtClean="0">
                <a:cs typeface="Helvetica Neue"/>
              </a:rPr>
              <a:t>mget</a:t>
            </a:r>
            <a:r>
              <a:rPr lang="en-US" dirty="0" smtClean="0">
                <a:cs typeface="Helvetica Neue"/>
              </a:rPr>
              <a:t> *.txt	(pulls multiple files from remote location)</a:t>
            </a:r>
          </a:p>
          <a:p>
            <a:pPr marL="114300" indent="0">
              <a:buNone/>
            </a:pPr>
            <a:r>
              <a:rPr lang="en-US" dirty="0" err="1" smtClean="0">
                <a:cs typeface="Helvetica Neue"/>
              </a:rPr>
              <a:t>ls</a:t>
            </a:r>
            <a:r>
              <a:rPr lang="en-US" dirty="0" smtClean="0">
                <a:cs typeface="Helvetica Neue"/>
              </a:rPr>
              <a:t>, cd, </a:t>
            </a:r>
            <a:r>
              <a:rPr lang="en-US" dirty="0" err="1" smtClean="0">
                <a:cs typeface="Helvetica Neue"/>
              </a:rPr>
              <a:t>pwd</a:t>
            </a:r>
            <a:r>
              <a:rPr lang="en-US" dirty="0" smtClean="0">
                <a:cs typeface="Helvetica Neue"/>
              </a:rPr>
              <a:t>	(general Linux commands)</a:t>
            </a:r>
          </a:p>
          <a:p>
            <a:pPr marL="114300" indent="0">
              <a:buNone/>
            </a:pPr>
            <a:r>
              <a:rPr lang="en-US" dirty="0" smtClean="0">
                <a:cs typeface="Helvetica Neue"/>
              </a:rPr>
              <a:t>put		(copy file from local to remote machine)</a:t>
            </a:r>
          </a:p>
          <a:p>
            <a:pPr marL="114300" indent="0">
              <a:buNone/>
            </a:pPr>
            <a:r>
              <a:rPr lang="en-US" dirty="0" err="1" smtClean="0">
                <a:cs typeface="Helvetica Neue"/>
              </a:rPr>
              <a:t>mput</a:t>
            </a:r>
            <a:r>
              <a:rPr lang="en-US" dirty="0" smtClean="0">
                <a:cs typeface="Helvetica Neue"/>
              </a:rPr>
              <a:t>		(copy multiple files from local to remote </a:t>
            </a:r>
          </a:p>
          <a:p>
            <a:pPr marL="114300" indent="0">
              <a:buNone/>
            </a:pPr>
            <a:r>
              <a:rPr lang="en-US" dirty="0">
                <a:cs typeface="Helvetica Neue"/>
              </a:rPr>
              <a:t>	</a:t>
            </a:r>
            <a:r>
              <a:rPr lang="en-US" dirty="0" smtClean="0">
                <a:cs typeface="Helvetica Neue"/>
              </a:rPr>
              <a:t>	machine)</a:t>
            </a:r>
          </a:p>
          <a:p>
            <a:pPr marL="114300" indent="0">
              <a:buNone/>
            </a:pPr>
            <a:r>
              <a:rPr lang="en-US" dirty="0" smtClean="0">
                <a:cs typeface="Helvetica Neue"/>
              </a:rPr>
              <a:t>delete	(remove files)</a:t>
            </a:r>
          </a:p>
          <a:p>
            <a:pPr marL="114300" indent="0">
              <a:buNone/>
            </a:pPr>
            <a:r>
              <a:rPr lang="en-US" dirty="0" smtClean="0">
                <a:cs typeface="Helvetica Neue"/>
              </a:rPr>
              <a:t>bye		(exit ftp)</a:t>
            </a:r>
          </a:p>
          <a:p>
            <a:pPr marL="11430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pPr marL="11430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0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Helvetica Neue"/>
              </a:rPr>
              <a:t>Commonly associated with illegal music/movies downloads</a:t>
            </a:r>
          </a:p>
          <a:p>
            <a:r>
              <a:rPr lang="en-US" dirty="0" smtClean="0">
                <a:cs typeface="Helvetica Neue"/>
              </a:rPr>
              <a:t>A data sharing tool</a:t>
            </a:r>
            <a:endParaRPr lang="en-US" dirty="0">
              <a:cs typeface="Helvetica Neue"/>
            </a:endParaRPr>
          </a:p>
          <a:p>
            <a:r>
              <a:rPr lang="en-US" dirty="0" smtClean="0">
                <a:cs typeface="Helvetica Neue"/>
              </a:rPr>
              <a:t>Fast and efficient</a:t>
            </a:r>
          </a:p>
          <a:p>
            <a:pPr lvl="1"/>
            <a:r>
              <a:rPr lang="en-US" dirty="0" smtClean="0">
                <a:cs typeface="Helvetica Neue"/>
              </a:rPr>
              <a:t>Say a software patch comes out that is 100 MB</a:t>
            </a:r>
          </a:p>
          <a:p>
            <a:pPr lvl="1"/>
            <a:r>
              <a:rPr lang="en-US" dirty="0" smtClean="0">
                <a:cs typeface="Helvetica Neue"/>
              </a:rPr>
              <a:t>Bit Torrent divides up the file into pieces and utilizes the computers downloading the data to share their downloaded pieces to those that need it</a:t>
            </a:r>
          </a:p>
          <a:p>
            <a:pPr lvl="1"/>
            <a:r>
              <a:rPr lang="en-US" dirty="0" smtClean="0">
                <a:cs typeface="Helvetica Neue"/>
              </a:rPr>
              <a:t>Peer to peer (most file chunks come from peers)</a:t>
            </a:r>
          </a:p>
          <a:p>
            <a:r>
              <a:rPr lang="en-US" dirty="0" smtClean="0">
                <a:cs typeface="Helvetica Neue"/>
              </a:rPr>
              <a:t>Verifies data integrity</a:t>
            </a:r>
          </a:p>
          <a:p>
            <a:r>
              <a:rPr lang="en-US" dirty="0" smtClean="0">
                <a:cs typeface="Helvetica Neue"/>
              </a:rPr>
              <a:t>Can download from multiple locations at same time</a:t>
            </a:r>
          </a:p>
          <a:p>
            <a:r>
              <a:rPr lang="en-US" dirty="0" smtClean="0">
                <a:cs typeface="Helvetica Neue"/>
              </a:rPr>
              <a:t>Science use:  disseminate academic publications</a:t>
            </a:r>
          </a:p>
        </p:txBody>
      </p:sp>
    </p:spTree>
    <p:extLst>
      <p:ext uri="{BB962C8B-B14F-4D97-AF65-F5344CB8AC3E}">
        <p14:creationId xmlns:p14="http://schemas.microsoft.com/office/powerpoint/2010/main" val="22551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Torrent -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Helvetica Neue"/>
              </a:rPr>
              <a:t>You need to participate in uploading data as well as downloading</a:t>
            </a:r>
          </a:p>
          <a:p>
            <a:r>
              <a:rPr lang="en-US" dirty="0" smtClean="0">
                <a:cs typeface="Helvetica Neue"/>
              </a:rPr>
              <a:t>Might not be the most secure route</a:t>
            </a:r>
          </a:p>
          <a:p>
            <a:r>
              <a:rPr lang="en-US" dirty="0" smtClean="0">
                <a:cs typeface="Helvetica Neue"/>
              </a:rPr>
              <a:t>Might not be necessary for many science downloads</a:t>
            </a:r>
          </a:p>
          <a:p>
            <a:r>
              <a:rPr lang="en-US" dirty="0" smtClean="0">
                <a:cs typeface="Helvetica Neue"/>
              </a:rPr>
              <a:t>Data is shared between everyone participating in the transfer</a:t>
            </a:r>
          </a:p>
          <a:p>
            <a:endParaRPr lang="en-US" dirty="0" smtClean="0">
              <a:cs typeface="Helvetica Neue"/>
            </a:endParaRPr>
          </a:p>
          <a:p>
            <a:endParaRPr lang="en-US" dirty="0">
              <a:cs typeface="Helvetica Neue"/>
            </a:endParaRPr>
          </a:p>
          <a:p>
            <a:pPr marL="114300" indent="0">
              <a:buNone/>
            </a:pPr>
            <a:r>
              <a:rPr lang="en-US" dirty="0">
                <a:cs typeface="Helvetica Neue"/>
                <a:hlinkClick r:id="rId2"/>
              </a:rPr>
              <a:t>http://www.makeuseof.com/tag/8-legal-uses-for-bittorrent-youd-be-surprised</a:t>
            </a:r>
            <a:r>
              <a:rPr lang="en-US" dirty="0" smtClean="0">
                <a:cs typeface="Helvetica Neue"/>
                <a:hlinkClick r:id="rId2"/>
              </a:rPr>
              <a:t>/</a:t>
            </a:r>
            <a:endParaRPr lang="en-US" dirty="0">
              <a:cs typeface="Helvetica Neue"/>
            </a:endParaRPr>
          </a:p>
          <a:p>
            <a:pPr marL="114300" indent="0">
              <a:buNone/>
            </a:pPr>
            <a:r>
              <a:rPr lang="en-US" dirty="0" smtClean="0">
                <a:cs typeface="Helvetica Neue"/>
                <a:hlinkClick r:id="rId3"/>
              </a:rPr>
              <a:t>www.bittorrent.com</a:t>
            </a: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83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is a way to copy and synchronize two computers</a:t>
            </a:r>
          </a:p>
          <a:p>
            <a:r>
              <a:rPr lang="en-US" dirty="0" smtClean="0">
                <a:cs typeface="Helvetica Neue"/>
              </a:rPr>
              <a:t>Faster than </a:t>
            </a:r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 because it downloads only the differences between files (after initial download)</a:t>
            </a:r>
          </a:p>
          <a:p>
            <a:r>
              <a:rPr lang="en-US" dirty="0" smtClean="0">
                <a:cs typeface="Helvetica Neue"/>
              </a:rPr>
              <a:t>Can use encryption</a:t>
            </a:r>
          </a:p>
          <a:p>
            <a:r>
              <a:rPr lang="en-US" dirty="0" smtClean="0">
                <a:cs typeface="Helvetica Neue"/>
              </a:rPr>
              <a:t>Uses compression to move files</a:t>
            </a:r>
          </a:p>
          <a:p>
            <a:r>
              <a:rPr lang="en-US" dirty="0" smtClean="0">
                <a:cs typeface="Helvetica Neue"/>
              </a:rPr>
              <a:t>Tons of options</a:t>
            </a:r>
          </a:p>
          <a:p>
            <a:r>
              <a:rPr lang="en-US" dirty="0" smtClean="0">
                <a:cs typeface="Helvetica Neue"/>
              </a:rPr>
              <a:t>If lost connection, will resume where left off</a:t>
            </a:r>
          </a:p>
          <a:p>
            <a:pPr lvl="1"/>
            <a:r>
              <a:rPr lang="en-US" dirty="0" err="1" smtClean="0">
                <a:cs typeface="Helvetica Neue"/>
              </a:rPr>
              <a:t>Scp</a:t>
            </a:r>
            <a:r>
              <a:rPr lang="en-US" dirty="0" smtClean="0">
                <a:cs typeface="Helvetica Neue"/>
              </a:rPr>
              <a:t> will not</a:t>
            </a: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+mn-lt"/>
                <a:cs typeface="Helvetica Neue"/>
              </a:rPr>
              <a:t>Rsync</a:t>
            </a:r>
            <a:r>
              <a:rPr lang="en-US" dirty="0" smtClean="0">
                <a:latin typeface="+mn-lt"/>
                <a:cs typeface="Helvetica Neue"/>
              </a:rPr>
              <a:t> options source destination</a:t>
            </a: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83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Combination of “World Wide Web” and get</a:t>
            </a:r>
          </a:p>
          <a:p>
            <a:r>
              <a:rPr lang="en-US" dirty="0" smtClean="0">
                <a:cs typeface="Helvetica Neue"/>
              </a:rPr>
              <a:t>Non-interactive download of files from the web</a:t>
            </a:r>
          </a:p>
          <a:p>
            <a:r>
              <a:rPr lang="en-US" dirty="0" smtClean="0">
                <a:cs typeface="Helvetica Neue"/>
              </a:rPr>
              <a:t>Supports HTTP, HTTPS, and FTP</a:t>
            </a:r>
          </a:p>
          <a:p>
            <a:r>
              <a:rPr lang="en-US" dirty="0" smtClean="0">
                <a:cs typeface="Helvetica Neue"/>
              </a:rPr>
              <a:t>Allows downloads from scripts when user is not logged on</a:t>
            </a:r>
          </a:p>
          <a:p>
            <a:r>
              <a:rPr lang="en-US" dirty="0" smtClean="0">
                <a:cs typeface="Helvetica Neue"/>
              </a:rPr>
              <a:t>Robust over slow or unstable network connections</a:t>
            </a:r>
          </a:p>
          <a:p>
            <a:pPr lvl="1"/>
            <a:r>
              <a:rPr lang="en-US" dirty="0" smtClean="0">
                <a:cs typeface="Helvetica Neue"/>
              </a:rPr>
              <a:t>Will keep trying until file is downloaded</a:t>
            </a:r>
          </a:p>
          <a:p>
            <a:pPr lvl="1"/>
            <a:r>
              <a:rPr lang="en-US" dirty="0" smtClean="0">
                <a:cs typeface="Helvetica Neue"/>
              </a:rPr>
              <a:t>Can continue download from where it left off</a:t>
            </a: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r>
              <a:rPr lang="en-US" dirty="0" err="1" smtClean="0">
                <a:cs typeface="Helvetica Neue"/>
              </a:rPr>
              <a:t>wget</a:t>
            </a:r>
            <a:r>
              <a:rPr lang="en-US" dirty="0" smtClean="0">
                <a:cs typeface="Helvetica Neue"/>
              </a:rPr>
              <a:t> &lt;URL&gt;</a:t>
            </a:r>
          </a:p>
          <a:p>
            <a:pPr lvl="1"/>
            <a:r>
              <a:rPr lang="en-US" dirty="0">
                <a:cs typeface="Helvetica Neue"/>
                <a:hlinkClick r:id="rId2"/>
              </a:rPr>
              <a:t>http://linux.about.com/od/commands/l/</a:t>
            </a:r>
            <a:r>
              <a:rPr lang="en-US" dirty="0" smtClean="0">
                <a:cs typeface="Helvetica Neue"/>
                <a:hlinkClick r:id="rId2"/>
              </a:rPr>
              <a:t>blcmdl1_wget.htm</a:t>
            </a: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505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Cloud”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/>
              <a:t>What is this ambiguous cloud?</a:t>
            </a:r>
          </a:p>
          <a:p>
            <a:pPr lvl="1"/>
            <a:r>
              <a:rPr lang="en-US" dirty="0" smtClean="0"/>
              <a:t>It’s a network of servers that run applications, deliver services, or store data</a:t>
            </a:r>
          </a:p>
          <a:p>
            <a:pPr lvl="1"/>
            <a:r>
              <a:rPr lang="en-US" dirty="0" smtClean="0"/>
              <a:t>It is a good way to keep costs down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and have data available wherever, 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whenever</a:t>
            </a:r>
          </a:p>
          <a:p>
            <a:pPr lvl="1"/>
            <a:r>
              <a:rPr lang="en-US" dirty="0" smtClean="0"/>
              <a:t>Security issues?</a:t>
            </a:r>
          </a:p>
          <a:p>
            <a:pPr lvl="1"/>
            <a:r>
              <a:rPr lang="en-US" dirty="0" smtClean="0"/>
              <a:t>Who owns your data?</a:t>
            </a:r>
          </a:p>
          <a:p>
            <a:pPr lvl="1"/>
            <a:r>
              <a:rPr lang="en-US" dirty="0" smtClean="0"/>
              <a:t>Cost savings</a:t>
            </a:r>
          </a:p>
          <a:p>
            <a:pPr lvl="2"/>
            <a:r>
              <a:rPr lang="en-US" dirty="0" smtClean="0"/>
              <a:t>Hardware, buildings, IT staff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392" y="2879744"/>
            <a:ext cx="3408946" cy="34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8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meaning of data transfer</a:t>
            </a:r>
          </a:p>
          <a:p>
            <a:r>
              <a:rPr lang="en-US" dirty="0" smtClean="0"/>
              <a:t>How much is too much data?</a:t>
            </a:r>
          </a:p>
          <a:p>
            <a:r>
              <a:rPr lang="en-US" dirty="0" smtClean="0"/>
              <a:t>Data sizes</a:t>
            </a:r>
          </a:p>
          <a:p>
            <a:r>
              <a:rPr lang="en-US" dirty="0" smtClean="0"/>
              <a:t>Various Transfer methods</a:t>
            </a:r>
          </a:p>
          <a:p>
            <a:r>
              <a:rPr lang="en-US" dirty="0" smtClean="0"/>
              <a:t>Globus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93" y="1847948"/>
            <a:ext cx="3788844" cy="42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 smtClean="0">
                <a:cs typeface="Helvetica Neue"/>
              </a:rPr>
              <a:t>Designed with researchers in mind</a:t>
            </a:r>
          </a:p>
          <a:p>
            <a:r>
              <a:rPr lang="en-US" dirty="0" smtClean="0">
                <a:cs typeface="Helvetica Neue"/>
              </a:rPr>
              <a:t>End points between computers make for easy data transfer with an easy to use interface</a:t>
            </a:r>
          </a:p>
          <a:p>
            <a:pPr lvl="1"/>
            <a:r>
              <a:rPr lang="en-US" dirty="0" smtClean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 smtClean="0">
                <a:cs typeface="Helvetica Neue"/>
              </a:rPr>
              <a:t>Personal or multi-user</a:t>
            </a:r>
          </a:p>
          <a:p>
            <a:r>
              <a:rPr lang="en-US" dirty="0" smtClean="0">
                <a:cs typeface="Helvetica Neue"/>
              </a:rPr>
              <a:t>Scripting in use also if don’t want to use GUI</a:t>
            </a:r>
          </a:p>
          <a:p>
            <a:pPr lvl="1"/>
            <a:endParaRPr lang="en-US" dirty="0">
              <a:cs typeface="Helvetica Neue"/>
            </a:endParaRPr>
          </a:p>
          <a:p>
            <a:pPr marL="411480" lvl="1" indent="0">
              <a:buNone/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780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Preserves the integrity of data </a:t>
            </a:r>
          </a:p>
          <a:p>
            <a:pPr lvl="1"/>
            <a:r>
              <a:rPr lang="en-US" dirty="0" smtClean="0">
                <a:cs typeface="Helvetica Neue"/>
              </a:rPr>
              <a:t>Compares checksums</a:t>
            </a:r>
          </a:p>
          <a:p>
            <a:pPr lvl="1"/>
            <a:r>
              <a:rPr lang="en-US" dirty="0" smtClean="0">
                <a:cs typeface="Helvetica Neue"/>
              </a:rPr>
              <a:t>Resumes data transfer if interrupted</a:t>
            </a:r>
          </a:p>
          <a:p>
            <a:r>
              <a:rPr lang="en-US" dirty="0" smtClean="0">
                <a:cs typeface="Helvetica Neue"/>
              </a:rPr>
              <a:t>Fast transfer of large data sets</a:t>
            </a:r>
          </a:p>
          <a:p>
            <a:r>
              <a:rPr lang="en-US" dirty="0" smtClean="0">
                <a:cs typeface="Helvetica Neue"/>
              </a:rPr>
              <a:t>Globus can be set up to easily share data among collaborators</a:t>
            </a:r>
          </a:p>
          <a:p>
            <a:pPr marL="114300" indent="0">
              <a:buNone/>
            </a:pP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374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Connect Personal and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Globus Connect Personal</a:t>
            </a:r>
          </a:p>
          <a:p>
            <a:pPr lvl="1"/>
            <a:r>
              <a:rPr lang="en-US" dirty="0" smtClean="0">
                <a:cs typeface="Helvetica Neue"/>
              </a:rPr>
              <a:t>GUI interface</a:t>
            </a:r>
          </a:p>
          <a:p>
            <a:pPr lvl="1"/>
            <a:r>
              <a:rPr lang="en-US" dirty="0" smtClean="0">
                <a:cs typeface="Helvetica Neue"/>
              </a:rPr>
              <a:t>Connects your computer to other computers</a:t>
            </a:r>
          </a:p>
          <a:p>
            <a:pPr lvl="1"/>
            <a:r>
              <a:rPr lang="en-US" dirty="0" smtClean="0">
                <a:cs typeface="Helvetica Neue"/>
              </a:rPr>
              <a:t>Will demonstrate account set up</a:t>
            </a:r>
          </a:p>
          <a:p>
            <a:pPr marL="114300" indent="0">
              <a:buNone/>
            </a:pPr>
            <a:endParaRPr lang="en-US" dirty="0" smtClean="0">
              <a:cs typeface="Helvetica Neue"/>
            </a:endParaRP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r>
              <a:rPr lang="en-US" dirty="0" smtClean="0">
                <a:cs typeface="Helvetica Neue"/>
              </a:rPr>
              <a:t>Globus Connect Servers</a:t>
            </a:r>
          </a:p>
          <a:p>
            <a:pPr lvl="1"/>
            <a:r>
              <a:rPr lang="en-US" dirty="0" smtClean="0">
                <a:cs typeface="Helvetica Neue"/>
              </a:rPr>
              <a:t>Sets up a </a:t>
            </a:r>
            <a:r>
              <a:rPr lang="en-US" dirty="0" err="1" smtClean="0">
                <a:cs typeface="Helvetica Neue"/>
              </a:rPr>
              <a:t>GridFTP</a:t>
            </a:r>
            <a:r>
              <a:rPr lang="en-US" dirty="0" smtClean="0">
                <a:cs typeface="Helvetica Neue"/>
              </a:rPr>
              <a:t> server </a:t>
            </a:r>
          </a:p>
          <a:p>
            <a:pPr lvl="1"/>
            <a:r>
              <a:rPr lang="en-US" dirty="0" smtClean="0">
                <a:cs typeface="Helvetica Neue"/>
              </a:rPr>
              <a:t>Those with access to the data can then move data to/from this server</a:t>
            </a: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5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Globus Sign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>
                <a:cs typeface="Helvetica Neue"/>
              </a:rPr>
              <a:t>The next series of slides will demonstrate how to: </a:t>
            </a:r>
          </a:p>
          <a:p>
            <a:r>
              <a:rPr lang="en-US" dirty="0" smtClean="0">
                <a:cs typeface="Helvetica Neue"/>
              </a:rPr>
              <a:t>Create an account at </a:t>
            </a:r>
            <a:r>
              <a:rPr lang="en-US" dirty="0" err="1" smtClean="0">
                <a:cs typeface="Helvetica Neue"/>
              </a:rPr>
              <a:t>Globus.org</a:t>
            </a:r>
            <a:endParaRPr lang="en-US" dirty="0" smtClean="0">
              <a:cs typeface="Helvetica Neue"/>
            </a:endParaRPr>
          </a:p>
          <a:p>
            <a:r>
              <a:rPr lang="en-US" dirty="0" smtClean="0">
                <a:cs typeface="Helvetica Neue"/>
              </a:rPr>
              <a:t>Make your personal computer an endpoint</a:t>
            </a:r>
          </a:p>
          <a:p>
            <a:r>
              <a:rPr lang="en-US" dirty="0" smtClean="0">
                <a:cs typeface="Helvetica Neue"/>
              </a:rPr>
              <a:t>Transfer data</a:t>
            </a: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948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90" y="0"/>
            <a:ext cx="7069136" cy="5391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4793" y="5576176"/>
            <a:ext cx="424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i="1" dirty="0" smtClean="0"/>
              <a:t>Sign up </a:t>
            </a:r>
            <a:r>
              <a:rPr lang="en-US" dirty="0" smtClean="0"/>
              <a:t>in the upper right hand corner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7277593" y="370935"/>
            <a:ext cx="252323" cy="1639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6999391" y="621102"/>
            <a:ext cx="103517" cy="34505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r="15303" b="22218"/>
          <a:stretch/>
        </p:blipFill>
        <p:spPr>
          <a:xfrm>
            <a:off x="989263" y="0"/>
            <a:ext cx="7668207" cy="5686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1927" y="5716754"/>
            <a:ext cx="504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in the boxes with the corresponding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7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3" t="10577" r="24580" b="19953"/>
          <a:stretch/>
        </p:blipFill>
        <p:spPr>
          <a:xfrm>
            <a:off x="1591573" y="0"/>
            <a:ext cx="6188847" cy="49510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709" y="5313871"/>
            <a:ext cx="718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to the account you filled in on the previous page and click on the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r="11102" b="5107"/>
          <a:stretch/>
        </p:blipFill>
        <p:spPr>
          <a:xfrm>
            <a:off x="1630947" y="0"/>
            <a:ext cx="6117812" cy="5093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50" y="5365631"/>
            <a:ext cx="923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You are now logged into your Globus account, this is your dashboard.</a:t>
            </a:r>
          </a:p>
          <a:p>
            <a:pPr algn="ctr"/>
            <a:r>
              <a:rPr lang="en-US" dirty="0" smtClean="0"/>
              <a:t>To create your own endpoint, click </a:t>
            </a:r>
            <a:r>
              <a:rPr lang="en-US" i="1" dirty="0" smtClean="0"/>
              <a:t>Manage Endpoints </a:t>
            </a:r>
            <a:r>
              <a:rPr lang="en-US" dirty="0" smtClean="0"/>
              <a:t>near the upper middle part of your screen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6159262" y="646981"/>
            <a:ext cx="148807" cy="20703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885374" y="646981"/>
            <a:ext cx="148807" cy="20703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r="14333" b="35194"/>
          <a:stretch/>
        </p:blipFill>
        <p:spPr>
          <a:xfrm>
            <a:off x="1229896" y="320842"/>
            <a:ext cx="6621378" cy="3997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340" y="4130785"/>
            <a:ext cx="8443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making your own computer and endpoint, you are able to transfer files to your computer from anywhere.</a:t>
            </a:r>
          </a:p>
          <a:p>
            <a:pPr algn="ctr"/>
            <a:r>
              <a:rPr lang="en-US" dirty="0" smtClean="0"/>
              <a:t>Start by clicking on </a:t>
            </a:r>
            <a:r>
              <a:rPr lang="en-US" i="1" dirty="0" smtClean="0"/>
              <a:t>add Globus Connect Personal</a:t>
            </a:r>
          </a:p>
        </p:txBody>
      </p:sp>
      <p:sp>
        <p:nvSpPr>
          <p:cNvPr id="4" name="Down Arrow 3"/>
          <p:cNvSpPr/>
          <p:nvPr/>
        </p:nvSpPr>
        <p:spPr>
          <a:xfrm>
            <a:off x="5597026" y="1167639"/>
            <a:ext cx="138479" cy="3207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876182" y="1167639"/>
            <a:ext cx="138479" cy="3207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8" r="14730"/>
          <a:stretch/>
        </p:blipFill>
        <p:spPr>
          <a:xfrm>
            <a:off x="1724525" y="0"/>
            <a:ext cx="5574632" cy="5088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48458" y="5313871"/>
            <a:ext cx="9296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Pick a name you will remember for your endpoint and click </a:t>
            </a:r>
            <a:r>
              <a:rPr lang="en-US" i="1" dirty="0" smtClean="0"/>
              <a:t>Generate Setup Key</a:t>
            </a:r>
          </a:p>
          <a:p>
            <a:pPr algn="ctr"/>
            <a:r>
              <a:rPr lang="en-US" dirty="0" smtClean="0"/>
              <a:t>Copy this key and leave this page up throughout the next steps so you can copy it again if needed</a:t>
            </a:r>
          </a:p>
          <a:p>
            <a:pPr algn="ctr"/>
            <a:r>
              <a:rPr lang="en-US" dirty="0" smtClean="0"/>
              <a:t>Then click on the operating system you will be using Globus with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5085272" y="2993317"/>
            <a:ext cx="174685" cy="1466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04250" y="2993315"/>
            <a:ext cx="232913" cy="1595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talk will outline the various and most common methods of transferring data between locations</a:t>
            </a:r>
          </a:p>
          <a:p>
            <a:r>
              <a:rPr lang="en-US" dirty="0" smtClean="0"/>
              <a:t>What is data?</a:t>
            </a:r>
          </a:p>
          <a:p>
            <a:pPr lvl="1"/>
            <a:r>
              <a:rPr lang="en-US" dirty="0" smtClean="0"/>
              <a:t>Anything!</a:t>
            </a:r>
          </a:p>
          <a:p>
            <a:pPr lvl="1"/>
            <a:r>
              <a:rPr lang="en-US" dirty="0" smtClean="0"/>
              <a:t>Text documents, Excel spreadsheets, </a:t>
            </a:r>
            <a:r>
              <a:rPr lang="en-US" dirty="0" err="1" smtClean="0"/>
              <a:t>Powerpoint</a:t>
            </a:r>
            <a:r>
              <a:rPr lang="en-US" dirty="0"/>
              <a:t> </a:t>
            </a:r>
            <a:r>
              <a:rPr lang="en-US" dirty="0" smtClean="0"/>
              <a:t>files, binary files, images…anything that is being moved</a:t>
            </a:r>
          </a:p>
          <a:p>
            <a:r>
              <a:rPr lang="en-US" dirty="0" smtClean="0"/>
              <a:t>What is important for data transfer?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418142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3" y="1"/>
            <a:ext cx="7788997" cy="5160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4550" y="5476209"/>
            <a:ext cx="469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Paste the security code into the box and click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r="13075" b="6722"/>
          <a:stretch/>
        </p:blipFill>
        <p:spPr>
          <a:xfrm>
            <a:off x="1854603" y="187158"/>
            <a:ext cx="5710840" cy="48928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339" y="5365630"/>
            <a:ext cx="8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 start transferring files, click on </a:t>
            </a:r>
            <a:r>
              <a:rPr lang="en-US" i="1" dirty="0" smtClean="0"/>
              <a:t>Transfer Files</a:t>
            </a:r>
            <a:r>
              <a:rPr lang="en-US" dirty="0" smtClean="0"/>
              <a:t> near the upper middle part of your screen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438290" y="448573"/>
            <a:ext cx="271733" cy="948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4962346" y="543463"/>
            <a:ext cx="58229" cy="3261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r="16869"/>
          <a:stretch/>
        </p:blipFill>
        <p:spPr>
          <a:xfrm>
            <a:off x="1550738" y="-1"/>
            <a:ext cx="5815262" cy="5561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1322" y="5762280"/>
            <a:ext cx="800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should now be able to find the endpoint you just created and start transferring files right to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 to come after presentations!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>
                <a:hlinkClick r:id="rId2"/>
              </a:rPr>
              <a:t>Shelley.Knuth@colorado.edu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D5414E-75FA-004D-99DA-2C760610DF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>
                <a:cs typeface="Helvetica Neue"/>
                <a:hlinkClick r:id="rId2"/>
              </a:rPr>
              <a:t>http://www.tecmint.com/rsync-local-remote-file-synchronization-commands</a:t>
            </a:r>
            <a:r>
              <a:rPr lang="en-US" dirty="0" smtClean="0">
                <a:cs typeface="Helvetica Neue"/>
                <a:hlinkClick r:id="rId2"/>
              </a:rPr>
              <a:t>/</a:t>
            </a:r>
            <a:endParaRPr lang="en-US" dirty="0" smtClean="0">
              <a:cs typeface="Helvetica Neue"/>
            </a:endParaRPr>
          </a:p>
          <a:p>
            <a:r>
              <a:rPr lang="en-US" dirty="0">
                <a:cs typeface="Helvetica Neue"/>
                <a:hlinkClick r:id="rId3"/>
              </a:rPr>
              <a:t>http://www.admin-magazine.com/HPC/Articles/Moving-Your-Data-It-s-Not-Always-</a:t>
            </a:r>
            <a:r>
              <a:rPr lang="en-US" dirty="0" smtClean="0">
                <a:cs typeface="Helvetica Neue"/>
                <a:hlinkClick r:id="rId3"/>
              </a:rPr>
              <a:t>Pleasant</a:t>
            </a:r>
            <a:endParaRPr lang="en-US" dirty="0" smtClean="0">
              <a:cs typeface="Helvetica Neue"/>
            </a:endParaRPr>
          </a:p>
          <a:p>
            <a:r>
              <a:rPr lang="en-US" dirty="0">
                <a:hlinkClick r:id="rId4"/>
              </a:rPr>
              <a:t>http://www.gn.apc.org/support/understanding-file-sizes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compnetworking.about.com</a:t>
            </a:r>
            <a:endParaRPr lang="en-US" dirty="0"/>
          </a:p>
          <a:p>
            <a:r>
              <a:rPr lang="en-US" dirty="0">
                <a:hlinkClick r:id="rId6"/>
              </a:rPr>
              <a:t>http://dem.nv.gov/uploadedFiles/demnvgov/content/NCSC/LTE-</a:t>
            </a:r>
            <a:r>
              <a:rPr lang="en-US" dirty="0" err="1" smtClean="0">
                <a:hlinkClick r:id="rId6"/>
              </a:rPr>
              <a:t>BroadbandAndPublicSafety</a:t>
            </a:r>
            <a:r>
              <a:rPr lang="en-US" dirty="0" err="1" smtClean="0">
                <a:hlinkClick r:id="rId7"/>
              </a:rPr>
              <a:t>Primer.pdf</a:t>
            </a:r>
            <a:endParaRPr lang="en-US" dirty="0"/>
          </a:p>
          <a:p>
            <a:endParaRPr lang="en-US" dirty="0" smtClean="0">
              <a:latin typeface="+mn-lt"/>
              <a:cs typeface="Helvetica Neue"/>
            </a:endParaRPr>
          </a:p>
          <a:p>
            <a:pPr marL="411480" lvl="1" indent="0">
              <a:buNone/>
            </a:pPr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  <a:p>
            <a:endParaRPr lang="en-US" dirty="0" smtClean="0"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783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are discussing the movement of a file or files from one location to another</a:t>
            </a:r>
          </a:p>
          <a:p>
            <a:pPr lvl="1"/>
            <a:r>
              <a:rPr lang="en-US" dirty="0" smtClean="0"/>
              <a:t>Generally one computer to another computer at a remote location</a:t>
            </a:r>
          </a:p>
          <a:p>
            <a:pPr lvl="1"/>
            <a:r>
              <a:rPr lang="en-US" dirty="0" smtClean="0"/>
              <a:t>Either on the same network or 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separate</a:t>
            </a:r>
          </a:p>
          <a:p>
            <a:r>
              <a:rPr lang="en-US" dirty="0" smtClean="0"/>
              <a:t>The files are converted to packets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then transferred over the network 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821" y="2777611"/>
            <a:ext cx="3243179" cy="3658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1322" y="5951439"/>
            <a:ext cx="68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GB?  TB?</a:t>
            </a:r>
          </a:p>
          <a:p>
            <a:endParaRPr lang="en-US" dirty="0" smtClean="0"/>
          </a:p>
          <a:p>
            <a:r>
              <a:rPr lang="en-US" dirty="0" smtClean="0"/>
              <a:t>1 byte:  8 bits, the size of one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alphanumeric character</a:t>
            </a:r>
          </a:p>
          <a:p>
            <a:r>
              <a:rPr lang="en-US" dirty="0" smtClean="0"/>
              <a:t>1 KB:  1024 bytes</a:t>
            </a:r>
          </a:p>
          <a:p>
            <a:r>
              <a:rPr lang="en-US" dirty="0" smtClean="0"/>
              <a:t>1 MB:  1024 KB</a:t>
            </a:r>
          </a:p>
          <a:p>
            <a:r>
              <a:rPr lang="en-US" dirty="0" smtClean="0"/>
              <a:t>1 GB:  1024 MB</a:t>
            </a:r>
          </a:p>
          <a:p>
            <a:r>
              <a:rPr lang="en-US" dirty="0" smtClean="0"/>
              <a:t>1 TB:  1024 GB</a:t>
            </a:r>
          </a:p>
          <a:p>
            <a:r>
              <a:rPr lang="en-US" dirty="0" smtClean="0"/>
              <a:t>1 PB:  1024 TB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16" y="2326104"/>
            <a:ext cx="3860832" cy="32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3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Sizes -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39" y="1600200"/>
            <a:ext cx="8191533" cy="4688490"/>
          </a:xfrm>
        </p:spPr>
        <p:txBody>
          <a:bodyPr/>
          <a:lstStyle/>
          <a:p>
            <a:r>
              <a:rPr lang="en-US" dirty="0" smtClean="0"/>
              <a:t>The average size of a single keystroke is 1 byte (8 bits)</a:t>
            </a:r>
          </a:p>
          <a:p>
            <a:r>
              <a:rPr lang="en-US" dirty="0" smtClean="0"/>
              <a:t>A line of text is 70 bytes</a:t>
            </a:r>
          </a:p>
          <a:p>
            <a:r>
              <a:rPr lang="en-US" dirty="0" smtClean="0"/>
              <a:t>5 page word document is ~30 KB</a:t>
            </a:r>
          </a:p>
          <a:p>
            <a:r>
              <a:rPr lang="en-US" dirty="0" smtClean="0"/>
              <a:t>A typical iPhone photo:  500 KB</a:t>
            </a:r>
          </a:p>
          <a:p>
            <a:r>
              <a:rPr lang="en-US" dirty="0" smtClean="0"/>
              <a:t>1 minute of CD quality audio:  1 MB</a:t>
            </a:r>
          </a:p>
          <a:p>
            <a:r>
              <a:rPr lang="en-US" dirty="0" smtClean="0"/>
              <a:t>Typical maximum email size:  10 MB</a:t>
            </a:r>
          </a:p>
          <a:p>
            <a:r>
              <a:rPr lang="en-US" dirty="0" smtClean="0"/>
              <a:t>MODIS Level 1B satellite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mtClean="0"/>
              <a:t> file:  </a:t>
            </a:r>
            <a:r>
              <a:rPr lang="en-US" dirty="0" smtClean="0"/>
              <a:t>700 MB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21860" y="6104024"/>
            <a:ext cx="54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www.gn.apc.org</a:t>
            </a:r>
            <a:r>
              <a:rPr lang="en-US" dirty="0"/>
              <a:t>/support/understanding-file-sizes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67502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Data Transfer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Morse code:  0.05 </a:t>
            </a:r>
            <a:r>
              <a:rPr lang="en-US" dirty="0" err="1" smtClean="0"/>
              <a:t>kbit</a:t>
            </a:r>
            <a:r>
              <a:rPr lang="en-US" dirty="0" smtClean="0"/>
              <a:t>/s</a:t>
            </a:r>
          </a:p>
          <a:p>
            <a:r>
              <a:rPr lang="en-US" dirty="0" smtClean="0"/>
              <a:t>Dial up modem:  40 KB/s</a:t>
            </a:r>
          </a:p>
          <a:p>
            <a:r>
              <a:rPr lang="en-US" dirty="0" smtClean="0"/>
              <a:t>DSL:  40 MB/s</a:t>
            </a:r>
          </a:p>
          <a:p>
            <a:r>
              <a:rPr lang="en-US" dirty="0" smtClean="0"/>
              <a:t>Cable modem:  100 MB/s</a:t>
            </a:r>
          </a:p>
          <a:p>
            <a:r>
              <a:rPr lang="en-US" dirty="0" smtClean="0"/>
              <a:t>Ethernet:  1 GB/s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:  60 MB/s</a:t>
            </a:r>
          </a:p>
          <a:p>
            <a:r>
              <a:rPr lang="en-US" dirty="0" smtClean="0"/>
              <a:t>4G Cell phone:  12 MB/s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16" y="1151202"/>
            <a:ext cx="3904816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1823" y="5951439"/>
            <a:ext cx="68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7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Transfer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/>
          <a:lstStyle/>
          <a:p>
            <a:r>
              <a:rPr lang="en-US" dirty="0" smtClean="0"/>
              <a:t>There have been many means for transferring data over the years:</a:t>
            </a:r>
          </a:p>
          <a:p>
            <a:pPr lvl="1"/>
            <a:r>
              <a:rPr lang="en-US" dirty="0" err="1" smtClean="0"/>
              <a:t>rcp</a:t>
            </a:r>
            <a:endParaRPr lang="en-US" dirty="0" smtClean="0"/>
          </a:p>
          <a:p>
            <a:pPr lvl="1"/>
            <a:r>
              <a:rPr lang="en-US" dirty="0" err="1" smtClean="0"/>
              <a:t>scp</a:t>
            </a:r>
            <a:endParaRPr lang="en-US" dirty="0" smtClean="0"/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err="1" smtClean="0"/>
              <a:t>wget</a:t>
            </a:r>
            <a:endParaRPr lang="en-US" dirty="0" smtClean="0"/>
          </a:p>
          <a:p>
            <a:r>
              <a:rPr lang="en-US" dirty="0" smtClean="0"/>
              <a:t>Some are in still in use and some are past their lifetime</a:t>
            </a:r>
          </a:p>
          <a:p>
            <a:r>
              <a:rPr lang="en-US" dirty="0" smtClean="0"/>
              <a:t>Let’s cover these protocols in more detail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7933" y="2306509"/>
            <a:ext cx="2242932" cy="1449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/>
              <a:t>sftp</a:t>
            </a:r>
            <a:endParaRPr lang="en-US" dirty="0" smtClean="0"/>
          </a:p>
          <a:p>
            <a:pPr lvl="1"/>
            <a:r>
              <a:rPr lang="en-US" dirty="0" smtClean="0"/>
              <a:t>Bit torrent</a:t>
            </a:r>
          </a:p>
          <a:p>
            <a:pPr lvl="1"/>
            <a:r>
              <a:rPr lang="en-US" dirty="0" err="1" smtClean="0"/>
              <a:t>rsync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40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Rcp</a:t>
            </a:r>
            <a:r>
              <a:rPr lang="en-US" dirty="0" smtClean="0"/>
              <a:t>/</a:t>
            </a:r>
            <a:r>
              <a:rPr lang="en-US" dirty="0" err="1" smtClean="0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1533" cy="46884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Remote/copy command</a:t>
            </a:r>
          </a:p>
          <a:p>
            <a:r>
              <a:rPr lang="en-US" dirty="0" smtClean="0"/>
              <a:t>Not used much anymore due to security issues</a:t>
            </a:r>
          </a:p>
          <a:p>
            <a:r>
              <a:rPr lang="en-US" dirty="0" smtClean="0"/>
              <a:t>Sends unencrypted information over network</a:t>
            </a:r>
          </a:p>
          <a:p>
            <a:pPr lvl="1"/>
            <a:r>
              <a:rPr lang="en-US" dirty="0" smtClean="0"/>
              <a:t>Hack passwords</a:t>
            </a:r>
          </a:p>
          <a:p>
            <a:pPr lvl="1"/>
            <a:r>
              <a:rPr lang="en-US" dirty="0" smtClean="0"/>
              <a:t>Allow systems to appear to be legit when not</a:t>
            </a:r>
            <a:endParaRPr lang="en-US" dirty="0"/>
          </a:p>
          <a:p>
            <a:r>
              <a:rPr lang="en-US" dirty="0" smtClean="0"/>
              <a:t>However is (slightly) faster than </a:t>
            </a:r>
            <a:r>
              <a:rPr lang="en-US" dirty="0" err="1" smtClean="0"/>
              <a:t>scp</a:t>
            </a:r>
            <a:endParaRPr lang="en-US" dirty="0" smtClean="0"/>
          </a:p>
          <a:p>
            <a:r>
              <a:rPr lang="en-US" dirty="0" smtClean="0"/>
              <a:t>If not careful, will lose info like time stamps, etc.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err="1" smtClean="0">
                <a:latin typeface="Book Antiqua"/>
                <a:cs typeface="Book Antiqua"/>
              </a:rPr>
              <a:t>rcp</a:t>
            </a:r>
            <a:r>
              <a:rPr lang="en-US" dirty="0" smtClean="0">
                <a:latin typeface="Book Antiqua"/>
                <a:cs typeface="Book Antiqua"/>
              </a:rPr>
              <a:t> </a:t>
            </a:r>
            <a:r>
              <a:rPr lang="en-US" dirty="0" err="1">
                <a:latin typeface="Book Antiqua"/>
                <a:cs typeface="Book Antiqua"/>
              </a:rPr>
              <a:t>file.txt</a:t>
            </a:r>
            <a:r>
              <a:rPr lang="en-US" dirty="0">
                <a:latin typeface="Book Antiqua"/>
                <a:cs typeface="Book Antiqua"/>
              </a:rPr>
              <a:t> </a:t>
            </a:r>
            <a:r>
              <a:rPr lang="en-US" dirty="0">
                <a:latin typeface="Book Antiqua"/>
                <a:cs typeface="Book Antiqua"/>
                <a:hlinkClick r:id="rId2"/>
              </a:rPr>
              <a:t>username@remote_host.com:/home/</a:t>
            </a:r>
            <a:r>
              <a:rPr lang="en-US" dirty="0" smtClean="0">
                <a:latin typeface="Book Antiqua"/>
                <a:cs typeface="Book Antiqua"/>
                <a:hlinkClick r:id="rId2"/>
              </a:rPr>
              <a:t>username</a:t>
            </a:r>
            <a:endParaRPr lang="en-US" dirty="0" smtClean="0">
              <a:latin typeface="Book Antiqua"/>
              <a:cs typeface="Book Antiqua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Where </a:t>
            </a:r>
            <a:r>
              <a:rPr lang="en-US" dirty="0"/>
              <a:t>I am transferring the file </a:t>
            </a:r>
            <a:r>
              <a:rPr lang="en-US" dirty="0" err="1"/>
              <a:t>file.txt</a:t>
            </a:r>
            <a:r>
              <a:rPr lang="en-US" dirty="0"/>
              <a:t> (which is in the directory where I currently reside) to the /home/username directory on </a:t>
            </a:r>
            <a:r>
              <a:rPr lang="en-US" dirty="0" err="1"/>
              <a:t>remote_host.com</a:t>
            </a:r>
            <a:endParaRPr lang="en-US" dirty="0"/>
          </a:p>
          <a:p>
            <a:pPr marL="114300" indent="0">
              <a:buNone/>
            </a:pPr>
            <a:endParaRPr lang="en-US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0379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rc_template.potx</Template>
  <TotalTime>6629</TotalTime>
  <Words>1396</Words>
  <Application>Microsoft Macintosh PowerPoint</Application>
  <PresentationFormat>On-screen Show (4:3)</PresentationFormat>
  <Paragraphs>245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rc-template</vt:lpstr>
      <vt:lpstr>File Transfer Protocols – Transferring your Data</vt:lpstr>
      <vt:lpstr>Outline</vt:lpstr>
      <vt:lpstr>Transferring Data</vt:lpstr>
      <vt:lpstr>Transferring Data</vt:lpstr>
      <vt:lpstr>Data Sizes</vt:lpstr>
      <vt:lpstr>Data Sizes - Representation</vt:lpstr>
      <vt:lpstr>Typical Data Transfer Rates</vt:lpstr>
      <vt:lpstr>Various Transfer Methods</vt:lpstr>
      <vt:lpstr>Rcp/cp</vt:lpstr>
      <vt:lpstr>scp</vt:lpstr>
      <vt:lpstr>Scp – other useful parameters</vt:lpstr>
      <vt:lpstr>FTP</vt:lpstr>
      <vt:lpstr>SFTP</vt:lpstr>
      <vt:lpstr>SFTP/FTP commands</vt:lpstr>
      <vt:lpstr>Bit Torrent</vt:lpstr>
      <vt:lpstr>Bit Torrent - Downsides</vt:lpstr>
      <vt:lpstr>Rsync</vt:lpstr>
      <vt:lpstr>Wget</vt:lpstr>
      <vt:lpstr>“The Cloud”</vt:lpstr>
      <vt:lpstr>Globus</vt:lpstr>
      <vt:lpstr>Globus</vt:lpstr>
      <vt:lpstr>Globus Connect Personal and Servers</vt:lpstr>
      <vt:lpstr>Globus Sign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References Used: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Protocols – Transferring your Data</dc:title>
  <dc:creator>Shelley Knuth</dc:creator>
  <cp:lastModifiedBy>Shelley Knuth</cp:lastModifiedBy>
  <cp:revision>80</cp:revision>
  <dcterms:created xsi:type="dcterms:W3CDTF">2014-07-15T22:47:41Z</dcterms:created>
  <dcterms:modified xsi:type="dcterms:W3CDTF">2014-07-29T01:09:23Z</dcterms:modified>
</cp:coreProperties>
</file>