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6" r:id="rId2"/>
    <p:sldId id="267" r:id="rId3"/>
    <p:sldId id="257" r:id="rId4"/>
    <p:sldId id="273" r:id="rId5"/>
    <p:sldId id="269" r:id="rId6"/>
    <p:sldId id="268" r:id="rId7"/>
    <p:sldId id="258" r:id="rId8"/>
    <p:sldId id="271" r:id="rId9"/>
    <p:sldId id="270" r:id="rId10"/>
    <p:sldId id="272" r:id="rId11"/>
    <p:sldId id="259" r:id="rId12"/>
    <p:sldId id="261" r:id="rId13"/>
    <p:sldId id="262" r:id="rId14"/>
    <p:sldId id="275" r:id="rId15"/>
    <p:sldId id="263" r:id="rId16"/>
    <p:sldId id="265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8B11B-3901-6245-BFA0-0821785BB88F}" type="datetimeFigureOut">
              <a:rPr lang="en-US" smtClean="0"/>
              <a:t>7/28/14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3EE6F-F1BF-7D44-A91A-EC7F1748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86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C33DB-B116-1F40-AF2B-430BBC581FCF}" type="datetimeFigureOut">
              <a:rPr lang="en-US" smtClean="0"/>
              <a:t>7/28/14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6F307-C252-3144-8660-72083DC36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68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job?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6F307-C252-3144-8660-72083DC36D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</a:t>
            </a:r>
            <a:r>
              <a:rPr lang="en-US" baseline="0" dirty="0" smtClean="0"/>
              <a:t> request for resources may require a somewhat different syntax depending on how the batch/scheduling software has been configured,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at different sites.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and more HPC sites are switching to </a:t>
            </a:r>
            <a:r>
              <a:rPr lang="en-US" baseline="0" dirty="0" err="1" smtClean="0"/>
              <a:t>Slurm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Airport example for different kinds</a:t>
            </a:r>
            <a:r>
              <a:rPr lang="en-US" baseline="0" dirty="0" smtClean="0"/>
              <a:t> of queues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takeaway</a:t>
            </a:r>
            <a:r>
              <a:rPr lang="en-US" baseline="0" dirty="0" smtClean="0"/>
              <a:t> here is that the concept of a queue is the same in either case, but you will use a different syntax to request a queue for your job.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CURC-specific, but are designed to show the correspondence or translation between the two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6F307-C252-3144-8660-72083DC36D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32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provide “wrappers” so that basic torque-style commands</a:t>
            </a:r>
            <a:r>
              <a:rPr lang="en-US" baseline="0" dirty="0" smtClean="0"/>
              <a:t> and directives will still work, but we recommend you use the </a:t>
            </a:r>
            <a:r>
              <a:rPr lang="en-US" baseline="0" dirty="0" err="1" smtClean="0"/>
              <a:t>Slurm</a:t>
            </a:r>
            <a:r>
              <a:rPr lang="en-US" baseline="0" dirty="0" smtClean="0"/>
              <a:t> style whenever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CD5414E-75FA-004D-99DA-2C760610D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CD5414E-75FA-004D-99DA-2C760610D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CD5414E-75FA-004D-99DA-2C760610D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CD5414E-75FA-004D-99DA-2C760610D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CD5414E-75FA-004D-99DA-2C760610D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CD5414E-75FA-004D-99DA-2C760610D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CD5414E-75FA-004D-99DA-2C760610D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CD5414E-75FA-004D-99DA-2C760610D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CD5414E-75FA-004D-99DA-2C760610D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CD5414E-75FA-004D-99DA-2C760610D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CD5414E-75FA-004D-99DA-2C760610D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r>
              <a:rPr lang="en-US" smtClean="0"/>
              <a:t>7/29/14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CD5414E-75FA-004D-99DA-2C760610DF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eter.ruprecht@colorado.edu" TargetMode="External"/><Relationship Id="rId3" Type="http://schemas.openxmlformats.org/officeDocument/2006/relationships/hyperlink" Target="mailto:Shelley.Knuth@colorado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glue.umd.edu/hpcc/help/slurm-vs-moab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Slurm</a:t>
            </a:r>
            <a:r>
              <a:rPr lang="en-US" dirty="0" smtClean="0">
                <a:solidFill>
                  <a:srgbClr val="FF0000"/>
                </a:solidFill>
              </a:rPr>
              <a:t> and Supercomputing Scheduling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Shelley Knuth</a:t>
            </a:r>
          </a:p>
          <a:p>
            <a:r>
              <a:rPr lang="en-US" dirty="0" smtClean="0"/>
              <a:t>Research Computing</a:t>
            </a:r>
          </a:p>
          <a:p>
            <a:r>
              <a:rPr lang="en-US" dirty="0" smtClean="0"/>
              <a:t>University of Colorado-Boulder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40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191533" cy="4871052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en-US" sz="2400" dirty="0"/>
              <a:t>Simple Linux Utility for Resource </a:t>
            </a:r>
            <a:r>
              <a:rPr lang="en-US" sz="2400" dirty="0" smtClean="0"/>
              <a:t>Management</a:t>
            </a:r>
          </a:p>
          <a:p>
            <a:pPr marL="342900" lvl="1">
              <a:buClr>
                <a:schemeClr val="accent1"/>
              </a:buClr>
            </a:pPr>
            <a:r>
              <a:rPr lang="en-US" sz="2400" dirty="0" err="1" smtClean="0"/>
              <a:t>Slurm</a:t>
            </a:r>
            <a:r>
              <a:rPr lang="en-US" sz="2400" dirty="0" smtClean="0"/>
              <a:t> is a resource manager much like Torque</a:t>
            </a:r>
          </a:p>
          <a:p>
            <a:pPr marL="342900" lvl="1">
              <a:buClr>
                <a:schemeClr val="accent1"/>
              </a:buClr>
            </a:pPr>
            <a:r>
              <a:rPr lang="en-US" sz="2400" dirty="0" smtClean="0"/>
              <a:t>Also includes a sophisticated scheduler so Moab is not needed</a:t>
            </a:r>
            <a:endParaRPr lang="en-US" sz="2400" dirty="0"/>
          </a:p>
          <a:p>
            <a:r>
              <a:rPr lang="en-US" dirty="0" smtClean="0"/>
              <a:t>Open source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scheduling software you may encounter:</a:t>
            </a:r>
          </a:p>
          <a:p>
            <a:pPr lvl="1"/>
            <a:r>
              <a:rPr lang="en-US" dirty="0" smtClean="0"/>
              <a:t>LSF</a:t>
            </a:r>
          </a:p>
          <a:p>
            <a:pPr lvl="1"/>
            <a:r>
              <a:rPr lang="en-US" dirty="0" err="1" smtClean="0"/>
              <a:t>LoadLeveler</a:t>
            </a:r>
            <a:endParaRPr lang="en-US" dirty="0" smtClean="0"/>
          </a:p>
          <a:p>
            <a:pPr lvl="1"/>
            <a:r>
              <a:rPr lang="en-US" dirty="0" err="1" smtClean="0"/>
              <a:t>GridEngine</a:t>
            </a:r>
            <a:r>
              <a:rPr lang="en-US" dirty="0" smtClean="0"/>
              <a:t> (SGE, UGE)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4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44316"/>
            <a:ext cx="8191533" cy="4644374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Slurm</a:t>
            </a:r>
            <a:r>
              <a:rPr lang="en-US" dirty="0" smtClean="0"/>
              <a:t>, there are several ways to define a “queue”</a:t>
            </a:r>
          </a:p>
          <a:p>
            <a:r>
              <a:rPr lang="en-US" dirty="0" smtClean="0"/>
              <a:t>Clusters may have different queues set up to run different types of jobs</a:t>
            </a:r>
          </a:p>
          <a:p>
            <a:pPr lvl="1"/>
            <a:r>
              <a:rPr lang="en-US" dirty="0" smtClean="0"/>
              <a:t>Certain queues might exist on certain clusters/resources</a:t>
            </a:r>
          </a:p>
          <a:p>
            <a:pPr lvl="1"/>
            <a:r>
              <a:rPr lang="en-US" dirty="0" smtClean="0"/>
              <a:t>Other queues might be limited by maximum wall time</a:t>
            </a:r>
          </a:p>
          <a:p>
            <a:r>
              <a:rPr lang="en-US" dirty="0" smtClean="0"/>
              <a:t>On Janus, we use a “quality of service” for each queue</a:t>
            </a:r>
          </a:p>
          <a:p>
            <a:pPr lvl="1"/>
            <a:r>
              <a:rPr lang="en-US" dirty="0" smtClean="0"/>
              <a:t>aka “QOS”</a:t>
            </a:r>
          </a:p>
          <a:p>
            <a:r>
              <a:rPr lang="en-US" dirty="0" smtClean="0"/>
              <a:t>On Stampede, a “partition” (or set of nodes) corresponds to a queue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5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07" y="274638"/>
            <a:ext cx="871447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Moab/Torque and </a:t>
            </a:r>
            <a:r>
              <a:rPr lang="en-US" dirty="0" err="1" smtClean="0"/>
              <a:t>Slurm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07" y="1297978"/>
            <a:ext cx="4299459" cy="42710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Moab/Torque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2200" dirty="0" smtClean="0">
                <a:latin typeface="Bookman Old Style"/>
                <a:cs typeface="Bookman Old Style"/>
              </a:rPr>
              <a:t>module load torque</a:t>
            </a:r>
          </a:p>
          <a:p>
            <a:pPr marL="114300" indent="0">
              <a:buNone/>
            </a:pPr>
            <a:r>
              <a:rPr lang="en-US" sz="2200" dirty="0" smtClean="0">
                <a:latin typeface="Bookman Old Style"/>
                <a:cs typeface="Bookman Old Style"/>
              </a:rPr>
              <a:t>module load </a:t>
            </a:r>
            <a:r>
              <a:rPr lang="en-US" sz="2200" dirty="0" err="1" smtClean="0">
                <a:latin typeface="Bookman Old Style"/>
                <a:cs typeface="Bookman Old Style"/>
              </a:rPr>
              <a:t>moab</a:t>
            </a: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sz="2200" dirty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sz="2200" dirty="0" err="1" smtClean="0">
                <a:latin typeface="Bookman Old Style"/>
                <a:cs typeface="Bookman Old Style"/>
              </a:rPr>
              <a:t>qsub</a:t>
            </a:r>
            <a:r>
              <a:rPr lang="en-US" sz="2200" dirty="0" smtClean="0">
                <a:latin typeface="Bookman Old Style"/>
                <a:cs typeface="Bookman Old Style"/>
              </a:rPr>
              <a:t> –q </a:t>
            </a:r>
            <a:r>
              <a:rPr lang="en-US" sz="2200" dirty="0" err="1" smtClean="0">
                <a:latin typeface="Bookman Old Style"/>
                <a:cs typeface="Bookman Old Style"/>
              </a:rPr>
              <a:t>janus</a:t>
            </a:r>
            <a:r>
              <a:rPr lang="en-US" sz="2200" dirty="0" smtClean="0">
                <a:latin typeface="Bookman Old Style"/>
                <a:cs typeface="Bookman Old Style"/>
              </a:rPr>
              <a:t>-debug </a:t>
            </a:r>
            <a:r>
              <a:rPr lang="en-US" sz="2200" dirty="0" err="1" smtClean="0">
                <a:latin typeface="Bookman Old Style"/>
                <a:cs typeface="Bookman Old Style"/>
              </a:rPr>
              <a:t>test.sh</a:t>
            </a: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sz="2200" dirty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sz="2200" dirty="0" err="1" smtClean="0">
                <a:latin typeface="Bookman Old Style"/>
                <a:cs typeface="Bookman Old Style"/>
              </a:rPr>
              <a:t>qstat</a:t>
            </a:r>
            <a:r>
              <a:rPr lang="en-US" sz="2200" dirty="0" smtClean="0">
                <a:latin typeface="Bookman Old Style"/>
                <a:cs typeface="Bookman Old Style"/>
              </a:rPr>
              <a:t> –u $USER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6672" y="1297978"/>
            <a:ext cx="4161147" cy="4271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Slurm</a:t>
            </a:r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sz="2200" dirty="0" smtClean="0">
                <a:latin typeface="Bookman Old Style"/>
                <a:cs typeface="Bookman Old Style"/>
              </a:rPr>
              <a:t>module unload torque</a:t>
            </a:r>
          </a:p>
          <a:p>
            <a:pPr marL="114300" indent="0">
              <a:buNone/>
            </a:pPr>
            <a:r>
              <a:rPr lang="en-US" sz="2200" dirty="0" smtClean="0">
                <a:latin typeface="Bookman Old Style"/>
                <a:cs typeface="Bookman Old Style"/>
              </a:rPr>
              <a:t>module unload </a:t>
            </a:r>
            <a:r>
              <a:rPr lang="en-US" sz="2200" dirty="0" err="1" smtClean="0">
                <a:latin typeface="Bookman Old Style"/>
                <a:cs typeface="Bookman Old Style"/>
              </a:rPr>
              <a:t>moab</a:t>
            </a: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sz="2200" dirty="0" smtClean="0">
                <a:latin typeface="Bookman Old Style"/>
                <a:cs typeface="Bookman Old Style"/>
              </a:rPr>
              <a:t>module load </a:t>
            </a:r>
            <a:r>
              <a:rPr lang="en-US" sz="2200" dirty="0" err="1" smtClean="0">
                <a:latin typeface="Bookman Old Style"/>
                <a:cs typeface="Bookman Old Style"/>
              </a:rPr>
              <a:t>slurm</a:t>
            </a: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sz="2200" dirty="0" err="1">
                <a:latin typeface="Bookman Old Style"/>
                <a:cs typeface="Bookman Old Style"/>
              </a:rPr>
              <a:t>s</a:t>
            </a:r>
            <a:r>
              <a:rPr lang="en-US" sz="2200" dirty="0" err="1" smtClean="0">
                <a:latin typeface="Bookman Old Style"/>
                <a:cs typeface="Bookman Old Style"/>
              </a:rPr>
              <a:t>batch</a:t>
            </a:r>
            <a:r>
              <a:rPr lang="en-US" sz="2200" dirty="0" smtClean="0">
                <a:latin typeface="Bookman Old Style"/>
                <a:cs typeface="Bookman Old Style"/>
              </a:rPr>
              <a:t> –</a:t>
            </a:r>
            <a:r>
              <a:rPr lang="en-US" sz="2200" dirty="0" err="1" smtClean="0">
                <a:latin typeface="Bookman Old Style"/>
                <a:cs typeface="Bookman Old Style"/>
              </a:rPr>
              <a:t>qos</a:t>
            </a:r>
            <a:r>
              <a:rPr lang="en-US" sz="2200" dirty="0">
                <a:latin typeface="Bookman Old Style"/>
                <a:cs typeface="Bookman Old Style"/>
              </a:rPr>
              <a:t>=</a:t>
            </a:r>
            <a:r>
              <a:rPr lang="en-US" sz="2200" dirty="0" err="1" smtClean="0">
                <a:latin typeface="Bookman Old Style"/>
                <a:cs typeface="Bookman Old Style"/>
              </a:rPr>
              <a:t>janus</a:t>
            </a:r>
            <a:r>
              <a:rPr lang="en-US" sz="2200" dirty="0" smtClean="0">
                <a:latin typeface="Bookman Old Style"/>
                <a:cs typeface="Bookman Old Style"/>
              </a:rPr>
              <a:t>-debug </a:t>
            </a:r>
            <a:r>
              <a:rPr lang="en-US" sz="2200" dirty="0" err="1" smtClean="0">
                <a:latin typeface="Bookman Old Style"/>
                <a:cs typeface="Bookman Old Style"/>
              </a:rPr>
              <a:t>test.sh</a:t>
            </a: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sz="2200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sz="2200" dirty="0" err="1" smtClean="0">
                <a:latin typeface="Bookman Old Style"/>
                <a:cs typeface="Bookman Old Style"/>
              </a:rPr>
              <a:t>squeue</a:t>
            </a:r>
            <a:r>
              <a:rPr lang="en-US" sz="2200" dirty="0" smtClean="0">
                <a:latin typeface="Bookman Old Style"/>
                <a:cs typeface="Bookman Old Style"/>
              </a:rPr>
              <a:t> –u $USER</a:t>
            </a:r>
          </a:p>
          <a:p>
            <a:pPr marL="114300" indent="0">
              <a:buNone/>
            </a:pPr>
            <a:endParaRPr lang="en-US" sz="2200" dirty="0" smtClean="0">
              <a:latin typeface="Bookman Old Style"/>
              <a:cs typeface="Bookman Old Style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907" y="5721417"/>
            <a:ext cx="8628912" cy="6419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/>
              <a:t>More at https://</a:t>
            </a:r>
            <a:r>
              <a:rPr lang="en-US" dirty="0" err="1"/>
              <a:t>www.rc.colorado.edu</a:t>
            </a:r>
            <a:r>
              <a:rPr lang="en-US" dirty="0"/>
              <a:t>/support/examples/</a:t>
            </a:r>
            <a:r>
              <a:rPr lang="en-US" dirty="0" err="1"/>
              <a:t>slurmtestjob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4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694835"/>
          </a:xfrm>
        </p:spPr>
        <p:txBody>
          <a:bodyPr>
            <a:normAutofit fontScale="90000"/>
          </a:bodyPr>
          <a:lstStyle/>
          <a:p>
            <a:r>
              <a:rPr lang="en-US" dirty="0"/>
              <a:t>Moab/Torque and </a:t>
            </a:r>
            <a:r>
              <a:rPr lang="en-US" dirty="0" err="1"/>
              <a:t>Slurm</a:t>
            </a:r>
            <a:r>
              <a:rPr lang="en-US" dirty="0"/>
              <a:t>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07" y="1074615"/>
            <a:ext cx="4299459" cy="455246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>
                <a:cs typeface="Bookman Old Style"/>
              </a:rPr>
              <a:t>Moab/Torque</a:t>
            </a:r>
          </a:p>
          <a:p>
            <a:pPr marL="114300" indent="0">
              <a:lnSpc>
                <a:spcPct val="80000"/>
              </a:lnSpc>
              <a:buNone/>
            </a:pPr>
            <a:endParaRPr lang="en-US" sz="1900" dirty="0">
              <a:latin typeface="Bookman Old Style"/>
              <a:cs typeface="Bookman Old Style"/>
            </a:endParaRPr>
          </a:p>
          <a:p>
            <a:pPr marL="114300" indent="0">
              <a:lnSpc>
                <a:spcPct val="80000"/>
              </a:lnSpc>
              <a:buNone/>
            </a:pPr>
            <a:r>
              <a:rPr lang="en-US" sz="1900" dirty="0" smtClean="0">
                <a:latin typeface="Bookman Old Style"/>
                <a:cs typeface="Bookman Old Style"/>
              </a:rPr>
              <a:t>#PBS –l nodes=1:ppn=1, </a:t>
            </a:r>
            <a:r>
              <a:rPr lang="en-US" sz="1900" dirty="0" err="1" smtClean="0">
                <a:latin typeface="Bookman Old Style"/>
                <a:cs typeface="Bookman Old Style"/>
              </a:rPr>
              <a:t>walltime</a:t>
            </a:r>
            <a:r>
              <a:rPr lang="en-US" sz="1900" dirty="0" smtClean="0">
                <a:latin typeface="Bookman Old Style"/>
                <a:cs typeface="Bookman Old Style"/>
              </a:rPr>
              <a:t>=00:10:00</a:t>
            </a:r>
            <a:endParaRPr lang="en-US" sz="1900" dirty="0">
              <a:latin typeface="Bookman Old Style"/>
              <a:cs typeface="Bookman Old Style"/>
            </a:endParaRPr>
          </a:p>
          <a:p>
            <a:pPr marL="114300" indent="0">
              <a:lnSpc>
                <a:spcPct val="80000"/>
              </a:lnSpc>
              <a:buNone/>
            </a:pPr>
            <a:endParaRPr lang="en-US" sz="1900" dirty="0" smtClean="0">
              <a:solidFill>
                <a:schemeClr val="tx1"/>
              </a:solidFill>
              <a:latin typeface="Bookman Old Style"/>
              <a:cs typeface="Bookman Old Style"/>
            </a:endParaRPr>
          </a:p>
          <a:p>
            <a:pPr marL="11430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tx1"/>
                </a:solidFill>
                <a:latin typeface="Bookman Old Style"/>
                <a:cs typeface="Bookman Old Style"/>
              </a:rPr>
              <a:t>#PBS -q </a:t>
            </a:r>
            <a:r>
              <a:rPr lang="en-US" sz="1900" dirty="0" err="1">
                <a:solidFill>
                  <a:schemeClr val="tx1"/>
                </a:solidFill>
                <a:latin typeface="Bookman Old Style"/>
                <a:cs typeface="Bookman Old Style"/>
              </a:rPr>
              <a:t>janus</a:t>
            </a:r>
            <a:r>
              <a:rPr lang="en-US" sz="1900" dirty="0">
                <a:solidFill>
                  <a:schemeClr val="tx1"/>
                </a:solidFill>
                <a:latin typeface="Bookman Old Style"/>
                <a:cs typeface="Bookman Old Style"/>
              </a:rPr>
              <a:t>-debug</a:t>
            </a:r>
          </a:p>
          <a:p>
            <a:pPr marL="114300" indent="0">
              <a:lnSpc>
                <a:spcPct val="80000"/>
              </a:lnSpc>
              <a:buNone/>
            </a:pPr>
            <a:endParaRPr lang="en-US" sz="1900" dirty="0" smtClean="0">
              <a:solidFill>
                <a:schemeClr val="tx1"/>
              </a:solidFill>
              <a:latin typeface="Bookman Old Style"/>
              <a:cs typeface="Bookman Old Style"/>
            </a:endParaRPr>
          </a:p>
          <a:p>
            <a:pPr marL="11430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#</a:t>
            </a:r>
            <a:r>
              <a:rPr lang="en-US" sz="1900" dirty="0">
                <a:solidFill>
                  <a:schemeClr val="tx1"/>
                </a:solidFill>
                <a:latin typeface="Bookman Old Style"/>
                <a:cs typeface="Bookman Old Style"/>
              </a:rPr>
              <a:t>PBS </a:t>
            </a:r>
            <a:r>
              <a:rPr lang="en-US" sz="1900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–o </a:t>
            </a:r>
            <a:r>
              <a:rPr lang="en-US" sz="1900" dirty="0" err="1" smtClean="0">
                <a:solidFill>
                  <a:schemeClr val="tx1"/>
                </a:solidFill>
                <a:latin typeface="Bookman Old Style"/>
                <a:cs typeface="Bookman Old Style"/>
              </a:rPr>
              <a:t>testjob.out</a:t>
            </a:r>
            <a:endParaRPr lang="en-US" sz="1900" dirty="0">
              <a:solidFill>
                <a:schemeClr val="tx1"/>
              </a:solidFill>
              <a:latin typeface="Bookman Old Style"/>
              <a:cs typeface="Bookman Old Style"/>
            </a:endParaRPr>
          </a:p>
          <a:p>
            <a:pPr marL="114300" indent="0">
              <a:lnSpc>
                <a:spcPct val="80000"/>
              </a:lnSpc>
              <a:buNone/>
            </a:pPr>
            <a:endParaRPr lang="en-US" sz="1900" dirty="0" smtClean="0">
              <a:solidFill>
                <a:schemeClr val="tx1"/>
              </a:solidFill>
              <a:latin typeface="Bookman Old Style"/>
              <a:cs typeface="Bookman Old Style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  #</a:t>
            </a:r>
            <a:r>
              <a:rPr lang="en-US" sz="1900" dirty="0">
                <a:solidFill>
                  <a:schemeClr val="tx1"/>
                </a:solidFill>
                <a:latin typeface="Bookman Old Style"/>
                <a:cs typeface="Bookman Old Style"/>
              </a:rPr>
              <a:t>PBS -N </a:t>
            </a:r>
            <a:r>
              <a:rPr lang="en-US" sz="1900" dirty="0" err="1">
                <a:solidFill>
                  <a:schemeClr val="tx1"/>
                </a:solidFill>
                <a:latin typeface="Bookman Old Style"/>
                <a:cs typeface="Bookman Old Style"/>
              </a:rPr>
              <a:t>matlab_test_serial</a:t>
            </a:r>
            <a:endParaRPr lang="en-US" sz="1900" dirty="0">
              <a:solidFill>
                <a:schemeClr val="tx1"/>
              </a:solidFill>
              <a:latin typeface="Bookman Old Style"/>
              <a:cs typeface="Bookman Old Style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  #</a:t>
            </a:r>
            <a:r>
              <a:rPr lang="en-US" sz="1900" dirty="0">
                <a:solidFill>
                  <a:schemeClr val="tx1"/>
                </a:solidFill>
                <a:latin typeface="Bookman Old Style"/>
                <a:cs typeface="Bookman Old Style"/>
              </a:rPr>
              <a:t>PBS -m be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  #</a:t>
            </a:r>
            <a:r>
              <a:rPr lang="en-US" sz="1900" dirty="0">
                <a:solidFill>
                  <a:schemeClr val="tx1"/>
                </a:solidFill>
                <a:latin typeface="Bookman Old Style"/>
                <a:cs typeface="Bookman Old Style"/>
              </a:rPr>
              <a:t>PBS </a:t>
            </a:r>
            <a:r>
              <a:rPr lang="en-US" sz="1900" dirty="0" smtClean="0">
                <a:solidFill>
                  <a:schemeClr val="tx1"/>
                </a:solidFill>
                <a:latin typeface="Bookman Old Style"/>
                <a:cs typeface="Bookman Old Style"/>
              </a:rPr>
              <a:t>–M </a:t>
            </a:r>
            <a:r>
              <a:rPr lang="en-US" sz="1900" dirty="0" err="1" smtClean="0">
                <a:solidFill>
                  <a:schemeClr val="tx1"/>
                </a:solidFill>
                <a:latin typeface="Bookman Old Style"/>
                <a:cs typeface="Bookman Old Style"/>
              </a:rPr>
              <a:t>ralphie@</a:t>
            </a:r>
            <a:r>
              <a:rPr lang="en-US" sz="1900" dirty="0" err="1">
                <a:solidFill>
                  <a:schemeClr val="tx1"/>
                </a:solidFill>
                <a:latin typeface="Bookman Old Style"/>
                <a:cs typeface="Bookman Old Style"/>
              </a:rPr>
              <a:t>colorado.edu</a:t>
            </a:r>
            <a:endParaRPr lang="en-US" sz="1900" dirty="0">
              <a:solidFill>
                <a:schemeClr val="tx1"/>
              </a:solidFill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sz="2000" dirty="0">
              <a:latin typeface="Bookman Old Style"/>
              <a:cs typeface="Bookman Old Style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6672" y="1074616"/>
            <a:ext cx="4161147" cy="4552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Slurm</a:t>
            </a:r>
            <a:endParaRPr lang="en-US" dirty="0" smtClean="0"/>
          </a:p>
          <a:p>
            <a:pPr marL="114300" indent="0">
              <a:buNone/>
            </a:pPr>
            <a:endParaRPr lang="en-US" dirty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dirty="0" smtClean="0">
                <a:latin typeface="Bookman Old Style"/>
                <a:cs typeface="Bookman Old Style"/>
              </a:rPr>
              <a:t>#SBATCH –N 1 </a:t>
            </a:r>
          </a:p>
          <a:p>
            <a:pPr marL="114300" indent="0">
              <a:buNone/>
            </a:pPr>
            <a:r>
              <a:rPr lang="en-US" dirty="0" smtClean="0">
                <a:latin typeface="Bookman Old Style"/>
                <a:cs typeface="Bookman Old Style"/>
              </a:rPr>
              <a:t>#SBATCH -</a:t>
            </a:r>
            <a:r>
              <a:rPr lang="en-US" dirty="0">
                <a:latin typeface="Bookman Old Style"/>
                <a:cs typeface="Bookman Old Style"/>
              </a:rPr>
              <a:t>-time=0</a:t>
            </a:r>
            <a:r>
              <a:rPr lang="en-US" dirty="0" smtClean="0">
                <a:latin typeface="Bookman Old Style"/>
                <a:cs typeface="Bookman Old Style"/>
              </a:rPr>
              <a:t>:10:</a:t>
            </a:r>
            <a:r>
              <a:rPr lang="en-US" dirty="0">
                <a:latin typeface="Bookman Old Style"/>
                <a:cs typeface="Bookman Old Style"/>
              </a:rPr>
              <a:t>00</a:t>
            </a:r>
            <a:endParaRPr lang="en-US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dirty="0" smtClean="0">
                <a:latin typeface="Bookman Old Style"/>
                <a:cs typeface="Bookman Old Style"/>
              </a:rPr>
              <a:t>#</a:t>
            </a:r>
            <a:r>
              <a:rPr lang="en-US" dirty="0">
                <a:latin typeface="Bookman Old Style"/>
                <a:cs typeface="Bookman Old Style"/>
              </a:rPr>
              <a:t>SBATCH --</a:t>
            </a:r>
            <a:r>
              <a:rPr lang="en-US" dirty="0" err="1">
                <a:latin typeface="Bookman Old Style"/>
                <a:cs typeface="Bookman Old Style"/>
              </a:rPr>
              <a:t>qos</a:t>
            </a:r>
            <a:r>
              <a:rPr lang="en-US" dirty="0">
                <a:latin typeface="Bookman Old Style"/>
                <a:cs typeface="Bookman Old Style"/>
              </a:rPr>
              <a:t>=</a:t>
            </a:r>
            <a:r>
              <a:rPr lang="en-US" dirty="0" err="1">
                <a:latin typeface="Bookman Old Style"/>
                <a:cs typeface="Bookman Old Style"/>
              </a:rPr>
              <a:t>janus</a:t>
            </a:r>
            <a:r>
              <a:rPr lang="en-US" dirty="0">
                <a:latin typeface="Bookman Old Style"/>
                <a:cs typeface="Bookman Old Style"/>
              </a:rPr>
              <a:t>-debug</a:t>
            </a:r>
            <a:endParaRPr lang="en-US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dirty="0" smtClean="0">
                <a:latin typeface="Bookman Old Style"/>
                <a:cs typeface="Bookman Old Style"/>
              </a:rPr>
              <a:t>#</a:t>
            </a:r>
            <a:r>
              <a:rPr lang="en-US" dirty="0">
                <a:latin typeface="Bookman Old Style"/>
                <a:cs typeface="Bookman Old Style"/>
              </a:rPr>
              <a:t>SBATCH -o </a:t>
            </a:r>
            <a:r>
              <a:rPr lang="en-US" dirty="0" err="1" smtClean="0">
                <a:latin typeface="Bookman Old Style"/>
                <a:cs typeface="Bookman Old Style"/>
              </a:rPr>
              <a:t>testjob.out</a:t>
            </a:r>
            <a:endParaRPr lang="en-US" dirty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dirty="0" smtClean="0">
                <a:latin typeface="Bookman Old Style"/>
                <a:cs typeface="Bookman Old Style"/>
              </a:rPr>
              <a:t>#SBATCH –J </a:t>
            </a:r>
            <a:r>
              <a:rPr lang="en-US" dirty="0" err="1" smtClean="0">
                <a:latin typeface="Bookman Old Style"/>
                <a:cs typeface="Bookman Old Style"/>
              </a:rPr>
              <a:t>matlab_test_serial</a:t>
            </a:r>
            <a:endParaRPr lang="en-US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endParaRPr lang="en-US" dirty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dirty="0" smtClean="0">
                <a:latin typeface="Bookman Old Style"/>
                <a:cs typeface="Bookman Old Style"/>
              </a:rPr>
              <a:t>#SBATCH --mail-type begin, end</a:t>
            </a:r>
          </a:p>
          <a:p>
            <a:pPr marL="114300" indent="0">
              <a:buNone/>
            </a:pPr>
            <a:endParaRPr lang="en-US" dirty="0" smtClean="0">
              <a:latin typeface="Bookman Old Style"/>
              <a:cs typeface="Bookman Old Style"/>
            </a:endParaRPr>
          </a:p>
          <a:p>
            <a:pPr marL="114300" indent="0">
              <a:buNone/>
            </a:pPr>
            <a:r>
              <a:rPr lang="en-US" dirty="0" smtClean="0">
                <a:latin typeface="Bookman Old Style"/>
                <a:cs typeface="Bookman Old Style"/>
              </a:rPr>
              <a:t>#SBATCH --mail-user </a:t>
            </a:r>
            <a:r>
              <a:rPr lang="en-US" dirty="0" err="1" smtClean="0">
                <a:latin typeface="Bookman Old Style"/>
                <a:cs typeface="Bookman Old Style"/>
              </a:rPr>
              <a:t>ralphie@colorado.edu</a:t>
            </a:r>
            <a:endParaRPr lang="en-US" dirty="0" smtClean="0">
              <a:latin typeface="Bookman Old Style"/>
              <a:cs typeface="Bookman Old Style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907" y="5721417"/>
            <a:ext cx="8628912" cy="6419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/>
              <a:t>More at https://</a:t>
            </a:r>
            <a:r>
              <a:rPr lang="en-US" dirty="0" err="1"/>
              <a:t>www.rc.colorado.edu</a:t>
            </a:r>
            <a:r>
              <a:rPr lang="en-US" dirty="0"/>
              <a:t>/support/examples/</a:t>
            </a:r>
            <a:r>
              <a:rPr lang="en-US" dirty="0" err="1"/>
              <a:t>slurmtestjob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Handy Job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arrays – manage a collection of jobs that all have the same options</a:t>
            </a:r>
          </a:p>
          <a:p>
            <a:r>
              <a:rPr lang="en-US" dirty="0" smtClean="0"/>
              <a:t>Job dependencies – one job can start running only after another job has finished successfully</a:t>
            </a:r>
          </a:p>
          <a:p>
            <a:r>
              <a:rPr lang="en-US" dirty="0" smtClean="0"/>
              <a:t>File staging – copying input or output files to or from a scratch disk space when a job starts or stops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61640"/>
            <a:ext cx="7659687" cy="1168400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7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Batch Job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9333" y="1159164"/>
            <a:ext cx="8794750" cy="512952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Batch Script:</a:t>
            </a:r>
            <a:endParaRPr lang="en-US" b="1" dirty="0"/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#SBATCH </a:t>
            </a:r>
            <a:r>
              <a:rPr lang="en-US" dirty="0" smtClean="0">
                <a:latin typeface="Courier"/>
                <a:cs typeface="Courier"/>
              </a:rPr>
              <a:t>–N 2                       </a:t>
            </a:r>
            <a:r>
              <a:rPr lang="en-US" dirty="0">
                <a:latin typeface="Courier"/>
                <a:cs typeface="Courier"/>
              </a:rPr>
              <a:t># Number of requested nodes</a:t>
            </a: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#SBATCH --</a:t>
            </a:r>
            <a:r>
              <a:rPr lang="en-US" dirty="0" err="1">
                <a:latin typeface="Courier"/>
                <a:cs typeface="Courier"/>
              </a:rPr>
              <a:t>ntasks</a:t>
            </a:r>
            <a:r>
              <a:rPr lang="en-US" dirty="0">
                <a:latin typeface="Courier"/>
                <a:cs typeface="Courier"/>
              </a:rPr>
              <a:t>-per-node=12       # number of cores per node</a:t>
            </a: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#SBATCH --time=1:00:00             # Max </a:t>
            </a:r>
            <a:r>
              <a:rPr lang="en-US" dirty="0" err="1">
                <a:latin typeface="Courier"/>
                <a:cs typeface="Courier"/>
              </a:rPr>
              <a:t>walltime</a:t>
            </a:r>
            <a:endParaRPr lang="en-US" dirty="0">
              <a:latin typeface="Courier"/>
              <a:cs typeface="Courier"/>
            </a:endParaRP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#SBATCH --job-name=</a:t>
            </a:r>
            <a:r>
              <a:rPr lang="en-US" dirty="0" err="1">
                <a:latin typeface="Courier"/>
                <a:cs typeface="Courier"/>
              </a:rPr>
              <a:t>SLURMDemo</a:t>
            </a:r>
            <a:r>
              <a:rPr lang="en-US" dirty="0">
                <a:latin typeface="Courier"/>
                <a:cs typeface="Courier"/>
              </a:rPr>
              <a:t>       # Job submission name</a:t>
            </a: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#SBATCH --output=</a:t>
            </a:r>
            <a:r>
              <a:rPr lang="en-US" dirty="0" err="1">
                <a:latin typeface="Courier"/>
                <a:cs typeface="Courier"/>
              </a:rPr>
              <a:t>SLURMDemo.out</a:t>
            </a:r>
            <a:r>
              <a:rPr lang="en-US" dirty="0">
                <a:latin typeface="Courier"/>
                <a:cs typeface="Courier"/>
              </a:rPr>
              <a:t>     # Output file name</a:t>
            </a: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###SBATCH -A &lt;account&gt;             # </a:t>
            </a:r>
            <a:r>
              <a:rPr lang="en-US" dirty="0" smtClean="0">
                <a:latin typeface="Courier"/>
                <a:cs typeface="Courier"/>
              </a:rPr>
              <a:t>Allocation</a:t>
            </a:r>
            <a:endParaRPr lang="en-US" dirty="0">
              <a:latin typeface="Courier"/>
              <a:cs typeface="Courier"/>
            </a:endParaRP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###SBATCH --mail-type=end          # Send Email on completion</a:t>
            </a: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###SBATCH --mail-user=&lt;</a:t>
            </a:r>
            <a:r>
              <a:rPr lang="en-US" dirty="0" err="1">
                <a:latin typeface="Courier"/>
                <a:cs typeface="Courier"/>
              </a:rPr>
              <a:t>your@email</a:t>
            </a:r>
            <a:r>
              <a:rPr lang="en-US" dirty="0">
                <a:latin typeface="Courier"/>
                <a:cs typeface="Courier"/>
              </a:rPr>
              <a:t>&gt; # </a:t>
            </a:r>
            <a:r>
              <a:rPr lang="en-US" dirty="0" smtClean="0">
                <a:latin typeface="Courier"/>
                <a:cs typeface="Courier"/>
              </a:rPr>
              <a:t>Email address</a:t>
            </a:r>
          </a:p>
          <a:p>
            <a:pPr marL="411480" lvl="1" indent="0">
              <a:buNone/>
            </a:pPr>
            <a:r>
              <a:rPr lang="en-US" dirty="0">
                <a:latin typeface="Courier"/>
                <a:cs typeface="Courier"/>
              </a:rPr>
              <a:t>module load </a:t>
            </a:r>
            <a:r>
              <a:rPr lang="en-US" dirty="0" err="1">
                <a:latin typeface="Courier"/>
                <a:cs typeface="Courier"/>
              </a:rPr>
              <a:t>openmpi</a:t>
            </a:r>
            <a:r>
              <a:rPr lang="en-US" dirty="0">
                <a:latin typeface="Courier"/>
                <a:cs typeface="Courier"/>
              </a:rPr>
              <a:t>/openmpi-1.8.0_intel-13.0.0</a:t>
            </a:r>
          </a:p>
          <a:p>
            <a:pPr marL="41148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mpirun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./hello</a:t>
            </a:r>
            <a:endParaRPr lang="en-US" dirty="0" smtClean="0">
              <a:latin typeface="Courier"/>
              <a:cs typeface="Courier"/>
            </a:endParaRPr>
          </a:p>
          <a:p>
            <a:pPr lvl="1"/>
            <a:endParaRPr lang="en-US" dirty="0">
              <a:solidFill>
                <a:srgbClr val="2F2B20"/>
              </a:solidFill>
              <a:latin typeface="Courier"/>
              <a:cs typeface="Courier"/>
            </a:endParaRPr>
          </a:p>
          <a:p>
            <a:r>
              <a:rPr lang="en-US" b="1" dirty="0" smtClean="0"/>
              <a:t>Submit the job:</a:t>
            </a:r>
            <a:endParaRPr lang="en-US" b="1" dirty="0"/>
          </a:p>
          <a:p>
            <a:pPr lvl="1"/>
            <a:r>
              <a:rPr lang="en-US" dirty="0" err="1">
                <a:latin typeface="Courier"/>
                <a:cs typeface="Courier"/>
              </a:rPr>
              <a:t>sbatch</a:t>
            </a:r>
            <a:r>
              <a:rPr lang="en-US" dirty="0">
                <a:latin typeface="Courier"/>
                <a:cs typeface="Courier"/>
              </a:rPr>
              <a:t> --</a:t>
            </a:r>
            <a:r>
              <a:rPr lang="en-US" dirty="0" err="1">
                <a:latin typeface="Courier"/>
                <a:cs typeface="Courier"/>
              </a:rPr>
              <a:t>qos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janus</a:t>
            </a:r>
            <a:r>
              <a:rPr lang="en-US" dirty="0">
                <a:latin typeface="Courier"/>
                <a:cs typeface="Courier"/>
              </a:rPr>
              <a:t>-debug </a:t>
            </a:r>
            <a:r>
              <a:rPr lang="en-US" dirty="0" err="1" smtClean="0">
                <a:latin typeface="Courier"/>
                <a:cs typeface="Courier"/>
              </a:rPr>
              <a:t>slurmSub.sh</a:t>
            </a:r>
            <a:endParaRPr lang="en-US" dirty="0">
              <a:latin typeface="Courier"/>
              <a:cs typeface="Courier"/>
            </a:endParaRPr>
          </a:p>
          <a:p>
            <a:pPr lvl="1"/>
            <a:endParaRPr lang="en-US" b="1" dirty="0" smtClean="0"/>
          </a:p>
          <a:p>
            <a:r>
              <a:rPr lang="en-US" b="1" dirty="0" smtClean="0"/>
              <a:t>Check job status:</a:t>
            </a:r>
            <a:endParaRPr lang="en-US" b="1" dirty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squeue</a:t>
            </a:r>
            <a:r>
              <a:rPr lang="en-US" dirty="0" smtClean="0">
                <a:latin typeface="Courier"/>
                <a:cs typeface="Courier"/>
              </a:rPr>
              <a:t> –q </a:t>
            </a:r>
            <a:r>
              <a:rPr lang="en-US" dirty="0" err="1" smtClean="0">
                <a:latin typeface="Courier"/>
                <a:cs typeface="Courier"/>
              </a:rPr>
              <a:t>janus</a:t>
            </a:r>
            <a:r>
              <a:rPr lang="en-US" dirty="0" smtClean="0">
                <a:latin typeface="Courier"/>
                <a:cs typeface="Courier"/>
              </a:rPr>
              <a:t>-debug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cat </a:t>
            </a:r>
            <a:r>
              <a:rPr lang="en-US" dirty="0" err="1" smtClean="0">
                <a:latin typeface="Courier"/>
                <a:cs typeface="Courier"/>
              </a:rPr>
              <a:t>SLURMDemo.out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examples to come after presentations!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hlinkClick r:id="rId2"/>
              </a:rPr>
              <a:t>Peter.Ruprecht@colorado.edu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7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job scheduling?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Moab/Torque</a:t>
            </a:r>
          </a:p>
          <a:p>
            <a:pPr lvl="1"/>
            <a:r>
              <a:rPr lang="en-US" dirty="0" err="1" smtClean="0"/>
              <a:t>Slurm</a:t>
            </a:r>
            <a:endParaRPr lang="en-US" dirty="0" smtClean="0"/>
          </a:p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553" y="1865946"/>
            <a:ext cx="4472789" cy="2731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6078" y="4868938"/>
            <a:ext cx="221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Janus Supercomputer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8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0474"/>
            <a:ext cx="8432800" cy="4345047"/>
          </a:xfrm>
        </p:spPr>
        <p:txBody>
          <a:bodyPr>
            <a:noAutofit/>
          </a:bodyPr>
          <a:lstStyle/>
          <a:p>
            <a:r>
              <a:rPr lang="en-US" sz="2400" dirty="0" smtClean="0"/>
              <a:t>Supercomputers usually consist of many nodes</a:t>
            </a:r>
          </a:p>
          <a:p>
            <a:r>
              <a:rPr lang="en-US" sz="2400" dirty="0" smtClean="0"/>
              <a:t>Users submit jobs that may run on one or multiple nodes</a:t>
            </a:r>
          </a:p>
          <a:p>
            <a:r>
              <a:rPr lang="en-US" dirty="0" smtClean="0"/>
              <a:t>Sometimes these jobs are very large; sometimes there are many small jobs</a:t>
            </a:r>
          </a:p>
          <a:p>
            <a:r>
              <a:rPr lang="en-US" sz="2400" dirty="0" smtClean="0"/>
              <a:t>Need software that will distribute the jobs appropriately</a:t>
            </a:r>
          </a:p>
          <a:p>
            <a:pPr lvl="1"/>
            <a:r>
              <a:rPr lang="en-US" dirty="0" smtClean="0"/>
              <a:t>Make sure the job requirements are met</a:t>
            </a:r>
          </a:p>
          <a:p>
            <a:pPr lvl="2"/>
            <a:r>
              <a:rPr lang="en-US" dirty="0" smtClean="0"/>
              <a:t>Reserve nodes until enough are available to run a job</a:t>
            </a:r>
          </a:p>
          <a:p>
            <a:pPr lvl="2"/>
            <a:r>
              <a:rPr lang="en-US" dirty="0" smtClean="0"/>
              <a:t>Account for offline nodes</a:t>
            </a:r>
          </a:p>
          <a:p>
            <a:r>
              <a:rPr lang="en-US" dirty="0" smtClean="0"/>
              <a:t>Also need software to manage the resources</a:t>
            </a:r>
          </a:p>
          <a:p>
            <a:r>
              <a:rPr lang="en-US" dirty="0" smtClean="0"/>
              <a:t>Integrated with scheduler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http://www.glue.umd.edu/hpcc/help/slurm-vs-</a:t>
            </a:r>
            <a:r>
              <a:rPr lang="en-US" dirty="0" smtClean="0">
                <a:hlinkClick r:id="rId3"/>
              </a:rPr>
              <a:t>moab.html</a:t>
            </a:r>
            <a:endParaRPr lang="en-US" dirty="0" smtClean="0"/>
          </a:p>
          <a:p>
            <a:pPr lvl="1"/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83" y="1297978"/>
            <a:ext cx="8752417" cy="4767543"/>
          </a:xfrm>
        </p:spPr>
        <p:txBody>
          <a:bodyPr>
            <a:noAutofit/>
          </a:bodyPr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2"/>
            <a:r>
              <a:rPr lang="en-US" sz="2400" dirty="0" smtClean="0"/>
              <a:t>People “buy” time to use the resources</a:t>
            </a:r>
          </a:p>
          <a:p>
            <a:pPr lvl="2"/>
            <a:r>
              <a:rPr lang="en-US" sz="2400" dirty="0" smtClean="0"/>
              <a:t>Shared system</a:t>
            </a:r>
          </a:p>
          <a:p>
            <a:pPr lvl="2"/>
            <a:r>
              <a:rPr lang="en-US" sz="2400" dirty="0" smtClean="0"/>
              <a:t>Request the amount of resources needed and for how long</a:t>
            </a:r>
          </a:p>
          <a:p>
            <a:pPr lvl="2"/>
            <a:r>
              <a:rPr lang="en-US" sz="2400" dirty="0" smtClean="0"/>
              <a:t>Jobs are put in a queue until resources are available</a:t>
            </a:r>
          </a:p>
          <a:p>
            <a:pPr lvl="2"/>
            <a:r>
              <a:rPr lang="en-US" sz="2400" dirty="0" smtClean="0"/>
              <a:t>Once the job is run they are “charged” for the time they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5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Scheduling -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928"/>
            <a:ext cx="8432800" cy="4481593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 jobs receive priority?</a:t>
            </a:r>
          </a:p>
          <a:p>
            <a:pPr lvl="1"/>
            <a:r>
              <a:rPr lang="en-US" sz="2200" dirty="0" smtClean="0"/>
              <a:t>Can depend on the center</a:t>
            </a:r>
          </a:p>
          <a:p>
            <a:pPr lvl="1"/>
            <a:r>
              <a:rPr lang="en-US" dirty="0" smtClean="0"/>
              <a:t>Can arrange for certain people who “pay more” receive priority</a:t>
            </a:r>
          </a:p>
          <a:p>
            <a:pPr lvl="1"/>
            <a:r>
              <a:rPr lang="en-US" sz="2200" dirty="0" smtClean="0"/>
              <a:t>Generally though based on job size and time of entry</a:t>
            </a:r>
          </a:p>
          <a:p>
            <a:r>
              <a:rPr lang="en-US" sz="2400" dirty="0" smtClean="0"/>
              <a:t>Might have different queues based on different job needs</a:t>
            </a:r>
          </a:p>
          <a:p>
            <a:r>
              <a:rPr lang="en-US" dirty="0" smtClean="0"/>
              <a:t>Can receive priority on a job by creating a reservation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83" y="1297978"/>
            <a:ext cx="8752417" cy="4767543"/>
          </a:xfrm>
        </p:spPr>
        <p:txBody>
          <a:bodyPr>
            <a:noAutofit/>
          </a:bodyPr>
          <a:lstStyle/>
          <a:p>
            <a:r>
              <a:rPr lang="en-US" dirty="0" smtClean="0"/>
              <a:t>Jobs on supercomputers are managed and run by different software</a:t>
            </a:r>
          </a:p>
          <a:p>
            <a:pPr lvl="1"/>
            <a:r>
              <a:rPr lang="en-US" sz="2400" dirty="0" smtClean="0"/>
              <a:t>Previously, jobs on RC resources were submitted using Torque and scheduled with Moab</a:t>
            </a:r>
          </a:p>
          <a:p>
            <a:pPr lvl="1"/>
            <a:r>
              <a:rPr lang="en-US" sz="2400" dirty="0" smtClean="0"/>
              <a:t>Licensing, performance, and functionality issues have caused us to change to </a:t>
            </a:r>
            <a:r>
              <a:rPr lang="en-US" sz="2400" dirty="0" err="1"/>
              <a:t>S</a:t>
            </a:r>
            <a:r>
              <a:rPr lang="en-US" sz="2400" dirty="0" err="1" smtClean="0"/>
              <a:t>lurm</a:t>
            </a:r>
            <a:endParaRPr lang="en-US" sz="2400" dirty="0" smtClean="0"/>
          </a:p>
          <a:p>
            <a:pPr lvl="1"/>
            <a:r>
              <a:rPr lang="en-US" sz="2400" dirty="0" smtClean="0"/>
              <a:t>SLURM = Simple Linux Utility for Resource Management</a:t>
            </a:r>
          </a:p>
          <a:p>
            <a:pPr lvl="2"/>
            <a:r>
              <a:rPr lang="en-US" sz="2400" dirty="0" smtClean="0"/>
              <a:t>Open source</a:t>
            </a:r>
          </a:p>
          <a:p>
            <a:pPr lvl="2"/>
            <a:r>
              <a:rPr lang="en-US" sz="2400" dirty="0" smtClean="0"/>
              <a:t>Increasingly popular at other sites</a:t>
            </a:r>
          </a:p>
          <a:p>
            <a:pPr lvl="2"/>
            <a:r>
              <a:rPr lang="en-US" sz="2400" dirty="0" smtClean="0"/>
              <a:t>Stampede uses </a:t>
            </a:r>
            <a:r>
              <a:rPr lang="en-US" sz="2400" dirty="0" err="1" smtClean="0"/>
              <a:t>Slurm</a:t>
            </a:r>
            <a:endParaRPr lang="en-US" sz="2400" dirty="0" smtClean="0"/>
          </a:p>
          <a:p>
            <a:pPr marL="777240" lvl="2" indent="0">
              <a:buNone/>
            </a:pPr>
            <a:endParaRPr lang="en-US" sz="2400" dirty="0" smtClean="0"/>
          </a:p>
          <a:p>
            <a:pPr marL="777240" lvl="2" indent="0">
              <a:buNone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07" y="1159164"/>
            <a:ext cx="8625850" cy="5129526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 smtClean="0"/>
              <a:t>What is a “job”?</a:t>
            </a:r>
          </a:p>
          <a:p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pPr lvl="1"/>
            <a:r>
              <a:rPr lang="en-US" dirty="0" smtClean="0"/>
              <a:t>Work interactively at the command line of a compute node</a:t>
            </a:r>
          </a:p>
          <a:p>
            <a:pPr lvl="1"/>
            <a:r>
              <a:rPr lang="en-US" dirty="0" err="1" smtClean="0"/>
              <a:t>Slurm</a:t>
            </a:r>
            <a:r>
              <a:rPr lang="en-US" dirty="0" smtClean="0"/>
              <a:t> command:  </a:t>
            </a:r>
          </a:p>
          <a:p>
            <a:pPr lvl="1"/>
            <a:r>
              <a:rPr lang="en-US" dirty="0" smtClean="0"/>
              <a:t>RC:   </a:t>
            </a:r>
            <a:r>
              <a:rPr lang="en-US" dirty="0" err="1" smtClean="0"/>
              <a:t>salloc</a:t>
            </a:r>
            <a:r>
              <a:rPr lang="en-US" dirty="0" smtClean="0"/>
              <a:t> --</a:t>
            </a:r>
            <a:r>
              <a:rPr lang="en-US" dirty="0" err="1" smtClean="0"/>
              <a:t>qos</a:t>
            </a:r>
            <a:r>
              <a:rPr lang="en-US" dirty="0" smtClean="0"/>
              <a:t>=</a:t>
            </a:r>
            <a:r>
              <a:rPr lang="en-US" dirty="0" err="1" smtClean="0"/>
              <a:t>janus</a:t>
            </a:r>
            <a:r>
              <a:rPr lang="en-US" dirty="0" smtClean="0"/>
              <a:t>-debug </a:t>
            </a:r>
          </a:p>
          <a:p>
            <a:pPr lvl="1"/>
            <a:r>
              <a:rPr lang="en-US" dirty="0" smtClean="0"/>
              <a:t>Stampede:   </a:t>
            </a:r>
            <a:r>
              <a:rPr lang="en-US" dirty="0" err="1" smtClean="0"/>
              <a:t>srun</a:t>
            </a:r>
            <a:r>
              <a:rPr lang="en-US" dirty="0" smtClean="0"/>
              <a:t> </a:t>
            </a:r>
            <a:r>
              <a:rPr lang="en-US" dirty="0"/>
              <a:t>-p development -t 0:30:00 -n 32 --</a:t>
            </a:r>
            <a:r>
              <a:rPr lang="en-US" dirty="0" err="1"/>
              <a:t>pty</a:t>
            </a:r>
            <a:r>
              <a:rPr lang="en-US" dirty="0"/>
              <a:t> /bin/bash -l</a:t>
            </a: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smtClean="0"/>
              <a:t>Batch jobs</a:t>
            </a:r>
          </a:p>
          <a:p>
            <a:pPr lvl="1"/>
            <a:r>
              <a:rPr lang="en-US" dirty="0" smtClean="0"/>
              <a:t>Submit job that will be executed when resources are available</a:t>
            </a:r>
          </a:p>
          <a:p>
            <a:pPr lvl="1"/>
            <a:r>
              <a:rPr lang="en-US" dirty="0" smtClean="0"/>
              <a:t>Create a text file containing information about the job</a:t>
            </a:r>
          </a:p>
          <a:p>
            <a:pPr lvl="1"/>
            <a:r>
              <a:rPr lang="en-US" dirty="0" smtClean="0"/>
              <a:t>Submit the job file to a queue</a:t>
            </a:r>
          </a:p>
          <a:p>
            <a:pPr lvl="1"/>
            <a:r>
              <a:rPr lang="en-US" dirty="0" err="1" smtClean="0"/>
              <a:t>Slurm</a:t>
            </a:r>
            <a:r>
              <a:rPr lang="en-US" dirty="0" smtClean="0"/>
              <a:t> command:  </a:t>
            </a:r>
            <a:r>
              <a:rPr lang="en-US" dirty="0" err="1" smtClean="0"/>
              <a:t>sbatch</a:t>
            </a:r>
            <a:r>
              <a:rPr lang="en-US" dirty="0" smtClean="0"/>
              <a:t> --</a:t>
            </a:r>
            <a:r>
              <a:rPr lang="en-US" dirty="0" err="1" smtClean="0"/>
              <a:t>qos</a:t>
            </a:r>
            <a:r>
              <a:rPr lang="en-US" dirty="0" smtClean="0"/>
              <a:t>=&lt;queue&gt; </a:t>
            </a:r>
            <a:r>
              <a:rPr lang="en-US" dirty="0" err="1" smtClean="0"/>
              <a:t>jobfile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2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Torque/PBS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191533" cy="4871052"/>
          </a:xfrm>
        </p:spPr>
        <p:txBody>
          <a:bodyPr>
            <a:normAutofit/>
          </a:bodyPr>
          <a:lstStyle/>
          <a:p>
            <a:r>
              <a:rPr lang="en-US" dirty="0" smtClean="0"/>
              <a:t>Torque is a software package commonly used on clusters to manage jobs and compute resources (nodes) </a:t>
            </a:r>
          </a:p>
          <a:p>
            <a:r>
              <a:rPr lang="en-US" dirty="0" smtClean="0"/>
              <a:t>Called a “resource manager”</a:t>
            </a:r>
          </a:p>
          <a:p>
            <a:r>
              <a:rPr lang="en-US" dirty="0" smtClean="0"/>
              <a:t>Keeps track of what nodes are busy/available, and what jobs are queued or running</a:t>
            </a:r>
          </a:p>
          <a:p>
            <a:r>
              <a:rPr lang="en-US" dirty="0" smtClean="0"/>
              <a:t>Provides a user interface for submitting or deleting jobs</a:t>
            </a:r>
          </a:p>
          <a:p>
            <a:r>
              <a:rPr lang="en-US" dirty="0" smtClean="0"/>
              <a:t>Uses information about each job’s requirements as provided by the user through PBS directives PBS=Portable Batch System</a:t>
            </a:r>
          </a:p>
          <a:p>
            <a:pPr lvl="1"/>
            <a:r>
              <a:rPr lang="en-US" dirty="0" smtClean="0"/>
              <a:t>Directives used to request resources for a job and to define other aspect’s of the job’s behavior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3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Moab/Maui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191533" cy="487105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Scheduling software is needed to tell the resource manager when to run each job</a:t>
            </a:r>
          </a:p>
          <a:p>
            <a:r>
              <a:rPr lang="en-US" dirty="0" smtClean="0"/>
              <a:t>The Moab software package is commonly used on clusters to schedule jobs</a:t>
            </a:r>
          </a:p>
          <a:p>
            <a:pPr lvl="1"/>
            <a:r>
              <a:rPr lang="en-US" dirty="0" smtClean="0"/>
              <a:t>Receives info from the resource manager about available resources and job requirements</a:t>
            </a:r>
          </a:p>
          <a:p>
            <a:pPr lvl="1"/>
            <a:r>
              <a:rPr lang="en-US" dirty="0" smtClean="0"/>
              <a:t>Can handle job prioritization and reservations well</a:t>
            </a:r>
          </a:p>
          <a:p>
            <a:r>
              <a:rPr lang="en-US" dirty="0" smtClean="0"/>
              <a:t>Maui is the open-source predecessor of Moab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rc_template.potx</Template>
  <TotalTime>4879</TotalTime>
  <Words>1326</Words>
  <Application>Microsoft Macintosh PowerPoint</Application>
  <PresentationFormat>On-screen Show (4:3)</PresentationFormat>
  <Paragraphs>221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rc-template</vt:lpstr>
      <vt:lpstr>Slurm and Supercomputing Scheduling</vt:lpstr>
      <vt:lpstr>Outline</vt:lpstr>
      <vt:lpstr>What is Job Scheduling</vt:lpstr>
      <vt:lpstr>Job Scheduling</vt:lpstr>
      <vt:lpstr>Job Scheduling - Priority</vt:lpstr>
      <vt:lpstr>Job Schedulers</vt:lpstr>
      <vt:lpstr>Running Jobs</vt:lpstr>
      <vt:lpstr>Torque/PBS </vt:lpstr>
      <vt:lpstr>Moab/Maui</vt:lpstr>
      <vt:lpstr>Slurm</vt:lpstr>
      <vt:lpstr>Queues</vt:lpstr>
      <vt:lpstr>Moab/Torque and Slurm Commands</vt:lpstr>
      <vt:lpstr>Moab/Torque and Slurm Directives</vt:lpstr>
      <vt:lpstr>Other Handy Job Features</vt:lpstr>
      <vt:lpstr>EXAMPLES</vt:lpstr>
      <vt:lpstr>Submit Batch Job example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Shelley Knuth</dc:creator>
  <cp:lastModifiedBy>Shelley Knuth</cp:lastModifiedBy>
  <cp:revision>38</cp:revision>
  <dcterms:created xsi:type="dcterms:W3CDTF">2014-07-24T22:47:24Z</dcterms:created>
  <dcterms:modified xsi:type="dcterms:W3CDTF">2014-07-29T04:08:47Z</dcterms:modified>
</cp:coreProperties>
</file>