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1" r:id="rId1"/>
    <p:sldMasterId id="2147483725" r:id="rId2"/>
    <p:sldMasterId id="2147483713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58" r:id="rId6"/>
    <p:sldId id="293" r:id="rId7"/>
    <p:sldId id="260" r:id="rId8"/>
    <p:sldId id="261" r:id="rId9"/>
    <p:sldId id="262" r:id="rId10"/>
    <p:sldId id="263" r:id="rId11"/>
    <p:sldId id="264" r:id="rId12"/>
    <p:sldId id="296" r:id="rId13"/>
    <p:sldId id="297" r:id="rId14"/>
    <p:sldId id="298" r:id="rId15"/>
    <p:sldId id="299" r:id="rId16"/>
    <p:sldId id="300" r:id="rId17"/>
    <p:sldId id="294" r:id="rId18"/>
    <p:sldId id="295" r:id="rId19"/>
    <p:sldId id="277" r:id="rId20"/>
    <p:sldId id="278" r:id="rId21"/>
    <p:sldId id="280" r:id="rId22"/>
    <p:sldId id="301" r:id="rId23"/>
    <p:sldId id="302" r:id="rId24"/>
    <p:sldId id="303" r:id="rId25"/>
    <p:sldId id="283" r:id="rId26"/>
    <p:sldId id="292" r:id="rId27"/>
    <p:sldId id="284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E367-C698-EF4D-9A66-AE47CA41DD5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7AA8E-660D-3C41-AD16-CF4A3EA6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2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8E366-6F7E-254F-8517-9D78F4C6DAC4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8AE1-FA72-B840-8C8E-D06497C1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4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 and other </a:t>
            </a:r>
            <a:r>
              <a:rPr lang="en-US" dirty="0" err="1" smtClean="0"/>
              <a:t>RCers</a:t>
            </a:r>
            <a:r>
              <a:rPr lang="en-US" dirty="0" smtClean="0"/>
              <a:t>!   Goal is to introduce the range of services we provide to researchers at CU,</a:t>
            </a:r>
            <a:r>
              <a:rPr lang="en-US" baseline="0" dirty="0" smtClean="0"/>
              <a:t> some of which may be familiar and others that are fairly new.</a:t>
            </a:r>
          </a:p>
          <a:p>
            <a:r>
              <a:rPr lang="en-US" baseline="0" dirty="0" smtClean="0"/>
              <a:t>Ask about their backgrounds.  Outline schedule.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supercomputers</a:t>
            </a:r>
            <a:r>
              <a:rPr lang="en-US" baseline="0" dirty="0" smtClean="0"/>
              <a:t> are so expensive, it’s important to use them properly so as not to waste the resource.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TeraFlops</a:t>
            </a:r>
            <a:r>
              <a:rPr lang="en-US" baseline="0" dirty="0" smtClean="0"/>
              <a:t> are not an appropriate measure of speed for some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Stampede</a:t>
            </a:r>
            <a:r>
              <a:rPr lang="en-US" baseline="0" dirty="0" smtClean="0"/>
              <a:t> – designed as “a multi-use </a:t>
            </a:r>
            <a:r>
              <a:rPr lang="en-US" baseline="0" dirty="0" err="1" smtClean="0"/>
              <a:t>cyberinfrastructure</a:t>
            </a:r>
            <a:r>
              <a:rPr lang="en-US" baseline="0" dirty="0" smtClean="0"/>
              <a:t> resource” (something for everyone!)  Note the availability of a coprocessor (Phi or GPU) on nearly every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many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seen 10x speedups by improving I/O patterns!  We have a usage guide that you should peruse</a:t>
            </a:r>
            <a:r>
              <a:rPr lang="en-US" dirty="0" smtClean="0"/>
              <a:t>.  Remember, file systems on supercomputers are shared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hang around afterwards if you would</a:t>
            </a:r>
            <a:r>
              <a:rPr lang="en-US" baseline="0" dirty="0" smtClean="0"/>
              <a:t> like to work with any of us one-on-one.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2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them about it but make clear that some special setups would need</a:t>
            </a:r>
            <a:r>
              <a:rPr lang="en-US" baseline="0" dirty="0" smtClean="0"/>
              <a:t> to be made for them to have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2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baseline="0" dirty="0" smtClean="0"/>
              <a:t>Globus is preferred transfer method not just at RC but also at XSEDE.</a:t>
            </a:r>
            <a:endParaRPr dirty="0"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“We</a:t>
            </a:r>
            <a:r>
              <a:rPr lang="en-US" baseline="0" dirty="0" smtClean="0"/>
              <a:t> support computing needs beyond the desktop”. </a:t>
            </a:r>
            <a:r>
              <a:rPr lang="en-US" dirty="0" smtClean="0"/>
              <a:t>These</a:t>
            </a:r>
            <a:r>
              <a:rPr lang="en-US" baseline="0" dirty="0" smtClean="0"/>
              <a:t> are either free or provided at-cost.  Most of the hardware was funded by external grants.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700 users across 30 institutes and departments on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“We</a:t>
            </a:r>
            <a:r>
              <a:rPr lang="en-US" baseline="0" dirty="0" smtClean="0"/>
              <a:t> support computing needs beyond the desktop”. </a:t>
            </a:r>
            <a:r>
              <a:rPr lang="en-US" dirty="0" smtClean="0"/>
              <a:t>These</a:t>
            </a:r>
            <a:r>
              <a:rPr lang="en-US" baseline="0" dirty="0" smtClean="0"/>
              <a:t> are either free or provided at-cost.  Most of the hardware was funded by external grants.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700 users across 30 institutes and departments on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Infiniband</a:t>
            </a:r>
            <a:r>
              <a:rPr lang="en-US" dirty="0" smtClean="0"/>
              <a:t> – allows each node to see the memory in other nodes; allows the ensemble to act as one big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personal computer is like a Google car – pretty much operates itself, quite reliable, but only goes 25mph.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Supercomputer</a:t>
            </a:r>
            <a:r>
              <a:rPr lang="en-US" baseline="0" dirty="0" smtClean="0"/>
              <a:t> is like an Indy car - way faster but takes some special </a:t>
            </a:r>
            <a:r>
              <a:rPr lang="en-US" baseline="0" dirty="0" smtClean="0"/>
              <a:t>skills/training </a:t>
            </a:r>
            <a:r>
              <a:rPr lang="en-US" baseline="0" dirty="0" smtClean="0"/>
              <a:t>to operate, requires a dedicated maintenance crew, and can crash if not used properly.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2829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2590"/>
            <a:ext cx="3657600" cy="42869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39572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01003"/>
            <a:ext cx="3657600" cy="42585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164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14848"/>
            <a:ext cx="8191533" cy="497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46880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How to Use a Supercomputer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mailto:peter.ruprecht@colorado.edu" TargetMode="External"/><Relationship Id="rId5" Type="http://schemas.openxmlformats.org/officeDocument/2006/relationships/hyperlink" Target="http://www.rc.colorado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gs.gov/datamanagement/preserve/repositories.ph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lobus.or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eter.ruprecht@colorado.edu" TargetMode="External"/><Relationship Id="rId3" Type="http://schemas.openxmlformats.org/officeDocument/2006/relationships/hyperlink" Target="mailto:Shelley.Knuth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42" y="938871"/>
            <a:ext cx="8572225" cy="2593975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How to Use a Supercomputer</a:t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 smtClean="0">
                <a:solidFill>
                  <a:srgbClr val="FF0000"/>
                </a:solidFill>
              </a:rPr>
              <a:t>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1999"/>
            <a:ext cx="7322708" cy="14922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Shelley Knuth			  Peter Ruprecht</a:t>
            </a:r>
          </a:p>
          <a:p>
            <a:r>
              <a:rPr lang="en-US" dirty="0" smtClean="0">
                <a:hlinkClick r:id="rId3"/>
              </a:rPr>
              <a:t>shelley.knuth@colorado.edu</a:t>
            </a:r>
            <a:r>
              <a:rPr lang="en-US" dirty="0" smtClean="0"/>
              <a:t>	  </a:t>
            </a:r>
            <a:r>
              <a:rPr lang="en-US" u="sng" dirty="0" smtClean="0">
                <a:hlinkClick r:id="rId4"/>
              </a:rPr>
              <a:t>peter.ruprecht@colorado.edu</a:t>
            </a:r>
            <a:endParaRPr lang="en-US" u="sng" dirty="0" smtClean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www.rc.colorado.edu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3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27" y="16164"/>
            <a:ext cx="8325853" cy="1143000"/>
          </a:xfrm>
        </p:spPr>
        <p:txBody>
          <a:bodyPr/>
          <a:lstStyle/>
          <a:p>
            <a:r>
              <a:rPr lang="en-US" dirty="0" smtClean="0"/>
              <a:t>World’s Fastest Supercomputers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333476"/>
              </p:ext>
            </p:extLst>
          </p:nvPr>
        </p:nvGraphicFramePr>
        <p:xfrm>
          <a:off x="457200" y="1314450"/>
          <a:ext cx="81915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21"/>
                <a:gridCol w="4665579"/>
                <a:gridCol w="1510632"/>
                <a:gridCol w="1296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TeraFlops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Super Computer Center (Guangzhou,</a:t>
                      </a:r>
                      <a:r>
                        <a:rPr lang="en-US" baseline="0" dirty="0" smtClean="0"/>
                        <a:t> China)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54902.4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Oak Ridge National Laboratory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27112.5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DOE/NNSA/LLNL (United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Sequoia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20132.7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RIKEN Advanced Institute</a:t>
                      </a:r>
                      <a:r>
                        <a:rPr lang="en-US" baseline="0" dirty="0" smtClean="0"/>
                        <a:t> for Computational Science (Japan)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11280.4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DOE/Argonne National Lab (United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10066.3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Swiss National Supercomputing Centre (Switzerland)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 </a:t>
                      </a:r>
                      <a:r>
                        <a:rPr lang="en-US" dirty="0" err="1" smtClean="0"/>
                        <a:t>Daint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7788.9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Texas Advanced Computing Center (United</a:t>
                      </a:r>
                      <a:r>
                        <a:rPr lang="en-US" baseline="0" dirty="0" smtClean="0"/>
                        <a:t>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Stampede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8520.1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Forschungszentrum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Juelich</a:t>
                      </a:r>
                      <a:r>
                        <a:rPr lang="en-US" dirty="0" smtClean="0"/>
                        <a:t> (Germany)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JUQUEEN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DOE/NNSA/LLNL (United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Vulcan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5033.2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 (Undisclosed) (United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Undisclosed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3143.5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43157" y="974498"/>
            <a:ext cx="17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www.top500.org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3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Be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Titan can do 27 trillion calculations per second</a:t>
            </a:r>
          </a:p>
          <a:p>
            <a:pPr lvl="1"/>
            <a:r>
              <a:rPr lang="en-US" sz="2800" dirty="0" smtClean="0"/>
              <a:t>A regular PC can perform 17 billion per second</a:t>
            </a:r>
          </a:p>
          <a:p>
            <a:pPr lvl="1"/>
            <a:r>
              <a:rPr lang="en-US" sz="2800" dirty="0"/>
              <a:t>N</a:t>
            </a:r>
            <a:r>
              <a:rPr lang="en-US" sz="2800" dirty="0" smtClean="0"/>
              <a:t>ot enough for some people!</a:t>
            </a:r>
          </a:p>
          <a:p>
            <a:r>
              <a:rPr lang="en-US" sz="3000" dirty="0" smtClean="0"/>
              <a:t>Size of a basketball court</a:t>
            </a:r>
          </a:p>
          <a:p>
            <a:r>
              <a:rPr lang="en-US" sz="3000" dirty="0" smtClean="0"/>
              <a:t>Computers this size require lots of electricity and are expensive to run and maintain!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Stampede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164"/>
            <a:ext cx="7964906" cy="2673602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6400 nodes</a:t>
            </a:r>
          </a:p>
          <a:p>
            <a:r>
              <a:rPr lang="en-US" sz="3000" dirty="0" smtClean="0"/>
              <a:t>250 TB of aggregate memory</a:t>
            </a:r>
          </a:p>
          <a:p>
            <a:r>
              <a:rPr lang="en-US" sz="3000" dirty="0" smtClean="0"/>
              <a:t>The nodes have 2 Intel Xeon E5 processors and an Intel Xeon Phi Coprocessor</a:t>
            </a:r>
          </a:p>
          <a:p>
            <a:pPr lvl="1"/>
            <a:r>
              <a:rPr lang="en-US" sz="2800" dirty="0" smtClean="0"/>
              <a:t>32 GB memory</a:t>
            </a:r>
          </a:p>
          <a:p>
            <a:r>
              <a:rPr lang="en-US" sz="3000" dirty="0" smtClean="0"/>
              <a:t>16 Large memory nodes with 32 cores/node and 1 TB of memory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41" y="3832766"/>
            <a:ext cx="6499058" cy="2542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9686" y="4678947"/>
            <a:ext cx="122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 </a:t>
            </a:r>
          </a:p>
          <a:p>
            <a:r>
              <a:rPr lang="en-US" dirty="0" smtClean="0"/>
              <a:t>TACC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9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Stampede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7964906" cy="404588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128 compute nodes have single GPU</a:t>
            </a:r>
          </a:p>
          <a:p>
            <a:pPr lvl="1"/>
            <a:r>
              <a:rPr lang="en-US" sz="2800" dirty="0" smtClean="0"/>
              <a:t>Designed for visualization</a:t>
            </a:r>
          </a:p>
          <a:p>
            <a:r>
              <a:rPr lang="en-US" sz="3000" dirty="0" smtClean="0"/>
              <a:t>Connected to</a:t>
            </a:r>
            <a:r>
              <a:rPr lang="en-US" sz="3000" dirty="0" smtClean="0"/>
              <a:t> </a:t>
            </a:r>
            <a:r>
              <a:rPr lang="en-US" sz="3000" dirty="0" smtClean="0"/>
              <a:t>14 PB file storage</a:t>
            </a:r>
          </a:p>
          <a:p>
            <a:r>
              <a:rPr lang="en-US" sz="3000" dirty="0" smtClean="0"/>
              <a:t>Tape archive system with 60 PB capacity</a:t>
            </a:r>
          </a:p>
          <a:p>
            <a:r>
              <a:rPr lang="en-US" sz="3000" dirty="0" smtClean="0"/>
              <a:t>Designed to provide large memory, large data transfer, and GPU capabilities</a:t>
            </a:r>
          </a:p>
          <a:p>
            <a:r>
              <a:rPr lang="en-US" sz="3000" dirty="0" smtClean="0"/>
              <a:t>Nodes connected by </a:t>
            </a:r>
            <a:r>
              <a:rPr lang="en-US" sz="3000" dirty="0" err="1" smtClean="0"/>
              <a:t>Infiniband</a:t>
            </a:r>
            <a:endParaRPr lang="en-US" sz="3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Stampede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7964906" cy="404588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4 Login nodes</a:t>
            </a:r>
          </a:p>
          <a:p>
            <a:r>
              <a:rPr lang="en-US" sz="3000" dirty="0" smtClean="0"/>
              <a:t>Three locations for storage</a:t>
            </a:r>
          </a:p>
          <a:p>
            <a:pPr lvl="1"/>
            <a:r>
              <a:rPr lang="en-US" sz="2800" dirty="0" smtClean="0"/>
              <a:t>$HOME, $WORK, $SCRATCH</a:t>
            </a:r>
          </a:p>
          <a:p>
            <a:pPr lvl="1"/>
            <a:r>
              <a:rPr lang="en-US" sz="2800" dirty="0" err="1" smtClean="0"/>
              <a:t>Lustre</a:t>
            </a:r>
            <a:endParaRPr lang="en-US" sz="2800" dirty="0" smtClean="0"/>
          </a:p>
          <a:p>
            <a:r>
              <a:rPr lang="en-US" sz="3000" dirty="0" smtClean="0"/>
              <a:t>Modules are used to access software available on the systems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Supercomputing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With appropriate connections, </a:t>
            </a:r>
            <a:r>
              <a:rPr lang="en-US" sz="3000" dirty="0" smtClean="0"/>
              <a:t>researchers</a:t>
            </a:r>
            <a:r>
              <a:rPr lang="en-US" sz="3000" dirty="0" smtClean="0"/>
              <a:t> </a:t>
            </a:r>
            <a:r>
              <a:rPr lang="en-US" sz="3000" dirty="0" smtClean="0"/>
              <a:t>at USGS can get access to some of the large supercomputers around the world</a:t>
            </a:r>
          </a:p>
          <a:p>
            <a:r>
              <a:rPr lang="en-US" sz="3000" dirty="0" smtClean="0"/>
              <a:t>The Extreme Science and Engineering Discovery Environment (XSEDE) can provide assistance with setting up accounts (Janice and Jeff are “Campus Champions”)</a:t>
            </a:r>
          </a:p>
          <a:p>
            <a:r>
              <a:rPr lang="en-US" sz="3000" dirty="0" smtClean="0"/>
              <a:t>Today we will use Stampede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80"/>
            <a:ext cx="8191532" cy="1143000"/>
          </a:xfrm>
        </p:spPr>
        <p:txBody>
          <a:bodyPr/>
          <a:lstStyle/>
          <a:p>
            <a:r>
              <a:rPr lang="en-US" dirty="0" smtClean="0"/>
              <a:t>Supercomputer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8420"/>
            <a:ext cx="8191533" cy="435026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Climate modeling</a:t>
            </a:r>
          </a:p>
          <a:p>
            <a:r>
              <a:rPr lang="en-US" sz="3000" dirty="0" smtClean="0"/>
              <a:t>Predict seismic activity</a:t>
            </a:r>
          </a:p>
          <a:p>
            <a:r>
              <a:rPr lang="en-US" sz="3000" dirty="0" smtClean="0"/>
              <a:t>Forecast hurricanes</a:t>
            </a:r>
          </a:p>
          <a:p>
            <a:r>
              <a:rPr lang="en-US" sz="3000" dirty="0" smtClean="0"/>
              <a:t>Mapping the universe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61640"/>
            <a:ext cx="7659687" cy="11684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2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Modules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9333" y="1314848"/>
            <a:ext cx="8794750" cy="4973842"/>
          </a:xfrm>
        </p:spPr>
        <p:txBody>
          <a:bodyPr>
            <a:normAutofit/>
          </a:bodyPr>
          <a:lstStyle/>
          <a:p>
            <a:r>
              <a:rPr lang="en-US" b="1" dirty="0" smtClean="0"/>
              <a:t>Log in:</a:t>
            </a:r>
            <a:endParaRPr lang="en-US" b="1" dirty="0"/>
          </a:p>
          <a:p>
            <a:pPr lvl="1"/>
            <a:r>
              <a:rPr lang="en-US" dirty="0" smtClean="0">
                <a:cs typeface="Helvetica Neue"/>
              </a:rPr>
              <a:t>Login to XSEDE User Portal (</a:t>
            </a:r>
            <a:r>
              <a:rPr lang="en-US" dirty="0" err="1" smtClean="0">
                <a:cs typeface="Helvetica Neue"/>
              </a:rPr>
              <a:t>portal.xsede.org</a:t>
            </a:r>
            <a:r>
              <a:rPr lang="en-US" dirty="0">
                <a:cs typeface="Helvetica Neue"/>
              </a:rPr>
              <a:t>)</a:t>
            </a:r>
            <a:r>
              <a:rPr lang="en-US" dirty="0" smtClean="0">
                <a:cs typeface="Helvetica Neue"/>
              </a:rPr>
              <a:t> </a:t>
            </a:r>
          </a:p>
          <a:p>
            <a:pPr lvl="1"/>
            <a:r>
              <a:rPr lang="en-US" dirty="0" smtClean="0">
                <a:cs typeface="Helvetica Neue"/>
              </a:rPr>
              <a:t>Go to accounts and access specific machines from User </a:t>
            </a:r>
          </a:p>
          <a:p>
            <a:pPr lvl="1"/>
            <a:r>
              <a:rPr lang="en-US" dirty="0" smtClean="0">
                <a:cs typeface="Helvetica Neue"/>
              </a:rPr>
              <a:t>Can also access from command </a:t>
            </a:r>
            <a:r>
              <a:rPr lang="en-US" dirty="0" smtClean="0">
                <a:cs typeface="Helvetica Neue"/>
              </a:rPr>
              <a:t>line</a:t>
            </a:r>
          </a:p>
          <a:p>
            <a:pPr marL="411480" lvl="1" indent="0">
              <a:buNone/>
            </a:pPr>
            <a:r>
              <a:rPr lang="en-US" dirty="0" smtClean="0">
                <a:cs typeface="Helvetica Neue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ssh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username@stampede.tacc.xsede.org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Helvetica Neue"/>
              </a:rPr>
              <a:t>Talk to Campus Champion about getting accounts</a:t>
            </a:r>
          </a:p>
          <a:p>
            <a:pPr lvl="1"/>
            <a:endParaRPr lang="en-US" dirty="0" smtClean="0">
              <a:solidFill>
                <a:srgbClr val="2F2B20"/>
              </a:solidFill>
              <a:latin typeface="Courier"/>
              <a:cs typeface="Courier"/>
            </a:endParaRPr>
          </a:p>
          <a:p>
            <a:r>
              <a:rPr lang="en-US" b="1" dirty="0" smtClean="0"/>
              <a:t>List and load modules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module list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module avail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module load </a:t>
            </a:r>
            <a:r>
              <a:rPr lang="en-US" dirty="0" err="1" smtClean="0">
                <a:latin typeface="Courier"/>
                <a:cs typeface="Courier"/>
              </a:rPr>
              <a:t>netcdf</a:t>
            </a:r>
            <a:r>
              <a:rPr lang="en-US" dirty="0" smtClean="0">
                <a:latin typeface="Courier"/>
                <a:cs typeface="Courier"/>
              </a:rPr>
              <a:t>/4.2.1.1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module load </a:t>
            </a:r>
            <a:r>
              <a:rPr lang="en-US" dirty="0" err="1" smtClean="0">
                <a:latin typeface="Courier"/>
                <a:cs typeface="Courier"/>
              </a:rPr>
              <a:t>ncview</a:t>
            </a:r>
            <a:r>
              <a:rPr lang="en-US" dirty="0" smtClean="0">
                <a:latin typeface="Courier"/>
                <a:cs typeface="Courier"/>
              </a:rPr>
              <a:t>/2.1.1</a:t>
            </a:r>
            <a:endParaRPr lang="en-US" dirty="0" smtClean="0">
              <a:latin typeface="Courier"/>
              <a:cs typeface="Courier"/>
            </a:endParaRPr>
          </a:p>
          <a:p>
            <a:pPr marL="411480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2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61640"/>
            <a:ext cx="7659687" cy="1168400"/>
          </a:xfrm>
        </p:spPr>
        <p:txBody>
          <a:bodyPr>
            <a:normAutofit/>
          </a:bodyPr>
          <a:lstStyle/>
          <a:p>
            <a:r>
              <a:rPr lang="en-US" dirty="0" smtClean="0"/>
              <a:t>Data STORAGE and TRANSFER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164"/>
            <a:ext cx="8623230" cy="1143000"/>
          </a:xfrm>
        </p:spPr>
        <p:txBody>
          <a:bodyPr/>
          <a:lstStyle/>
          <a:p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Today we will discuss:</a:t>
            </a:r>
          </a:p>
          <a:p>
            <a:pPr lvl="1"/>
            <a:r>
              <a:rPr lang="en-US" sz="2600" dirty="0" smtClean="0"/>
              <a:t>Who Research Computing is</a:t>
            </a:r>
          </a:p>
          <a:p>
            <a:pPr lvl="1"/>
            <a:r>
              <a:rPr lang="en-US" sz="2600" dirty="0" smtClean="0"/>
              <a:t>Resources provided</a:t>
            </a:r>
          </a:p>
          <a:p>
            <a:pPr lvl="1"/>
            <a:r>
              <a:rPr lang="en-US" sz="2600" dirty="0" smtClean="0"/>
              <a:t>Accessing resources - Stampede</a:t>
            </a:r>
          </a:p>
          <a:p>
            <a:pPr lvl="1"/>
            <a:r>
              <a:rPr lang="en-US" sz="2600" dirty="0" smtClean="0"/>
              <a:t>Data Storage and access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4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Spaces - Stampede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Home </a:t>
            </a:r>
            <a:r>
              <a:rPr lang="en-US" b="1" dirty="0"/>
              <a:t>Directories</a:t>
            </a:r>
          </a:p>
          <a:p>
            <a:pPr lvl="1"/>
            <a:r>
              <a:rPr lang="en-US" dirty="0" smtClean="0"/>
              <a:t>Store source code</a:t>
            </a:r>
          </a:p>
          <a:p>
            <a:pPr lvl="1"/>
            <a:r>
              <a:rPr lang="en-US" dirty="0" smtClean="0"/>
              <a:t>Not for direct computation</a:t>
            </a:r>
            <a:endParaRPr lang="en-US" dirty="0"/>
          </a:p>
          <a:p>
            <a:pPr lvl="1"/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GB </a:t>
            </a:r>
            <a:r>
              <a:rPr lang="en-US" dirty="0" smtClean="0"/>
              <a:t>quota on stampede</a:t>
            </a:r>
          </a:p>
          <a:p>
            <a:pPr lvl="1"/>
            <a:r>
              <a:rPr lang="en-US" dirty="0" smtClean="0"/>
              <a:t>Backed up</a:t>
            </a:r>
            <a:endParaRPr lang="en-US" dirty="0"/>
          </a:p>
          <a:p>
            <a:r>
              <a:rPr lang="en-US" b="1" dirty="0" smtClean="0"/>
              <a:t>$WORK Space</a:t>
            </a:r>
            <a:endParaRPr lang="en-US" b="1" dirty="0"/>
          </a:p>
          <a:p>
            <a:pPr lvl="1"/>
            <a:r>
              <a:rPr lang="en-US" dirty="0"/>
              <a:t>400 GB </a:t>
            </a:r>
            <a:r>
              <a:rPr lang="en-US" dirty="0" smtClean="0"/>
              <a:t>quota</a:t>
            </a:r>
          </a:p>
          <a:p>
            <a:pPr lvl="1"/>
            <a:r>
              <a:rPr lang="en-US" dirty="0" smtClean="0"/>
              <a:t>Start job runs from here</a:t>
            </a:r>
            <a:endParaRPr lang="en-US" dirty="0" smtClean="0"/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Not backed up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0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6372"/>
            <a:ext cx="8191532" cy="1143000"/>
          </a:xfrm>
        </p:spPr>
        <p:txBody>
          <a:bodyPr/>
          <a:lstStyle/>
          <a:p>
            <a:r>
              <a:rPr lang="en-US" dirty="0" smtClean="0"/>
              <a:t>Storage Spaces – Stampede – Continued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1700414"/>
            <a:ext cx="8191533" cy="458827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Lustre</a:t>
            </a:r>
            <a:r>
              <a:rPr lang="en-US" b="1" dirty="0" smtClean="0"/>
              <a:t> </a:t>
            </a:r>
            <a:r>
              <a:rPr lang="en-US" b="1" dirty="0"/>
              <a:t>Parallel Scratch </a:t>
            </a:r>
            <a:r>
              <a:rPr lang="en-US" b="1" dirty="0" err="1"/>
              <a:t>Filesystem</a:t>
            </a:r>
            <a:endParaRPr lang="en-US" b="1" dirty="0"/>
          </a:p>
          <a:p>
            <a:pPr lvl="1"/>
            <a:r>
              <a:rPr lang="en-US" dirty="0" smtClean="0"/>
              <a:t>8.5 PB</a:t>
            </a:r>
          </a:p>
          <a:p>
            <a:pPr lvl="1"/>
            <a:r>
              <a:rPr lang="en-US" dirty="0" smtClean="0"/>
              <a:t>Output from running jobs should go here</a:t>
            </a:r>
            <a:endParaRPr lang="en-US" dirty="0" smtClean="0"/>
          </a:p>
          <a:p>
            <a:pPr lvl="1"/>
            <a:r>
              <a:rPr lang="en-US" dirty="0" smtClean="0"/>
              <a:t>Store large </a:t>
            </a:r>
            <a:r>
              <a:rPr lang="en-US" dirty="0" smtClean="0"/>
              <a:t>files briefly</a:t>
            </a:r>
            <a:endParaRPr lang="en-US" dirty="0" smtClean="0"/>
          </a:p>
          <a:p>
            <a:pPr lvl="1"/>
            <a:r>
              <a:rPr lang="en-US" dirty="0" smtClean="0"/>
              <a:t>Files purged after 10 days</a:t>
            </a: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5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Keeping </a:t>
            </a:r>
            <a:r>
              <a:rPr lang="en-US" dirty="0" err="1" smtClean="0">
                <a:latin typeface="Tahoma"/>
                <a:cs typeface="Tahoma"/>
              </a:rPr>
              <a:t>Lustre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smtClean="0">
                <a:latin typeface="Tahoma"/>
                <a:cs typeface="Tahoma"/>
              </a:rPr>
              <a:t>Happy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Janus </a:t>
            </a:r>
            <a:r>
              <a:rPr lang="en-US" sz="2800" dirty="0" err="1" smtClean="0"/>
              <a:t>Lustre</a:t>
            </a:r>
            <a:r>
              <a:rPr lang="en-US" sz="2800" dirty="0" smtClean="0"/>
              <a:t> is tuned for large parallel I/O operations.</a:t>
            </a:r>
          </a:p>
          <a:p>
            <a:r>
              <a:rPr lang="en-US" sz="2800" dirty="0" smtClean="0"/>
              <a:t>Creating, reading, writing, or removing many small files simultaneously can cause performance problems.</a:t>
            </a:r>
          </a:p>
          <a:p>
            <a:r>
              <a:rPr lang="en-US" sz="2800" dirty="0" smtClean="0"/>
              <a:t>Don’t put more than 10,000 files in a single directory.</a:t>
            </a:r>
          </a:p>
          <a:p>
            <a:r>
              <a:rPr lang="en-US" sz="2800" dirty="0" smtClean="0"/>
              <a:t>Avoid “</a:t>
            </a:r>
            <a:r>
              <a:rPr lang="en-US" sz="2800" dirty="0" err="1" smtClean="0"/>
              <a:t>ls</a:t>
            </a:r>
            <a:r>
              <a:rPr lang="en-US" sz="2800" dirty="0" smtClean="0"/>
              <a:t> –l” in a large directory.</a:t>
            </a:r>
          </a:p>
          <a:p>
            <a:r>
              <a:rPr lang="en-US" sz="2800" dirty="0" smtClean="0"/>
              <a:t>Avoid shell wildcard expansions ( * ) in large directories.</a:t>
            </a:r>
          </a:p>
          <a:p>
            <a:pPr marL="114300" indent="0">
              <a:buNone/>
            </a:pPr>
            <a:endParaRPr lang="en-US" sz="2200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9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6" y="16163"/>
            <a:ext cx="9004604" cy="1346917"/>
          </a:xfrm>
        </p:spPr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Data Repositories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17976"/>
            <a:ext cx="8191533" cy="4770714"/>
          </a:xfrm>
        </p:spPr>
        <p:txBody>
          <a:bodyPr>
            <a:normAutofit/>
          </a:bodyPr>
          <a:lstStyle/>
          <a:p>
            <a:r>
              <a:rPr lang="en-US" dirty="0" smtClean="0"/>
              <a:t>New initiatives from funding agencies to make data publicly available</a:t>
            </a:r>
          </a:p>
          <a:p>
            <a:r>
              <a:rPr lang="en-US" dirty="0" smtClean="0"/>
              <a:t>Recent push in development of data repositories across the globe</a:t>
            </a:r>
          </a:p>
          <a:p>
            <a:r>
              <a:rPr lang="en-US" dirty="0" smtClean="0"/>
              <a:t>Wide range – for geosciences:</a:t>
            </a:r>
          </a:p>
          <a:p>
            <a:pPr lvl="1"/>
            <a:r>
              <a:rPr lang="en-US" dirty="0" smtClean="0"/>
              <a:t>National Water Information System</a:t>
            </a:r>
          </a:p>
          <a:p>
            <a:pPr lvl="1"/>
            <a:r>
              <a:rPr lang="en-US" dirty="0" smtClean="0"/>
              <a:t>Earth Resources Observation and Science</a:t>
            </a:r>
          </a:p>
          <a:p>
            <a:pPr lvl="1"/>
            <a:r>
              <a:rPr lang="en-US" dirty="0" smtClean="0"/>
              <a:t>South Florida Information Access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://www.usgs.gov/datamanagement/preserve/</a:t>
            </a:r>
            <a:r>
              <a:rPr lang="en-US" dirty="0" smtClean="0">
                <a:hlinkClick r:id="rId2"/>
              </a:rPr>
              <a:t>repositories.php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5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6" y="16163"/>
            <a:ext cx="9004604" cy="1346917"/>
          </a:xfrm>
        </p:spPr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Research Data Storage: </a:t>
            </a:r>
            <a:r>
              <a:rPr lang="en-US" dirty="0" err="1" smtClean="0">
                <a:latin typeface="Tahoma"/>
                <a:cs typeface="Tahoma"/>
              </a:rPr>
              <a:t>PetaLibrary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17976"/>
            <a:ext cx="8191533" cy="4770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NSF Major Research Instrumentation grant</a:t>
            </a:r>
          </a:p>
          <a:p>
            <a:r>
              <a:rPr lang="en-US" sz="2800" dirty="0" smtClean="0"/>
              <a:t>Long term storage option</a:t>
            </a:r>
          </a:p>
          <a:p>
            <a:r>
              <a:rPr lang="en-US" sz="2800" dirty="0" smtClean="0"/>
              <a:t>Keep data on spinning disk or tape</a:t>
            </a:r>
          </a:p>
          <a:p>
            <a:r>
              <a:rPr lang="en-US" sz="2800" dirty="0" smtClean="0"/>
              <a:t>Provide </a:t>
            </a:r>
            <a:r>
              <a:rPr lang="en-US" sz="2800" dirty="0"/>
              <a:t>expertise and services around this storage</a:t>
            </a:r>
          </a:p>
          <a:p>
            <a:pPr lvl="1"/>
            <a:r>
              <a:rPr lang="en-US" sz="2800" dirty="0" smtClean="0"/>
              <a:t>Data management</a:t>
            </a:r>
          </a:p>
          <a:p>
            <a:pPr lvl="1"/>
            <a:r>
              <a:rPr lang="en-US" sz="2800" dirty="0" smtClean="0"/>
              <a:t>Consulting</a:t>
            </a:r>
          </a:p>
          <a:p>
            <a:r>
              <a:rPr lang="en-US" sz="2800" dirty="0"/>
              <a:t>No HIPAA, </a:t>
            </a:r>
            <a:r>
              <a:rPr lang="en-US" sz="2800" dirty="0" smtClean="0"/>
              <a:t>FERPA </a:t>
            </a:r>
            <a:r>
              <a:rPr lang="en-US" sz="2800" dirty="0"/>
              <a:t>data</a:t>
            </a:r>
          </a:p>
          <a:p>
            <a:r>
              <a:rPr lang="en-US" sz="2800" dirty="0"/>
              <a:t>Infrastructure guaranteed for 5 years</a:t>
            </a:r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7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US" dirty="0" smtClean="0"/>
              <a:t>Data Sharing and Transfers</a:t>
            </a:r>
            <a:endParaRPr lang="en-US" i="0" u="none" strike="noStrike" cap="none" baseline="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98484"/>
              <a:buFont typeface="Arial"/>
              <a:buChar char="•"/>
            </a:pPr>
            <a:r>
              <a:rPr lang="en-US" sz="2800" b="1" i="1" dirty="0" smtClean="0"/>
              <a:t>Globus </a:t>
            </a:r>
            <a:r>
              <a:rPr lang="en-US" sz="2800" b="1" i="1" dirty="0"/>
              <a:t>tools</a:t>
            </a:r>
            <a:r>
              <a:rPr lang="en-US" sz="2800" dirty="0"/>
              <a:t>: Globus Online and </a:t>
            </a:r>
            <a:r>
              <a:rPr lang="en-US" sz="2800" dirty="0" err="1" smtClean="0"/>
              <a:t>gridftp</a:t>
            </a:r>
            <a:endParaRPr lang="en-US" sz="2800" dirty="0" smtClean="0"/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r>
              <a:rPr lang="en-US" sz="2800" dirty="0" smtClean="0">
                <a:hlinkClick r:id="rId3"/>
              </a:rPr>
              <a:t>https://www.globus.org</a:t>
            </a:r>
            <a:endParaRPr lang="en-US" sz="2800" dirty="0"/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r>
              <a:rPr lang="en-US" sz="2800" dirty="0" smtClean="0"/>
              <a:t>Web-mediated drag-and-drop transfers</a:t>
            </a:r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r>
              <a:rPr lang="en-US" sz="2800" dirty="0" smtClean="0"/>
              <a:t>Extremely efficient for large transfers to distant locations</a:t>
            </a:r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r>
              <a:rPr lang="en-US" sz="2800" dirty="0" smtClean="0"/>
              <a:t>Easier </a:t>
            </a:r>
            <a:r>
              <a:rPr lang="en-US" sz="2800" dirty="0"/>
              <a:t>external </a:t>
            </a:r>
            <a:r>
              <a:rPr lang="en-US" sz="2800" dirty="0" smtClean="0"/>
              <a:t>access </a:t>
            </a:r>
            <a:r>
              <a:rPr lang="en-US" sz="2800" dirty="0" smtClean="0"/>
              <a:t>for </a:t>
            </a:r>
            <a:r>
              <a:rPr lang="en-US" sz="2800" dirty="0" smtClean="0"/>
              <a:t>collaborators</a:t>
            </a:r>
            <a:endParaRPr lang="en-US" sz="2800" dirty="0"/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98484"/>
              <a:buFont typeface="Arial"/>
              <a:buChar char="•"/>
            </a:pPr>
            <a:r>
              <a:rPr lang="en-US" sz="2800" b="1" i="1" dirty="0" smtClean="0"/>
              <a:t>SSH</a:t>
            </a:r>
            <a:r>
              <a:rPr lang="en-US" sz="2800" dirty="0"/>
              <a:t>: </a:t>
            </a:r>
            <a:r>
              <a:rPr lang="en-US" sz="2800" dirty="0" err="1"/>
              <a:t>scp</a:t>
            </a:r>
            <a:r>
              <a:rPr lang="en-US" sz="2800" dirty="0"/>
              <a:t>, </a:t>
            </a:r>
            <a:r>
              <a:rPr lang="en-US" sz="2800" dirty="0" err="1"/>
              <a:t>sftp</a:t>
            </a:r>
            <a:r>
              <a:rPr lang="en-US" sz="2800" dirty="0"/>
              <a:t>, </a:t>
            </a:r>
            <a:r>
              <a:rPr lang="en-US" sz="2800" dirty="0" err="1"/>
              <a:t>rsync</a:t>
            </a:r>
            <a:endParaRPr lang="en-US" sz="2800" dirty="0"/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r>
              <a:rPr lang="en-US" sz="2800" dirty="0"/>
              <a:t>Adequate for smaller </a:t>
            </a:r>
            <a:r>
              <a:rPr lang="en-US" sz="2800" dirty="0" smtClean="0"/>
              <a:t>transfers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386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 to come after presentations!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Peter.Ruprecht@colorado.edu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164"/>
            <a:ext cx="8623230" cy="1143000"/>
          </a:xfrm>
        </p:spPr>
        <p:txBody>
          <a:bodyPr/>
          <a:lstStyle/>
          <a:p>
            <a:r>
              <a:rPr lang="en-US" sz="4000" dirty="0" smtClean="0"/>
              <a:t>What does Research Computing do?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manage </a:t>
            </a:r>
          </a:p>
          <a:p>
            <a:pPr lvl="1"/>
            <a:r>
              <a:rPr lang="en-US" sz="2400" dirty="0" smtClean="0"/>
              <a:t>Shared large scale compute resources</a:t>
            </a:r>
          </a:p>
          <a:p>
            <a:pPr lvl="1"/>
            <a:r>
              <a:rPr lang="en-US" sz="2400" dirty="0" smtClean="0"/>
              <a:t>Large scale storage</a:t>
            </a:r>
          </a:p>
          <a:p>
            <a:pPr lvl="1"/>
            <a:r>
              <a:rPr lang="en-US" sz="2400" dirty="0" smtClean="0"/>
              <a:t>High-speed network without firewalls – </a:t>
            </a:r>
            <a:r>
              <a:rPr lang="en-US" sz="2400" dirty="0" err="1" smtClean="0"/>
              <a:t>ScienceDMZ</a:t>
            </a:r>
            <a:endParaRPr lang="en-US" sz="2400" dirty="0" smtClean="0"/>
          </a:p>
          <a:p>
            <a:pPr lvl="1"/>
            <a:r>
              <a:rPr lang="en-US" sz="2400" dirty="0" smtClean="0"/>
              <a:t>Software and tools</a:t>
            </a:r>
          </a:p>
          <a:p>
            <a:r>
              <a:rPr lang="en-US" sz="2800" dirty="0" smtClean="0"/>
              <a:t>We provide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onsulting support for building scientific workflows on the RC platform</a:t>
            </a:r>
          </a:p>
          <a:p>
            <a:pPr lvl="1"/>
            <a:r>
              <a:rPr lang="en-US" sz="2400" dirty="0" smtClean="0"/>
              <a:t>Training</a:t>
            </a:r>
          </a:p>
          <a:p>
            <a:pPr lvl="1"/>
            <a:r>
              <a:rPr lang="en-US" sz="2400" dirty="0" smtClean="0"/>
              <a:t>Data management support in collaboration with the Libraries</a:t>
            </a:r>
            <a:endParaRPr lang="en-US" sz="2400" dirty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8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4333"/>
            <a:ext cx="8623230" cy="1143000"/>
          </a:xfrm>
        </p:spPr>
        <p:txBody>
          <a:bodyPr/>
          <a:lstStyle/>
          <a:p>
            <a:r>
              <a:rPr lang="en-US" sz="4000" dirty="0" smtClean="0"/>
              <a:t>How </a:t>
            </a:r>
            <a:r>
              <a:rPr lang="en-US" sz="4000" dirty="0" smtClean="0"/>
              <a:t>Does CU-RC </a:t>
            </a:r>
            <a:r>
              <a:rPr lang="en-US" sz="4000" dirty="0" smtClean="0"/>
              <a:t>Compare to </a:t>
            </a:r>
            <a:r>
              <a:rPr lang="en-US" sz="4000" dirty="0" smtClean="0"/>
              <a:t>Other HPC </a:t>
            </a:r>
            <a:r>
              <a:rPr lang="en-US" sz="4000" dirty="0" smtClean="0"/>
              <a:t>Centers?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78"/>
            <a:ext cx="8191533" cy="44171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Generally, we’re a bit smaller than most supercomputing centers!</a:t>
            </a:r>
          </a:p>
          <a:p>
            <a:r>
              <a:rPr lang="en-US" sz="2800" dirty="0" smtClean="0"/>
              <a:t>Staff of ~10-15 (including students)</a:t>
            </a:r>
          </a:p>
          <a:p>
            <a:r>
              <a:rPr lang="en-US" sz="2800" dirty="0" smtClean="0"/>
              <a:t>Operate the Janus supercomputer, a large data repository, and other large scale computing resources</a:t>
            </a:r>
          </a:p>
          <a:p>
            <a:r>
              <a:rPr lang="en-US" sz="2800" dirty="0" smtClean="0"/>
              <a:t>Have 700 users across 30 institutes and departments on campus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6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085347"/>
            <a:ext cx="7659687" cy="1168400"/>
          </a:xfrm>
        </p:spPr>
        <p:txBody>
          <a:bodyPr/>
          <a:lstStyle/>
          <a:p>
            <a:r>
              <a:rPr lang="en-US" dirty="0" smtClean="0"/>
              <a:t>Supercomputer resources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722313" y="3211178"/>
            <a:ext cx="6135687" cy="16335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</a:t>
            </a:r>
            <a:r>
              <a:rPr lang="en-US" sz="2800" dirty="0" smtClean="0"/>
              <a:t> supercomputers are </a:t>
            </a:r>
            <a:r>
              <a:rPr lang="en-US" sz="2800" dirty="0" smtClean="0"/>
              <a:t>one large computer made up of many smaller computers and </a:t>
            </a:r>
            <a:r>
              <a:rPr lang="en-US" sz="2800" dirty="0" smtClean="0"/>
              <a:t>processors – a “cluster”</a:t>
            </a:r>
            <a:endParaRPr lang="en-US" sz="2800" dirty="0" smtClean="0"/>
          </a:p>
          <a:p>
            <a:r>
              <a:rPr lang="en-US" sz="2800" dirty="0" smtClean="0"/>
              <a:t>With a supercomputer, all these different computers talk to each other through a communications network</a:t>
            </a:r>
          </a:p>
          <a:p>
            <a:pPr lvl="1"/>
            <a:r>
              <a:rPr lang="en-US" sz="2800" dirty="0" smtClean="0"/>
              <a:t>On </a:t>
            </a:r>
            <a:r>
              <a:rPr lang="en-US" sz="2800" dirty="0" smtClean="0"/>
              <a:t>Janus and Stampede </a:t>
            </a:r>
            <a:r>
              <a:rPr lang="en-US" sz="2800" dirty="0" smtClean="0"/>
              <a:t>– </a:t>
            </a:r>
            <a:r>
              <a:rPr lang="en-US" sz="2800" dirty="0" err="1" smtClean="0"/>
              <a:t>InfiniBand</a:t>
            </a:r>
            <a:endParaRPr lang="en-US" sz="2800" dirty="0" smtClean="0"/>
          </a:p>
          <a:p>
            <a:r>
              <a:rPr lang="en-US" sz="2800" dirty="0" smtClean="0"/>
              <a:t>Each different computer is called a </a:t>
            </a:r>
            <a:r>
              <a:rPr lang="en-US" sz="2800" b="1" dirty="0" smtClean="0"/>
              <a:t>node</a:t>
            </a:r>
            <a:endParaRPr lang="en-US" sz="2800" dirty="0" smtClean="0"/>
          </a:p>
          <a:p>
            <a:r>
              <a:rPr lang="en-US" sz="2800" dirty="0" smtClean="0"/>
              <a:t>Each node has processors/cores</a:t>
            </a:r>
          </a:p>
          <a:p>
            <a:pPr lvl="1"/>
            <a:r>
              <a:rPr lang="en-US" sz="2800" dirty="0" smtClean="0"/>
              <a:t>Carry out the instructions of the computer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Supercomputers give you the opportunity to solve problems that are too complex for the desktop</a:t>
            </a:r>
          </a:p>
          <a:p>
            <a:pPr lvl="1"/>
            <a:r>
              <a:rPr lang="en-US" sz="3000" dirty="0" smtClean="0"/>
              <a:t>Might take hours, days, weeks, months, years </a:t>
            </a:r>
          </a:p>
          <a:p>
            <a:pPr lvl="1"/>
            <a:r>
              <a:rPr lang="en-US" sz="3000" dirty="0" smtClean="0"/>
              <a:t>If you use a supercomputer, might only take minutes, hours, days, or weeks</a:t>
            </a:r>
          </a:p>
          <a:p>
            <a:r>
              <a:rPr lang="en-US" sz="3000" dirty="0"/>
              <a:t>U</a:t>
            </a:r>
            <a:r>
              <a:rPr lang="en-US" sz="3000" dirty="0" smtClean="0"/>
              <a:t>seful for problems that require large amounts of memory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9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984" y="1159164"/>
            <a:ext cx="629240" cy="497384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7200" dirty="0" smtClean="0"/>
              <a:t>≈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macbookp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1727729"/>
            <a:ext cx="4210188" cy="3054993"/>
          </a:xfrm>
          <a:prstGeom prst="rect">
            <a:avLst/>
          </a:prstGeom>
        </p:spPr>
      </p:pic>
      <p:pic>
        <p:nvPicPr>
          <p:cNvPr id="9" name="Picture 8" descr="google-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2" y="1727729"/>
            <a:ext cx="3377049" cy="32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2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136" y="1159164"/>
            <a:ext cx="629240" cy="497384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7200" dirty="0" smtClean="0"/>
              <a:t>≈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0" y="2179852"/>
            <a:ext cx="2997870" cy="2997870"/>
          </a:xfrm>
          <a:prstGeom prst="rect">
            <a:avLst/>
          </a:prstGeom>
        </p:spPr>
      </p:pic>
      <p:pic>
        <p:nvPicPr>
          <p:cNvPr id="8" name="Picture 7" descr="indy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45" y="2299853"/>
            <a:ext cx="3945402" cy="2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rc-template.potx</Template>
  <TotalTime>21992</TotalTime>
  <Words>1641</Words>
  <Application>Microsoft Macintosh PowerPoint</Application>
  <PresentationFormat>On-screen Show (4:3)</PresentationFormat>
  <Paragraphs>327</Paragraphs>
  <Slides>26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rc-template</vt:lpstr>
      <vt:lpstr>1_Custom Design</vt:lpstr>
      <vt:lpstr>Custom Design</vt:lpstr>
      <vt:lpstr>How to Use a Supercomputer  </vt:lpstr>
      <vt:lpstr>Outline</vt:lpstr>
      <vt:lpstr>What does Research Computing do?</vt:lpstr>
      <vt:lpstr>How Does CU-RC Compare to Other HPC Centers?</vt:lpstr>
      <vt:lpstr>Supercomputer resources</vt:lpstr>
      <vt:lpstr>What Is a Supercomputer?</vt:lpstr>
      <vt:lpstr>Why Use a Supercomputer?</vt:lpstr>
      <vt:lpstr>Computers and Cars - Analogy</vt:lpstr>
      <vt:lpstr>Computers and Cars - Analogy</vt:lpstr>
      <vt:lpstr>World’s Fastest Supercomputers</vt:lpstr>
      <vt:lpstr>What Does It Mean to Be Fast?</vt:lpstr>
      <vt:lpstr>Stampede</vt:lpstr>
      <vt:lpstr>Stampede</vt:lpstr>
      <vt:lpstr>Stampede</vt:lpstr>
      <vt:lpstr>Supercomputing Resources</vt:lpstr>
      <vt:lpstr>Supercomputer Applications</vt:lpstr>
      <vt:lpstr>EXAMPLE</vt:lpstr>
      <vt:lpstr>Login and Modules example</vt:lpstr>
      <vt:lpstr>Data STORAGE and TRANSFER</vt:lpstr>
      <vt:lpstr>Storage Spaces - Stampede</vt:lpstr>
      <vt:lpstr>Storage Spaces – Stampede – Continued </vt:lpstr>
      <vt:lpstr>Keeping Lustre Happy</vt:lpstr>
      <vt:lpstr>Data Repositories</vt:lpstr>
      <vt:lpstr>Research Data Storage: PetaLibrary</vt:lpstr>
      <vt:lpstr>Data Sharing and Transfers</vt:lpstr>
      <vt:lpstr>Questions?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Hauser</dc:creator>
  <cp:lastModifiedBy>Peter Ruprecht</cp:lastModifiedBy>
  <cp:revision>282</cp:revision>
  <cp:lastPrinted>2014-06-02T18:32:05Z</cp:lastPrinted>
  <dcterms:created xsi:type="dcterms:W3CDTF">2010-10-20T17:30:19Z</dcterms:created>
  <dcterms:modified xsi:type="dcterms:W3CDTF">2014-07-29T02:38:51Z</dcterms:modified>
</cp:coreProperties>
</file>