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7" r:id="rId2"/>
  </p:sldMasterIdLst>
  <p:notesMasterIdLst>
    <p:notesMasterId r:id="rId32"/>
  </p:notesMasterIdLst>
  <p:sldIdLst>
    <p:sldId id="494" r:id="rId3"/>
    <p:sldId id="503" r:id="rId4"/>
    <p:sldId id="535" r:id="rId5"/>
    <p:sldId id="536" r:id="rId6"/>
    <p:sldId id="537" r:id="rId7"/>
    <p:sldId id="538" r:id="rId8"/>
    <p:sldId id="539" r:id="rId9"/>
    <p:sldId id="540" r:id="rId10"/>
    <p:sldId id="510" r:id="rId11"/>
    <p:sldId id="541" r:id="rId12"/>
    <p:sldId id="542" r:id="rId13"/>
    <p:sldId id="543" r:id="rId14"/>
    <p:sldId id="544" r:id="rId15"/>
    <p:sldId id="545" r:id="rId16"/>
    <p:sldId id="546" r:id="rId17"/>
    <p:sldId id="511" r:id="rId18"/>
    <p:sldId id="547" r:id="rId19"/>
    <p:sldId id="548" r:id="rId20"/>
    <p:sldId id="549" r:id="rId21"/>
    <p:sldId id="550" r:id="rId22"/>
    <p:sldId id="551" r:id="rId23"/>
    <p:sldId id="552" r:id="rId24"/>
    <p:sldId id="512" r:id="rId25"/>
    <p:sldId id="553" r:id="rId26"/>
    <p:sldId id="554" r:id="rId27"/>
    <p:sldId id="555" r:id="rId28"/>
    <p:sldId id="556" r:id="rId29"/>
    <p:sldId id="557" r:id="rId30"/>
    <p:sldId id="534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9A2D35-E2C6-42AE-81C7-8912CF6D11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A803BF-D857-4B15-A87D-C8B73216C0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E99D81-CB13-4944-83C4-7326162E7286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C871304-4DAF-4D34-974D-7FF3D187A9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BCEB441-8318-405A-B74F-0C9AEF70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B11E7-586E-4A5B-8059-4E8864F08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42ABF-0817-4D20-B297-3C44FC8C4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1B025592-D899-4EAF-99F4-A66F0B9FD8B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21AA070-2CBD-4235-B83F-386BF32F23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E82292A-4A82-4E6A-A803-CB4F07583D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303409-3A7D-4CDB-B70C-15B796E470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901CE25B-898C-4F51-8353-90525F5BB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214FE4B0-3A41-45C8-A253-82C7340F10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93AB708-937C-45DF-A1F0-3283F0FE0E9C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8BED274-7D72-4DF3-BC06-1C6CA11EC443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A9EDBB10-BB34-4CA1-A226-63CDFB492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>
            <a:extLst>
              <a:ext uri="{FF2B5EF4-FFF2-40B4-BE49-F238E27FC236}">
                <a16:creationId xmlns:a16="http://schemas.microsoft.com/office/drawing/2014/main" id="{557C0CF9-6DEC-4062-BE80-C0107FBC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9488" y="3659188"/>
            <a:ext cx="2005012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2021/4/10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603797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128AB8C-B0C8-4257-9DBC-4B6DD6DCAB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78FDEEC-FE71-4BD5-9C0C-06A8D0FEE00D}" type="slidenum"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FF31653-17F8-4C43-97E6-C64A63AE9D0C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0528A28F-20D2-465F-B154-8FBD41CB0588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AF3BB9A-DD36-4292-9507-3726E5FABF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2D4936FD-32DE-48A3-B2EE-80B5FB9517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470F7A-3216-410D-AFEF-4708BC16C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8F35B623-1015-4A5E-8366-59F4DE6DA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F15387C-1A0B-48D0-B187-458254F3C1B6}"/>
              </a:ext>
            </a:extLst>
          </p:cNvPr>
          <p:cNvCxnSpPr>
            <a:cxnSpLocks/>
          </p:cNvCxnSpPr>
          <p:nvPr userDrawn="1"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903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6B72239-4B74-4A56-BB29-6B35AC6996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45697168-13D4-47DA-A878-666E91BF2B02}" type="slidenum"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CF3B19CF-598D-4EC9-991A-710618FEFB48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B6E662E5-35B3-4516-BC83-79EBEC231B7B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984978EF-5086-4D68-BC6E-6A0D543B02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57EEAEDD-6070-4665-A2AD-081CC92DF8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170C95-52FD-4B43-9257-098B95D8D2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E8ED771F-F196-416A-918C-10C85632F7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CFCE511-0B26-4391-B2C0-E151397B6857}"/>
              </a:ext>
            </a:extLst>
          </p:cNvPr>
          <p:cNvCxnSpPr>
            <a:cxnSpLocks/>
          </p:cNvCxnSpPr>
          <p:nvPr userDrawn="1"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08630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8157B307-73AD-4E60-8A4F-3C714F42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129201D5-8FA5-4057-9E8C-F660EBF70EB4}" type="slidenum">
              <a:rPr lang="en-US" altLang="zh-CN" sz="70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BC6B1DB-5AA3-4321-986F-5C73390B7C2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1B345A6E-36B1-404D-83FA-40DBA49F6D92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C10CAC2D-A316-49BC-AC04-086A5CB83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715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04EE1DE-4B49-44D1-90A3-08279151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715"/>
          </a:p>
        </p:txBody>
      </p:sp>
      <p:pic>
        <p:nvPicPr>
          <p:cNvPr id="10" name="图片 14">
            <a:extLst>
              <a:ext uri="{FF2B5EF4-FFF2-40B4-BE49-F238E27FC236}">
                <a16:creationId xmlns:a16="http://schemas.microsoft.com/office/drawing/2014/main" id="{0CAB9606-3C8C-4506-A1DA-2F0A93931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6273800"/>
            <a:ext cx="35099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2" y="1124046"/>
            <a:ext cx="11107601" cy="4987156"/>
          </a:xfrm>
        </p:spPr>
        <p:txBody>
          <a:bodyPr>
            <a:noAutofit/>
          </a:bodyPr>
          <a:lstStyle>
            <a:lvl1pPr marL="272114" indent="-272114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7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8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97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3549FB4-FAD5-494E-A4AE-7E94A1B801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952" dirty="0">
              <a:solidFill>
                <a:srgbClr val="FFFFFF"/>
              </a:solidFill>
              <a:latin typeface="+mn-lt"/>
              <a:ea typeface="+mn-ea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5BDF907B-B816-4C65-9284-70EAF428C8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DBEFF12A-3758-49D6-80F1-90A07950DD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3354488-50D6-47C3-87CA-438942E4D314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D0D503-3EAA-4B9A-8047-782F7D070C3B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17E59B9F-C0B7-4358-ADE4-076500212A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>
            <a:extLst>
              <a:ext uri="{FF2B5EF4-FFF2-40B4-BE49-F238E27FC236}">
                <a16:creationId xmlns:a16="http://schemas.microsoft.com/office/drawing/2014/main" id="{4EFB45EF-0C6A-4B5A-98F9-7678F474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CC46C85-3C37-424C-9B5A-A5444D988E86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60253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3014FD7-EF24-497B-9FC1-833DAFDC4D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0F5EB105-2145-4582-9EB4-78F93EF7B015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BC97BE81-FF98-4D84-B787-137ED9D504D8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FF57958-69CE-49EA-8CDC-26FF18EE9F56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34DCCAE-2F60-4CBC-AEF6-2EAA544C69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A540C624-682B-43D6-B9E6-A8120D27B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0A9588-B76A-456E-809D-FA3C49A35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5BEC56D1-1050-47A9-BEF2-8776BE5F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7CF8D49-AAE1-4A60-A1AD-8519C84C5C73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20621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7F63BF76-B29C-4832-92A4-DEF167D47E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BFDBDDD8-5824-4348-A091-EF512CFC7115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E96CFC0A-5ED2-4C62-9C2D-A731FB138286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4A4BE25A-D74C-432E-8B8B-56E33291B0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5AA903E-40EC-4564-AD84-6897C3735F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2B6FFB9A-5117-4AF2-821E-803AC9F6B6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B68F2A-9B2B-4661-B338-2F107C4723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412B4212-9459-45E8-84F5-F8A64AE7A3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3FFDA7-9542-4C93-9370-304C9EB8189F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8916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CC849-3CE8-4309-A424-7884A2CF14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952" dirty="0">
              <a:solidFill>
                <a:srgbClr val="FFFFFF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401A52-BE53-4FAD-AE63-F4033A38800C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34AD20BA-D095-4823-8AA6-A7A1A50549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AAB68DAB-FF6B-40CB-ABE9-4B281F762C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EFA516F-C18D-438E-A7AC-9DCBAB1A8E30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AFF846-8E6C-4B3A-A208-5B2948318529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B1374DB1-4CB0-4725-B664-A371A781F8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6">
            <a:extLst>
              <a:ext uri="{FF2B5EF4-FFF2-40B4-BE49-F238E27FC236}">
                <a16:creationId xmlns:a16="http://schemas.microsoft.com/office/drawing/2014/main" id="{8D760AEC-6128-4BC2-8DF1-F816A59AF5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25" y="4724400"/>
            <a:ext cx="18748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64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183E710-8116-4960-B79E-84CE446B11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E87DE0D-DF74-4C2D-851C-8C44EF1F09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B5B7FEF3-868C-48C3-AF2C-ABB423F6B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0F1553-13BE-4BC3-AC1D-F04D9015112B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AE9F213B-A646-493A-93AF-D06A23973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198AF2A-61EA-496A-97D3-F1AD13D3D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29327D3-119B-47A0-AE96-A2F58D322D7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53869783-3F73-4E1A-BD4C-DDEAD1E347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050A6A7F-9889-484F-8FAD-793AD8C28E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A9A966A-B8BE-45F4-8702-524487DA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CC3601-D98C-4BB2-B498-E925512B416D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C3D7EFB7-56AD-4B5E-A028-F66982A0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A24854E-EFDF-48B6-87B3-F6ED02CC6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1672D1E-78A9-43BA-9F5B-F5EE7C25580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tipdm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tipdm.com/pxdt/index.j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4">
            <a:extLst>
              <a:ext uri="{FF2B5EF4-FFF2-40B4-BE49-F238E27FC236}">
                <a16:creationId xmlns:a16="http://schemas.microsoft.com/office/drawing/2014/main" id="{64A0F8F8-145F-45FC-A453-D7C2E218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706688"/>
            <a:ext cx="6543675" cy="692150"/>
          </a:xfrm>
        </p:spPr>
        <p:txBody>
          <a:bodyPr/>
          <a:lstStyle/>
          <a:p>
            <a:r>
              <a:rPr lang="en-US" altLang="zh-CN"/>
              <a:t>R</a:t>
            </a:r>
            <a:r>
              <a:rPr lang="zh-CN" altLang="en-US"/>
              <a:t>语言概述</a:t>
            </a:r>
            <a:endParaRPr lang="zh-CN" altLang="en-US" b="0">
              <a:cs typeface="Times New Roman" panose="02020603050405020304" pitchFamily="18" charset="0"/>
            </a:endParaRPr>
          </a:p>
        </p:txBody>
      </p:sp>
      <p:sp>
        <p:nvSpPr>
          <p:cNvPr id="11267" name="文本框 2">
            <a:extLst>
              <a:ext uri="{FF2B5EF4-FFF2-40B4-BE49-F238E27FC236}">
                <a16:creationId xmlns:a16="http://schemas.microsoft.com/office/drawing/2014/main" id="{B31B8846-BEC8-4EDF-A8AB-E7195319A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3541713"/>
            <a:ext cx="1565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45A780-85D7-45EF-B5E6-DD91030A03A1}" type="datetime5"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 eaLnBrk="1" hangingPunct="1"/>
              <a:t>2021/4/10</a:t>
            </a:fld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>
            <a:extLst>
              <a:ext uri="{FF2B5EF4-FFF2-40B4-BE49-F238E27FC236}">
                <a16:creationId xmlns:a16="http://schemas.microsoft.com/office/drawing/2014/main" id="{F935EDA1-4735-419B-B85D-B084A155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en-US" altLang="zh-CN"/>
              <a:t>R</a:t>
            </a:r>
            <a:r>
              <a:rPr lang="zh-CN" altLang="en-US"/>
              <a:t>自身带的编辑器很不好用，因此可以寻找很多的替代方案，比如可以选择</a:t>
            </a:r>
            <a:r>
              <a:rPr lang="en-US" altLang="zh-CN"/>
              <a:t>Emacs</a:t>
            </a:r>
            <a:r>
              <a:rPr lang="zh-CN" altLang="en-US"/>
              <a:t>和</a:t>
            </a:r>
            <a:r>
              <a:rPr lang="en-US" altLang="zh-CN"/>
              <a:t>Vim</a:t>
            </a:r>
            <a:r>
              <a:rPr lang="zh-CN" altLang="en-US"/>
              <a:t>来替代。这里推荐</a:t>
            </a:r>
            <a:r>
              <a:rPr lang="en-US" altLang="zh-CN"/>
              <a:t>Rstudio</a:t>
            </a:r>
            <a:r>
              <a:rPr lang="zh-CN" altLang="en-US"/>
              <a:t>，它是专门用于</a:t>
            </a:r>
            <a:r>
              <a:rPr lang="en-US" altLang="zh-CN"/>
              <a:t>R</a:t>
            </a:r>
            <a:r>
              <a:rPr lang="zh-CN" altLang="en-US"/>
              <a:t>语言环境的</a:t>
            </a:r>
            <a:r>
              <a:rPr lang="en-US" altLang="zh-CN"/>
              <a:t>IDE</a:t>
            </a:r>
            <a:r>
              <a:rPr lang="zh-CN" altLang="en-US"/>
              <a:t>。</a:t>
            </a:r>
            <a:endParaRPr lang="en-US" altLang="zh-CN"/>
          </a:p>
          <a:p>
            <a:pPr marL="271463" indent="-271463"/>
            <a:r>
              <a:rPr lang="en-US" altLang="zh-CN"/>
              <a:t>Rstudio</a:t>
            </a:r>
            <a:r>
              <a:rPr lang="zh-CN" altLang="en-US"/>
              <a:t>可以从其官网</a:t>
            </a:r>
            <a:r>
              <a:rPr lang="en-US" altLang="zh-CN"/>
              <a:t>http://www.rstudio.com/</a:t>
            </a:r>
            <a:r>
              <a:rPr lang="zh-CN" altLang="en-US"/>
              <a:t>上免费下载安装。</a:t>
            </a:r>
          </a:p>
          <a:p>
            <a:pPr marL="271463" indent="-271463"/>
            <a:endParaRPr lang="zh-CN" altLang="en-US"/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0F5A1047-0666-487E-9AF0-E18179A80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Rstudio:</a:t>
            </a:r>
            <a:r>
              <a:rPr kumimoji="0" lang="zh-CN" altLang="en-US">
                <a:latin typeface="微软雅黑" panose="020B0503020204020204" pitchFamily="34" charset="-122"/>
              </a:rPr>
              <a:t>一个友好的编辑器</a:t>
            </a:r>
            <a:endParaRPr kumimoji="0" lang="zh-CN" altLang="en-US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2469DAF3-1A0B-4B15-A77C-B11BFC03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525713"/>
            <a:ext cx="709612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34E49CE-D013-46EA-B842-89360B3555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5563" y="1908175"/>
          <a:ext cx="9029700" cy="420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811">
                <a:tc>
                  <a:txBody>
                    <a:bodyPr/>
                    <a:lstStyle/>
                    <a:p>
                      <a:pPr indent="1606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函数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tc>
                  <a:txBody>
                    <a:bodyPr/>
                    <a:lstStyle/>
                    <a:p>
                      <a:pPr indent="1606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功能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68"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help.start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打开帮助文档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help("plot")</a:t>
                      </a:r>
                      <a:r>
                        <a:rPr lang="zh-CN" sz="1100" kern="100" dirty="0">
                          <a:effectLst/>
                        </a:rPr>
                        <a:t>或者</a:t>
                      </a:r>
                      <a:r>
                        <a:rPr lang="en-US" sz="1100" kern="100" dirty="0">
                          <a:effectLst/>
                        </a:rPr>
                        <a:t>?plot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查看函数</a:t>
                      </a:r>
                      <a:r>
                        <a:rPr lang="en-US" sz="1100" kern="100" dirty="0">
                          <a:effectLst/>
                        </a:rPr>
                        <a:t>plot</a:t>
                      </a:r>
                      <a:r>
                        <a:rPr lang="zh-CN" sz="1100" kern="100" dirty="0">
                          <a:effectLst/>
                        </a:rPr>
                        <a:t>的帮助（引号可以省略）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help.search("plot")</a:t>
                      </a:r>
                      <a:r>
                        <a:rPr lang="zh-CN" sz="1100" kern="100">
                          <a:effectLst/>
                        </a:rPr>
                        <a:t>或者</a:t>
                      </a:r>
                      <a:r>
                        <a:rPr lang="en-US" sz="1100" kern="100">
                          <a:effectLst/>
                        </a:rPr>
                        <a:t>??plot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以</a:t>
                      </a:r>
                      <a:r>
                        <a:rPr lang="en-US" sz="1100" kern="100">
                          <a:effectLst/>
                        </a:rPr>
                        <a:t>plot</a:t>
                      </a:r>
                      <a:r>
                        <a:rPr lang="zh-CN" sz="1100" kern="100">
                          <a:effectLst/>
                        </a:rPr>
                        <a:t>为关键词搜索本地帮助文档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example(</a:t>
                      </a:r>
                      <a:r>
                        <a:rPr lang="zh-CN" sz="1100" kern="100">
                          <a:effectLst/>
                        </a:rPr>
                        <a:t>“</a:t>
                      </a:r>
                      <a:r>
                        <a:rPr lang="en-US" sz="1100" kern="100">
                          <a:effectLst/>
                        </a:rPr>
                        <a:t>plot</a:t>
                      </a:r>
                      <a:r>
                        <a:rPr lang="zh-CN" sz="1100" kern="100">
                          <a:effectLst/>
                        </a:rPr>
                        <a:t>”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函数</a:t>
                      </a:r>
                      <a:r>
                        <a:rPr lang="en-US" sz="1100" kern="100">
                          <a:effectLst/>
                        </a:rPr>
                        <a:t>plot</a:t>
                      </a:r>
                      <a:r>
                        <a:rPr lang="zh-CN" sz="1100" kern="100">
                          <a:effectLst/>
                        </a:rPr>
                        <a:t>的使用示例（引号可以省略）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68"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RSiteSearch("plot")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以</a:t>
                      </a:r>
                      <a:r>
                        <a:rPr lang="en-US" sz="1100" kern="100">
                          <a:effectLst/>
                        </a:rPr>
                        <a:t>plot</a:t>
                      </a:r>
                      <a:r>
                        <a:rPr lang="zh-CN" sz="1100" kern="100">
                          <a:effectLst/>
                        </a:rPr>
                        <a:t>为关键词搜索在线文档个邮件列表存档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68"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apropos("plot",mode="function")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列出名称中含有</a:t>
                      </a:r>
                      <a:r>
                        <a:rPr lang="en-US" sz="1100" kern="100">
                          <a:effectLst/>
                        </a:rPr>
                        <a:t>plot</a:t>
                      </a:r>
                      <a:r>
                        <a:rPr lang="zh-CN" sz="1100" kern="100">
                          <a:effectLst/>
                        </a:rPr>
                        <a:t>的所有可用函数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68"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data()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列出当前以加载包中所含的所有可用示例数据集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68"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vignette()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列出当前已经安装包中所有可能的</a:t>
                      </a:r>
                      <a:r>
                        <a:rPr lang="en-US" sz="1100" kern="100">
                          <a:effectLst/>
                        </a:rPr>
                        <a:t>vignette</a:t>
                      </a:r>
                      <a:r>
                        <a:rPr lang="zh-CN" sz="1100" kern="100">
                          <a:effectLst/>
                        </a:rPr>
                        <a:t>文档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68"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vignette("plot")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tc>
                  <a:txBody>
                    <a:bodyPr/>
                    <a:lstStyle/>
                    <a:p>
                      <a:pPr indent="1600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为主题</a:t>
                      </a:r>
                      <a:r>
                        <a:rPr lang="en-US" sz="1100" kern="100" dirty="0">
                          <a:effectLst/>
                        </a:rPr>
                        <a:t>plot</a:t>
                      </a:r>
                      <a:r>
                        <a:rPr lang="zh-CN" sz="1100" kern="100" dirty="0">
                          <a:effectLst/>
                        </a:rPr>
                        <a:t>显示指定的</a:t>
                      </a:r>
                      <a:r>
                        <a:rPr lang="en-US" sz="1100" kern="100" dirty="0">
                          <a:effectLst/>
                        </a:rPr>
                        <a:t>vignette</a:t>
                      </a:r>
                      <a:r>
                        <a:rPr lang="zh-CN" sz="1100" kern="100" dirty="0">
                          <a:effectLst/>
                        </a:rPr>
                        <a:t>文档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6" marB="4572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41" name="标题 2">
            <a:extLst>
              <a:ext uri="{FF2B5EF4-FFF2-40B4-BE49-F238E27FC236}">
                <a16:creationId xmlns:a16="http://schemas.microsoft.com/office/drawing/2014/main" id="{0EED07BE-6AA9-47C2-A17C-3A277377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R</a:t>
            </a:r>
            <a:r>
              <a:rPr lang="zh-CN" altLang="en-US"/>
              <a:t>的帮助</a:t>
            </a:r>
          </a:p>
        </p:txBody>
      </p:sp>
      <p:sp>
        <p:nvSpPr>
          <p:cNvPr id="21542" name="内容占位符 3">
            <a:extLst>
              <a:ext uri="{FF2B5EF4-FFF2-40B4-BE49-F238E27FC236}">
                <a16:creationId xmlns:a16="http://schemas.microsoft.com/office/drawing/2014/main" id="{A282281F-7C78-427C-A1E9-7AA8B77E7B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R</a:t>
            </a:r>
            <a:r>
              <a:t>提供了大量的帮助功能，学会如何使用这些帮助文档可以在很大程度上助力你的编程工作。</a:t>
            </a:r>
            <a:endParaRPr lang="en-US" altLang="zh-CN"/>
          </a:p>
          <a:p>
            <a:r>
              <a:t>通过命令窗口输入代码查看帮助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>
            <a:extLst>
              <a:ext uri="{FF2B5EF4-FFF2-40B4-BE49-F238E27FC236}">
                <a16:creationId xmlns:a16="http://schemas.microsoft.com/office/drawing/2014/main" id="{17112284-03E0-440C-BB69-0447CF7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R</a:t>
            </a:r>
            <a:r>
              <a:rPr lang="zh-CN" altLang="en-US"/>
              <a:t>的帮助</a:t>
            </a:r>
          </a:p>
        </p:txBody>
      </p:sp>
      <p:sp>
        <p:nvSpPr>
          <p:cNvPr id="22531" name="内容占位符 3">
            <a:extLst>
              <a:ext uri="{FF2B5EF4-FFF2-40B4-BE49-F238E27FC236}">
                <a16:creationId xmlns:a16="http://schemas.microsoft.com/office/drawing/2014/main" id="{70BF2C37-1B8E-4C1B-9A73-3A17736B60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在</a:t>
            </a:r>
            <a:r>
              <a:rPr lang="en-US" altLang="zh-CN"/>
              <a:t>RStudio</a:t>
            </a:r>
            <a:r>
              <a:t>中，资源管理窗口的</a:t>
            </a:r>
            <a:r>
              <a:rPr lang="en-US" altLang="zh-CN"/>
              <a:t>Help</a:t>
            </a:r>
            <a:r>
              <a:t>子窗口则可以直接通过函数的输入查看相关的帮助文档</a:t>
            </a:r>
          </a:p>
        </p:txBody>
      </p:sp>
      <p:pic>
        <p:nvPicPr>
          <p:cNvPr id="22532" name="内容占位符 4">
            <a:extLst>
              <a:ext uri="{FF2B5EF4-FFF2-40B4-BE49-F238E27FC236}">
                <a16:creationId xmlns:a16="http://schemas.microsoft.com/office/drawing/2014/main" id="{BD9D33D0-017D-4198-BA4B-71F9336E9F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5088" y="2000250"/>
            <a:ext cx="6802437" cy="3935413"/>
          </a:xfrm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23C90CDF-9D6A-4F2B-A724-BFD20458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292225"/>
            <a:ext cx="11107737" cy="4819650"/>
          </a:xfrm>
        </p:spPr>
        <p:txBody>
          <a:bodyPr/>
          <a:lstStyle/>
          <a:p>
            <a:pPr marL="361950" indent="-361950"/>
            <a:r>
              <a:rPr lang="zh-CN" altLang="en-US"/>
              <a:t>工作空间</a:t>
            </a:r>
            <a:r>
              <a:rPr lang="en-US" altLang="zh-CN"/>
              <a:t>(workspace)</a:t>
            </a:r>
            <a:r>
              <a:rPr lang="zh-CN" altLang="en-US"/>
              <a:t>就是当前</a:t>
            </a:r>
            <a:r>
              <a:rPr lang="en-US" altLang="zh-CN"/>
              <a:t>R</a:t>
            </a:r>
            <a:r>
              <a:rPr lang="zh-CN" altLang="en-US"/>
              <a:t>的工作环境，它储存着所有用户定义的对象</a:t>
            </a:r>
            <a:r>
              <a:rPr lang="en-US" altLang="zh-CN"/>
              <a:t>(</a:t>
            </a:r>
            <a:r>
              <a:rPr lang="zh-CN" altLang="en-US"/>
              <a:t>向量、矩阵、函数、数据框、列表）。</a:t>
            </a:r>
          </a:p>
          <a:p>
            <a:pPr marL="361950" indent="-361950"/>
            <a:r>
              <a:rPr lang="zh-CN" altLang="en-US"/>
              <a:t>在一个</a:t>
            </a:r>
            <a:r>
              <a:rPr lang="en-US" altLang="zh-CN"/>
              <a:t>R</a:t>
            </a:r>
            <a:r>
              <a:rPr lang="zh-CN" altLang="en-US"/>
              <a:t>会话结束时，你可以将当前工作空间保存到一个镜像中，并在下次启动</a:t>
            </a:r>
            <a:r>
              <a:rPr lang="en-US" altLang="zh-CN"/>
              <a:t>R</a:t>
            </a:r>
            <a:r>
              <a:rPr lang="zh-CN" altLang="en-US"/>
              <a:t>时自动载入它。</a:t>
            </a:r>
          </a:p>
          <a:p>
            <a:pPr marL="361950" indent="-361950"/>
            <a:r>
              <a:rPr lang="zh-CN" altLang="en-US"/>
              <a:t>当前的工作目录</a:t>
            </a:r>
            <a:r>
              <a:rPr lang="en-US" altLang="zh-CN"/>
              <a:t>(working directory)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zh-CN" altLang="en-US"/>
              <a:t>用来读取文件和保存结果的默认目录。</a:t>
            </a:r>
          </a:p>
          <a:p>
            <a:pPr marL="361950" indent="-361950"/>
            <a:r>
              <a:rPr lang="zh-CN" altLang="en-US"/>
              <a:t>我们可以使用函数</a:t>
            </a:r>
            <a:r>
              <a:rPr lang="en-US" altLang="zh-CN"/>
              <a:t>getwd( )</a:t>
            </a:r>
            <a:r>
              <a:rPr lang="zh-CN" altLang="en-US"/>
              <a:t>来查看当前的工作目录，或使用函数</a:t>
            </a:r>
            <a:r>
              <a:rPr lang="en-US" altLang="zh-CN"/>
              <a:t>setwd( )</a:t>
            </a:r>
            <a:r>
              <a:rPr lang="zh-CN" altLang="en-US"/>
              <a:t>设定当前的工作目录。</a:t>
            </a:r>
          </a:p>
          <a:p>
            <a:pPr marL="361950" indent="-361950"/>
            <a:r>
              <a:rPr lang="zh-CN" altLang="en-US"/>
              <a:t>如果需要读入一个不在当前工作目录下的文件，则需要在调用语句中写明完整的路径。</a:t>
            </a:r>
          </a:p>
          <a:p>
            <a:pPr marL="361950" indent="-361950"/>
            <a:endParaRPr lang="zh-CN" altLang="en-US"/>
          </a:p>
        </p:txBody>
      </p:sp>
      <p:sp>
        <p:nvSpPr>
          <p:cNvPr id="23555" name="标题 2">
            <a:extLst>
              <a:ext uri="{FF2B5EF4-FFF2-40B4-BE49-F238E27FC236}">
                <a16:creationId xmlns:a16="http://schemas.microsoft.com/office/drawing/2014/main" id="{D708AA99-E331-428A-8A4E-6376F05F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</a:t>
            </a:r>
            <a:r>
              <a:rPr lang="zh-CN" altLang="en-US"/>
              <a:t>的工作空间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>
            <a:extLst>
              <a:ext uri="{FF2B5EF4-FFF2-40B4-BE49-F238E27FC236}">
                <a16:creationId xmlns:a16="http://schemas.microsoft.com/office/drawing/2014/main" id="{D1260965-C623-4886-968E-6AD045BE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</a:t>
            </a:r>
            <a:r>
              <a:rPr lang="zh-CN" altLang="en-US"/>
              <a:t>的工作空间</a:t>
            </a:r>
          </a:p>
        </p:txBody>
      </p:sp>
      <p:sp>
        <p:nvSpPr>
          <p:cNvPr id="24579" name="内容占位符 3">
            <a:extLst>
              <a:ext uri="{FF2B5EF4-FFF2-40B4-BE49-F238E27FC236}">
                <a16:creationId xmlns:a16="http://schemas.microsoft.com/office/drawing/2014/main" id="{D7AC63B0-60AF-4CC4-BA9F-3FF8AADD6D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758825"/>
          </a:xfrm>
        </p:spPr>
        <p:txBody>
          <a:bodyPr/>
          <a:lstStyle/>
          <a:p>
            <a:r>
              <a:t>在</a:t>
            </a:r>
            <a:r>
              <a:rPr lang="en-US" altLang="zh-CN"/>
              <a:t>RStudio</a:t>
            </a:r>
            <a:r>
              <a:t>中的环境管理窗口中可以直观看到</a:t>
            </a:r>
            <a:r>
              <a:rPr lang="en-US" altLang="zh-CN"/>
              <a:t>R</a:t>
            </a:r>
            <a:r>
              <a:t>的工作空间中储存的对象</a:t>
            </a:r>
          </a:p>
        </p:txBody>
      </p:sp>
      <p:pic>
        <p:nvPicPr>
          <p:cNvPr id="24580" name="内容占位符 4">
            <a:extLst>
              <a:ext uri="{FF2B5EF4-FFF2-40B4-BE49-F238E27FC236}">
                <a16:creationId xmlns:a16="http://schemas.microsoft.com/office/drawing/2014/main" id="{0453626D-5A85-416C-B167-38C087D331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86"/>
          <a:stretch>
            <a:fillRect/>
          </a:stretch>
        </p:blipFill>
        <p:spPr>
          <a:xfrm>
            <a:off x="3238500" y="2490788"/>
            <a:ext cx="4979988" cy="2413000"/>
          </a:xfrm>
          <a:ln w="3175" cap="flat" algn="ctr">
            <a:solidFill>
              <a:srgbClr val="000000"/>
            </a:solidFill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447A20B-B05B-4997-8EC3-9FCE7CFE91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86050" y="1692275"/>
          <a:ext cx="6550025" cy="4384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63">
                <a:tc>
                  <a:txBody>
                    <a:bodyPr/>
                    <a:lstStyle/>
                    <a:p>
                      <a:pPr indent="1606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函数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6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功能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getwd()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显示当前的工作目录。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setwd("new_path")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修改当前的工作目录为</a:t>
                      </a:r>
                      <a:r>
                        <a:rPr lang="en-US" sz="1000" kern="100">
                          <a:effectLst/>
                        </a:rPr>
                        <a:t>new_path</a:t>
                      </a:r>
                      <a:r>
                        <a:rPr lang="zh-CN" sz="1000" kern="100">
                          <a:effectLst/>
                        </a:rPr>
                        <a:t>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ls()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列出当前工作空间中的对象。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rm(objectList)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移除</a:t>
                      </a: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删除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r>
                        <a:rPr lang="zh-CN" sz="1000" kern="100">
                          <a:effectLst/>
                        </a:rPr>
                        <a:t>一个或多个对象。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2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rm(list = ls())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移除当前工作空间的所有对象，即清除</a:t>
                      </a:r>
                      <a:r>
                        <a:rPr lang="en-US" sz="1000" kern="100">
                          <a:effectLst/>
                        </a:rPr>
                        <a:t>R</a:t>
                      </a:r>
                      <a:r>
                        <a:rPr lang="zh-CN" sz="1000" kern="100">
                          <a:effectLst/>
                        </a:rPr>
                        <a:t>工作空间中的内存变量。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help(options)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显示可用选项的说明。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options()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显示或设置当前选项。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history(n)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显示最近使用过的</a:t>
                      </a:r>
                      <a:r>
                        <a:rPr lang="en-US" sz="1000" kern="100">
                          <a:effectLst/>
                        </a:rPr>
                        <a:t>n</a:t>
                      </a:r>
                      <a:r>
                        <a:rPr lang="zh-CN" sz="1000" kern="100">
                          <a:effectLst/>
                        </a:rPr>
                        <a:t>个命令</a:t>
                      </a: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默认值为</a:t>
                      </a:r>
                      <a:r>
                        <a:rPr lang="en-US" sz="1000" kern="100">
                          <a:effectLst/>
                        </a:rPr>
                        <a:t>25)</a:t>
                      </a:r>
                      <a:r>
                        <a:rPr lang="zh-CN" sz="1000" kern="100">
                          <a:effectLst/>
                        </a:rPr>
                        <a:t>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savehistory("myfile")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保存命令历史到文件</a:t>
                      </a:r>
                      <a:r>
                        <a:rPr lang="en-US" sz="1000" kern="100">
                          <a:effectLst/>
                        </a:rPr>
                        <a:t>myfile</a:t>
                      </a:r>
                      <a:r>
                        <a:rPr lang="zh-CN" sz="1000" kern="100">
                          <a:effectLst/>
                        </a:rPr>
                        <a:t>中</a:t>
                      </a: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默认值为</a:t>
                      </a:r>
                      <a:r>
                        <a:rPr lang="en-US" sz="1000" kern="100">
                          <a:effectLst/>
                        </a:rPr>
                        <a:t>.Rhistory)</a:t>
                      </a:r>
                      <a:r>
                        <a:rPr lang="zh-CN" sz="1000" kern="100">
                          <a:effectLst/>
                        </a:rPr>
                        <a:t>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loadhistory("myfile")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载入一个命令历史文件</a:t>
                      </a: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默认值为</a:t>
                      </a:r>
                      <a:r>
                        <a:rPr lang="en-US" sz="1000" kern="100">
                          <a:effectLst/>
                        </a:rPr>
                        <a:t>.Rhistory)</a:t>
                      </a:r>
                      <a:r>
                        <a:rPr lang="zh-CN" sz="1000" kern="100">
                          <a:effectLst/>
                        </a:rPr>
                        <a:t>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save.image("myfile")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保存工作空间到文件</a:t>
                      </a:r>
                      <a:r>
                        <a:rPr lang="en-US" sz="1000" kern="100">
                          <a:effectLst/>
                        </a:rPr>
                        <a:t>myfile</a:t>
                      </a:r>
                      <a:r>
                        <a:rPr lang="zh-CN" sz="1000" kern="100">
                          <a:effectLst/>
                        </a:rPr>
                        <a:t>中</a:t>
                      </a: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默认值为</a:t>
                      </a:r>
                      <a:r>
                        <a:rPr lang="en-US" sz="1000" kern="100">
                          <a:effectLst/>
                        </a:rPr>
                        <a:t>.RData)</a:t>
                      </a:r>
                      <a:r>
                        <a:rPr lang="zh-CN" sz="1000" kern="100">
                          <a:effectLst/>
                        </a:rPr>
                        <a:t>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save(objectlist,file="myfile")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保存指定对象到一个文件中。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load("myfile")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读取一个工作空间到当前会话中</a:t>
                      </a: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CN" sz="1000" kern="100">
                          <a:effectLst/>
                        </a:rPr>
                        <a:t>默认值为</a:t>
                      </a:r>
                      <a:r>
                        <a:rPr lang="en-US" sz="1000" kern="100">
                          <a:effectLst/>
                        </a:rPr>
                        <a:t>.RData)</a:t>
                      </a:r>
                      <a:r>
                        <a:rPr lang="zh-CN" sz="1000" kern="100">
                          <a:effectLst/>
                        </a:rPr>
                        <a:t>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tc>
                  <a:txBody>
                    <a:bodyPr/>
                    <a:lstStyle/>
                    <a:p>
                      <a:pPr indent="16002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退出</a:t>
                      </a:r>
                      <a:r>
                        <a:rPr lang="en-US" sz="1000" kern="100" dirty="0">
                          <a:effectLst/>
                        </a:rPr>
                        <a:t>R</a:t>
                      </a:r>
                      <a:r>
                        <a:rPr lang="zh-CN" sz="1000" kern="100" dirty="0">
                          <a:effectLst/>
                        </a:rPr>
                        <a:t>，并将会询问是否保存工作空间。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6" marR="9526" marT="9523" marB="9523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5652" name="标题 2">
            <a:extLst>
              <a:ext uri="{FF2B5EF4-FFF2-40B4-BE49-F238E27FC236}">
                <a16:creationId xmlns:a16="http://schemas.microsoft.com/office/drawing/2014/main" id="{960A945C-B49B-44F6-92E0-3B51C6D0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</a:t>
            </a:r>
            <a:r>
              <a:rPr lang="zh-CN" altLang="en-US"/>
              <a:t>的工作空间</a:t>
            </a:r>
          </a:p>
        </p:txBody>
      </p:sp>
      <p:sp>
        <p:nvSpPr>
          <p:cNvPr id="25653" name="内容占位符 3">
            <a:extLst>
              <a:ext uri="{FF2B5EF4-FFF2-40B4-BE49-F238E27FC236}">
                <a16:creationId xmlns:a16="http://schemas.microsoft.com/office/drawing/2014/main" id="{FDD41005-203E-40D1-847A-3771E9F4653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/>
              <a:t>R</a:t>
            </a:r>
            <a:r>
              <a:t>的部分工作空间管理函数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54645027-BBCC-40BC-9C1F-81A9646BF6AF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B7524A64-BCA6-4635-8AE2-7768DF85A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40020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2B4479A7-ACD5-4002-8054-47AB37AFE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0C5E7CAC-CB2A-4624-8BF8-96FF08CE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的编译环境</a:t>
            </a:r>
          </a:p>
        </p:txBody>
      </p:sp>
      <p:sp>
        <p:nvSpPr>
          <p:cNvPr id="26634" name="标题 3">
            <a:extLst>
              <a:ext uri="{FF2B5EF4-FFF2-40B4-BE49-F238E27FC236}">
                <a16:creationId xmlns:a16="http://schemas.microsoft.com/office/drawing/2014/main" id="{4FFE73B3-BEB0-4524-B1B2-555399B6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3E3F9B8A-CFED-47A0-A020-CA153CE0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认识Ｒ语言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66A71FE2-8693-4280-B0AB-F072884C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EAEE3F13-3D20-4F63-A20E-C9A751BB8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使用Ｒ包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A0328E17-D1B4-4992-AEF0-EDCE41BAF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6AD6ABE9-6705-4F48-9D6C-5E70640A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了解Ｒ包内置数据集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D22C514A-6B52-4B1F-9A70-6F6A1BD54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>
            <a:extLst>
              <a:ext uri="{FF2B5EF4-FFF2-40B4-BE49-F238E27FC236}">
                <a16:creationId xmlns:a16="http://schemas.microsoft.com/office/drawing/2014/main" id="{FC27D933-60C5-4FFE-8D4C-25A0F395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325563"/>
            <a:ext cx="11107737" cy="4786312"/>
          </a:xfrm>
        </p:spPr>
        <p:txBody>
          <a:bodyPr/>
          <a:lstStyle/>
          <a:p>
            <a:pPr marL="361950" indent="-361950"/>
            <a:r>
              <a:rPr lang="zh-CN" altLang="en-US"/>
              <a:t>包是</a:t>
            </a:r>
            <a:r>
              <a:rPr lang="en-US" altLang="zh-CN"/>
              <a:t>R</a:t>
            </a:r>
            <a:r>
              <a:rPr lang="zh-CN" altLang="en-US"/>
              <a:t>函数、数据、预编译代码以一种定义完善的格式组成的集合。</a:t>
            </a:r>
          </a:p>
          <a:p>
            <a:pPr marL="361950" indent="-361950"/>
            <a:r>
              <a:rPr lang="zh-CN" altLang="en-US"/>
              <a:t>计算机上存储包的目录称为库</a:t>
            </a:r>
            <a:r>
              <a:rPr lang="en-US" altLang="zh-CN"/>
              <a:t>(library)</a:t>
            </a:r>
            <a:r>
              <a:rPr lang="zh-CN" altLang="en-US"/>
              <a:t>。</a:t>
            </a:r>
          </a:p>
          <a:p>
            <a:pPr marL="361950" indent="-361950"/>
            <a:r>
              <a:rPr lang="zh-CN" altLang="en-US"/>
              <a:t>函数</a:t>
            </a:r>
            <a:r>
              <a:rPr lang="en-US" altLang="zh-CN"/>
              <a:t>.libPaths()</a:t>
            </a:r>
            <a:r>
              <a:rPr lang="zh-CN" altLang="en-US"/>
              <a:t>能够显示库所在的位置。</a:t>
            </a:r>
          </a:p>
          <a:p>
            <a:pPr marL="361950" indent="-361950"/>
            <a:r>
              <a:rPr lang="zh-CN" altLang="en-US"/>
              <a:t>函数</a:t>
            </a:r>
            <a:r>
              <a:rPr lang="en-US" altLang="zh-CN"/>
              <a:t>library()</a:t>
            </a:r>
            <a:r>
              <a:rPr lang="zh-CN" altLang="en-US"/>
              <a:t>则可以显示库中有哪些包。</a:t>
            </a:r>
          </a:p>
          <a:p>
            <a:pPr marL="361950" indent="-361950"/>
            <a:r>
              <a:rPr lang="en-US" altLang="zh-CN"/>
              <a:t>R</a:t>
            </a:r>
            <a:r>
              <a:rPr lang="zh-CN" altLang="en-US"/>
              <a:t>自带了一系列默认包</a:t>
            </a:r>
            <a:r>
              <a:rPr lang="en-US" altLang="zh-CN"/>
              <a:t>(</a:t>
            </a:r>
            <a:r>
              <a:rPr lang="zh-CN" altLang="en-US"/>
              <a:t>包括</a:t>
            </a:r>
            <a:r>
              <a:rPr lang="en-US" altLang="zh-CN"/>
              <a:t>base</a:t>
            </a:r>
            <a:r>
              <a:rPr lang="zh-CN" altLang="en-US"/>
              <a:t>、</a:t>
            </a:r>
            <a:r>
              <a:rPr lang="en-US" altLang="zh-CN"/>
              <a:t>datasets</a:t>
            </a:r>
            <a:r>
              <a:rPr lang="zh-CN" altLang="en-US"/>
              <a:t>、</a:t>
            </a:r>
            <a:r>
              <a:rPr lang="en-US" altLang="zh-CN"/>
              <a:t>utils</a:t>
            </a:r>
            <a:r>
              <a:rPr lang="zh-CN" altLang="en-US"/>
              <a:t>、</a:t>
            </a:r>
            <a:r>
              <a:rPr lang="en-US" altLang="zh-CN"/>
              <a:t>grDevices</a:t>
            </a:r>
            <a:r>
              <a:rPr lang="zh-CN" altLang="en-US"/>
              <a:t>、</a:t>
            </a:r>
            <a:r>
              <a:rPr lang="en-US" altLang="zh-CN"/>
              <a:t>graphics</a:t>
            </a:r>
            <a:r>
              <a:rPr lang="zh-CN" altLang="en-US"/>
              <a:t>、</a:t>
            </a:r>
            <a:r>
              <a:rPr lang="en-US" altLang="zh-CN"/>
              <a:t>stats</a:t>
            </a:r>
            <a:r>
              <a:rPr lang="zh-CN" altLang="en-US"/>
              <a:t>以及</a:t>
            </a:r>
            <a:r>
              <a:rPr lang="en-US" altLang="zh-CN"/>
              <a:t>methods),</a:t>
            </a:r>
            <a:r>
              <a:rPr lang="zh-CN" altLang="en-US"/>
              <a:t>它们提供了种类繁多的默认函数和数据集。其他包可通过下载来进行安装。</a:t>
            </a:r>
          </a:p>
          <a:p>
            <a:pPr marL="361950" indent="-361950"/>
            <a:endParaRPr lang="zh-CN" altLang="en-US"/>
          </a:p>
        </p:txBody>
      </p:sp>
      <p:sp>
        <p:nvSpPr>
          <p:cNvPr id="27651" name="标题 2">
            <a:extLst>
              <a:ext uri="{FF2B5EF4-FFF2-40B4-BE49-F238E27FC236}">
                <a16:creationId xmlns:a16="http://schemas.microsoft.com/office/drawing/2014/main" id="{EDDBA25D-A10E-4044-A97D-63724CD7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认识Ｒ包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>
            <a:extLst>
              <a:ext uri="{FF2B5EF4-FFF2-40B4-BE49-F238E27FC236}">
                <a16:creationId xmlns:a16="http://schemas.microsoft.com/office/drawing/2014/main" id="{FBCB8143-1982-490D-B6DD-3276181C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325563"/>
            <a:ext cx="11107737" cy="4786312"/>
          </a:xfrm>
        </p:spPr>
        <p:txBody>
          <a:bodyPr/>
          <a:lstStyle/>
          <a:p>
            <a:pPr marL="361950" indent="-361950"/>
            <a:r>
              <a:rPr lang="zh-CN" altLang="en-US"/>
              <a:t>第一次安装一个包，使用命令</a:t>
            </a:r>
            <a:r>
              <a:rPr lang="en-US" altLang="zh-CN"/>
              <a:t>install.packages("package_name","dir")</a:t>
            </a:r>
            <a:r>
              <a:rPr lang="zh-CN" altLang="en-US"/>
              <a:t>即可。</a:t>
            </a:r>
          </a:p>
          <a:p>
            <a:pPr marL="361950" indent="-361950"/>
            <a:r>
              <a:rPr lang="en-US" altLang="zh-CN"/>
              <a:t>dir:</a:t>
            </a:r>
            <a:r>
              <a:rPr lang="zh-CN" altLang="en-US"/>
              <a:t>包安装的路径。默认情况下是安装在</a:t>
            </a:r>
            <a:r>
              <a:rPr lang="en-US" altLang="zh-CN"/>
              <a:t>..\library </a:t>
            </a:r>
            <a:r>
              <a:rPr lang="zh-CN" altLang="en-US"/>
              <a:t>文件夹中的。可以通过本参数来进行修改，来选择安装的文件夹。</a:t>
            </a:r>
          </a:p>
          <a:p>
            <a:pPr marL="361950" indent="-361950"/>
            <a:r>
              <a:rPr lang="zh-CN" altLang="en-US"/>
              <a:t>一个包仅需要安装一次。但和其他软件类似，包经常被其作者更新。使用命令</a:t>
            </a:r>
            <a:r>
              <a:rPr lang="en-US" altLang="zh-CN"/>
              <a:t>update.packages()</a:t>
            </a:r>
            <a:r>
              <a:rPr lang="zh-CN" altLang="en-US"/>
              <a:t>可以更新已经安装的包。</a:t>
            </a:r>
          </a:p>
          <a:p>
            <a:pPr marL="361950" indent="-361950"/>
            <a:r>
              <a:rPr lang="zh-CN" altLang="en-US"/>
              <a:t>要查看已安装包的描述，可以使用</a:t>
            </a:r>
            <a:r>
              <a:rPr lang="en-US" altLang="zh-CN"/>
              <a:t>installed.packages()</a:t>
            </a:r>
            <a:r>
              <a:rPr lang="zh-CN" altLang="en-US"/>
              <a:t>命令，这将列出安装的包，以及它们的版本号、依赖关系等信息。</a:t>
            </a:r>
          </a:p>
          <a:p>
            <a:pPr marL="361950" indent="-361950"/>
            <a:endParaRPr lang="zh-CN" altLang="en-US"/>
          </a:p>
        </p:txBody>
      </p:sp>
      <p:sp>
        <p:nvSpPr>
          <p:cNvPr id="28675" name="标题 2">
            <a:extLst>
              <a:ext uri="{FF2B5EF4-FFF2-40B4-BE49-F238E27FC236}">
                <a16:creationId xmlns:a16="http://schemas.microsoft.com/office/drawing/2014/main" id="{5C2A3C50-D1BC-4926-A27A-BF8EB6C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包的安装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>
            <a:extLst>
              <a:ext uri="{FF2B5EF4-FFF2-40B4-BE49-F238E27FC236}">
                <a16:creationId xmlns:a16="http://schemas.microsoft.com/office/drawing/2014/main" id="{0A7B34D0-C366-4943-9579-669DDB44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77925"/>
            <a:ext cx="11107737" cy="5176838"/>
          </a:xfrm>
        </p:spPr>
        <p:txBody>
          <a:bodyPr/>
          <a:lstStyle/>
          <a:p>
            <a:pPr marL="361950" indent="-361950"/>
            <a:r>
              <a:rPr lang="zh-CN" altLang="en-US"/>
              <a:t>查看包帮助：</a:t>
            </a:r>
            <a:r>
              <a:rPr lang="en-US" altLang="zh-CN"/>
              <a:t>library(help="package_name")</a:t>
            </a:r>
          </a:p>
          <a:p>
            <a:pPr marL="361950" indent="-361950"/>
            <a:r>
              <a:rPr lang="zh-CN" altLang="en-US"/>
              <a:t>主要内容包括：例如：包名、作者、版本、更新时间、功能描述、开源协议、存储位置、主要的函数</a:t>
            </a:r>
          </a:p>
          <a:p>
            <a:pPr marL="361950" indent="-361950"/>
            <a:r>
              <a:rPr lang="zh-CN" altLang="en-US"/>
              <a:t>查看当前环境哪些包加载：</a:t>
            </a:r>
            <a:r>
              <a:rPr lang="en-US" altLang="zh-CN"/>
              <a:t>find.package() </a:t>
            </a:r>
          </a:p>
          <a:p>
            <a:pPr marL="361950" indent="-361950"/>
            <a:r>
              <a:rPr lang="zh-CN" altLang="en-US"/>
              <a:t>加载包：</a:t>
            </a:r>
            <a:r>
              <a:rPr lang="en-US" altLang="zh-CN"/>
              <a:t>library(package_name) </a:t>
            </a:r>
            <a:r>
              <a:rPr lang="zh-CN" altLang="en-US"/>
              <a:t>或者 </a:t>
            </a:r>
            <a:r>
              <a:rPr lang="en-US" altLang="zh-CN"/>
              <a:t>require(package_name)</a:t>
            </a:r>
          </a:p>
          <a:p>
            <a:pPr marL="361950" indent="-361950"/>
            <a:r>
              <a:rPr lang="zh-CN" altLang="en-US"/>
              <a:t>移除包出内存：</a:t>
            </a:r>
            <a:r>
              <a:rPr lang="en-US" altLang="zh-CN"/>
              <a:t>detach(package:package_name)</a:t>
            </a:r>
          </a:p>
          <a:p>
            <a:pPr marL="361950" indent="-361950"/>
            <a:r>
              <a:rPr lang="zh-CN" altLang="en-US"/>
              <a:t>把包的数据加载到内存中：</a:t>
            </a:r>
            <a:r>
              <a:rPr lang="en-US" altLang="zh-CN"/>
              <a:t>attach(iris)</a:t>
            </a:r>
          </a:p>
          <a:p>
            <a:pPr marL="361950" indent="-361950"/>
            <a:r>
              <a:rPr lang="zh-CN" altLang="en-US"/>
              <a:t>列出所有安装的包：</a:t>
            </a:r>
            <a:r>
              <a:rPr lang="en-US" altLang="zh-CN"/>
              <a:t>library()</a:t>
            </a:r>
          </a:p>
          <a:p>
            <a:pPr marL="361950" indent="-361950"/>
            <a:endParaRPr lang="zh-CN" altLang="en-US"/>
          </a:p>
        </p:txBody>
      </p:sp>
      <p:sp>
        <p:nvSpPr>
          <p:cNvPr id="29699" name="标题 2">
            <a:extLst>
              <a:ext uri="{FF2B5EF4-FFF2-40B4-BE49-F238E27FC236}">
                <a16:creationId xmlns:a16="http://schemas.microsoft.com/office/drawing/2014/main" id="{60DDB13C-9E71-4545-A279-3A748F32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查看包的相关信息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EE8BEFBE-16E5-4F8C-BDC3-9CF55A78A2FD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4EA4B03B-513F-40B4-B4F1-41D437CB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C310C9A0-3E63-4780-90CF-82CD5677A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DD5590AD-0025-4FA1-BAB1-9C397EFC5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的编译环境</a:t>
            </a:r>
          </a:p>
        </p:txBody>
      </p:sp>
      <p:sp>
        <p:nvSpPr>
          <p:cNvPr id="12298" name="标题 3">
            <a:extLst>
              <a:ext uri="{FF2B5EF4-FFF2-40B4-BE49-F238E27FC236}">
                <a16:creationId xmlns:a16="http://schemas.microsoft.com/office/drawing/2014/main" id="{01B22404-B99F-4101-BF5F-2106A3F9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7E5A4454-74EF-4F19-AA41-8857CAEAE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认识Ｒ语言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FB105C8E-89E3-4002-A08A-6ECC0C090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30D85348-DC95-4458-877C-E25ECCB0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94031002-CFFE-44CE-BDBB-9D6E4F13E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hlinkClick r:id="rId4" action="ppaction://hlinksldjump"/>
            <a:extLst>
              <a:ext uri="{FF2B5EF4-FFF2-40B4-BE49-F238E27FC236}">
                <a16:creationId xmlns:a16="http://schemas.microsoft.com/office/drawing/2014/main" id="{C82BF039-EE7C-40F3-A244-4EEABA4F6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了解Ｒ包内置数据集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7CDAF424-1871-4C14-B726-36BEE2056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>
            <a:extLst>
              <a:ext uri="{FF2B5EF4-FFF2-40B4-BE49-F238E27FC236}">
                <a16:creationId xmlns:a16="http://schemas.microsoft.com/office/drawing/2014/main" id="{063CC5B7-152E-4D6B-8004-7B78E86D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382713"/>
            <a:ext cx="11107737" cy="4729162"/>
          </a:xfrm>
        </p:spPr>
        <p:txBody>
          <a:bodyPr/>
          <a:lstStyle/>
          <a:p>
            <a:pPr marL="361950" indent="-361950"/>
            <a:r>
              <a:rPr lang="zh-CN" altLang="en-US"/>
              <a:t>包的安装是指从某个</a:t>
            </a:r>
            <a:r>
              <a:rPr lang="en-US" altLang="zh-CN"/>
              <a:t>CRAN</a:t>
            </a:r>
            <a:r>
              <a:rPr lang="zh-CN" altLang="en-US"/>
              <a:t>镜像站点下载它并将其放入库中的过程，。要在</a:t>
            </a:r>
            <a:r>
              <a:rPr lang="en-US" altLang="zh-CN"/>
              <a:t>R</a:t>
            </a:r>
            <a:r>
              <a:rPr lang="zh-CN" altLang="en-US"/>
              <a:t>会话中使用它，还需要使用</a:t>
            </a:r>
            <a:r>
              <a:rPr lang="en-US" altLang="zh-CN"/>
              <a:t>library()</a:t>
            </a:r>
            <a:r>
              <a:rPr lang="zh-CN" altLang="en-US"/>
              <a:t>命令载入这个包。</a:t>
            </a:r>
          </a:p>
          <a:p>
            <a:pPr marL="361950" indent="-361950"/>
            <a:r>
              <a:rPr lang="zh-CN" altLang="en-US"/>
              <a:t>载入一个包之后，就可以使用一系列新的函数和数据集了。</a:t>
            </a:r>
          </a:p>
          <a:p>
            <a:pPr marL="361950" indent="-361950"/>
            <a:endParaRPr lang="zh-CN" altLang="en-US"/>
          </a:p>
        </p:txBody>
      </p:sp>
      <p:sp>
        <p:nvSpPr>
          <p:cNvPr id="30723" name="标题 2">
            <a:extLst>
              <a:ext uri="{FF2B5EF4-FFF2-40B4-BE49-F238E27FC236}">
                <a16:creationId xmlns:a16="http://schemas.microsoft.com/office/drawing/2014/main" id="{6FBF9C09-594B-495D-BDFF-B3066978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包的使用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>
            <a:extLst>
              <a:ext uri="{FF2B5EF4-FFF2-40B4-BE49-F238E27FC236}">
                <a16:creationId xmlns:a16="http://schemas.microsoft.com/office/drawing/2014/main" id="{CEAC8205-921A-42DC-A40E-6F0B238E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361950" indent="-361950"/>
            <a:r>
              <a:rPr lang="zh-CN" altLang="en-US"/>
              <a:t>空间数据分析类</a:t>
            </a:r>
            <a:endParaRPr lang="en-US" altLang="zh-CN"/>
          </a:p>
          <a:p>
            <a:pPr marL="361950" indent="-361950"/>
            <a:r>
              <a:rPr lang="zh-CN" altLang="en-US"/>
              <a:t>机器学习与统计学习类</a:t>
            </a:r>
            <a:endParaRPr lang="en-US" altLang="zh-CN"/>
          </a:p>
          <a:p>
            <a:pPr marL="361950" indent="-361950"/>
            <a:r>
              <a:rPr lang="zh-CN" altLang="en-US"/>
              <a:t>多元统计类</a:t>
            </a:r>
            <a:endParaRPr lang="en-US" altLang="zh-CN"/>
          </a:p>
          <a:p>
            <a:pPr marL="361950" indent="-361950"/>
            <a:r>
              <a:rPr lang="zh-CN" altLang="en-US"/>
              <a:t>药物动力学数据分析类</a:t>
            </a:r>
            <a:endParaRPr lang="en-US" altLang="zh-CN"/>
          </a:p>
          <a:p>
            <a:pPr marL="361950" indent="-361950"/>
            <a:r>
              <a:rPr lang="zh-CN" altLang="en-US"/>
              <a:t>计量经济类</a:t>
            </a:r>
            <a:endParaRPr lang="en-US" altLang="zh-CN"/>
          </a:p>
          <a:p>
            <a:pPr marL="361950" indent="-361950"/>
            <a:r>
              <a:rPr lang="zh-CN" altLang="en-US"/>
              <a:t>金融分析类</a:t>
            </a:r>
            <a:endParaRPr lang="en-US" altLang="zh-CN"/>
          </a:p>
          <a:p>
            <a:pPr marL="361950" indent="-361950"/>
            <a:r>
              <a:rPr lang="zh-CN" altLang="en-US"/>
              <a:t>并行计算类</a:t>
            </a:r>
            <a:endParaRPr lang="en-US" altLang="zh-CN"/>
          </a:p>
          <a:p>
            <a:pPr marL="361950" indent="-361950"/>
            <a:r>
              <a:rPr lang="zh-CN" altLang="en-US"/>
              <a:t>数据库访问类</a:t>
            </a:r>
          </a:p>
        </p:txBody>
      </p:sp>
      <p:sp>
        <p:nvSpPr>
          <p:cNvPr id="31747" name="标题 2">
            <a:extLst>
              <a:ext uri="{FF2B5EF4-FFF2-40B4-BE49-F238E27FC236}">
                <a16:creationId xmlns:a16="http://schemas.microsoft.com/office/drawing/2014/main" id="{D73F5604-B42B-4D6F-8E20-E8D8C8B0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R</a:t>
            </a:r>
            <a:r>
              <a:rPr lang="zh-CN" altLang="en-US"/>
              <a:t>包</a:t>
            </a:r>
          </a:p>
        </p:txBody>
      </p:sp>
      <p:sp>
        <p:nvSpPr>
          <p:cNvPr id="31748" name="内容占位符 3">
            <a:extLst>
              <a:ext uri="{FF2B5EF4-FFF2-40B4-BE49-F238E27FC236}">
                <a16:creationId xmlns:a16="http://schemas.microsoft.com/office/drawing/2014/main" id="{1FE4E8DF-9318-4B82-B4F6-0F4F626AEF9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常用</a:t>
            </a:r>
            <a:r>
              <a:rPr lang="en-US" altLang="zh-CN"/>
              <a:t>R</a:t>
            </a:r>
            <a:r>
              <a:t>包可划分为：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8538F30-4CC4-4786-A057-88491EB50E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3725" y="2125663"/>
          <a:ext cx="7651750" cy="3695700"/>
        </p:xfrm>
        <a:graphic>
          <a:graphicData uri="http://schemas.openxmlformats.org/drawingml/2006/table">
            <a:tbl>
              <a:tblPr/>
              <a:tblGrid>
                <a:gridCol w="1992313">
                  <a:extLst>
                    <a:ext uri="{9D8B030D-6E8A-4147-A177-3AD203B41FA5}">
                      <a16:colId xmlns:a16="http://schemas.microsoft.com/office/drawing/2014/main" val="3749774643"/>
                    </a:ext>
                  </a:extLst>
                </a:gridCol>
                <a:gridCol w="5659437">
                  <a:extLst>
                    <a:ext uri="{9D8B030D-6E8A-4147-A177-3AD203B41FA5}">
                      <a16:colId xmlns:a16="http://schemas.microsoft.com/office/drawing/2014/main" val="719606499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 indent="266700" defTabSz="966788" eaLnBrk="0" hangingPunct="0">
                        <a:spcBef>
                          <a:spcPct val="20000"/>
                        </a:spcBef>
                        <a:buClr>
                          <a:srgbClr val="000066"/>
                        </a:buClr>
                        <a:buFont typeface="Wingdings" panose="05000000000000000000" pitchFamily="2" charset="2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266700" defTabSz="966788" eaLnBrk="0" hangingPunct="0">
                        <a:spcBef>
                          <a:spcPct val="20000"/>
                        </a:spcBef>
                        <a:buClr>
                          <a:srgbClr val="000066"/>
                        </a:buClr>
                        <a:buFont typeface="Wingdings" panose="05000000000000000000" pitchFamily="2" charset="2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l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函数及加载包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00378"/>
                  </a:ext>
                </a:extLst>
              </a:tr>
              <a:tr h="1868488">
                <a:tc>
                  <a:txBody>
                    <a:bodyPr/>
                    <a:lstStyle>
                      <a:lvl1pPr indent="127000" defTabSz="966788" eaLnBrk="0" hangingPunct="0">
                        <a:spcBef>
                          <a:spcPct val="20000"/>
                        </a:spcBef>
                        <a:buClr>
                          <a:srgbClr val="000066"/>
                        </a:buClr>
                        <a:buFont typeface="Wingdings" panose="05000000000000000000" pitchFamily="2" charset="2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27000" algn="just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127000" algn="ctr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分类与预测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127000" defTabSz="966788" eaLnBrk="0" hangingPunct="0">
                        <a:spcBef>
                          <a:spcPct val="20000"/>
                        </a:spcBef>
                        <a:buClr>
                          <a:srgbClr val="000066"/>
                        </a:buClr>
                        <a:buFont typeface="Wingdings" panose="05000000000000000000" pitchFamily="2" charset="2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27000" algn="l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nnet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函数需要加载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BP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神经网络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nnet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包；</a:t>
                      </a:r>
                    </a:p>
                    <a:p>
                      <a:pPr marL="0" marR="0" lvl="0" indent="127000" algn="l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randomForest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函数需要加载随机森林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randomForest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包；</a:t>
                      </a:r>
                    </a:p>
                    <a:p>
                      <a:pPr marL="0" marR="0" lvl="0" indent="127000" algn="l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svm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函数需要加载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e1071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包；</a:t>
                      </a:r>
                    </a:p>
                    <a:p>
                      <a:pPr marL="0" marR="0" lvl="0" indent="127000" algn="l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tree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函数需要加载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CRAT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决策树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tree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包等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27971"/>
                  </a:ext>
                </a:extLst>
              </a:tr>
              <a:tr h="425450">
                <a:tc>
                  <a:txBody>
                    <a:bodyPr/>
                    <a:lstStyle>
                      <a:lvl1pPr indent="127000" defTabSz="966788" eaLnBrk="0" hangingPunct="0">
                        <a:spcBef>
                          <a:spcPct val="20000"/>
                        </a:spcBef>
                        <a:buClr>
                          <a:srgbClr val="000066"/>
                        </a:buClr>
                        <a:buFont typeface="Wingdings" panose="05000000000000000000" pitchFamily="2" charset="2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27000" algn="ctr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聚类分析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127000" defTabSz="966788" eaLnBrk="0" hangingPunct="0">
                        <a:spcBef>
                          <a:spcPct val="20000"/>
                        </a:spcBef>
                        <a:buClr>
                          <a:srgbClr val="000066"/>
                        </a:buClr>
                        <a:buFont typeface="Wingdings" panose="05000000000000000000" pitchFamily="2" charset="2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27000" algn="l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hclust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kmeans()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stats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包中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097723"/>
                  </a:ext>
                </a:extLst>
              </a:tr>
              <a:tr h="425450">
                <a:tc>
                  <a:txBody>
                    <a:bodyPr/>
                    <a:lstStyle>
                      <a:lvl1pPr indent="127000" defTabSz="966788" eaLnBrk="0" hangingPunct="0">
                        <a:spcBef>
                          <a:spcPct val="20000"/>
                        </a:spcBef>
                        <a:buClr>
                          <a:srgbClr val="000066"/>
                        </a:buClr>
                        <a:buFont typeface="Wingdings" panose="05000000000000000000" pitchFamily="2" charset="2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27000" algn="ctr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关联规则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127000" defTabSz="966788" eaLnBrk="0" hangingPunct="0">
                        <a:spcBef>
                          <a:spcPct val="20000"/>
                        </a:spcBef>
                        <a:buClr>
                          <a:srgbClr val="000066"/>
                        </a:buClr>
                        <a:buFont typeface="Wingdings" panose="05000000000000000000" pitchFamily="2" charset="2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27000" algn="l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apriori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函数需要加载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arules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包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32868"/>
                  </a:ext>
                </a:extLst>
              </a:tr>
              <a:tr h="425450">
                <a:tc>
                  <a:txBody>
                    <a:bodyPr/>
                    <a:lstStyle>
                      <a:lvl1pPr indent="127000" defTabSz="966788" eaLnBrk="0" hangingPunct="0">
                        <a:spcBef>
                          <a:spcPct val="20000"/>
                        </a:spcBef>
                        <a:buClr>
                          <a:srgbClr val="000066"/>
                        </a:buClr>
                        <a:buFont typeface="Wingdings" panose="05000000000000000000" pitchFamily="2" charset="2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27000" algn="ctr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时间序列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127000" defTabSz="966788" eaLnBrk="0" hangingPunct="0">
                        <a:spcBef>
                          <a:spcPct val="20000"/>
                        </a:spcBef>
                        <a:buClr>
                          <a:srgbClr val="000066"/>
                        </a:buClr>
                        <a:buFont typeface="Wingdings" panose="05000000000000000000" pitchFamily="2" charset="2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27000" algn="l" defTabSz="966788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arima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函数需要加载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forecast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tseries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包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16283"/>
                  </a:ext>
                </a:extLst>
              </a:tr>
            </a:tbl>
          </a:graphicData>
        </a:graphic>
      </p:graphicFrame>
      <p:sp>
        <p:nvSpPr>
          <p:cNvPr id="32790" name="标题 2">
            <a:extLst>
              <a:ext uri="{FF2B5EF4-FFF2-40B4-BE49-F238E27FC236}">
                <a16:creationId xmlns:a16="http://schemas.microsoft.com/office/drawing/2014/main" id="{AC67C1A8-0877-499F-BCAE-D4B42CB7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常用Ｒ包</a:t>
            </a:r>
          </a:p>
        </p:txBody>
      </p:sp>
      <p:sp>
        <p:nvSpPr>
          <p:cNvPr id="32791" name="内容占位符 3">
            <a:extLst>
              <a:ext uri="{FF2B5EF4-FFF2-40B4-BE49-F238E27FC236}">
                <a16:creationId xmlns:a16="http://schemas.microsoft.com/office/drawing/2014/main" id="{0509DADB-08B9-4AF5-9B35-535ADCBF376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541337"/>
          </a:xfrm>
        </p:spPr>
        <p:txBody>
          <a:bodyPr/>
          <a:lstStyle/>
          <a:p>
            <a:endParaRPr lang="en-US" altLang="zh-CN"/>
          </a:p>
          <a:p>
            <a:r>
              <a:t>机器学习与统计学习类别就包含有实现分类、聚类、关联规则、时间序列分析等功能的</a:t>
            </a:r>
            <a:r>
              <a:rPr lang="en-US" altLang="zh-CN"/>
              <a:t>R</a:t>
            </a:r>
            <a:r>
              <a:t>包，通过加载不同的</a:t>
            </a:r>
            <a:r>
              <a:rPr lang="en-US" altLang="zh-CN"/>
              <a:t>R</a:t>
            </a:r>
            <a:r>
              <a:t>包就能够实现相应的数据挖掘功能</a:t>
            </a:r>
          </a:p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FAD9255A-4C71-48C0-91F3-33C8A10D0BE5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6F6184EC-8A5D-486E-B076-EDF0478E8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5092700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3BFDFEDC-088C-4F60-AE91-5F51197E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B96913DA-1A22-4D89-BCC1-3C92CDA7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的编译环境</a:t>
            </a:r>
          </a:p>
        </p:txBody>
      </p:sp>
      <p:sp>
        <p:nvSpPr>
          <p:cNvPr id="33802" name="标题 3">
            <a:extLst>
              <a:ext uri="{FF2B5EF4-FFF2-40B4-BE49-F238E27FC236}">
                <a16:creationId xmlns:a16="http://schemas.microsoft.com/office/drawing/2014/main" id="{33C049C6-D9E5-4857-A370-10EBC190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0E87DC4F-3F11-4266-9C3B-58C2D3AF3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认识Ｒ语言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90F5A66-C648-42F6-BE12-4993B839C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D0C0BF53-19D4-43E2-A49E-6FF8510E7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使用Ｒ包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88A7A4BF-6D63-4DD3-A686-244A0549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1D00DAB9-4280-4CF7-B186-650CFC52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了解Ｒ包内置数据集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9EC4ECDD-5A7E-4817-A39A-0C4F1549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>
            <a:extLst>
              <a:ext uri="{FF2B5EF4-FFF2-40B4-BE49-F238E27FC236}">
                <a16:creationId xmlns:a16="http://schemas.microsoft.com/office/drawing/2014/main" id="{11CB2DB2-9D10-4611-AC25-07E9CCE2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428750"/>
            <a:ext cx="11107737" cy="4683125"/>
          </a:xfrm>
        </p:spPr>
        <p:txBody>
          <a:bodyPr/>
          <a:lstStyle/>
          <a:p>
            <a:pPr marL="361950" indent="-361950"/>
            <a:r>
              <a:rPr lang="en-US" altLang="zh-CN"/>
              <a:t>R</a:t>
            </a:r>
            <a:r>
              <a:rPr lang="zh-CN" altLang="en-US"/>
              <a:t>的内置数据集大都包含在名为</a:t>
            </a:r>
            <a:r>
              <a:rPr lang="en-US" altLang="zh-CN"/>
              <a:t>datasets</a:t>
            </a:r>
            <a:r>
              <a:rPr lang="zh-CN" altLang="en-US"/>
              <a:t>的</a:t>
            </a:r>
            <a:r>
              <a:rPr lang="en-US" altLang="zh-CN"/>
              <a:t>R</a:t>
            </a:r>
            <a:r>
              <a:rPr lang="zh-CN" altLang="en-US"/>
              <a:t>包中。该</a:t>
            </a:r>
            <a:r>
              <a:rPr lang="en-US" altLang="zh-CN"/>
              <a:t>R</a:t>
            </a:r>
            <a:r>
              <a:rPr lang="zh-CN" altLang="en-US"/>
              <a:t>包是</a:t>
            </a:r>
            <a:r>
              <a:rPr lang="en-US" altLang="zh-CN"/>
              <a:t>R</a:t>
            </a:r>
            <a:r>
              <a:rPr lang="zh-CN" altLang="en-US"/>
              <a:t>的基础包，它在</a:t>
            </a:r>
            <a:r>
              <a:rPr lang="en-US" altLang="zh-CN"/>
              <a:t>R</a:t>
            </a:r>
            <a:r>
              <a:rPr lang="zh-CN" altLang="en-US"/>
              <a:t>的搜索路径中，因此可以直接调用这些数据集，如鸢尾花数据集</a:t>
            </a:r>
            <a:r>
              <a:rPr lang="en-US" altLang="zh-CN"/>
              <a:t>iris</a:t>
            </a:r>
            <a:r>
              <a:rPr lang="zh-CN" altLang="en-US"/>
              <a:t>。</a:t>
            </a:r>
          </a:p>
        </p:txBody>
      </p:sp>
      <p:sp>
        <p:nvSpPr>
          <p:cNvPr id="34819" name="标题 2">
            <a:extLst>
              <a:ext uri="{FF2B5EF4-FFF2-40B4-BE49-F238E27FC236}">
                <a16:creationId xmlns:a16="http://schemas.microsoft.com/office/drawing/2014/main" id="{B033AAB0-6E20-4095-A2B6-8774A410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</a:t>
            </a:r>
            <a:r>
              <a:rPr lang="zh-CN" altLang="en-US"/>
              <a:t>包内置数据集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CDEEA79F-D3C7-40B0-B0BD-900010A3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</a:t>
            </a:r>
            <a:r>
              <a:rPr lang="zh-CN" altLang="en-US"/>
              <a:t>包内置数据集</a:t>
            </a:r>
          </a:p>
        </p:txBody>
      </p:sp>
      <p:sp>
        <p:nvSpPr>
          <p:cNvPr id="35843" name="内容占位符 3">
            <a:extLst>
              <a:ext uri="{FF2B5EF4-FFF2-40B4-BE49-F238E27FC236}">
                <a16:creationId xmlns:a16="http://schemas.microsoft.com/office/drawing/2014/main" id="{7893E6D9-0DF3-4FD6-9720-47B6FE62A6E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基础包所包含的数据集</a:t>
            </a:r>
          </a:p>
        </p:txBody>
      </p:sp>
      <p:pic>
        <p:nvPicPr>
          <p:cNvPr id="35844" name="内容占位符 4">
            <a:extLst>
              <a:ext uri="{FF2B5EF4-FFF2-40B4-BE49-F238E27FC236}">
                <a16:creationId xmlns:a16="http://schemas.microsoft.com/office/drawing/2014/main" id="{9BB10697-A895-4BBE-96A8-AA31DA7141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817688"/>
            <a:ext cx="7893050" cy="4217987"/>
          </a:xfrm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1675083-E744-425A-86DB-0E20389F1B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9525" y="1600200"/>
          <a:ext cx="6662738" cy="4640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6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数据集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airquality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纽约</a:t>
                      </a:r>
                      <a:r>
                        <a:rPr lang="en-US" sz="1000" kern="0">
                          <a:effectLst/>
                        </a:rPr>
                        <a:t>1973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5-9</a:t>
                      </a:r>
                      <a:r>
                        <a:rPr lang="zh-CN" sz="1000" kern="0">
                          <a:effectLst/>
                        </a:rPr>
                        <a:t>月每日空气质量评估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attenu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多个观测站观测到的加利福尼亚</a:t>
                      </a:r>
                      <a:r>
                        <a:rPr lang="en-US" sz="1000" kern="0">
                          <a:effectLst/>
                        </a:rPr>
                        <a:t>23</a:t>
                      </a:r>
                      <a:r>
                        <a:rPr lang="zh-CN" sz="1000" kern="0">
                          <a:effectLst/>
                        </a:rPr>
                        <a:t>次地震数据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8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beaver1</a:t>
                      </a:r>
                      <a:r>
                        <a:rPr lang="en-US" sz="1000" kern="100">
                          <a:effectLst/>
                        </a:rPr>
                        <a:t> </a:t>
                      </a:r>
                      <a:r>
                        <a:rPr lang="en-US" sz="1000" kern="0">
                          <a:effectLst/>
                        </a:rPr>
                        <a:t>(beavers)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一只海狸每</a:t>
                      </a:r>
                      <a:r>
                        <a:rPr lang="en-US" sz="1000" kern="0">
                          <a:effectLst/>
                        </a:rPr>
                        <a:t>10</a:t>
                      </a:r>
                      <a:r>
                        <a:rPr lang="zh-CN" sz="1000" kern="0">
                          <a:effectLst/>
                        </a:rPr>
                        <a:t>分钟的体温数据，共</a:t>
                      </a:r>
                      <a:r>
                        <a:rPr lang="en-US" sz="1000" kern="0">
                          <a:effectLst/>
                        </a:rPr>
                        <a:t>114</a:t>
                      </a:r>
                      <a:r>
                        <a:rPr lang="zh-CN" sz="1000" kern="0">
                          <a:effectLst/>
                        </a:rPr>
                        <a:t>条数据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8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beaver2</a:t>
                      </a:r>
                      <a:r>
                        <a:rPr lang="en-US" sz="1000" kern="100">
                          <a:effectLst/>
                        </a:rPr>
                        <a:t> </a:t>
                      </a:r>
                      <a:r>
                        <a:rPr lang="en-US" sz="1000" kern="0">
                          <a:effectLst/>
                        </a:rPr>
                        <a:t>(beavers)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另一只海狸每</a:t>
                      </a:r>
                      <a:r>
                        <a:rPr lang="en-US" sz="1000" kern="0">
                          <a:effectLst/>
                        </a:rPr>
                        <a:t>10</a:t>
                      </a:r>
                      <a:r>
                        <a:rPr lang="zh-CN" sz="1000" kern="0">
                          <a:effectLst/>
                        </a:rPr>
                        <a:t>分钟的体温数据，共</a:t>
                      </a:r>
                      <a:r>
                        <a:rPr lang="en-US" sz="1000" kern="0">
                          <a:effectLst/>
                        </a:rPr>
                        <a:t>100</a:t>
                      </a:r>
                      <a:r>
                        <a:rPr lang="zh-CN" sz="1000" kern="0">
                          <a:effectLst/>
                        </a:rPr>
                        <a:t>条数据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cars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1920</a:t>
                      </a:r>
                      <a:r>
                        <a:rPr lang="zh-CN" sz="1000" kern="0">
                          <a:effectLst/>
                        </a:rPr>
                        <a:t>年代，汽车的速度与刹车距离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chickwts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不同饮食种类对小鸡重量的影响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esoph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喝酒，吸烟对食管癌的影响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faithful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一个间歇泉的爆发时间和持续时间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InsectSprays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不同杀虫剂对昆虫数目的影响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iris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Edgar Anderson</a:t>
                      </a:r>
                      <a:r>
                        <a:rPr lang="zh-CN" sz="1000" kern="0">
                          <a:effectLst/>
                        </a:rPr>
                        <a:t>记录的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种鸢尾花形态数据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081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LifeCycleSavings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50</a:t>
                      </a:r>
                      <a:r>
                        <a:rPr lang="zh-CN" sz="1000" kern="0">
                          <a:effectLst/>
                        </a:rPr>
                        <a:t>个国家的存款率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longley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强共线性的宏观经济数据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mtcars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32</a:t>
                      </a:r>
                      <a:r>
                        <a:rPr lang="zh-CN" sz="1000" kern="0">
                          <a:effectLst/>
                        </a:rPr>
                        <a:t>辆汽车的</a:t>
                      </a:r>
                      <a:r>
                        <a:rPr lang="en-US" sz="1000" kern="0">
                          <a:effectLst/>
                        </a:rPr>
                        <a:t>11</a:t>
                      </a:r>
                      <a:r>
                        <a:rPr lang="zh-CN" sz="1000" kern="0">
                          <a:effectLst/>
                        </a:rPr>
                        <a:t>个指标数据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PlantGrowth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三种处理方式对植物产量的影响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6916" name="标题 2">
            <a:extLst>
              <a:ext uri="{FF2B5EF4-FFF2-40B4-BE49-F238E27FC236}">
                <a16:creationId xmlns:a16="http://schemas.microsoft.com/office/drawing/2014/main" id="{FFFD9545-8909-40B9-AA68-5EF5B5EE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</a:t>
            </a:r>
            <a:r>
              <a:rPr lang="zh-CN" altLang="en-US"/>
              <a:t>包内置数据集</a:t>
            </a:r>
          </a:p>
        </p:txBody>
      </p:sp>
      <p:sp>
        <p:nvSpPr>
          <p:cNvPr id="36917" name="内容占位符 3">
            <a:extLst>
              <a:ext uri="{FF2B5EF4-FFF2-40B4-BE49-F238E27FC236}">
                <a16:creationId xmlns:a16="http://schemas.microsoft.com/office/drawing/2014/main" id="{A10D9349-3B10-4BD7-8C34-51ABE35B35D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常用的数据集及数据集的概述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435D7CA-8D5D-4EF9-8609-0C8831B9AA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25663" y="1863725"/>
          <a:ext cx="7497762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pressure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温度和气压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Puromycin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两种细胞中辅因子浓度对酶促反应的影响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quakes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1000</a:t>
                      </a:r>
                      <a:r>
                        <a:rPr lang="zh-CN" sz="1050" kern="0">
                          <a:effectLst/>
                        </a:rPr>
                        <a:t>次地震观测数据（震级</a:t>
                      </a:r>
                      <a:r>
                        <a:rPr lang="en-US" sz="1050" kern="0">
                          <a:effectLst/>
                        </a:rPr>
                        <a:t>&gt;4</a:t>
                      </a:r>
                      <a:r>
                        <a:rPr lang="zh-CN" sz="1050" kern="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sleep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两种药物的催眠效果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stackloss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化工厂将氨转为硝酸的数据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swiss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瑞士生育率和社会经济指标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ToothGrowth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VC</a:t>
                      </a:r>
                      <a:r>
                        <a:rPr lang="zh-CN" sz="1050" kern="0">
                          <a:effectLst/>
                        </a:rPr>
                        <a:t>剂量和摄入方式对豚鼠牙齿的影响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trees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树木形态指标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USArrests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美国</a:t>
                      </a:r>
                      <a:r>
                        <a:rPr lang="en-US" sz="1050" kern="0">
                          <a:effectLst/>
                        </a:rPr>
                        <a:t>50</a:t>
                      </a:r>
                      <a:r>
                        <a:rPr lang="zh-CN" sz="1050" kern="0">
                          <a:effectLst/>
                        </a:rPr>
                        <a:t>个州的四个犯罪率指标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USJudgeRating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43</a:t>
                      </a:r>
                      <a:r>
                        <a:rPr lang="zh-CN" sz="1050" kern="0">
                          <a:effectLst/>
                        </a:rPr>
                        <a:t>名律师的</a:t>
                      </a:r>
                      <a:r>
                        <a:rPr lang="en-US" sz="1050" kern="0">
                          <a:effectLst/>
                        </a:rPr>
                        <a:t>12</a:t>
                      </a:r>
                      <a:r>
                        <a:rPr lang="zh-CN" sz="1050" kern="0">
                          <a:effectLst/>
                        </a:rPr>
                        <a:t>个评价指标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warpbreaks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织布机异常数据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women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15</a:t>
                      </a:r>
                      <a:r>
                        <a:rPr lang="zh-CN" sz="1050" kern="0" dirty="0">
                          <a:effectLst/>
                        </a:rPr>
                        <a:t>名美国女性的身高和体重情况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931" name="标题 2">
            <a:extLst>
              <a:ext uri="{FF2B5EF4-FFF2-40B4-BE49-F238E27FC236}">
                <a16:creationId xmlns:a16="http://schemas.microsoft.com/office/drawing/2014/main" id="{A99C7E1D-E77D-42A2-8643-10A870C3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</a:t>
            </a:r>
            <a:r>
              <a:rPr lang="zh-CN" altLang="en-US"/>
              <a:t>包内置数据集</a:t>
            </a:r>
          </a:p>
        </p:txBody>
      </p:sp>
      <p:sp>
        <p:nvSpPr>
          <p:cNvPr id="37932" name="内容占位符 3">
            <a:extLst>
              <a:ext uri="{FF2B5EF4-FFF2-40B4-BE49-F238E27FC236}">
                <a16:creationId xmlns:a16="http://schemas.microsoft.com/office/drawing/2014/main" id="{D2D85207-D2A8-49CC-8500-F909CBE810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endParaRPr lang="en-US" altLang="zh-CN"/>
          </a:p>
          <a:p>
            <a:r>
              <a:t>基础包所包含的数据集（接上一页）</a:t>
            </a:r>
          </a:p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>
            <a:extLst>
              <a:ext uri="{FF2B5EF4-FFF2-40B4-BE49-F238E27FC236}">
                <a16:creationId xmlns:a16="http://schemas.microsoft.com/office/drawing/2014/main" id="{BF3A8988-368A-4517-8C61-7119A35E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349375"/>
            <a:ext cx="11107737" cy="4762500"/>
          </a:xfrm>
        </p:spPr>
        <p:txBody>
          <a:bodyPr/>
          <a:lstStyle/>
          <a:p>
            <a:pPr marL="361950" indent="-361950"/>
            <a:r>
              <a:rPr lang="zh-CN" altLang="en-US"/>
              <a:t>除了</a:t>
            </a:r>
            <a:r>
              <a:rPr lang="en-US" altLang="zh-CN"/>
              <a:t>base</a:t>
            </a:r>
            <a:r>
              <a:rPr lang="zh-CN" altLang="en-US"/>
              <a:t>包中自带的一些数据集，安装的</a:t>
            </a:r>
            <a:r>
              <a:rPr lang="en-US" altLang="zh-CN"/>
              <a:t>R</a:t>
            </a:r>
            <a:r>
              <a:rPr lang="zh-CN" altLang="en-US"/>
              <a:t>包也会包含一些数据集</a:t>
            </a:r>
            <a:endParaRPr lang="en-US" altLang="zh-CN"/>
          </a:p>
          <a:p>
            <a:pPr marL="361950" indent="-361950"/>
            <a:r>
              <a:rPr lang="zh-CN" altLang="zh-CN"/>
              <a:t>查看本机上所有</a:t>
            </a:r>
            <a:r>
              <a:rPr lang="en-US" altLang="zh-CN"/>
              <a:t>R</a:t>
            </a:r>
            <a:r>
              <a:rPr lang="zh-CN" altLang="zh-CN"/>
              <a:t>包的数据集情况</a:t>
            </a:r>
            <a:endParaRPr lang="en-US" altLang="zh-CN"/>
          </a:p>
          <a:p>
            <a:pPr marL="361950" indent="-361950"/>
            <a:r>
              <a:rPr lang="zh-CN" altLang="en-US"/>
              <a:t>代码：</a:t>
            </a:r>
            <a:r>
              <a:rPr lang="en-US" altLang="zh-CN"/>
              <a:t>data(package = .packages(all.available = TRUE)) #</a:t>
            </a:r>
            <a:r>
              <a:rPr lang="zh-CN" altLang="en-US"/>
              <a:t>列出已安装的包中的所有数据集</a:t>
            </a:r>
          </a:p>
        </p:txBody>
      </p:sp>
      <p:sp>
        <p:nvSpPr>
          <p:cNvPr id="38915" name="标题 2">
            <a:extLst>
              <a:ext uri="{FF2B5EF4-FFF2-40B4-BE49-F238E27FC236}">
                <a16:creationId xmlns:a16="http://schemas.microsoft.com/office/drawing/2014/main" id="{64170E1C-FEB9-446A-B762-E732230D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所有</a:t>
            </a:r>
            <a:r>
              <a:rPr lang="en-US" altLang="zh-CN"/>
              <a:t>R</a:t>
            </a:r>
            <a:r>
              <a:rPr lang="zh-CN" altLang="en-US"/>
              <a:t>包的数据集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C670291B-29E5-4339-9C84-747880D08F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FB948BC-CFEB-4AC7-8F9B-DCF61DB5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8910B8-515F-46D3-937E-5746B2892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5" y="5661864"/>
            <a:ext cx="347593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0F0DB5-F2F4-4BB0-8461-1FCDBD1A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25" y="5661864"/>
            <a:ext cx="460654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3">
            <a:extLst>
              <a:ext uri="{FF2B5EF4-FFF2-40B4-BE49-F238E27FC236}">
                <a16:creationId xmlns:a16="http://schemas.microsoft.com/office/drawing/2014/main" id="{F0B96D90-15B0-467A-9B1B-E6060E99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免费的软件</a:t>
            </a:r>
          </a:p>
          <a:p>
            <a:pPr marL="271463" indent="-271463"/>
            <a:r>
              <a:rPr lang="zh-CN" altLang="en-US"/>
              <a:t>编程方便，语言灵活，图形功能强大</a:t>
            </a:r>
          </a:p>
          <a:p>
            <a:pPr marL="271463" indent="-271463"/>
            <a:r>
              <a:rPr lang="zh-CN" altLang="en-US"/>
              <a:t>优秀的内在帮助系统</a:t>
            </a:r>
          </a:p>
          <a:p>
            <a:pPr marL="271463" indent="-271463"/>
            <a:r>
              <a:rPr lang="zh-CN" altLang="en-US"/>
              <a:t>高质量、广泛的统计分析、数据挖掘平台</a:t>
            </a:r>
          </a:p>
          <a:p>
            <a:pPr marL="271463" indent="-271463"/>
            <a:r>
              <a:rPr lang="zh-CN" altLang="en-US"/>
              <a:t>国际上</a:t>
            </a:r>
            <a:r>
              <a:rPr lang="en-US" altLang="zh-CN"/>
              <a:t>R</a:t>
            </a:r>
            <a:r>
              <a:rPr lang="zh-CN" altLang="en-US"/>
              <a:t>语言已然是专业数据分析领域的标准</a:t>
            </a:r>
          </a:p>
          <a:p>
            <a:pPr marL="271463" indent="-271463"/>
            <a:endParaRPr lang="zh-CN" altLang="en-US"/>
          </a:p>
        </p:txBody>
      </p:sp>
      <p:sp>
        <p:nvSpPr>
          <p:cNvPr id="13315" name="标题 1">
            <a:extLst>
              <a:ext uri="{FF2B5EF4-FFF2-40B4-BE49-F238E27FC236}">
                <a16:creationId xmlns:a16="http://schemas.microsoft.com/office/drawing/2014/main" id="{095816D8-A448-4D42-8F82-1FB5F92A6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为什么选择</a:t>
            </a:r>
            <a:r>
              <a:rPr lang="en-US" altLang="zh-CN"/>
              <a:t>R</a:t>
            </a:r>
            <a:r>
              <a:rPr lang="zh-CN" altLang="en-US"/>
              <a:t>语言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85AE2668-3E6E-4895-A8F9-F71D8FE1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690938"/>
            <a:ext cx="3757612" cy="24717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6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>
            <a:extLst>
              <a:ext uri="{FF2B5EF4-FFF2-40B4-BE49-F238E27FC236}">
                <a16:creationId xmlns:a16="http://schemas.microsoft.com/office/drawing/2014/main" id="{3F7B6689-5D70-40F0-9565-6C028F9B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611438"/>
            <a:ext cx="2959100" cy="35512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6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>
            <a:extLst>
              <a:ext uri="{FF2B5EF4-FFF2-40B4-BE49-F238E27FC236}">
                <a16:creationId xmlns:a16="http://schemas.microsoft.com/office/drawing/2014/main" id="{D3AF4CF4-6B4E-4332-B09B-D1D115E2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361950" indent="-361950"/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S</a:t>
            </a:r>
            <a:r>
              <a:rPr lang="zh-CN" altLang="en-US"/>
              <a:t>语言的一种实现。</a:t>
            </a:r>
            <a:r>
              <a:rPr lang="en-US" altLang="zh-CN"/>
              <a:t>S</a:t>
            </a:r>
            <a:r>
              <a:rPr lang="zh-CN" altLang="en-US"/>
              <a:t>语言是由 </a:t>
            </a:r>
            <a:r>
              <a:rPr lang="en-US" altLang="zh-CN"/>
              <a:t>AT&amp;T</a:t>
            </a:r>
            <a:r>
              <a:rPr lang="zh-CN" altLang="en-US"/>
              <a:t>贝尔实验室开发的一种用来进行数据探索、统计分析、作图的解释型语言。最初</a:t>
            </a:r>
            <a:r>
              <a:rPr lang="en-US" altLang="zh-CN"/>
              <a:t>S</a:t>
            </a:r>
            <a:r>
              <a:rPr lang="zh-CN" altLang="en-US"/>
              <a:t>语言的实现版本主要是</a:t>
            </a:r>
            <a:r>
              <a:rPr lang="en-US" altLang="zh-CN"/>
              <a:t>S-PLUS</a:t>
            </a:r>
            <a:r>
              <a:rPr lang="zh-CN" altLang="en-US"/>
              <a:t>。</a:t>
            </a:r>
          </a:p>
          <a:p>
            <a:pPr marL="361950" indent="-361950"/>
            <a:r>
              <a:rPr lang="en-US" altLang="zh-CN"/>
              <a:t>S-PLUS</a:t>
            </a:r>
            <a:r>
              <a:rPr lang="zh-CN" altLang="en-US"/>
              <a:t>是一个商业软件，它基于</a:t>
            </a:r>
            <a:r>
              <a:rPr lang="en-US" altLang="zh-CN"/>
              <a:t>S</a:t>
            </a:r>
            <a:r>
              <a:rPr lang="zh-CN" altLang="en-US"/>
              <a:t>语言，并由</a:t>
            </a:r>
            <a:r>
              <a:rPr lang="en-US" altLang="zh-CN"/>
              <a:t>MathSoft</a:t>
            </a:r>
            <a:r>
              <a:rPr lang="zh-CN" altLang="en-US"/>
              <a:t>公司的统计科学部进一步完善。后来</a:t>
            </a:r>
            <a:r>
              <a:rPr lang="en-US" altLang="zh-CN"/>
              <a:t>Auckland</a:t>
            </a:r>
            <a:r>
              <a:rPr lang="zh-CN" altLang="en-US"/>
              <a:t>大学的</a:t>
            </a:r>
            <a:r>
              <a:rPr lang="en-US" altLang="zh-CN"/>
              <a:t>Robert Gentleman </a:t>
            </a:r>
            <a:r>
              <a:rPr lang="zh-CN" altLang="en-US"/>
              <a:t>和 </a:t>
            </a:r>
            <a:r>
              <a:rPr lang="en-US" altLang="zh-CN"/>
              <a:t>Ross Ihaka </a:t>
            </a:r>
            <a:r>
              <a:rPr lang="zh-CN" altLang="en-US"/>
              <a:t>及其他志愿人员开发了一个</a:t>
            </a:r>
            <a:r>
              <a:rPr lang="en-US" altLang="zh-CN"/>
              <a:t>R</a:t>
            </a:r>
            <a:r>
              <a:rPr lang="zh-CN" altLang="en-US"/>
              <a:t>系统。</a:t>
            </a:r>
            <a:r>
              <a:rPr lang="en-US" altLang="zh-CN"/>
              <a:t>R</a:t>
            </a:r>
            <a:r>
              <a:rPr lang="zh-CN" altLang="en-US"/>
              <a:t>的使用与</a:t>
            </a:r>
            <a:r>
              <a:rPr lang="en-US" altLang="zh-CN"/>
              <a:t>S-PLUS</a:t>
            </a:r>
            <a:r>
              <a:rPr lang="zh-CN" altLang="en-US"/>
              <a:t>有很多类似之处，两个软件有一定的兼容性。 </a:t>
            </a:r>
          </a:p>
          <a:p>
            <a:pPr marL="361950" indent="-361950"/>
            <a:endParaRPr lang="zh-CN" altLang="en-US"/>
          </a:p>
        </p:txBody>
      </p:sp>
      <p:sp>
        <p:nvSpPr>
          <p:cNvPr id="14339" name="标题 1">
            <a:extLst>
              <a:ext uri="{FF2B5EF4-FFF2-40B4-BE49-F238E27FC236}">
                <a16:creationId xmlns:a16="http://schemas.microsoft.com/office/drawing/2014/main" id="{F95A9576-8A5A-4870-9EA5-A974269BB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什么是</a:t>
            </a:r>
            <a:r>
              <a:rPr kumimoji="0" lang="en-US" altLang="zh-CN"/>
              <a:t>R</a:t>
            </a:r>
            <a:r>
              <a:rPr kumimoji="0" lang="zh-CN" altLang="en-US"/>
              <a:t>？</a:t>
            </a:r>
          </a:p>
        </p:txBody>
      </p:sp>
      <p:sp>
        <p:nvSpPr>
          <p:cNvPr id="14340" name="内容占位符 2">
            <a:extLst>
              <a:ext uri="{FF2B5EF4-FFF2-40B4-BE49-F238E27FC236}">
                <a16:creationId xmlns:a16="http://schemas.microsoft.com/office/drawing/2014/main" id="{CF6A05D9-137C-4CDB-AB16-2E332467D48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/>
              <a:t>R</a:t>
            </a:r>
            <a:r>
              <a:t>的源起 </a:t>
            </a:r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3C45F25A-B423-4E00-AE69-026F328E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962400"/>
            <a:ext cx="4344988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3">
            <a:extLst>
              <a:ext uri="{FF2B5EF4-FFF2-40B4-BE49-F238E27FC236}">
                <a16:creationId xmlns:a16="http://schemas.microsoft.com/office/drawing/2014/main" id="{A7FAC1B7-1FF8-42E3-936D-E04E9FFB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与起源于贝尔实验室的</a:t>
            </a:r>
            <a:r>
              <a:rPr lang="en-US" altLang="zh-CN"/>
              <a:t>S</a:t>
            </a:r>
            <a:r>
              <a:rPr lang="zh-CN" altLang="en-US"/>
              <a:t>语言类似，</a:t>
            </a:r>
            <a:r>
              <a:rPr lang="en-US" altLang="zh-CN"/>
              <a:t>R</a:t>
            </a:r>
            <a:r>
              <a:rPr lang="zh-CN" altLang="en-US"/>
              <a:t>也是一种为统计计算和绘图而生的语言和环境，它是一套开源的数据分析解决方案，由一个庞大且活跃的全球性研究型社区维护。但是，世面上也有许多其他流行的统计和制图软件，如</a:t>
            </a:r>
            <a:r>
              <a:rPr lang="en-US" altLang="zh-CN"/>
              <a:t>Miscrosoft Excel</a:t>
            </a:r>
            <a:r>
              <a:rPr lang="zh-CN" altLang="en-US"/>
              <a:t>、</a:t>
            </a:r>
            <a:r>
              <a:rPr lang="en-US" altLang="zh-CN"/>
              <a:t>SAS</a:t>
            </a:r>
            <a:r>
              <a:rPr lang="zh-CN" altLang="en-US"/>
              <a:t>、</a:t>
            </a:r>
            <a:r>
              <a:rPr lang="en-US" altLang="zh-CN"/>
              <a:t>IBM SPSS</a:t>
            </a:r>
            <a:r>
              <a:rPr lang="zh-CN" altLang="en-US"/>
              <a:t>、</a:t>
            </a:r>
            <a:r>
              <a:rPr lang="en-US" altLang="zh-CN"/>
              <a:t>Stata</a:t>
            </a:r>
            <a:r>
              <a:rPr lang="zh-CN" altLang="en-US"/>
              <a:t>以及</a:t>
            </a:r>
            <a:r>
              <a:rPr lang="en-US" altLang="zh-CN"/>
              <a:t>Minitab</a:t>
            </a:r>
            <a:r>
              <a:rPr lang="zh-CN" altLang="en-US"/>
              <a:t>。为何还要选择</a:t>
            </a:r>
            <a:r>
              <a:rPr lang="en-US" altLang="zh-CN"/>
              <a:t>R</a:t>
            </a:r>
            <a:r>
              <a:rPr lang="zh-CN" altLang="en-US"/>
              <a:t>？</a:t>
            </a:r>
          </a:p>
          <a:p>
            <a:pPr marL="271463" indent="-271463"/>
            <a:r>
              <a:rPr lang="en-US" altLang="zh-CN"/>
              <a:t>R</a:t>
            </a:r>
            <a:r>
              <a:rPr lang="zh-CN" altLang="en-US"/>
              <a:t>有着非常多值得推荐的特性。</a:t>
            </a:r>
          </a:p>
          <a:p>
            <a:pPr marL="271463" indent="-271463"/>
            <a:r>
              <a:rPr lang="zh-CN" altLang="en-US"/>
              <a:t>多数商业统计软件价格不菲，而</a:t>
            </a:r>
            <a:r>
              <a:rPr lang="en-US" altLang="zh-CN"/>
              <a:t>R</a:t>
            </a:r>
            <a:r>
              <a:rPr lang="zh-CN" altLang="en-US"/>
              <a:t>是免费的！</a:t>
            </a:r>
          </a:p>
          <a:p>
            <a:pPr marL="271463" indent="-271463"/>
            <a:r>
              <a:rPr lang="en-US" altLang="zh-CN"/>
              <a:t>R</a:t>
            </a:r>
            <a:r>
              <a:rPr lang="zh-CN" altLang="en-US"/>
              <a:t>语言由一个庞大且活跃的全球性研究型社区维护。</a:t>
            </a:r>
          </a:p>
          <a:p>
            <a:pPr marL="271463" indent="-271463"/>
            <a:r>
              <a:rPr lang="en-US" altLang="zh-CN"/>
              <a:t>R</a:t>
            </a:r>
            <a:r>
              <a:rPr lang="zh-CN" altLang="en-US"/>
              <a:t>语言具备可扩展能力且拥有丰富的功能选项，帮助开发人员构建自己的工具及方法，从而顺利实现数据分析。</a:t>
            </a:r>
          </a:p>
          <a:p>
            <a:pPr marL="271463" indent="-271463"/>
            <a:r>
              <a:rPr lang="en-US" altLang="zh-CN"/>
              <a:t>R</a:t>
            </a:r>
            <a:r>
              <a:rPr lang="zh-CN" altLang="en-US"/>
              <a:t>可运行与多种平台之上，包括</a:t>
            </a:r>
            <a:r>
              <a:rPr lang="en-US" altLang="zh-CN"/>
              <a:t>Windows</a:t>
            </a:r>
            <a:r>
              <a:rPr lang="zh-CN" altLang="en-US"/>
              <a:t>、</a:t>
            </a:r>
            <a:r>
              <a:rPr lang="en-US" altLang="zh-CN"/>
              <a:t>Unix</a:t>
            </a:r>
            <a:r>
              <a:rPr lang="zh-CN" altLang="en-US"/>
              <a:t>和</a:t>
            </a:r>
            <a:r>
              <a:rPr lang="en-US" altLang="zh-CN"/>
              <a:t>Mac OS X</a:t>
            </a:r>
            <a:r>
              <a:rPr lang="zh-CN" altLang="en-US"/>
              <a:t>。这基本上意味着它可以运行于你所能拥有的任何计算机上。</a:t>
            </a:r>
          </a:p>
          <a:p>
            <a:pPr marL="271463" indent="-271463"/>
            <a:endParaRPr lang="zh-CN" altLang="en-US"/>
          </a:p>
        </p:txBody>
      </p:sp>
      <p:sp>
        <p:nvSpPr>
          <p:cNvPr id="15363" name="标题 1">
            <a:extLst>
              <a:ext uri="{FF2B5EF4-FFF2-40B4-BE49-F238E27FC236}">
                <a16:creationId xmlns:a16="http://schemas.microsoft.com/office/drawing/2014/main" id="{80CAEB5C-279C-48E4-A17B-66AE3A56E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为何要使用</a:t>
            </a:r>
            <a:r>
              <a:rPr lang="en-US" altLang="zh-CN">
                <a:latin typeface="微软雅黑" panose="020B0503020204020204" pitchFamily="34" charset="-122"/>
              </a:rPr>
              <a:t>R</a:t>
            </a:r>
            <a:r>
              <a:rPr lang="zh-CN" altLang="en-US">
                <a:latin typeface="微软雅黑" panose="020B0503020204020204" pitchFamily="34" charset="-122"/>
              </a:rPr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219342-3E47-4E5A-BB7F-115BF299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1" y="1245870"/>
            <a:ext cx="11142800" cy="4865329"/>
          </a:xfrm>
        </p:spPr>
        <p:txBody>
          <a:bodyPr numCol="2"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优点：</a:t>
            </a:r>
            <a:endParaRPr lang="en-US" altLang="zh-CN" sz="2000" dirty="0"/>
          </a:p>
          <a:p>
            <a:pPr>
              <a:defRPr/>
            </a:pPr>
            <a:r>
              <a:rPr lang="zh-CN" altLang="en-US" dirty="0"/>
              <a:t>开源；</a:t>
            </a:r>
          </a:p>
          <a:p>
            <a:pPr>
              <a:defRPr/>
            </a:pPr>
            <a:r>
              <a:rPr lang="zh-CN" altLang="en-US" dirty="0"/>
              <a:t>庞大且活跃的社区维护；</a:t>
            </a:r>
          </a:p>
          <a:p>
            <a:pPr>
              <a:defRPr/>
            </a:pPr>
            <a:r>
              <a:rPr lang="zh-CN" altLang="en-US" dirty="0"/>
              <a:t>可扩展能力强，灵活度高；</a:t>
            </a:r>
          </a:p>
          <a:p>
            <a:pPr>
              <a:defRPr/>
            </a:pPr>
            <a:r>
              <a:rPr lang="zh-CN" altLang="en-US" dirty="0"/>
              <a:t>多平台运行，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 OS X</a:t>
            </a:r>
            <a:r>
              <a:rPr lang="zh-CN" altLang="en-US" dirty="0"/>
              <a:t>；</a:t>
            </a:r>
          </a:p>
          <a:p>
            <a:pPr>
              <a:defRPr/>
            </a:pPr>
            <a:r>
              <a:rPr lang="zh-CN" altLang="en-US" dirty="0"/>
              <a:t>已然是专业数据分析领域的标准工具。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缺点：</a:t>
            </a:r>
          </a:p>
          <a:p>
            <a:pPr>
              <a:defRPr/>
            </a:pPr>
            <a:r>
              <a:rPr lang="zh-CN" altLang="en-US" dirty="0"/>
              <a:t>解释性语言，速度略慢；</a:t>
            </a:r>
          </a:p>
          <a:p>
            <a:pPr>
              <a:defRPr/>
            </a:pPr>
            <a:r>
              <a:rPr lang="zh-CN" altLang="en-US" dirty="0"/>
              <a:t>所有计算都是在内存中进行的；</a:t>
            </a:r>
          </a:p>
          <a:p>
            <a:pPr>
              <a:defRPr/>
            </a:pPr>
            <a:r>
              <a:rPr lang="zh-CN" altLang="en-US" dirty="0"/>
              <a:t>标准相对不统一。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6387" name="标题 1">
            <a:extLst>
              <a:ext uri="{FF2B5EF4-FFF2-40B4-BE49-F238E27FC236}">
                <a16:creationId xmlns:a16="http://schemas.microsoft.com/office/drawing/2014/main" id="{89116DBA-6AAE-43FB-A697-9F46EAC9A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zh-CN" altLang="en-US"/>
              <a:t>为何要使用</a:t>
            </a:r>
            <a:r>
              <a:rPr kumimoji="0" lang="en-US" altLang="zh-CN"/>
              <a:t>R</a:t>
            </a:r>
            <a:r>
              <a:rPr kumimoji="0" lang="zh-CN" altLang="en-US"/>
              <a:t>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32327EB3-7A41-4608-AFB9-ACA1D7E8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38238"/>
            <a:ext cx="11107737" cy="4973637"/>
          </a:xfrm>
        </p:spPr>
        <p:txBody>
          <a:bodyPr/>
          <a:lstStyle/>
          <a:p>
            <a:pPr marL="361950" indent="-361950"/>
            <a:r>
              <a:rPr lang="en-US" altLang="zh-CN"/>
              <a:t>R</a:t>
            </a:r>
            <a:r>
              <a:rPr lang="zh-CN" altLang="en-US"/>
              <a:t>可以在</a:t>
            </a:r>
            <a:r>
              <a:rPr lang="en-US" altLang="zh-CN"/>
              <a:t>CRAN(Comprehensive R Archive Network)http://cran.r-project.org/mirrors.html</a:t>
            </a:r>
            <a:r>
              <a:rPr lang="zh-CN" altLang="en-US"/>
              <a:t>上免费下载。</a:t>
            </a:r>
          </a:p>
          <a:p>
            <a:pPr marL="361950" indent="-361950"/>
            <a:r>
              <a:rPr lang="zh-CN" altLang="en-US"/>
              <a:t> </a:t>
            </a:r>
            <a:r>
              <a:rPr lang="en-US" altLang="zh-CN"/>
              <a:t>Linux</a:t>
            </a:r>
            <a:r>
              <a:rPr lang="zh-CN" altLang="en-US"/>
              <a:t>、</a:t>
            </a:r>
            <a:r>
              <a:rPr lang="en-US" altLang="zh-CN"/>
              <a:t>Mac OS X</a:t>
            </a:r>
            <a:r>
              <a:rPr lang="zh-CN" altLang="en-US"/>
              <a:t>和</a:t>
            </a:r>
            <a:r>
              <a:rPr lang="en-US" altLang="zh-CN"/>
              <a:t>Windows</a:t>
            </a:r>
            <a:r>
              <a:rPr lang="zh-CN" altLang="en-US"/>
              <a:t>都有相应编译好的二进制版本。</a:t>
            </a:r>
          </a:p>
          <a:p>
            <a:pPr marL="361950" indent="-361950"/>
            <a:r>
              <a:rPr lang="zh-CN" altLang="en-US"/>
              <a:t>可以通过安装成为包</a:t>
            </a:r>
            <a:r>
              <a:rPr lang="en-US" altLang="zh-CN"/>
              <a:t>(package)</a:t>
            </a:r>
            <a:r>
              <a:rPr lang="zh-CN" altLang="en-US"/>
              <a:t>的可选模块</a:t>
            </a:r>
            <a:r>
              <a:rPr lang="en-US" altLang="zh-CN"/>
              <a:t>(</a:t>
            </a:r>
            <a:r>
              <a:rPr lang="zh-CN" altLang="en-US"/>
              <a:t>同样可从</a:t>
            </a:r>
            <a:r>
              <a:rPr lang="en-US" altLang="zh-CN"/>
              <a:t>CRAN</a:t>
            </a:r>
            <a:r>
              <a:rPr lang="zh-CN" altLang="en-US"/>
              <a:t>下载</a:t>
            </a:r>
            <a:r>
              <a:rPr lang="en-US" altLang="zh-CN"/>
              <a:t>)</a:t>
            </a:r>
            <a:r>
              <a:rPr lang="zh-CN" altLang="en-US"/>
              <a:t>来增强</a:t>
            </a:r>
            <a:r>
              <a:rPr lang="en-US" altLang="zh-CN"/>
              <a:t>R</a:t>
            </a:r>
            <a:r>
              <a:rPr lang="zh-CN" altLang="en-US"/>
              <a:t>的功能。</a:t>
            </a:r>
          </a:p>
          <a:p>
            <a:pPr marL="361950" indent="-361950"/>
            <a:endParaRPr lang="zh-CN" altLang="en-US"/>
          </a:p>
        </p:txBody>
      </p:sp>
      <p:sp>
        <p:nvSpPr>
          <p:cNvPr id="17411" name="标题 1">
            <a:extLst>
              <a:ext uri="{FF2B5EF4-FFF2-40B4-BE49-F238E27FC236}">
                <a16:creationId xmlns:a16="http://schemas.microsoft.com/office/drawing/2014/main" id="{758E0D05-4AC1-4DED-B150-7186550E3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R</a:t>
            </a:r>
            <a:r>
              <a:rPr kumimoji="0" lang="zh-CN" altLang="en-US">
                <a:ea typeface="宋体" panose="02010600030101010101" pitchFamily="2" charset="-122"/>
              </a:rPr>
              <a:t>语言的获取和安装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1456FF4C-7D7B-4DF2-B3EC-75F9ED96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070225"/>
            <a:ext cx="74517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E2904C25-15AE-4068-A485-4D771690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23950"/>
            <a:ext cx="11107737" cy="4987925"/>
          </a:xfrm>
        </p:spPr>
        <p:txBody>
          <a:bodyPr/>
          <a:lstStyle/>
          <a:p>
            <a:pPr marL="271463" indent="-271463"/>
            <a:r>
              <a:rPr lang="zh-CN" altLang="en-US"/>
              <a:t>在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GUI</a:t>
            </a:r>
            <a:r>
              <a:rPr lang="zh-CN" altLang="en-US"/>
              <a:t>窗口里，有菜单栏、工具栏和</a:t>
            </a:r>
            <a:r>
              <a:rPr lang="en-US" altLang="zh-CN"/>
              <a:t>R</a:t>
            </a:r>
            <a:r>
              <a:rPr lang="zh-CN" altLang="en-US"/>
              <a:t>的控制台。</a:t>
            </a:r>
          </a:p>
        </p:txBody>
      </p:sp>
      <p:sp>
        <p:nvSpPr>
          <p:cNvPr id="18435" name="标题 1">
            <a:extLst>
              <a:ext uri="{FF2B5EF4-FFF2-40B4-BE49-F238E27FC236}">
                <a16:creationId xmlns:a16="http://schemas.microsoft.com/office/drawing/2014/main" id="{127B5FE6-160D-430B-8955-73A529C8C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kumimoji="0"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R</a:t>
            </a:r>
            <a:r>
              <a:rPr kumimoji="0" lang="zh-CN" altLang="en-US">
                <a:latin typeface="微软雅黑" panose="020B0503020204020204" pitchFamily="34" charset="-122"/>
              </a:rPr>
              <a:t>的图形用户界面</a:t>
            </a:r>
            <a:endParaRPr kumimoji="0" lang="zh-CN" altLang="en-US"/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9B538F51-C8AA-4A76-9153-4C24A891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8" b="5031"/>
          <a:stretch>
            <a:fillRect/>
          </a:stretch>
        </p:blipFill>
        <p:spPr bwMode="auto">
          <a:xfrm>
            <a:off x="2782888" y="1741488"/>
            <a:ext cx="5675312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D35EC930-8203-4DAF-A167-C2017DCEE74C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28872792-8D13-4A59-89D8-3FF3880E5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29479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923E6FB6-29A6-4483-81C1-FD72098B7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54E5EB9F-E0D9-4827-A0CD-68124F4B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的编译环境</a:t>
            </a:r>
          </a:p>
        </p:txBody>
      </p:sp>
      <p:sp>
        <p:nvSpPr>
          <p:cNvPr id="19466" name="标题 3">
            <a:extLst>
              <a:ext uri="{FF2B5EF4-FFF2-40B4-BE49-F238E27FC236}">
                <a16:creationId xmlns:a16="http://schemas.microsoft.com/office/drawing/2014/main" id="{E1BDFA97-D79D-445B-9D68-9A95EB59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5F6B7C88-0B0E-49B8-9517-AB00705B1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认识Ｒ语言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040EF368-8EE1-46E3-AFA7-18D9CD438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AF76525-2678-4122-AF5C-461AC23C2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使用Ｒ包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B667363E-D536-4FFB-80EF-35B4F3498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D2AFC8D2-8BAA-471B-8D28-E683C2D2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了解Ｒ包内置数据集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7A6BC410-E64C-48E5-9B15-BF2EBD95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5235</TotalTime>
  <Words>2102</Words>
  <Application>Microsoft Office PowerPoint</Application>
  <PresentationFormat>宽屏</PresentationFormat>
  <Paragraphs>265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仿宋</vt:lpstr>
      <vt:lpstr>黑体</vt:lpstr>
      <vt:lpstr>微软雅黑</vt:lpstr>
      <vt:lpstr>Arial</vt:lpstr>
      <vt:lpstr>Calibri</vt:lpstr>
      <vt:lpstr>Times New Roman</vt:lpstr>
      <vt:lpstr>Wingdings</vt:lpstr>
      <vt:lpstr>2_Office 主题</vt:lpstr>
      <vt:lpstr>3_Office 主题</vt:lpstr>
      <vt:lpstr>R语言概述</vt:lpstr>
      <vt:lpstr>目录</vt:lpstr>
      <vt:lpstr>为什么选择R语言</vt:lpstr>
      <vt:lpstr>什么是R？</vt:lpstr>
      <vt:lpstr>为何要使用R？</vt:lpstr>
      <vt:lpstr>为何要使用R？</vt:lpstr>
      <vt:lpstr>R语言的获取和安装</vt:lpstr>
      <vt:lpstr>R的图形用户界面</vt:lpstr>
      <vt:lpstr>目录</vt:lpstr>
      <vt:lpstr>Rstudio:一个友好的编辑器</vt:lpstr>
      <vt:lpstr>获取R的帮助</vt:lpstr>
      <vt:lpstr>获取R的帮助</vt:lpstr>
      <vt:lpstr>R的工作空间</vt:lpstr>
      <vt:lpstr>R的工作空间</vt:lpstr>
      <vt:lpstr>R的工作空间</vt:lpstr>
      <vt:lpstr>目录</vt:lpstr>
      <vt:lpstr>认识Ｒ包</vt:lpstr>
      <vt:lpstr>包的安装</vt:lpstr>
      <vt:lpstr>查看包的相关信息</vt:lpstr>
      <vt:lpstr>包的使用</vt:lpstr>
      <vt:lpstr>常用R包</vt:lpstr>
      <vt:lpstr>常用Ｒ包</vt:lpstr>
      <vt:lpstr>目录</vt:lpstr>
      <vt:lpstr>R包内置数据集</vt:lpstr>
      <vt:lpstr>R包内置数据集</vt:lpstr>
      <vt:lpstr>R包内置数据集</vt:lpstr>
      <vt:lpstr>R包内置数据集</vt:lpstr>
      <vt:lpstr>所有R包的数据集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liu xiaoling</cp:lastModifiedBy>
  <cp:revision>281</cp:revision>
  <dcterms:created xsi:type="dcterms:W3CDTF">2017-01-10T15:44:52Z</dcterms:created>
  <dcterms:modified xsi:type="dcterms:W3CDTF">2021-04-10T09:12:29Z</dcterms:modified>
</cp:coreProperties>
</file>