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47" r:id="rId2"/>
  </p:sldMasterIdLst>
  <p:notesMasterIdLst>
    <p:notesMasterId r:id="rId61"/>
  </p:notesMasterIdLst>
  <p:sldIdLst>
    <p:sldId id="494" r:id="rId3"/>
    <p:sldId id="502" r:id="rId4"/>
    <p:sldId id="535" r:id="rId5"/>
    <p:sldId id="536" r:id="rId6"/>
    <p:sldId id="537" r:id="rId7"/>
    <p:sldId id="508" r:id="rId8"/>
    <p:sldId id="538" r:id="rId9"/>
    <p:sldId id="539" r:id="rId10"/>
    <p:sldId id="540" r:id="rId11"/>
    <p:sldId id="541" r:id="rId12"/>
    <p:sldId id="542" r:id="rId13"/>
    <p:sldId id="543" r:id="rId14"/>
    <p:sldId id="544" r:id="rId15"/>
    <p:sldId id="545" r:id="rId16"/>
    <p:sldId id="546" r:id="rId17"/>
    <p:sldId id="547" r:id="rId18"/>
    <p:sldId id="548" r:id="rId19"/>
    <p:sldId id="549" r:id="rId20"/>
    <p:sldId id="550" r:id="rId21"/>
    <p:sldId id="551" r:id="rId22"/>
    <p:sldId id="552" r:id="rId23"/>
    <p:sldId id="553" r:id="rId24"/>
    <p:sldId id="554" r:id="rId25"/>
    <p:sldId id="555" r:id="rId26"/>
    <p:sldId id="556" r:id="rId27"/>
    <p:sldId id="557" r:id="rId28"/>
    <p:sldId id="558" r:id="rId29"/>
    <p:sldId id="559" r:id="rId30"/>
    <p:sldId id="560" r:id="rId31"/>
    <p:sldId id="561" r:id="rId32"/>
    <p:sldId id="562" r:id="rId33"/>
    <p:sldId id="563" r:id="rId34"/>
    <p:sldId id="564" r:id="rId35"/>
    <p:sldId id="565" r:id="rId36"/>
    <p:sldId id="566" r:id="rId37"/>
    <p:sldId id="567" r:id="rId38"/>
    <p:sldId id="568" r:id="rId39"/>
    <p:sldId id="569" r:id="rId40"/>
    <p:sldId id="509" r:id="rId41"/>
    <p:sldId id="570" r:id="rId42"/>
    <p:sldId id="571" r:id="rId43"/>
    <p:sldId id="572" r:id="rId44"/>
    <p:sldId id="573" r:id="rId45"/>
    <p:sldId id="574" r:id="rId46"/>
    <p:sldId id="575" r:id="rId47"/>
    <p:sldId id="576" r:id="rId48"/>
    <p:sldId id="577" r:id="rId49"/>
    <p:sldId id="578" r:id="rId50"/>
    <p:sldId id="579" r:id="rId51"/>
    <p:sldId id="580" r:id="rId52"/>
    <p:sldId id="581" r:id="rId53"/>
    <p:sldId id="582" r:id="rId54"/>
    <p:sldId id="583" r:id="rId55"/>
    <p:sldId id="584" r:id="rId56"/>
    <p:sldId id="585" r:id="rId57"/>
    <p:sldId id="586" r:id="rId58"/>
    <p:sldId id="587" r:id="rId59"/>
    <p:sldId id="534" r:id="rId6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708"/>
    <a:srgbClr val="064BB2"/>
    <a:srgbClr val="FFCB54"/>
    <a:srgbClr val="2B6EE1"/>
    <a:srgbClr val="FFBF2B"/>
    <a:srgbClr val="7624CC"/>
    <a:srgbClr val="CC8824"/>
    <a:srgbClr val="216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41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8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E6D2FD6-FC9E-44A8-9632-3A5DAC6E40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B9C74F-BA8E-448D-B78C-7FFF2E245E9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2CBE35C-36FB-4C4C-9728-2AED7B96A826}" type="datetimeFigureOut">
              <a:rPr lang="zh-CN" altLang="en-US"/>
              <a:pPr>
                <a:defRPr/>
              </a:pPr>
              <a:t>2021/4/10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8358D4E-6507-452E-9BE3-0F0B00D9F3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3B935AD4-97E9-4E1A-9901-18AB60185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18E596-F0F9-4562-9526-04876B5613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ED6913-0948-43CE-817E-AB8F23F533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3F6959B8-B3DA-4B18-B10C-E2738452FF3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>
            <a:extLst>
              <a:ext uri="{FF2B5EF4-FFF2-40B4-BE49-F238E27FC236}">
                <a16:creationId xmlns:a16="http://schemas.microsoft.com/office/drawing/2014/main" id="{16F80194-CAF8-4FF0-AC15-1FBBD7025C9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备注占位符 2">
            <a:extLst>
              <a:ext uri="{FF2B5EF4-FFF2-40B4-BE49-F238E27FC236}">
                <a16:creationId xmlns:a16="http://schemas.microsoft.com/office/drawing/2014/main" id="{18C1353E-3FF9-4E1B-B13F-84C0E09DE98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2708" name="幻灯片编号占位符 3">
            <a:extLst>
              <a:ext uri="{FF2B5EF4-FFF2-40B4-BE49-F238E27FC236}">
                <a16:creationId xmlns:a16="http://schemas.microsoft.com/office/drawing/2014/main" id="{424DDAF2-AB17-415B-8503-A34A3F53E8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66154ED-6E5B-45C9-BC42-9C17DE19DFA7}" type="slidenum">
              <a:rPr lang="en-US" altLang="zh-CN">
                <a:latin typeface="Arial" panose="020B0604020202020204" pitchFamily="34" charset="0"/>
              </a:rPr>
              <a:pPr eaLnBrk="1" hangingPunct="1"/>
              <a:t>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>
            <a:extLst>
              <a:ext uri="{FF2B5EF4-FFF2-40B4-BE49-F238E27FC236}">
                <a16:creationId xmlns:a16="http://schemas.microsoft.com/office/drawing/2014/main" id="{9D2E6E62-973F-48BA-8F21-E7A23D14C2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备注占位符 2">
            <a:extLst>
              <a:ext uri="{FF2B5EF4-FFF2-40B4-BE49-F238E27FC236}">
                <a16:creationId xmlns:a16="http://schemas.microsoft.com/office/drawing/2014/main" id="{100B7048-149E-4100-84A6-5AF2039F4EB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842963"/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数据框的索引和矩阵类似，由于都是二维数据，所以它也有两个维度的下标，同时数据框的列名称也可以方便地索引数据框的列数据。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42963"/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如果想读取多列的数据，则可以以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数据框对象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&gt;[,</a:t>
            </a: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列下标向量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方式来获取元素，并以数据框对象的形式返回。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42963"/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注意，不可以采用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数据框对象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&gt;[[</a:t>
            </a: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列下标向量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]]</a:t>
            </a: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形式。如：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iris[,1:2]</a:t>
            </a:r>
          </a:p>
          <a:p>
            <a:pPr defTabSz="842963"/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027032-8103-4C8F-8606-21C24F9CAD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08F475B-99B2-4C10-9D8D-F4F9179DB2A4}" type="slidenum"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pPr eaLnBrk="1" hangingPunct="1"/>
              <a:t>35</a:t>
            </a:fld>
            <a:endParaRPr lang="en-US" altLang="zh-CN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>
            <a:extLst>
              <a:ext uri="{FF2B5EF4-FFF2-40B4-BE49-F238E27FC236}">
                <a16:creationId xmlns:a16="http://schemas.microsoft.com/office/drawing/2014/main" id="{6AD42CDA-EE70-41D7-ACB8-297733B431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备注占位符 2">
            <a:extLst>
              <a:ext uri="{FF2B5EF4-FFF2-40B4-BE49-F238E27FC236}">
                <a16:creationId xmlns:a16="http://schemas.microsoft.com/office/drawing/2014/main" id="{1D08514C-2CA2-45BE-B5F1-9001C90131B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在了解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的数据结构以后，接下来要做的就是导入数据。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6A3F7D-2027-4392-9DB4-C3B1C68727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E83ADB4-F998-44C8-BAF2-FB3F24ACBE84}" type="slidenum"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pPr eaLnBrk="1" hangingPunct="1"/>
              <a:t>40</a:t>
            </a:fld>
            <a:endParaRPr lang="en-US" altLang="zh-CN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>
            <a:extLst>
              <a:ext uri="{FF2B5EF4-FFF2-40B4-BE49-F238E27FC236}">
                <a16:creationId xmlns:a16="http://schemas.microsoft.com/office/drawing/2014/main" id="{70F99C62-7EB1-4A6D-AE8E-D743D23726D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备注占位符 2">
            <a:extLst>
              <a:ext uri="{FF2B5EF4-FFF2-40B4-BE49-F238E27FC236}">
                <a16:creationId xmlns:a16="http://schemas.microsoft.com/office/drawing/2014/main" id="{617B330A-1ABF-4AA2-8D44-54D5C70C5A5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这使得你的数据能广泛地被使用。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014B86-31BE-405F-8B9D-FFB6C8290E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088B198-52D0-40A6-9D94-BCA3B7356B90}" type="slidenum"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pPr eaLnBrk="1" hangingPunct="1"/>
              <a:t>42</a:t>
            </a:fld>
            <a:endParaRPr lang="en-US" altLang="zh-CN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>
            <a:extLst>
              <a:ext uri="{FF2B5EF4-FFF2-40B4-BE49-F238E27FC236}">
                <a16:creationId xmlns:a16="http://schemas.microsoft.com/office/drawing/2014/main" id="{D72E8763-4C6F-40A1-BF8A-BA2A74DF6E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备注占位符 2">
            <a:extLst>
              <a:ext uri="{FF2B5EF4-FFF2-40B4-BE49-F238E27FC236}">
                <a16:creationId xmlns:a16="http://schemas.microsoft.com/office/drawing/2014/main" id="{1BAFC810-C0E4-476F-836F-915564E9521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不是所有的文本文件都像定界符文件那样有一个定义良好的结构。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0B2406-7EEF-4922-A740-3DFBE86F9B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F4F0B1F-56D2-4B25-924A-FD1BAFDA3607}" type="slidenum"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pPr eaLnBrk="1" hangingPunct="1"/>
              <a:t>46</a:t>
            </a:fld>
            <a:endParaRPr lang="en-US" altLang="zh-CN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>
            <a:extLst>
              <a:ext uri="{FF2B5EF4-FFF2-40B4-BE49-F238E27FC236}">
                <a16:creationId xmlns:a16="http://schemas.microsoft.com/office/drawing/2014/main" id="{99276BA2-E73C-4346-BE1C-952596B813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>
            <a:extLst>
              <a:ext uri="{FF2B5EF4-FFF2-40B4-BE49-F238E27FC236}">
                <a16:creationId xmlns:a16="http://schemas.microsoft.com/office/drawing/2014/main" id="{66A49E7F-B2A4-4270-8787-354ED838FD7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424F75-C0BD-4E39-927F-767B6C44AC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4913DB-2185-40AC-B7E1-5A48CAC3BC32}" type="slidenum"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pPr eaLnBrk="1" hangingPunct="1"/>
              <a:t>47</a:t>
            </a:fld>
            <a:endParaRPr lang="en-US" altLang="zh-CN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>
            <a:extLst>
              <a:ext uri="{FF2B5EF4-FFF2-40B4-BE49-F238E27FC236}">
                <a16:creationId xmlns:a16="http://schemas.microsoft.com/office/drawing/2014/main" id="{272E2D9A-F053-458C-9772-38E3E20FD2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备注占位符 2">
            <a:extLst>
              <a:ext uri="{FF2B5EF4-FFF2-40B4-BE49-F238E27FC236}">
                <a16:creationId xmlns:a16="http://schemas.microsoft.com/office/drawing/2014/main" id="{8F43323A-1873-4EA4-8C7C-EAED10B19D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842963"/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读取一个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文件的最好方式，就是在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中将其导出为一个都好分割文件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(csv)</a:t>
            </a: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，并使用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read.csv( )</a:t>
            </a: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的方式将其导入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42963"/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8CAC48-EDFC-4777-B374-2A06BF15B8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FFAA58-1445-4029-B68F-8C199B8FE15D}" type="slidenum"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pPr eaLnBrk="1" hangingPunct="1"/>
              <a:t>48</a:t>
            </a:fld>
            <a:endParaRPr lang="en-US" altLang="zh-CN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>
            <a:extLst>
              <a:ext uri="{FF2B5EF4-FFF2-40B4-BE49-F238E27FC236}">
                <a16:creationId xmlns:a16="http://schemas.microsoft.com/office/drawing/2014/main" id="{AC837A6B-1F7A-4742-9D12-0A909646BBA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备注占位符 2">
            <a:extLst>
              <a:ext uri="{FF2B5EF4-FFF2-40B4-BE49-F238E27FC236}">
                <a16:creationId xmlns:a16="http://schemas.microsoft.com/office/drawing/2014/main" id="{161004B6-64B5-4343-BCA6-CD46C1F49A6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也可以将程序放到</a:t>
            </a:r>
            <a:r>
              <a:rPr lang="en-US" altLang="zh-CN"/>
              <a:t>Lunix</a:t>
            </a:r>
            <a:r>
              <a:rPr lang="zh-CN" altLang="en-US"/>
              <a:t>下运行</a:t>
            </a:r>
            <a:endParaRPr lang="en-US" altLang="zh-CN"/>
          </a:p>
          <a:p>
            <a:r>
              <a:rPr lang="zh-CN" altLang="en-US" sz="1100">
                <a:latin typeface="Arial" panose="020B0604020202020204" pitchFamily="34" charset="0"/>
              </a:rPr>
              <a:t>对于网络数据，最简单的形式是网络上的表格数据，这种数据通过复制黏贴可以直接粘贴到</a:t>
            </a:r>
            <a:r>
              <a:rPr lang="en-US" altLang="zh-CN" sz="1100">
                <a:latin typeface="Arial" panose="020B0604020202020204" pitchFamily="34" charset="0"/>
              </a:rPr>
              <a:t>Excel</a:t>
            </a:r>
            <a:r>
              <a:rPr lang="zh-CN" altLang="en-US" sz="1100">
                <a:latin typeface="Arial" panose="020B0604020202020204" pitchFamily="34" charset="0"/>
              </a:rPr>
              <a:t>中。</a:t>
            </a:r>
            <a:endParaRPr lang="en-US" altLang="zh-CN" sz="1100">
              <a:latin typeface="Arial" panose="020B0604020202020204" pitchFamily="34" charset="0"/>
            </a:endParaRPr>
          </a:p>
          <a:p>
            <a:r>
              <a:rPr lang="zh-CN" altLang="en-US" sz="1100">
                <a:latin typeface="Arial" panose="020B0604020202020204" pitchFamily="34" charset="0"/>
              </a:rPr>
              <a:t>在</a:t>
            </a:r>
            <a:r>
              <a:rPr lang="en-US" altLang="zh-CN" sz="1100">
                <a:latin typeface="Arial" panose="020B0604020202020204" pitchFamily="34" charset="0"/>
              </a:rPr>
              <a:t>R</a:t>
            </a:r>
            <a:r>
              <a:rPr lang="zh-CN" altLang="en-US" sz="1100">
                <a:latin typeface="Arial" panose="020B0604020202020204" pitchFamily="34" charset="0"/>
              </a:rPr>
              <a:t>中我们也可以很容易地将其直接抓取成数据框：</a:t>
            </a:r>
            <a:endParaRPr lang="en-US" altLang="zh-CN" sz="1100">
              <a:latin typeface="Arial" panose="020B0604020202020204" pitchFamily="34" charset="0"/>
            </a:endParaRPr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A7CB63-43DF-445A-B2DE-11D92ADB2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44F10C0-5F9D-454C-891E-C3FCD455615A}" type="slidenum"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pPr eaLnBrk="1" hangingPunct="1"/>
              <a:t>56</a:t>
            </a:fld>
            <a:endParaRPr lang="en-US" altLang="zh-CN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0E917CA8-DC6E-432C-A819-D1D34284D0D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DAB9B1FF-4DF0-445D-9F93-30A346DF6A3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27FF59-A010-41DC-9DAD-C9B6ED47B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C8C1C1-082D-402B-9604-DBAD1243C45B}" type="slidenum"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pPr eaLnBrk="1" hangingPunct="1"/>
              <a:t>57</a:t>
            </a:fld>
            <a:endParaRPr lang="en-US" altLang="zh-CN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E7A786D4-6100-46CC-AA24-60E1596D8C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5F0FC8CD-3F23-4BEF-8912-40B0B4CBDC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>
            <a:extLst>
              <a:ext uri="{FF2B5EF4-FFF2-40B4-BE49-F238E27FC236}">
                <a16:creationId xmlns:a16="http://schemas.microsoft.com/office/drawing/2014/main" id="{DDD79857-7565-461A-9983-70A55BC5A5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备注占位符 2">
            <a:extLst>
              <a:ext uri="{FF2B5EF4-FFF2-40B4-BE49-F238E27FC236}">
                <a16:creationId xmlns:a16="http://schemas.microsoft.com/office/drawing/2014/main" id="{2E705728-6545-4228-B8FD-11BCB8F00DA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842963"/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它们在存储数据的类型、创建方式、结构复杂度，以及用于定位和访问其中个别元素的标记等方面均有所不同。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42963"/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A131A9-E2C3-465B-914E-C743590E43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7A8504-E8C2-4B9A-9E88-1DE9A7E5C49B}" type="slidenum"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pPr eaLnBrk="1" hangingPunct="1"/>
              <a:t>7</a:t>
            </a:fld>
            <a:endParaRPr lang="en-US" altLang="zh-CN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>
            <a:extLst>
              <a:ext uri="{FF2B5EF4-FFF2-40B4-BE49-F238E27FC236}">
                <a16:creationId xmlns:a16="http://schemas.microsoft.com/office/drawing/2014/main" id="{9BFC7F9D-2F5E-43F1-9380-7992CE89053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备注占位符 2">
            <a:extLst>
              <a:ext uri="{FF2B5EF4-FFF2-40B4-BE49-F238E27FC236}">
                <a16:creationId xmlns:a16="http://schemas.microsoft.com/office/drawing/2014/main" id="{F1085B30-7018-47E5-B20B-41D3CDA661D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842963"/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如果两个向量的长度不同，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将利用循环规则，该规则重复较短的向量元素，直到得到的向量长度与较长的向量的长度相同。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42963"/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C2F85F-FCF5-4BCA-89AD-5BD47579F9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4D96DE8-1771-48E3-B3E2-944517197613}" type="slidenum"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pPr eaLnBrk="1" hangingPunct="1"/>
              <a:t>11</a:t>
            </a:fld>
            <a:endParaRPr lang="en-US" altLang="zh-CN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>
            <a:extLst>
              <a:ext uri="{FF2B5EF4-FFF2-40B4-BE49-F238E27FC236}">
                <a16:creationId xmlns:a16="http://schemas.microsoft.com/office/drawing/2014/main" id="{01EDC205-AD8B-4A1C-86A6-54D06BA3E2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备注占位符 2">
            <a:extLst>
              <a:ext uri="{FF2B5EF4-FFF2-40B4-BE49-F238E27FC236}">
                <a16:creationId xmlns:a16="http://schemas.microsoft.com/office/drawing/2014/main" id="{484438E7-C62C-4D06-9C9C-D4CF72E6E1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，它可以将某一向量重复若干次；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可以是任意的数据类型的向量或数值，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A8992B-50C3-41D8-B9DF-0A96E3FC01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65FFC67-61AE-4F47-B3ED-BA3FA352BFE7}" type="slidenum"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pPr eaLnBrk="1" hangingPunct="1"/>
              <a:t>14</a:t>
            </a:fld>
            <a:endParaRPr lang="en-US" altLang="zh-CN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>
            <a:extLst>
              <a:ext uri="{FF2B5EF4-FFF2-40B4-BE49-F238E27FC236}">
                <a16:creationId xmlns:a16="http://schemas.microsoft.com/office/drawing/2014/main" id="{2A10CE5A-DBDF-403F-A6A8-174ACA11543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备注占位符 2">
            <a:extLst>
              <a:ext uri="{FF2B5EF4-FFF2-40B4-BE49-F238E27FC236}">
                <a16:creationId xmlns:a16="http://schemas.microsoft.com/office/drawing/2014/main" id="{577E8D8F-3435-438B-8440-740224D1AE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把练习中的</a:t>
            </a:r>
            <a:r>
              <a:rPr lang="en-US" altLang="zh-CN"/>
              <a:t>xy</a:t>
            </a:r>
            <a:r>
              <a:rPr lang="zh-CN" altLang="en-US"/>
              <a:t>链接起来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08E4DF-0AF4-4C67-BECF-24C6A16547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A521998-FE2B-491C-92F8-B899B143D305}" type="slidenum"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pPr eaLnBrk="1" hangingPunct="1"/>
              <a:t>25</a:t>
            </a:fld>
            <a:endParaRPr lang="en-US" altLang="zh-CN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>
            <a:extLst>
              <a:ext uri="{FF2B5EF4-FFF2-40B4-BE49-F238E27FC236}">
                <a16:creationId xmlns:a16="http://schemas.microsoft.com/office/drawing/2014/main" id="{E803DF7F-9482-4D33-AA4F-24B87916995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备注占位符 2">
            <a:extLst>
              <a:ext uri="{FF2B5EF4-FFF2-40B4-BE49-F238E27FC236}">
                <a16:creationId xmlns:a16="http://schemas.microsoft.com/office/drawing/2014/main" id="{22D3C853-E88A-409C-8B5E-C1C0C60496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这意味着数组中的元素需要两个以上的索引。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56EDA0-199F-4718-9174-540E5E5B28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CA3D76B-96C9-47EC-A528-E61507DF57D8}" type="slidenum"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pPr eaLnBrk="1" hangingPunct="1"/>
              <a:t>30</a:t>
            </a:fld>
            <a:endParaRPr lang="en-US" altLang="zh-CN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>
            <a:extLst>
              <a:ext uri="{FF2B5EF4-FFF2-40B4-BE49-F238E27FC236}">
                <a16:creationId xmlns:a16="http://schemas.microsoft.com/office/drawing/2014/main" id="{A1495EA6-AF83-4CD7-B054-1D60232CBAD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备注占位符 2">
            <a:extLst>
              <a:ext uri="{FF2B5EF4-FFF2-40B4-BE49-F238E27FC236}">
                <a16:creationId xmlns:a16="http://schemas.microsoft.com/office/drawing/2014/main" id="{D2A56F56-F4EA-44C0-B643-6FC6902B9FA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842963"/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其中向量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、多维数组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以及矩阵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matrix</a:t>
            </a: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存储的元素，其数据类型是唯一的。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42963"/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列表和数据框内每列元素的数据类型可以不同，列表内的长度也可以不同。</a:t>
            </a:r>
          </a:p>
          <a:p>
            <a:pPr defTabSz="842963"/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2BEB80-1536-41AC-B30C-FB65B7CF59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6973870-E784-4A56-AB78-705D22927CF0}" type="slidenum"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pPr eaLnBrk="1" hangingPunct="1"/>
              <a:t>32</a:t>
            </a:fld>
            <a:endParaRPr lang="en-US" altLang="zh-CN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>
            <a:extLst>
              <a:ext uri="{FF2B5EF4-FFF2-40B4-BE49-F238E27FC236}">
                <a16:creationId xmlns:a16="http://schemas.microsoft.com/office/drawing/2014/main" id="{E2FCF572-31DF-4B97-8EEC-59D9F3C9B6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备注占位符 2">
            <a:extLst>
              <a:ext uri="{FF2B5EF4-FFF2-40B4-BE49-F238E27FC236}">
                <a16:creationId xmlns:a16="http://schemas.microsoft.com/office/drawing/2014/main" id="{B9225A60-A134-48D8-BB94-0F19088E0D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842963"/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语言中，很多数据分析算法函数的输入对象都是数据框对象。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42963"/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而且，在使用读取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excel/txt</a:t>
            </a: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等格式数据集的函数时，也是以数据框对象输入的。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42963"/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类似于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，数据框也可以由不同的向量作为列来合成，并且不同列之间的元素可以是不同的数据类型。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42963"/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但是数据框并没有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那么灵活，数据框内每个列的长度必须相同。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42963"/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0123E1-48F2-4369-9B28-5455D0F5E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66671A7-10AE-4C82-91C7-28871B5AC1BC}" type="slidenum"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pPr eaLnBrk="1" hangingPunct="1"/>
              <a:t>33</a:t>
            </a:fld>
            <a:endParaRPr lang="en-US" altLang="zh-CN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>
            <a:extLst>
              <a:ext uri="{FF2B5EF4-FFF2-40B4-BE49-F238E27FC236}">
                <a16:creationId xmlns:a16="http://schemas.microsoft.com/office/drawing/2014/main" id="{274BDEC0-E1BA-43C6-B243-240B8B8203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备注占位符 2">
            <a:extLst>
              <a:ext uri="{FF2B5EF4-FFF2-40B4-BE49-F238E27FC236}">
                <a16:creationId xmlns:a16="http://schemas.microsoft.com/office/drawing/2014/main" id="{97131E0D-1C6F-43B9-93DD-42E2C89DA43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842963"/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语言中，很多数据分析算法函数的输入对象都是数据框对象。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42963"/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而且，在使用读取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excel/txt</a:t>
            </a: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等格式数据集的函数时，也是以数据框对象输入的。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42963"/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类似于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，数据框也可以由不同的向量作为列来合成，并且不同列之间的元素可以是不同的数据类型。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42963"/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但是数据框并没有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那么灵活，数据框内每个列的长度必须相同。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42963"/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1442C3-A6BA-46F4-BC73-2920D5A29C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40CCAD2-83F6-433B-8928-1F78436B4F61}" type="slidenum"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pPr eaLnBrk="1" hangingPunct="1"/>
              <a:t>34</a:t>
            </a:fld>
            <a:endParaRPr lang="en-US" altLang="zh-CN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467F37C-6026-4919-85B4-9927CBA7E75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zh-CN" altLang="en-US" sz="952" dirty="0">
              <a:solidFill>
                <a:schemeClr val="bg1"/>
              </a:solidFill>
              <a:latin typeface="Calibri"/>
              <a:ea typeface="宋体"/>
              <a:cs typeface="宋体" charset="0"/>
            </a:endParaRPr>
          </a:p>
        </p:txBody>
      </p:sp>
      <p:pic>
        <p:nvPicPr>
          <p:cNvPr id="4" name="图片 3" descr="AW视觉符号.jpg">
            <a:extLst>
              <a:ext uri="{FF2B5EF4-FFF2-40B4-BE49-F238E27FC236}">
                <a16:creationId xmlns:a16="http://schemas.microsoft.com/office/drawing/2014/main" id="{043043C0-AEB6-45FC-B627-ED44EA3285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文本框 15">
            <a:extLst>
              <a:ext uri="{FF2B5EF4-FFF2-40B4-BE49-F238E27FC236}">
                <a16:creationId xmlns:a16="http://schemas.microsoft.com/office/drawing/2014/main" id="{6D359652-5ADD-4294-8D8B-7C9DD42FD65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09000" y="374650"/>
            <a:ext cx="2100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43" tIns="45674" rIns="91343" bIns="45674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b="1">
                <a:solidFill>
                  <a:srgbClr val="064BB2"/>
                </a:solidFill>
                <a:latin typeface="仿宋" pitchFamily="49" charset="-122"/>
                <a:ea typeface="仿宋" pitchFamily="49" charset="-122"/>
              </a:rPr>
              <a:t>大数据，成就未来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1B96387-A6C4-46B5-8487-4F96C12A62AA}"/>
              </a:ext>
            </a:extLst>
          </p:cNvPr>
          <p:cNvCxnSpPr>
            <a:cxnSpLocks/>
          </p:cNvCxnSpPr>
          <p:nvPr userDrawn="1"/>
        </p:nvCxnSpPr>
        <p:spPr>
          <a:xfrm>
            <a:off x="10529888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B469648-1217-4217-B6CC-5F5DFD6C97F5}"/>
              </a:ext>
            </a:extLst>
          </p:cNvPr>
          <p:cNvCxnSpPr>
            <a:cxnSpLocks/>
          </p:cNvCxnSpPr>
          <p:nvPr userDrawn="1"/>
        </p:nvCxnSpPr>
        <p:spPr>
          <a:xfrm>
            <a:off x="6589713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图片 16" descr="LOGO1.png">
            <a:extLst>
              <a:ext uri="{FF2B5EF4-FFF2-40B4-BE49-F238E27FC236}">
                <a16:creationId xmlns:a16="http://schemas.microsoft.com/office/drawing/2014/main" id="{37E6CE85-9224-4DAF-B417-03C1D0FEF5C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738" y="288925"/>
            <a:ext cx="5461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5570806" y="2706149"/>
            <a:ext cx="6245289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日期占位符 29">
            <a:extLst>
              <a:ext uri="{FF2B5EF4-FFF2-40B4-BE49-F238E27FC236}">
                <a16:creationId xmlns:a16="http://schemas.microsoft.com/office/drawing/2014/main" id="{4B79D4B1-973B-4D7F-AE03-13235518BA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29488" y="3659188"/>
            <a:ext cx="2005012" cy="365125"/>
          </a:xfrm>
        </p:spPr>
        <p:txBody>
          <a:bodyPr/>
          <a:lstStyle>
            <a:lvl1pPr algn="r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5EFD6F6-2F20-4B1A-A667-B95C1338A7FC}" type="datetime5">
              <a:rPr lang="zh-CN" altLang="en-US"/>
              <a:pPr>
                <a:defRPr/>
              </a:pPr>
              <a:t>2021/4/10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5628682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2EE11DAB-39F4-4B54-AB04-44EFC1AF708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4B908ECE-5944-42F9-B4A3-F2C1FDAE11A9}" type="slidenum"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pPr algn="ctr" eaLnBrk="1" hangingPunct="1"/>
              <a:t>‹#›</a:t>
            </a:fld>
            <a:endParaRPr lang="en-US" altLang="zh-C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DF52A9B6-8F91-45EA-B525-A0149C5D798D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26324F6D-1733-4606-AE3E-88E8941BBEB8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069528D1-1E3B-4516-8655-F096CA3EE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2A156707-821B-4477-81A7-AC581B44CC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5831FF2-89EE-4F7A-A37E-DA0527DBE9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79675" y="6346825"/>
            <a:ext cx="1239838" cy="346075"/>
          </a:xfrm>
          <a:prstGeom prst="rect">
            <a:avLst/>
          </a:prstGeom>
          <a:noFill/>
          <a:ln>
            <a:noFill/>
          </a:ln>
        </p:spPr>
        <p:txBody>
          <a:bodyPr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大数据挖掘专家</a:t>
            </a:r>
            <a:endParaRPr lang="en-US" altLang="zh-CN" sz="110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pic>
        <p:nvPicPr>
          <p:cNvPr id="11" name="图片 12" descr="泰迪logo无底色.png">
            <a:extLst>
              <a:ext uri="{FF2B5EF4-FFF2-40B4-BE49-F238E27FC236}">
                <a16:creationId xmlns:a16="http://schemas.microsoft.com/office/drawing/2014/main" id="{99BCDF43-DD41-44BA-95E8-6FB18472E2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1" r="-8151"/>
          <a:stretch>
            <a:fillRect/>
          </a:stretch>
        </p:blipFill>
        <p:spPr bwMode="auto">
          <a:xfrm>
            <a:off x="230188" y="6272213"/>
            <a:ext cx="216217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C10E91B-7071-4DAB-B75C-CD8CE2B94E91}"/>
              </a:ext>
            </a:extLst>
          </p:cNvPr>
          <p:cNvCxnSpPr>
            <a:cxnSpLocks/>
          </p:cNvCxnSpPr>
          <p:nvPr userDrawn="1"/>
        </p:nvCxnSpPr>
        <p:spPr>
          <a:xfrm>
            <a:off x="2384425" y="6381750"/>
            <a:ext cx="0" cy="27622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53674"/>
            <a:ext cx="11107601" cy="4339721"/>
          </a:xfrm>
        </p:spPr>
        <p:txBody>
          <a:bodyPr>
            <a:noAutofit/>
          </a:bodyPr>
          <a:lstStyle>
            <a:lvl1pPr marL="362822" indent="-362822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itchFamily="2" charset="2"/>
              <a:buChar char="Ø"/>
              <a:defRPr sz="1800" b="0"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2328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4866467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8961B147-8A47-4EF6-BCC2-AAD4F45F437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78E53453-9E48-4C8E-B75F-40A3B9734285}" type="slidenum"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pPr algn="ctr" eaLnBrk="1" hangingPunct="1"/>
              <a:t>‹#›</a:t>
            </a:fld>
            <a:endParaRPr lang="en-US" altLang="zh-C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81323A97-2703-4E17-B0AC-20654B5CE2B5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A261E699-F4DC-4B3B-B92C-A38406A01990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A1EBBBFC-7FD7-43E7-8BF6-639FA61C717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FAF633BB-90F2-42E1-9636-5E23DCC7CD1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85DB862-CB89-476F-B206-19AF38F17B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79675" y="6346825"/>
            <a:ext cx="1239838" cy="346075"/>
          </a:xfrm>
          <a:prstGeom prst="rect">
            <a:avLst/>
          </a:prstGeom>
          <a:noFill/>
          <a:ln>
            <a:noFill/>
          </a:ln>
        </p:spPr>
        <p:txBody>
          <a:bodyPr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大数据挖掘专家</a:t>
            </a:r>
            <a:endParaRPr lang="en-US" altLang="zh-CN" sz="110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pic>
        <p:nvPicPr>
          <p:cNvPr id="11" name="图片 12" descr="泰迪logo无底色.png">
            <a:extLst>
              <a:ext uri="{FF2B5EF4-FFF2-40B4-BE49-F238E27FC236}">
                <a16:creationId xmlns:a16="http://schemas.microsoft.com/office/drawing/2014/main" id="{96ECFA52-1D8D-45E5-8347-6AA8F0E2D3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1" r="-8151"/>
          <a:stretch>
            <a:fillRect/>
          </a:stretch>
        </p:blipFill>
        <p:spPr bwMode="auto">
          <a:xfrm>
            <a:off x="230188" y="6272213"/>
            <a:ext cx="216217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CD23DD1-55DB-4014-8C80-F09A33303CF3}"/>
              </a:ext>
            </a:extLst>
          </p:cNvPr>
          <p:cNvCxnSpPr>
            <a:cxnSpLocks/>
          </p:cNvCxnSpPr>
          <p:nvPr userDrawn="1"/>
        </p:nvCxnSpPr>
        <p:spPr>
          <a:xfrm>
            <a:off x="2384425" y="6381750"/>
            <a:ext cx="0" cy="27622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54668"/>
            <a:ext cx="11107601" cy="4369231"/>
          </a:xfrm>
        </p:spPr>
        <p:txBody>
          <a:bodyPr>
            <a:noAutofit/>
          </a:bodyPr>
          <a:lstStyle>
            <a:lvl1pPr marL="362822" indent="-362822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2328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268812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0307344F-53BC-4E5C-B860-69DD4A358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A54BDF25-3779-479C-8DE9-2854340E3A5C}" type="slidenum">
              <a:rPr lang="en-US" altLang="zh-CN" sz="700">
                <a:latin typeface="Arial" panose="020B0604020202020204" pitchFamily="34" charset="0"/>
                <a:cs typeface="Arial" panose="020B0604020202020204" pitchFamily="34" charset="0"/>
              </a:rPr>
              <a:pPr algn="ctr" eaLnBrk="1" hangingPunct="1"/>
              <a:t>‹#›</a:t>
            </a:fld>
            <a:endParaRPr lang="en-US" altLang="zh-CN"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C1EF5B2F-78B5-4788-A067-2E38E0FEE16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1DBC4310-3A7F-42B1-8E2B-2B0FEDE83B4B}"/>
              </a:ext>
            </a:extLst>
          </p:cNvPr>
          <p:cNvCxnSpPr>
            <a:cxnSpLocks/>
          </p:cNvCxnSpPr>
          <p:nvPr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EE2344B-4A6C-4B5A-B415-18DCE3CC2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715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345128FB-C753-4D8D-9F85-E7F35064B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715"/>
          </a:p>
        </p:txBody>
      </p:sp>
      <p:pic>
        <p:nvPicPr>
          <p:cNvPr id="10" name="图片 14">
            <a:extLst>
              <a:ext uri="{FF2B5EF4-FFF2-40B4-BE49-F238E27FC236}">
                <a16:creationId xmlns:a16="http://schemas.microsoft.com/office/drawing/2014/main" id="{1499D3F3-E611-45BB-A0EC-D0B543C2D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6273800"/>
            <a:ext cx="350996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22" y="1124046"/>
            <a:ext cx="11107601" cy="4987156"/>
          </a:xfrm>
        </p:spPr>
        <p:txBody>
          <a:bodyPr>
            <a:noAutofit/>
          </a:bodyPr>
          <a:lstStyle>
            <a:lvl1pPr marL="272114" indent="-272114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747" b="0">
                <a:latin typeface="微软雅黑" pitchFamily="34" charset="-122"/>
                <a:ea typeface="微软雅黑" pitchFamily="34" charset="-122"/>
              </a:defRPr>
            </a:lvl2pPr>
            <a:lvl3pPr>
              <a:defRPr sz="1429" b="0">
                <a:latin typeface="微软雅黑" pitchFamily="34" charset="-122"/>
                <a:ea typeface="微软雅黑" pitchFamily="34" charset="-122"/>
              </a:defRPr>
            </a:lvl3pPr>
            <a:lvl4pPr>
              <a:defRPr sz="1429" b="0">
                <a:latin typeface="微软雅黑" pitchFamily="34" charset="-122"/>
                <a:ea typeface="微软雅黑" pitchFamily="34" charset="-122"/>
              </a:defRPr>
            </a:lvl4pPr>
            <a:lvl5pPr>
              <a:defRPr sz="1429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8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02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25A8CA3E-01E0-449F-853C-BCE5A094E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A3E34A91-34A1-4470-96A6-C558088B65F0}" type="slidenum">
              <a:rPr lang="en-US" altLang="zh-CN" sz="700">
                <a:latin typeface="Arial" panose="020B0604020202020204" pitchFamily="34" charset="0"/>
                <a:cs typeface="Arial" panose="020B0604020202020204" pitchFamily="34" charset="0"/>
              </a:rPr>
              <a:pPr algn="ctr" eaLnBrk="1" hangingPunct="1"/>
              <a:t>‹#›</a:t>
            </a:fld>
            <a:endParaRPr lang="en-US" altLang="zh-CN"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2C59DB1C-5010-48D3-B367-9D3FD41F7CF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DD621270-3670-4A17-91E7-E04A6852F229}"/>
              </a:ext>
            </a:extLst>
          </p:cNvPr>
          <p:cNvCxnSpPr>
            <a:cxnSpLocks/>
          </p:cNvCxnSpPr>
          <p:nvPr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1C7FBF2-C5A4-447F-943C-B235D905A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715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43A5991E-7694-415F-95D9-25A8772AB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715"/>
          </a:p>
        </p:txBody>
      </p:sp>
      <p:pic>
        <p:nvPicPr>
          <p:cNvPr id="10" name="图片 14">
            <a:extLst>
              <a:ext uri="{FF2B5EF4-FFF2-40B4-BE49-F238E27FC236}">
                <a16:creationId xmlns:a16="http://schemas.microsoft.com/office/drawing/2014/main" id="{5BF35BF2-BB7F-41F3-8A87-B19B4AF14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6273800"/>
            <a:ext cx="350996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22" y="1124045"/>
            <a:ext cx="11107601" cy="5032854"/>
          </a:xfrm>
        </p:spPr>
        <p:txBody>
          <a:bodyPr>
            <a:noAutofit/>
          </a:bodyPr>
          <a:lstStyle>
            <a:lvl1pPr marL="272114" indent="-272114">
              <a:lnSpc>
                <a:spcPct val="150000"/>
              </a:lnSpc>
              <a:buClr>
                <a:srgbClr val="032089"/>
              </a:buClr>
              <a:buFont typeface="Arial" panose="020B0604020202020204" pitchFamily="34" charset="0"/>
              <a:buChar char="•"/>
              <a:defRPr sz="1800" b="0">
                <a:latin typeface="Lucida Console" panose="020B0609040504020204" pitchFamily="49" charset="0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747" b="0">
                <a:latin typeface="微软雅黑" pitchFamily="34" charset="-122"/>
                <a:ea typeface="微软雅黑" pitchFamily="34" charset="-122"/>
              </a:defRPr>
            </a:lvl2pPr>
            <a:lvl3pPr>
              <a:defRPr sz="1429" b="0">
                <a:latin typeface="微软雅黑" pitchFamily="34" charset="-122"/>
                <a:ea typeface="微软雅黑" pitchFamily="34" charset="-122"/>
              </a:defRPr>
            </a:lvl3pPr>
            <a:lvl4pPr>
              <a:defRPr sz="1429" b="0">
                <a:latin typeface="微软雅黑" pitchFamily="34" charset="-122"/>
                <a:ea typeface="微软雅黑" pitchFamily="34" charset="-122"/>
              </a:defRPr>
            </a:lvl4pPr>
            <a:lvl5pPr>
              <a:defRPr sz="1429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8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8182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535EB34-6D79-49BC-BFC8-7C65718A502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zh-CN" altLang="en-US" sz="952" dirty="0">
              <a:solidFill>
                <a:srgbClr val="FFFFFF"/>
              </a:solidFill>
              <a:latin typeface="+mn-lt"/>
              <a:ea typeface="+mn-ea"/>
              <a:cs typeface="宋体" charset="0"/>
            </a:endParaRPr>
          </a:p>
        </p:txBody>
      </p:sp>
      <p:pic>
        <p:nvPicPr>
          <p:cNvPr id="4" name="图片 3" descr="AW视觉符号.jpg">
            <a:extLst>
              <a:ext uri="{FF2B5EF4-FFF2-40B4-BE49-F238E27FC236}">
                <a16:creationId xmlns:a16="http://schemas.microsoft.com/office/drawing/2014/main" id="{A97A6566-2E06-4125-84F2-E11DC85622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文本框 15">
            <a:extLst>
              <a:ext uri="{FF2B5EF4-FFF2-40B4-BE49-F238E27FC236}">
                <a16:creationId xmlns:a16="http://schemas.microsoft.com/office/drawing/2014/main" id="{B78BA894-01C1-42C5-8839-E21CC6CB5D9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09000" y="374650"/>
            <a:ext cx="2100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43" tIns="45674" rIns="91343" bIns="45674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b="1">
                <a:solidFill>
                  <a:srgbClr val="064BB2"/>
                </a:solidFill>
                <a:latin typeface="仿宋" pitchFamily="49" charset="-122"/>
                <a:ea typeface="仿宋" pitchFamily="49" charset="-122"/>
              </a:rPr>
              <a:t>大数据，成就未来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C39BB66-4231-4C5F-9728-90F597D8BB5D}"/>
              </a:ext>
            </a:extLst>
          </p:cNvPr>
          <p:cNvCxnSpPr>
            <a:cxnSpLocks/>
          </p:cNvCxnSpPr>
          <p:nvPr userDrawn="1"/>
        </p:nvCxnSpPr>
        <p:spPr>
          <a:xfrm>
            <a:off x="10529888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E83C343-8348-4030-B4A9-089825A22CAF}"/>
              </a:ext>
            </a:extLst>
          </p:cNvPr>
          <p:cNvCxnSpPr>
            <a:cxnSpLocks/>
          </p:cNvCxnSpPr>
          <p:nvPr userDrawn="1"/>
        </p:nvCxnSpPr>
        <p:spPr>
          <a:xfrm>
            <a:off x="6589713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图片 16" descr="LOGO1.png">
            <a:extLst>
              <a:ext uri="{FF2B5EF4-FFF2-40B4-BE49-F238E27FC236}">
                <a16:creationId xmlns:a16="http://schemas.microsoft.com/office/drawing/2014/main" id="{73745AE0-ECE9-4070-A0BC-3F603700FA0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738" y="288925"/>
            <a:ext cx="5461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5926234" y="2706149"/>
            <a:ext cx="5889861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日期占位符 29">
            <a:extLst>
              <a:ext uri="{FF2B5EF4-FFF2-40B4-BE49-F238E27FC236}">
                <a16:creationId xmlns:a16="http://schemas.microsoft.com/office/drawing/2014/main" id="{DA9422A2-8CC0-4928-9A54-663F9623C8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47213" y="3771900"/>
            <a:ext cx="2743200" cy="365125"/>
          </a:xfrm>
        </p:spPr>
        <p:txBody>
          <a:bodyPr/>
          <a:lstStyle>
            <a:lvl1pPr algn="r">
              <a:defRPr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8C183E7-97DE-4A47-B6D4-D0C7CBD5E2A7}" type="datetimeFigureOut">
              <a:rPr lang="zh-CN" altLang="en-US"/>
              <a:pPr>
                <a:defRPr/>
              </a:pPr>
              <a:t>2021/4/10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795388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515930F5-921B-41D1-8B0E-9595B80B1B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89574DE3-E3D6-4736-8DAD-C760F36E1728}" type="slidenum"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 eaLnBrk="1" hangingPunct="1"/>
              <a:t>‹#›</a:t>
            </a:fld>
            <a:endParaRPr lang="en-US" altLang="zh-CN" sz="1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8274BE61-3E11-48A0-856A-8D90EB2C5724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649EFA4E-9420-40ED-B1CD-C29EFA997E37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2D5F12CB-D918-47A4-91BB-8B613FA39B2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FF957B96-6D1E-4DD7-9CA7-D62AD5D78F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712C337-CF98-407D-A8A8-88865A10727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79675" y="6346825"/>
            <a:ext cx="1239838" cy="346075"/>
          </a:xfrm>
          <a:prstGeom prst="rect">
            <a:avLst/>
          </a:prstGeom>
          <a:noFill/>
          <a:ln>
            <a:noFill/>
          </a:ln>
        </p:spPr>
        <p:txBody>
          <a:bodyPr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404040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1100" dirty="0">
              <a:solidFill>
                <a:srgbClr val="40404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pic>
        <p:nvPicPr>
          <p:cNvPr id="11" name="图片 12" descr="泰迪logo无底色.png">
            <a:extLst>
              <a:ext uri="{FF2B5EF4-FFF2-40B4-BE49-F238E27FC236}">
                <a16:creationId xmlns:a16="http://schemas.microsoft.com/office/drawing/2014/main" id="{8A0AD116-3B92-47FD-AFC5-39F5E88AEA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1" r="-8151"/>
          <a:stretch>
            <a:fillRect/>
          </a:stretch>
        </p:blipFill>
        <p:spPr bwMode="auto">
          <a:xfrm>
            <a:off x="230188" y="6272213"/>
            <a:ext cx="216217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D06ADFD-C683-4582-82C1-329702C27B33}"/>
              </a:ext>
            </a:extLst>
          </p:cNvPr>
          <p:cNvCxnSpPr>
            <a:cxnSpLocks/>
          </p:cNvCxnSpPr>
          <p:nvPr userDrawn="1"/>
        </p:nvCxnSpPr>
        <p:spPr>
          <a:xfrm>
            <a:off x="2371725" y="6381750"/>
            <a:ext cx="0" cy="27622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817174"/>
            <a:ext cx="11107601" cy="4339721"/>
          </a:xfrm>
        </p:spPr>
        <p:txBody>
          <a:bodyPr>
            <a:noAutofit/>
          </a:bodyPr>
          <a:lstStyle>
            <a:lvl1pPr marL="362822" indent="-362822">
              <a:lnSpc>
                <a:spcPct val="150000"/>
              </a:lnSpc>
              <a:buClr>
                <a:srgbClr val="032089"/>
              </a:buClr>
              <a:buFont typeface="Wingdings" pitchFamily="2" charset="2"/>
              <a:buChar char="Ø"/>
              <a:defRPr sz="1800" b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2328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1390527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C159EFD9-CB33-48E4-B0DA-804B3F7A492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ED1C1EF2-1017-45EE-934C-A933F29FC735}" type="slidenum"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 eaLnBrk="1" hangingPunct="1"/>
              <a:t>‹#›</a:t>
            </a:fld>
            <a:endParaRPr lang="en-US" altLang="zh-CN" sz="1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3AB940AC-6DCC-4EE0-B349-7F306AAD61CE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7CBA96F9-408C-4BEB-AA48-D72C5939B3CA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CB5DC137-FC1C-4709-9551-08AA4F1C134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55036DAC-DF13-4224-BCC4-547EDDDF20C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17649D-563F-4FD0-953F-CECB2B29B8D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79675" y="6346825"/>
            <a:ext cx="1239838" cy="346075"/>
          </a:xfrm>
          <a:prstGeom prst="rect">
            <a:avLst/>
          </a:prstGeom>
          <a:noFill/>
          <a:ln>
            <a:noFill/>
          </a:ln>
        </p:spPr>
        <p:txBody>
          <a:bodyPr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404040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1100" dirty="0">
              <a:solidFill>
                <a:srgbClr val="40404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pic>
        <p:nvPicPr>
          <p:cNvPr id="11" name="图片 12" descr="泰迪logo无底色.png">
            <a:extLst>
              <a:ext uri="{FF2B5EF4-FFF2-40B4-BE49-F238E27FC236}">
                <a16:creationId xmlns:a16="http://schemas.microsoft.com/office/drawing/2014/main" id="{817D5024-D93F-4579-9A02-21EA563421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1" r="-8151"/>
          <a:stretch>
            <a:fillRect/>
          </a:stretch>
        </p:blipFill>
        <p:spPr bwMode="auto">
          <a:xfrm>
            <a:off x="230188" y="6272213"/>
            <a:ext cx="216217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C885B41-F31B-41B3-85C1-C8A8D27F3069}"/>
              </a:ext>
            </a:extLst>
          </p:cNvPr>
          <p:cNvCxnSpPr>
            <a:cxnSpLocks/>
          </p:cNvCxnSpPr>
          <p:nvPr userDrawn="1"/>
        </p:nvCxnSpPr>
        <p:spPr>
          <a:xfrm>
            <a:off x="2371725" y="6381750"/>
            <a:ext cx="0" cy="27622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41968"/>
            <a:ext cx="11107601" cy="4369231"/>
          </a:xfrm>
        </p:spPr>
        <p:txBody>
          <a:bodyPr>
            <a:noAutofit/>
          </a:bodyPr>
          <a:lstStyle>
            <a:lvl1pPr marL="362822" indent="-362822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2328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187358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2EBEA2C-336A-431A-A8A2-4ADA1864B3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zh-CN" altLang="en-US" sz="952" dirty="0">
              <a:solidFill>
                <a:srgbClr val="FFFFFF"/>
              </a:solidFill>
              <a:latin typeface="+mn-lt"/>
              <a:ea typeface="+mn-ea"/>
              <a:cs typeface="宋体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13060CE-63FA-4B2A-B202-C25C4E91411D}"/>
              </a:ext>
            </a:extLst>
          </p:cNvPr>
          <p:cNvSpPr txBox="1">
            <a:spLocks/>
          </p:cNvSpPr>
          <p:nvPr userDrawn="1"/>
        </p:nvSpPr>
        <p:spPr>
          <a:xfrm>
            <a:off x="5003623" y="1657613"/>
            <a:ext cx="7082051" cy="1653849"/>
          </a:xfrm>
          <a:prstGeom prst="rect">
            <a:avLst/>
          </a:prstGeom>
        </p:spPr>
        <p:txBody>
          <a:bodyPr anchor="b"/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altLang="zh-CN" sz="660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Thank you!</a:t>
            </a:r>
            <a:endParaRPr lang="zh-CN" altLang="en-US" sz="660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4" name="图片 3" descr="AW视觉符号.jpg">
            <a:extLst>
              <a:ext uri="{FF2B5EF4-FFF2-40B4-BE49-F238E27FC236}">
                <a16:creationId xmlns:a16="http://schemas.microsoft.com/office/drawing/2014/main" id="{9F0B6E5F-6467-46A1-A0EE-FB74A0BAFB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文本框 15">
            <a:extLst>
              <a:ext uri="{FF2B5EF4-FFF2-40B4-BE49-F238E27FC236}">
                <a16:creationId xmlns:a16="http://schemas.microsoft.com/office/drawing/2014/main" id="{E00BBBB0-CA90-42E1-85F0-F8E21BE53FB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09000" y="374650"/>
            <a:ext cx="2100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43" tIns="45674" rIns="91343" bIns="45674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b="1">
                <a:solidFill>
                  <a:srgbClr val="064BB2"/>
                </a:solidFill>
                <a:latin typeface="仿宋" pitchFamily="49" charset="-122"/>
                <a:ea typeface="仿宋" pitchFamily="49" charset="-122"/>
              </a:rPr>
              <a:t>大数据，成就未来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5857FA3-DCE5-4FAF-8AB3-7F772C5B7ECD}"/>
              </a:ext>
            </a:extLst>
          </p:cNvPr>
          <p:cNvCxnSpPr>
            <a:cxnSpLocks/>
          </p:cNvCxnSpPr>
          <p:nvPr userDrawn="1"/>
        </p:nvCxnSpPr>
        <p:spPr>
          <a:xfrm>
            <a:off x="10529888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80ED433-A4C3-4CD7-ADC0-15C2D7916E5E}"/>
              </a:ext>
            </a:extLst>
          </p:cNvPr>
          <p:cNvCxnSpPr>
            <a:cxnSpLocks/>
          </p:cNvCxnSpPr>
          <p:nvPr userDrawn="1"/>
        </p:nvCxnSpPr>
        <p:spPr>
          <a:xfrm>
            <a:off x="6589713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图片 16" descr="LOGO1.png">
            <a:extLst>
              <a:ext uri="{FF2B5EF4-FFF2-40B4-BE49-F238E27FC236}">
                <a16:creationId xmlns:a16="http://schemas.microsoft.com/office/drawing/2014/main" id="{327FF1CF-B992-4D86-B4DE-B414132760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738" y="288925"/>
            <a:ext cx="5461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16">
            <a:extLst>
              <a:ext uri="{FF2B5EF4-FFF2-40B4-BE49-F238E27FC236}">
                <a16:creationId xmlns:a16="http://schemas.microsoft.com/office/drawing/2014/main" id="{39568361-35FC-444A-A557-2630C74D620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925" y="4724400"/>
            <a:ext cx="1874838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463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80DE6081-29B0-4869-9ADC-DD3A6BE134C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55588" y="195263"/>
            <a:ext cx="109728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BAB8335E-0869-41D2-8E70-6F04001ECD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22275" y="1187450"/>
            <a:ext cx="109728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3258AE0A-65AF-4AE6-B507-8CF8047E6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F41475B-238C-4B9D-8B36-8698EEDFCF6E}" type="datetimeFigureOut">
              <a:rPr lang="zh-CN" altLang="en-US"/>
              <a:pPr>
                <a:defRPr/>
              </a:pPr>
              <a:t>2021/4/10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4C91EFA5-52AF-4718-B0B6-B03FB7344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375ABE14-6B18-4FC9-98CB-CEAB61038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C3A17ED-3D9C-4278-BA0A-87908E9A328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j-lt"/>
          <a:ea typeface="微软雅黑" pitchFamily="34" charset="-122"/>
          <a:cs typeface="微软雅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483763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967527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1451290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935053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361950" indent="-36195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2100">
          <a:solidFill>
            <a:schemeClr val="tx1"/>
          </a:solidFill>
          <a:latin typeface="+mn-lt"/>
          <a:ea typeface="+mn-ea"/>
          <a:cs typeface="宋体" charset="0"/>
        </a:defRPr>
      </a:lvl1pPr>
      <a:lvl2pPr marL="785813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900">
          <a:solidFill>
            <a:schemeClr val="tx1"/>
          </a:solidFill>
          <a:latin typeface="+mn-lt"/>
          <a:ea typeface="+mn-ea"/>
        </a:defRPr>
      </a:lvl2pPr>
      <a:lvl3pPr marL="1208088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500">
          <a:solidFill>
            <a:schemeClr val="tx1"/>
          </a:solidFill>
          <a:latin typeface="+mn-lt"/>
          <a:ea typeface="+mn-ea"/>
        </a:defRPr>
      </a:lvl3pPr>
      <a:lvl4pPr marL="169227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176463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100">
          <a:solidFill>
            <a:schemeClr val="tx1"/>
          </a:solidFill>
          <a:latin typeface="+mn-lt"/>
          <a:ea typeface="+mn-ea"/>
        </a:defRPr>
      </a:lvl5pPr>
      <a:lvl6pPr marL="2660698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6pPr>
      <a:lvl7pPr marL="3144462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7pPr>
      <a:lvl8pPr marL="3628225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8pPr>
      <a:lvl9pPr marL="4111988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76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52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29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05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81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34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10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F797A14E-93F1-48C3-B4E6-1C252C0ED11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55588" y="195263"/>
            <a:ext cx="109728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709AA056-A184-49BD-A177-8ED072E4AC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22275" y="1187450"/>
            <a:ext cx="109728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4C7EEB70-25F7-48B2-90E1-37D8B26B4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FDB49AD-D445-4947-93A1-BB2DFE2E8D3E}" type="datetimeFigureOut">
              <a:rPr lang="zh-CN" altLang="en-US"/>
              <a:pPr>
                <a:defRPr/>
              </a:pPr>
              <a:t>2021/4/10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6FE83847-E66F-4E57-A827-E5992B2CC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FF8A6241-BC16-4A5B-BAE9-F511D0959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08C6995-DD45-4FF5-900D-757DF3B6983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j-lt"/>
          <a:ea typeface="微软雅黑" pitchFamily="34" charset="-122"/>
          <a:cs typeface="微软雅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483763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967527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1451290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935053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361950" indent="-36195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2100">
          <a:solidFill>
            <a:schemeClr val="tx1"/>
          </a:solidFill>
          <a:latin typeface="+mn-lt"/>
          <a:ea typeface="+mn-ea"/>
          <a:cs typeface="宋体" charset="0"/>
        </a:defRPr>
      </a:lvl1pPr>
      <a:lvl2pPr marL="785813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900">
          <a:solidFill>
            <a:schemeClr val="tx1"/>
          </a:solidFill>
          <a:latin typeface="+mn-lt"/>
          <a:ea typeface="+mn-ea"/>
        </a:defRPr>
      </a:lvl2pPr>
      <a:lvl3pPr marL="1208088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500">
          <a:solidFill>
            <a:schemeClr val="tx1"/>
          </a:solidFill>
          <a:latin typeface="+mn-lt"/>
          <a:ea typeface="+mn-ea"/>
        </a:defRPr>
      </a:lvl3pPr>
      <a:lvl4pPr marL="169227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176463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100">
          <a:solidFill>
            <a:schemeClr val="tx1"/>
          </a:solidFill>
          <a:latin typeface="+mn-lt"/>
          <a:ea typeface="+mn-ea"/>
        </a:defRPr>
      </a:lvl5pPr>
      <a:lvl6pPr marL="2660698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6pPr>
      <a:lvl7pPr marL="3144462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7pPr>
      <a:lvl8pPr marL="3628225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8pPr>
      <a:lvl9pPr marL="4111988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76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52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29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05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81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34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10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edu.tipdm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tipdm.com/pxdt/index.j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4">
            <a:extLst>
              <a:ext uri="{FF2B5EF4-FFF2-40B4-BE49-F238E27FC236}">
                <a16:creationId xmlns:a16="http://schemas.microsoft.com/office/drawing/2014/main" id="{0ACABEC4-92B2-4FCB-B924-8460D9906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088" y="2706688"/>
            <a:ext cx="6543675" cy="692150"/>
          </a:xfrm>
        </p:spPr>
        <p:txBody>
          <a:bodyPr/>
          <a:lstStyle/>
          <a:p>
            <a:r>
              <a:rPr lang="zh-CN" altLang="en-US"/>
              <a:t>数据对象与数据读写</a:t>
            </a:r>
            <a:endParaRPr lang="zh-CN" altLang="en-US" b="0">
              <a:cs typeface="Times New Roman" panose="02020603050405020304" pitchFamily="18" charset="0"/>
            </a:endParaRPr>
          </a:p>
        </p:txBody>
      </p:sp>
      <p:sp>
        <p:nvSpPr>
          <p:cNvPr id="12291" name="文本框 2">
            <a:extLst>
              <a:ext uri="{FF2B5EF4-FFF2-40B4-BE49-F238E27FC236}">
                <a16:creationId xmlns:a16="http://schemas.microsoft.com/office/drawing/2014/main" id="{26B0C604-D5CD-4A18-B1A4-680A79041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900" y="3541713"/>
            <a:ext cx="1565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FBCC5DC-EAAD-46A5-97EC-6B24FC55D0FC}" type="datetime5"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 eaLnBrk="1" hangingPunct="1"/>
              <a:t>2021/4/10</a:t>
            </a:fld>
            <a:endParaRPr lang="zh-CN" altLang="en-US" sz="24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3">
            <a:extLst>
              <a:ext uri="{FF2B5EF4-FFF2-40B4-BE49-F238E27FC236}">
                <a16:creationId xmlns:a16="http://schemas.microsoft.com/office/drawing/2014/main" id="{FA28176E-9D51-4AC2-AB41-F5AB757F8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23950"/>
            <a:ext cx="11107737" cy="4987925"/>
          </a:xfrm>
        </p:spPr>
        <p:txBody>
          <a:bodyPr/>
          <a:lstStyle/>
          <a:p>
            <a:pPr marL="271463" indent="-271463"/>
            <a:r>
              <a:rPr lang="zh-CN" altLang="en-US"/>
              <a:t>一个向量的所有元素都必须属于相同的类型。如果不是，</a:t>
            </a:r>
            <a:r>
              <a:rPr lang="en-US" altLang="zh-CN"/>
              <a:t>R</a:t>
            </a:r>
            <a:r>
              <a:rPr lang="zh-CN" altLang="en-US"/>
              <a:t>将强制执行类型转换。</a:t>
            </a:r>
          </a:p>
          <a:p>
            <a:pPr marL="271463" indent="-271463"/>
            <a:endParaRPr lang="zh-CN" altLang="en-US"/>
          </a:p>
        </p:txBody>
      </p:sp>
      <p:sp>
        <p:nvSpPr>
          <p:cNvPr id="21507" name="标题 1">
            <a:extLst>
              <a:ext uri="{FF2B5EF4-FFF2-40B4-BE49-F238E27FC236}">
                <a16:creationId xmlns:a16="http://schemas.microsoft.com/office/drawing/2014/main" id="{850809BB-6E90-4866-A969-013D5313F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kumimoji="0" lang="zh-CN" altLang="en-US">
                <a:latin typeface="微软雅黑" panose="020B0503020204020204" pitchFamily="34" charset="-122"/>
              </a:rPr>
              <a:t>向量</a:t>
            </a:r>
            <a:endParaRPr kumimoji="0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70008E-3CA7-4B5C-8C08-4FA50D9F2549}"/>
              </a:ext>
            </a:extLst>
          </p:cNvPr>
          <p:cNvSpPr txBox="1"/>
          <p:nvPr/>
        </p:nvSpPr>
        <p:spPr>
          <a:xfrm>
            <a:off x="423863" y="1773238"/>
            <a:ext cx="11098212" cy="33607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62822" indent="-362822">
              <a:spcBef>
                <a:spcPct val="20000"/>
              </a:spcBef>
              <a:buClr>
                <a:srgbClr val="032089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rgbClr val="0000FF"/>
                </a:solidFill>
                <a:latin typeface="Lucida Console" panose="020B0609040504020204" pitchFamily="49" charset="0"/>
                <a:ea typeface="微软雅黑" pitchFamily="34" charset="-122"/>
              </a:rPr>
              <a:t>&gt; w4 &lt;- c(w,w1)</a:t>
            </a:r>
          </a:p>
          <a:p>
            <a:pPr marL="362822" indent="-362822">
              <a:spcBef>
                <a:spcPct val="20000"/>
              </a:spcBef>
              <a:buClr>
                <a:srgbClr val="032089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rgbClr val="0000FF"/>
                </a:solidFill>
                <a:latin typeface="Lucida Console" panose="020B0609040504020204" pitchFamily="49" charset="0"/>
                <a:ea typeface="微软雅黑" pitchFamily="34" charset="-122"/>
              </a:rPr>
              <a:t>&gt; w4</a:t>
            </a:r>
          </a:p>
          <a:p>
            <a:pPr marL="362822" indent="-362822">
              <a:spcBef>
                <a:spcPct val="20000"/>
              </a:spcBef>
              <a:buClr>
                <a:srgbClr val="032089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Lucida Console" panose="020B0609040504020204" pitchFamily="49" charset="0"/>
                <a:ea typeface="微软雅黑" pitchFamily="34" charset="-122"/>
              </a:rPr>
              <a:t>[1] "1"    "3"    "4"    "5"    "6"    "7"    "</a:t>
            </a:r>
            <a:r>
              <a:rPr lang="zh-CN" altLang="en-US" kern="0" dirty="0">
                <a:latin typeface="Lucida Console" panose="020B0609040504020204" pitchFamily="49" charset="0"/>
                <a:ea typeface="微软雅黑" pitchFamily="34" charset="-122"/>
              </a:rPr>
              <a:t>张三</a:t>
            </a:r>
            <a:r>
              <a:rPr lang="en-US" altLang="zh-CN" kern="0" dirty="0">
                <a:latin typeface="Lucida Console" panose="020B0609040504020204" pitchFamily="49" charset="0"/>
                <a:ea typeface="微软雅黑" pitchFamily="34" charset="-122"/>
              </a:rPr>
              <a:t>" "</a:t>
            </a:r>
            <a:r>
              <a:rPr lang="zh-CN" altLang="en-US" kern="0" dirty="0">
                <a:latin typeface="Lucida Console" panose="020B0609040504020204" pitchFamily="49" charset="0"/>
                <a:ea typeface="微软雅黑" pitchFamily="34" charset="-122"/>
              </a:rPr>
              <a:t>李四</a:t>
            </a:r>
            <a:r>
              <a:rPr lang="en-US" altLang="zh-CN" kern="0" dirty="0">
                <a:latin typeface="Lucida Console" panose="020B0609040504020204" pitchFamily="49" charset="0"/>
                <a:ea typeface="微软雅黑" pitchFamily="34" charset="-122"/>
              </a:rPr>
              <a:t>" "</a:t>
            </a:r>
            <a:r>
              <a:rPr lang="zh-CN" altLang="en-US" kern="0" dirty="0">
                <a:latin typeface="Lucida Console" panose="020B0609040504020204" pitchFamily="49" charset="0"/>
                <a:ea typeface="微软雅黑" pitchFamily="34" charset="-122"/>
              </a:rPr>
              <a:t>王五</a:t>
            </a:r>
            <a:r>
              <a:rPr lang="en-US" altLang="zh-CN" kern="0" dirty="0">
                <a:latin typeface="Lucida Console" panose="020B0609040504020204" pitchFamily="49" charset="0"/>
                <a:ea typeface="微软雅黑" pitchFamily="34" charset="-122"/>
              </a:rPr>
              <a:t>"</a:t>
            </a:r>
          </a:p>
          <a:p>
            <a:pPr marL="362822" indent="-362822">
              <a:spcBef>
                <a:spcPct val="20000"/>
              </a:spcBef>
              <a:buClr>
                <a:srgbClr val="032089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rgbClr val="0000FF"/>
                </a:solidFill>
                <a:latin typeface="Lucida Console" panose="020B0609040504020204" pitchFamily="49" charset="0"/>
                <a:ea typeface="微软雅黑" pitchFamily="34" charset="-122"/>
              </a:rPr>
              <a:t>&gt; mode(w4)</a:t>
            </a:r>
          </a:p>
          <a:p>
            <a:pPr marL="362822" indent="-362822">
              <a:spcBef>
                <a:spcPct val="20000"/>
              </a:spcBef>
              <a:buClr>
                <a:srgbClr val="032089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Lucida Console" panose="020B0609040504020204" pitchFamily="49" charset="0"/>
                <a:ea typeface="微软雅黑" pitchFamily="34" charset="-122"/>
              </a:rPr>
              <a:t>[1] "character"</a:t>
            </a:r>
          </a:p>
          <a:p>
            <a:pPr marL="362822" indent="-362822">
              <a:spcBef>
                <a:spcPct val="20000"/>
              </a:spcBef>
              <a:buClr>
                <a:srgbClr val="032089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rgbClr val="0000FF"/>
                </a:solidFill>
                <a:latin typeface="Lucida Console" panose="020B0609040504020204" pitchFamily="49" charset="0"/>
                <a:ea typeface="微软雅黑" pitchFamily="34" charset="-122"/>
              </a:rPr>
              <a:t>&gt; w5 &lt;- c(w1,w2)</a:t>
            </a:r>
          </a:p>
          <a:p>
            <a:pPr marL="362822" indent="-362822">
              <a:spcBef>
                <a:spcPct val="20000"/>
              </a:spcBef>
              <a:buClr>
                <a:srgbClr val="032089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rgbClr val="0000FF"/>
                </a:solidFill>
                <a:latin typeface="Lucida Console" panose="020B0609040504020204" pitchFamily="49" charset="0"/>
                <a:ea typeface="微软雅黑" pitchFamily="34" charset="-122"/>
              </a:rPr>
              <a:t>&gt; w5</a:t>
            </a:r>
          </a:p>
          <a:p>
            <a:pPr marL="362822" indent="-362822">
              <a:spcBef>
                <a:spcPct val="20000"/>
              </a:spcBef>
              <a:buClr>
                <a:srgbClr val="032089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Lucida Console" panose="020B0609040504020204" pitchFamily="49" charset="0"/>
                <a:ea typeface="微软雅黑" pitchFamily="34" charset="-122"/>
              </a:rPr>
              <a:t>[1] "</a:t>
            </a:r>
            <a:r>
              <a:rPr lang="zh-CN" altLang="en-US" kern="0" dirty="0">
                <a:latin typeface="Lucida Console" panose="020B0609040504020204" pitchFamily="49" charset="0"/>
                <a:ea typeface="微软雅黑" pitchFamily="34" charset="-122"/>
              </a:rPr>
              <a:t>张三</a:t>
            </a:r>
            <a:r>
              <a:rPr lang="en-US" altLang="zh-CN" kern="0" dirty="0">
                <a:latin typeface="Lucida Console" panose="020B0609040504020204" pitchFamily="49" charset="0"/>
                <a:ea typeface="微软雅黑" pitchFamily="34" charset="-122"/>
              </a:rPr>
              <a:t>"  "</a:t>
            </a:r>
            <a:r>
              <a:rPr lang="zh-CN" altLang="en-US" kern="0" dirty="0">
                <a:latin typeface="Lucida Console" panose="020B0609040504020204" pitchFamily="49" charset="0"/>
                <a:ea typeface="微软雅黑" pitchFamily="34" charset="-122"/>
              </a:rPr>
              <a:t>李四</a:t>
            </a:r>
            <a:r>
              <a:rPr lang="en-US" altLang="zh-CN" kern="0" dirty="0">
                <a:latin typeface="Lucida Console" panose="020B0609040504020204" pitchFamily="49" charset="0"/>
                <a:ea typeface="微软雅黑" pitchFamily="34" charset="-122"/>
              </a:rPr>
              <a:t>"  "</a:t>
            </a:r>
            <a:r>
              <a:rPr lang="zh-CN" altLang="en-US" kern="0" dirty="0">
                <a:latin typeface="Lucida Console" panose="020B0609040504020204" pitchFamily="49" charset="0"/>
                <a:ea typeface="微软雅黑" pitchFamily="34" charset="-122"/>
              </a:rPr>
              <a:t>王五</a:t>
            </a:r>
            <a:r>
              <a:rPr lang="en-US" altLang="zh-CN" kern="0" dirty="0">
                <a:latin typeface="Lucida Console" panose="020B0609040504020204" pitchFamily="49" charset="0"/>
                <a:ea typeface="微软雅黑" pitchFamily="34" charset="-122"/>
              </a:rPr>
              <a:t>"  "TRUE"  "FALSE" "TRUE" </a:t>
            </a:r>
          </a:p>
          <a:p>
            <a:pPr marL="362822" indent="-362822">
              <a:spcBef>
                <a:spcPct val="20000"/>
              </a:spcBef>
              <a:buClr>
                <a:srgbClr val="032089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rgbClr val="0000FF"/>
                </a:solidFill>
                <a:latin typeface="Lucida Console" panose="020B0609040504020204" pitchFamily="49" charset="0"/>
                <a:ea typeface="微软雅黑" pitchFamily="34" charset="-122"/>
              </a:rPr>
              <a:t>&gt; mode(w5)</a:t>
            </a:r>
          </a:p>
          <a:p>
            <a:pPr marL="362822" indent="-362822">
              <a:spcBef>
                <a:spcPct val="20000"/>
              </a:spcBef>
              <a:buClr>
                <a:srgbClr val="032089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Lucida Console" panose="020B0609040504020204" pitchFamily="49" charset="0"/>
                <a:ea typeface="微软雅黑" pitchFamily="34" charset="-122"/>
              </a:rPr>
              <a:t>[1] "character"</a:t>
            </a:r>
            <a:endParaRPr lang="zh-CN" altLang="en-US" dirty="0">
              <a:latin typeface="Lucida Console" panose="020B0609040504020204" pitchFamily="49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1F9B5106-CE64-44AE-869B-D0F55DB09EBD}"/>
              </a:ext>
            </a:extLst>
          </p:cNvPr>
          <p:cNvSpPr txBox="1"/>
          <p:nvPr/>
        </p:nvSpPr>
        <p:spPr>
          <a:xfrm>
            <a:off x="423863" y="2079625"/>
            <a:ext cx="11098212" cy="1643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62822" indent="-362822">
              <a:spcBef>
                <a:spcPct val="20000"/>
              </a:spcBef>
              <a:buClr>
                <a:srgbClr val="032089"/>
              </a:buClr>
              <a:buFont typeface="Arial" panose="020B0604020202020204" pitchFamily="34" charset="0"/>
              <a:buChar char="•"/>
              <a:defRPr/>
            </a:pPr>
            <a:r>
              <a:rPr lang="pl-PL" altLang="zh-CN" kern="0" dirty="0">
                <a:solidFill>
                  <a:srgbClr val="0000FF"/>
                </a:solidFill>
                <a:latin typeface="Lucida Console" panose="020B0609040504020204" pitchFamily="49" charset="0"/>
                <a:ea typeface="微软雅黑" pitchFamily="34" charset="-122"/>
              </a:rPr>
              <a:t>&gt; (w &lt;- seq(1:10))</a:t>
            </a:r>
          </a:p>
          <a:p>
            <a:pPr marL="362822" indent="-362822">
              <a:spcBef>
                <a:spcPct val="20000"/>
              </a:spcBef>
              <a:buClr>
                <a:srgbClr val="032089"/>
              </a:buClr>
              <a:buFont typeface="Arial" panose="020B0604020202020204" pitchFamily="34" charset="0"/>
              <a:buChar char="•"/>
              <a:defRPr/>
            </a:pPr>
            <a:r>
              <a:rPr lang="pl-PL" altLang="zh-CN" kern="0" dirty="0">
                <a:solidFill>
                  <a:srgbClr val="0000FF"/>
                </a:solidFill>
                <a:latin typeface="Lucida Console" panose="020B0609040504020204" pitchFamily="49" charset="0"/>
                <a:ea typeface="微软雅黑" pitchFamily="34" charset="-122"/>
              </a:rPr>
              <a:t> </a:t>
            </a:r>
            <a:r>
              <a:rPr lang="pl-PL" altLang="zh-CN" kern="0" dirty="0">
                <a:latin typeface="Lucida Console" panose="020B0609040504020204" pitchFamily="49" charset="0"/>
                <a:ea typeface="微软雅黑" pitchFamily="34" charset="-122"/>
              </a:rPr>
              <a:t>[1]  1  2  3  4  5  6  7  8  9 10</a:t>
            </a:r>
          </a:p>
          <a:p>
            <a:pPr marL="362822" indent="-362822">
              <a:spcBef>
                <a:spcPct val="20000"/>
              </a:spcBef>
              <a:buClr>
                <a:srgbClr val="032089"/>
              </a:buClr>
              <a:buFont typeface="Arial" panose="020B0604020202020204" pitchFamily="34" charset="0"/>
              <a:buChar char="•"/>
              <a:defRPr/>
            </a:pPr>
            <a:r>
              <a:rPr lang="pl-PL" altLang="zh-CN" kern="0" dirty="0">
                <a:solidFill>
                  <a:srgbClr val="0000FF"/>
                </a:solidFill>
                <a:latin typeface="Lucida Console" panose="020B0609040504020204" pitchFamily="49" charset="0"/>
                <a:ea typeface="微软雅黑" pitchFamily="34" charset="-122"/>
              </a:rPr>
              <a:t>&gt; (x &lt;- sqrt(w))</a:t>
            </a:r>
          </a:p>
          <a:p>
            <a:pPr marL="362822" indent="-362822">
              <a:spcBef>
                <a:spcPct val="20000"/>
              </a:spcBef>
              <a:buClr>
                <a:srgbClr val="032089"/>
              </a:buClr>
              <a:buFont typeface="Arial" panose="020B0604020202020204" pitchFamily="34" charset="0"/>
              <a:buChar char="•"/>
              <a:defRPr/>
            </a:pPr>
            <a:r>
              <a:rPr lang="pl-PL" altLang="zh-CN" kern="0" dirty="0">
                <a:latin typeface="Lucida Console" panose="020B0609040504020204" pitchFamily="49" charset="0"/>
                <a:ea typeface="微软雅黑" pitchFamily="34" charset="-122"/>
              </a:rPr>
              <a:t> [1] 1.000000 1.414214 1.732051 2.000000 2.236068 2.449490 2.645751 2.828427 3.000000 3.162278</a:t>
            </a:r>
            <a:endParaRPr lang="zh-CN" altLang="en-US" dirty="0">
              <a:latin typeface="Lucida Console" panose="020B0609040504020204" pitchFamily="49" charset="0"/>
              <a:ea typeface="宋体" charset="-122"/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A7CDB09-3395-4A41-B126-98BD73CB6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23950"/>
            <a:ext cx="11107737" cy="49879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R</a:t>
            </a:r>
            <a:r>
              <a:rPr lang="zh-CN" altLang="en-US" dirty="0"/>
              <a:t>语言最强大的方面之一就是函数的向量化。</a:t>
            </a:r>
          </a:p>
          <a:p>
            <a:pPr>
              <a:defRPr/>
            </a:pPr>
            <a:r>
              <a:rPr lang="zh-CN" altLang="en-US" dirty="0"/>
              <a:t>向量的算术运算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/>
              <a:t>如果两个向量的长度不同？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22532" name="标题 1">
            <a:extLst>
              <a:ext uri="{FF2B5EF4-FFF2-40B4-BE49-F238E27FC236}">
                <a16:creationId xmlns:a16="http://schemas.microsoft.com/office/drawing/2014/main" id="{A9A4C337-4FBA-46C8-9E10-6062DC95DC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kumimoji="0" lang="zh-CN" altLang="en-US">
                <a:latin typeface="微软雅黑" panose="020B0503020204020204" pitchFamily="34" charset="-122"/>
              </a:rPr>
              <a:t>向量化</a:t>
            </a:r>
            <a:endParaRPr kumimoji="0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9E60D88-DD78-4BC5-B2BC-9B4EC8996A98}"/>
              </a:ext>
            </a:extLst>
          </p:cNvPr>
          <p:cNvSpPr txBox="1"/>
          <p:nvPr/>
        </p:nvSpPr>
        <p:spPr>
          <a:xfrm>
            <a:off x="465138" y="4365625"/>
            <a:ext cx="11098212" cy="2197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62822" indent="-362822">
              <a:spcBef>
                <a:spcPct val="20000"/>
              </a:spcBef>
              <a:buClr>
                <a:srgbClr val="032089"/>
              </a:buClr>
              <a:buFont typeface="Arial" panose="020B0604020202020204" pitchFamily="34" charset="0"/>
              <a:buChar char="•"/>
              <a:defRPr/>
            </a:pPr>
            <a:r>
              <a:rPr lang="pl-PL" altLang="zh-CN" kern="0" dirty="0">
                <a:solidFill>
                  <a:srgbClr val="0000FF"/>
                </a:solidFill>
                <a:latin typeface="Lucida Console" panose="020B0609040504020204" pitchFamily="49" charset="0"/>
                <a:ea typeface="微软雅黑" pitchFamily="34" charset="-122"/>
              </a:rPr>
              <a:t>&gt; (w1 &lt;- c(2,3,2,3))</a:t>
            </a:r>
          </a:p>
          <a:p>
            <a:pPr marL="362822" indent="-362822">
              <a:spcBef>
                <a:spcPct val="20000"/>
              </a:spcBef>
              <a:buClr>
                <a:srgbClr val="032089"/>
              </a:buClr>
              <a:buFont typeface="Arial" panose="020B0604020202020204" pitchFamily="34" charset="0"/>
              <a:buChar char="•"/>
              <a:defRPr/>
            </a:pPr>
            <a:r>
              <a:rPr lang="pl-PL" altLang="zh-CN" kern="0" dirty="0">
                <a:latin typeface="Lucida Console" panose="020B0609040504020204" pitchFamily="49" charset="0"/>
                <a:ea typeface="微软雅黑" pitchFamily="34" charset="-122"/>
              </a:rPr>
              <a:t>[1] 2 3 2 3</a:t>
            </a:r>
            <a:endParaRPr lang="en-US" altLang="zh-CN" kern="0" dirty="0">
              <a:latin typeface="Lucida Console" panose="020B0609040504020204" pitchFamily="49" charset="0"/>
              <a:ea typeface="微软雅黑" pitchFamily="34" charset="-122"/>
            </a:endParaRPr>
          </a:p>
          <a:p>
            <a:pPr marL="362822" indent="-362822">
              <a:spcBef>
                <a:spcPct val="20000"/>
              </a:spcBef>
              <a:buClr>
                <a:srgbClr val="032089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rgbClr val="0000FF"/>
                </a:solidFill>
                <a:latin typeface="Lucida Console" panose="020B0609040504020204" pitchFamily="49" charset="0"/>
                <a:ea typeface="微软雅黑" pitchFamily="34" charset="-122"/>
              </a:rPr>
              <a:t>&gt; (w2 &lt;- c(3,1,4,2,5,3))</a:t>
            </a:r>
          </a:p>
          <a:p>
            <a:pPr marL="362822" indent="-362822">
              <a:spcBef>
                <a:spcPct val="20000"/>
              </a:spcBef>
              <a:buClr>
                <a:srgbClr val="032089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Lucida Console" panose="020B0609040504020204" pitchFamily="49" charset="0"/>
                <a:ea typeface="微软雅黑" pitchFamily="34" charset="-122"/>
              </a:rPr>
              <a:t>[1] 3 1 4 2 5 3</a:t>
            </a:r>
          </a:p>
          <a:p>
            <a:pPr marL="362822" indent="-362822">
              <a:spcBef>
                <a:spcPct val="20000"/>
              </a:spcBef>
              <a:buClr>
                <a:srgbClr val="032089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rgbClr val="0000FF"/>
                </a:solidFill>
                <a:latin typeface="Lucida Console" panose="020B0609040504020204" pitchFamily="49" charset="0"/>
                <a:ea typeface="微软雅黑" pitchFamily="34" charset="-122"/>
              </a:rPr>
              <a:t>&gt; (w &lt;- w1 + w2)</a:t>
            </a:r>
          </a:p>
          <a:p>
            <a:pPr marL="362822" indent="-362822">
              <a:spcBef>
                <a:spcPct val="20000"/>
              </a:spcBef>
              <a:buClr>
                <a:srgbClr val="032089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Lucida Console" panose="020B0609040504020204" pitchFamily="49" charset="0"/>
                <a:ea typeface="微软雅黑" pitchFamily="34" charset="-122"/>
              </a:rPr>
              <a:t>[1] 5 4 6 5 7 6</a:t>
            </a:r>
            <a:endParaRPr lang="en-US" altLang="zh-CN" kern="0" dirty="0">
              <a:solidFill>
                <a:srgbClr val="0000FF"/>
              </a:solidFill>
              <a:latin typeface="Lucida Console" panose="020B0609040504020204" pitchFamily="49" charset="0"/>
              <a:ea typeface="微软雅黑" pitchFamily="34" charset="-122"/>
            </a:endParaRPr>
          </a:p>
          <a:p>
            <a:pPr marL="362822" indent="-362822">
              <a:spcBef>
                <a:spcPct val="20000"/>
              </a:spcBef>
              <a:buClr>
                <a:srgbClr val="032089"/>
              </a:buClr>
              <a:buFont typeface="Arial" panose="020B0604020202020204" pitchFamily="34" charset="0"/>
              <a:buChar char="•"/>
              <a:defRPr/>
            </a:pPr>
            <a:endParaRPr lang="zh-CN" altLang="en-US" dirty="0">
              <a:latin typeface="Lucida Console" panose="020B0609040504020204" pitchFamily="49" charset="0"/>
              <a:ea typeface="宋体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A8FF68-5B39-43C7-A538-E4F341E85428}"/>
              </a:ext>
            </a:extLst>
          </p:cNvPr>
          <p:cNvSpPr/>
          <p:nvPr/>
        </p:nvSpPr>
        <p:spPr>
          <a:xfrm>
            <a:off x="4683125" y="4365625"/>
            <a:ext cx="7512050" cy="13112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2822" indent="-362822">
              <a:spcBef>
                <a:spcPct val="20000"/>
              </a:spcBef>
              <a:buClr>
                <a:srgbClr val="032089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rgbClr val="0000FF"/>
                </a:solidFill>
                <a:latin typeface="Lucida Console" panose="020B0609040504020204" pitchFamily="49" charset="0"/>
                <a:ea typeface="微软雅黑" pitchFamily="34" charset="-122"/>
              </a:rPr>
              <a:t>Warning message:</a:t>
            </a:r>
          </a:p>
          <a:p>
            <a:pPr marL="362822" indent="-362822">
              <a:spcBef>
                <a:spcPct val="20000"/>
              </a:spcBef>
              <a:buClr>
                <a:srgbClr val="032089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rgbClr val="0000FF"/>
                </a:solidFill>
                <a:latin typeface="Lucida Console" panose="020B0609040504020204" pitchFamily="49" charset="0"/>
                <a:ea typeface="微软雅黑" pitchFamily="34" charset="-122"/>
              </a:rPr>
              <a:t>In w1 + w2 :</a:t>
            </a:r>
          </a:p>
          <a:p>
            <a:pPr marL="362822" indent="-362822">
              <a:spcBef>
                <a:spcPct val="20000"/>
              </a:spcBef>
              <a:buClr>
                <a:srgbClr val="032089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rgbClr val="0000FF"/>
                </a:solidFill>
                <a:latin typeface="Lucida Console" panose="020B0609040504020204" pitchFamily="49" charset="0"/>
                <a:ea typeface="微软雅黑" pitchFamily="34" charset="-122"/>
              </a:rPr>
              <a:t>  longer object length is not a multiple of shorter object length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>
            <a:extLst>
              <a:ext uri="{FF2B5EF4-FFF2-40B4-BE49-F238E27FC236}">
                <a16:creationId xmlns:a16="http://schemas.microsoft.com/office/drawing/2014/main" id="{7884F3A4-F3F4-4E67-9FD6-DA5E89184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754188"/>
            <a:ext cx="11107737" cy="4338637"/>
          </a:xfrm>
        </p:spPr>
        <p:txBody>
          <a:bodyPr/>
          <a:lstStyle/>
          <a:p>
            <a:pPr marL="361950" indent="-361950"/>
            <a:r>
              <a:rPr lang="en-US" altLang="zh-CN"/>
              <a:t>seq(from = 1, to = 1, by = ((to - from)/(length.out - 1)),length.out = NULL, along.with = NULL, ...)</a:t>
            </a:r>
            <a:endParaRPr lang="zh-CN" altLang="en-US"/>
          </a:p>
        </p:txBody>
      </p:sp>
      <p:sp>
        <p:nvSpPr>
          <p:cNvPr id="23555" name="标题 1">
            <a:extLst>
              <a:ext uri="{FF2B5EF4-FFF2-40B4-BE49-F238E27FC236}">
                <a16:creationId xmlns:a16="http://schemas.microsoft.com/office/drawing/2014/main" id="{C3DF9033-C376-45AF-83DF-F0EA12A1DC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kumimoji="0" lang="zh-CN" altLang="en-US"/>
              <a:t>等差序列的创建</a:t>
            </a:r>
          </a:p>
        </p:txBody>
      </p:sp>
      <p:sp>
        <p:nvSpPr>
          <p:cNvPr id="23556" name="内容占位符 2">
            <a:extLst>
              <a:ext uri="{FF2B5EF4-FFF2-40B4-BE49-F238E27FC236}">
                <a16:creationId xmlns:a16="http://schemas.microsoft.com/office/drawing/2014/main" id="{466AEA02-0C1E-4C52-8945-595A22E7229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rPr lang="en-US" altLang="zh-CN"/>
              <a:t>seq</a:t>
            </a:r>
            <a:r>
              <a:t>产生等距间隔的数列，其基本形式为</a:t>
            </a:r>
            <a:r>
              <a:rPr lang="en-US" altLang="zh-CN"/>
              <a:t>: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A200884-81D0-468B-BF89-7DC3F90EA069}"/>
              </a:ext>
            </a:extLst>
          </p:cNvPr>
          <p:cNvGraphicFramePr>
            <a:graphicFrameLocks noGrp="1"/>
          </p:cNvGraphicFramePr>
          <p:nvPr/>
        </p:nvGraphicFramePr>
        <p:xfrm>
          <a:off x="1987550" y="3022600"/>
          <a:ext cx="7508875" cy="192881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9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参数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2" marR="91422" marT="48101" marB="48101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描述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2" marR="91422" marT="48101" marB="48101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from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2" marR="91422" marT="48101" marB="48101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等差数列的首项数据，默认为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2" marR="91422" marT="48101" marB="48101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to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2" marR="91422" marT="48101" marB="48101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等差数列的尾项数据，默认为</a:t>
                      </a: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2" marR="91422" marT="48101" marB="48101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by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2" marR="91422" marT="48101" marB="48101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等差的数值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2" marR="91422" marT="48101" marB="48101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length.out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2" marR="91422" marT="48101" marB="48101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产生向量的长度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2" marR="91422" marT="48101" marB="48101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A0711B6-C84C-4EBE-994D-1E490B04A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754188"/>
            <a:ext cx="11107737" cy="4338637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0000FF"/>
                </a:solidFill>
                <a:cs typeface="+mn-cs"/>
              </a:rPr>
              <a:t>&gt; (</a:t>
            </a:r>
            <a:r>
              <a:rPr lang="en-US" altLang="zh-CN" dirty="0" err="1">
                <a:solidFill>
                  <a:srgbClr val="0000FF"/>
                </a:solidFill>
                <a:cs typeface="+mn-cs"/>
              </a:rPr>
              <a:t>seq</a:t>
            </a:r>
            <a:r>
              <a:rPr lang="en-US" altLang="zh-CN" dirty="0">
                <a:solidFill>
                  <a:srgbClr val="0000FF"/>
                </a:solidFill>
                <a:cs typeface="+mn-cs"/>
              </a:rPr>
              <a:t>(1,-9))</a:t>
            </a:r>
          </a:p>
          <a:p>
            <a:pPr>
              <a:defRPr/>
            </a:pPr>
            <a:r>
              <a:rPr lang="en-US" altLang="zh-CN" dirty="0"/>
              <a:t> [1]  1  0 -1 -2 -3 -4 -5 -6 -7 -8 -9</a:t>
            </a:r>
          </a:p>
          <a:p>
            <a:pPr>
              <a:defRPr/>
            </a:pPr>
            <a:r>
              <a:rPr lang="en-US" altLang="zh-CN" dirty="0">
                <a:solidFill>
                  <a:srgbClr val="0000FF"/>
                </a:solidFill>
                <a:cs typeface="+mn-cs"/>
              </a:rPr>
              <a:t>&gt; (</a:t>
            </a:r>
            <a:r>
              <a:rPr lang="en-US" altLang="zh-CN" dirty="0" err="1">
                <a:solidFill>
                  <a:srgbClr val="0000FF"/>
                </a:solidFill>
                <a:cs typeface="+mn-cs"/>
              </a:rPr>
              <a:t>seq</a:t>
            </a:r>
            <a:r>
              <a:rPr lang="en-US" altLang="zh-CN" dirty="0">
                <a:solidFill>
                  <a:srgbClr val="0000FF"/>
                </a:solidFill>
                <a:cs typeface="+mn-cs"/>
              </a:rPr>
              <a:t>(1,-9,length = 5))</a:t>
            </a:r>
          </a:p>
          <a:p>
            <a:pPr>
              <a:defRPr/>
            </a:pPr>
            <a:r>
              <a:rPr lang="en-US" altLang="zh-CN" dirty="0"/>
              <a:t>[1]  1.0 -1.5 -4.0 -6.5 -9.0</a:t>
            </a:r>
          </a:p>
          <a:p>
            <a:pPr>
              <a:defRPr/>
            </a:pPr>
            <a:r>
              <a:rPr lang="en-US" altLang="zh-CN" dirty="0">
                <a:solidFill>
                  <a:srgbClr val="0000FF"/>
                </a:solidFill>
                <a:cs typeface="+mn-cs"/>
              </a:rPr>
              <a:t>&gt; (</a:t>
            </a:r>
            <a:r>
              <a:rPr lang="en-US" altLang="zh-CN" dirty="0" err="1">
                <a:solidFill>
                  <a:srgbClr val="0000FF"/>
                </a:solidFill>
                <a:cs typeface="+mn-cs"/>
              </a:rPr>
              <a:t>seq</a:t>
            </a:r>
            <a:r>
              <a:rPr lang="en-US" altLang="zh-CN" dirty="0">
                <a:solidFill>
                  <a:srgbClr val="0000FF"/>
                </a:solidFill>
                <a:cs typeface="+mn-cs"/>
              </a:rPr>
              <a:t>(1,-9,by = -2))</a:t>
            </a:r>
          </a:p>
          <a:p>
            <a:pPr>
              <a:defRPr/>
            </a:pPr>
            <a:r>
              <a:rPr lang="en-US" altLang="zh-CN" dirty="0"/>
              <a:t>[1]  1 -1 -3 -5 -7 -9</a:t>
            </a:r>
          </a:p>
          <a:p>
            <a:pPr>
              <a:defRPr/>
            </a:pPr>
            <a:r>
              <a:rPr lang="en-US" altLang="zh-CN" dirty="0">
                <a:solidFill>
                  <a:srgbClr val="0000FF"/>
                </a:solidFill>
                <a:cs typeface="+mn-cs"/>
              </a:rPr>
              <a:t>&gt; (</a:t>
            </a:r>
            <a:r>
              <a:rPr lang="en-US" altLang="zh-CN" dirty="0" err="1">
                <a:solidFill>
                  <a:srgbClr val="0000FF"/>
                </a:solidFill>
                <a:cs typeface="+mn-cs"/>
              </a:rPr>
              <a:t>seq</a:t>
            </a:r>
            <a:r>
              <a:rPr lang="en-US" altLang="zh-CN" dirty="0">
                <a:solidFill>
                  <a:srgbClr val="0000FF"/>
                </a:solidFill>
                <a:cs typeface="+mn-cs"/>
              </a:rPr>
              <a:t>(1,10,2))</a:t>
            </a:r>
          </a:p>
          <a:p>
            <a:pPr>
              <a:defRPr/>
            </a:pPr>
            <a:r>
              <a:rPr lang="en-US" altLang="zh-CN" dirty="0"/>
              <a:t>[1] 1 3 5 7 9</a:t>
            </a:r>
            <a:endParaRPr lang="zh-CN" altLang="en-US" dirty="0"/>
          </a:p>
        </p:txBody>
      </p:sp>
      <p:sp>
        <p:nvSpPr>
          <p:cNvPr id="24579" name="标题 1">
            <a:extLst>
              <a:ext uri="{FF2B5EF4-FFF2-40B4-BE49-F238E27FC236}">
                <a16:creationId xmlns:a16="http://schemas.microsoft.com/office/drawing/2014/main" id="{3261ED1F-311B-4415-99D5-0C651D9D6C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kumimoji="0" lang="zh-CN" altLang="en-US"/>
              <a:t>等差序列的创建</a:t>
            </a:r>
          </a:p>
        </p:txBody>
      </p:sp>
      <p:sp>
        <p:nvSpPr>
          <p:cNvPr id="24580" name="内容占位符 2">
            <a:extLst>
              <a:ext uri="{FF2B5EF4-FFF2-40B4-BE49-F238E27FC236}">
                <a16:creationId xmlns:a16="http://schemas.microsoft.com/office/drawing/2014/main" id="{37E00458-F01E-4EC9-B8C9-B2E08E50947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rPr lang="en-US" altLang="zh-CN"/>
              <a:t>seq</a:t>
            </a:r>
            <a:r>
              <a:t>产生等距间隔的数列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72DD3A9-F52C-49F6-BD09-12C4E4270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19" y="1817174"/>
            <a:ext cx="11107601" cy="4348130"/>
          </a:xfrm>
        </p:spPr>
        <p:txBody>
          <a:bodyPr numCol="2"/>
          <a:lstStyle/>
          <a:p>
            <a:pPr>
              <a:lnSpc>
                <a:spcPct val="100000"/>
              </a:lnSpc>
              <a:defRPr/>
            </a:pPr>
            <a:r>
              <a:rPr lang="en-US" altLang="zh-CN" dirty="0">
                <a:solidFill>
                  <a:srgbClr val="0000FF"/>
                </a:solidFill>
                <a:cs typeface="+mn-cs"/>
              </a:rPr>
              <a:t>&gt; (rep(1:4,2))</a:t>
            </a:r>
          </a:p>
          <a:p>
            <a:pPr>
              <a:lnSpc>
                <a:spcPct val="100000"/>
              </a:lnSpc>
              <a:defRPr/>
            </a:pPr>
            <a:r>
              <a:rPr lang="en-US" altLang="zh-CN" dirty="0"/>
              <a:t>[1] 1 2 3 4 1 2 3 4</a:t>
            </a:r>
          </a:p>
          <a:p>
            <a:pPr>
              <a:lnSpc>
                <a:spcPct val="100000"/>
              </a:lnSpc>
              <a:defRPr/>
            </a:pPr>
            <a:r>
              <a:rPr lang="en-US" altLang="zh-CN" dirty="0">
                <a:solidFill>
                  <a:srgbClr val="0000FF"/>
                </a:solidFill>
                <a:cs typeface="+mn-cs"/>
              </a:rPr>
              <a:t>&gt; (rep(1:4,each=2))</a:t>
            </a:r>
          </a:p>
          <a:p>
            <a:pPr>
              <a:lnSpc>
                <a:spcPct val="100000"/>
              </a:lnSpc>
              <a:defRPr/>
            </a:pPr>
            <a:r>
              <a:rPr lang="en-US" altLang="zh-CN" dirty="0"/>
              <a:t>[1] 1 1 2 2 3 3 4 4</a:t>
            </a:r>
          </a:p>
          <a:p>
            <a:pPr>
              <a:lnSpc>
                <a:spcPct val="100000"/>
              </a:lnSpc>
              <a:defRPr/>
            </a:pPr>
            <a:r>
              <a:rPr lang="en-US" altLang="zh-CN" dirty="0">
                <a:solidFill>
                  <a:srgbClr val="0000FF"/>
                </a:solidFill>
                <a:cs typeface="+mn-cs"/>
              </a:rPr>
              <a:t>&gt; (rep(1:4,c(2,2,2,2)))</a:t>
            </a:r>
          </a:p>
          <a:p>
            <a:pPr>
              <a:lnSpc>
                <a:spcPct val="100000"/>
              </a:lnSpc>
              <a:defRPr/>
            </a:pPr>
            <a:r>
              <a:rPr lang="en-US" altLang="zh-CN" dirty="0"/>
              <a:t>[1] 1 1 2 2 3 3 4 4</a:t>
            </a:r>
          </a:p>
          <a:p>
            <a:pPr>
              <a:lnSpc>
                <a:spcPct val="100000"/>
              </a:lnSpc>
              <a:defRPr/>
            </a:pPr>
            <a:r>
              <a:rPr lang="en-US" altLang="zh-CN" dirty="0">
                <a:solidFill>
                  <a:srgbClr val="0000FF"/>
                </a:solidFill>
                <a:cs typeface="+mn-cs"/>
              </a:rPr>
              <a:t>&gt; (rep(1:4,c(2,1,2,1)))</a:t>
            </a:r>
          </a:p>
          <a:p>
            <a:pPr>
              <a:lnSpc>
                <a:spcPct val="100000"/>
              </a:lnSpc>
              <a:defRPr/>
            </a:pPr>
            <a:r>
              <a:rPr lang="en-US" altLang="zh-CN" dirty="0"/>
              <a:t>[1] 1 1 2 3 3 4</a:t>
            </a:r>
          </a:p>
          <a:p>
            <a:pPr>
              <a:lnSpc>
                <a:spcPct val="100000"/>
              </a:lnSpc>
              <a:defRPr/>
            </a:pPr>
            <a:r>
              <a:rPr lang="en-US" altLang="zh-CN" dirty="0">
                <a:solidFill>
                  <a:srgbClr val="0000FF"/>
                </a:solidFill>
                <a:cs typeface="+mn-cs"/>
              </a:rPr>
              <a:t>&gt; (rep(1:4,each=2,len=4))</a:t>
            </a:r>
          </a:p>
          <a:p>
            <a:pPr>
              <a:lnSpc>
                <a:spcPct val="100000"/>
              </a:lnSpc>
              <a:defRPr/>
            </a:pPr>
            <a:r>
              <a:rPr lang="en-US" altLang="zh-CN" dirty="0"/>
              <a:t>[1] 1 1 2 2</a:t>
            </a:r>
          </a:p>
          <a:p>
            <a:pPr>
              <a:lnSpc>
                <a:spcPct val="100000"/>
              </a:lnSpc>
              <a:defRPr/>
            </a:pPr>
            <a:r>
              <a:rPr lang="en-US" altLang="zh-CN" dirty="0">
                <a:solidFill>
                  <a:srgbClr val="0000FF"/>
                </a:solidFill>
                <a:cs typeface="+mn-cs"/>
              </a:rPr>
              <a:t>&gt; (rep(1:4,each=2,times=3))</a:t>
            </a:r>
          </a:p>
          <a:p>
            <a:pPr>
              <a:lnSpc>
                <a:spcPct val="100000"/>
              </a:lnSpc>
              <a:defRPr/>
            </a:pPr>
            <a:r>
              <a:rPr lang="en-US" altLang="zh-CN" dirty="0"/>
              <a:t> [1] 1 1 2 2 3 3 4 4 1 1 2 2 3 3 4 4 1 1 2 2 3 3 4 4</a:t>
            </a:r>
            <a:endParaRPr lang="zh-CN" altLang="en-US" dirty="0"/>
          </a:p>
        </p:txBody>
      </p:sp>
      <p:sp>
        <p:nvSpPr>
          <p:cNvPr id="25603" name="标题 1">
            <a:extLst>
              <a:ext uri="{FF2B5EF4-FFF2-40B4-BE49-F238E27FC236}">
                <a16:creationId xmlns:a16="http://schemas.microsoft.com/office/drawing/2014/main" id="{236AD1B2-96DE-4F57-BF79-4BEF5B453C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kumimoji="0" lang="zh-CN" altLang="en-US"/>
              <a:t>重复序列的创建</a:t>
            </a:r>
          </a:p>
        </p:txBody>
      </p:sp>
      <p:sp>
        <p:nvSpPr>
          <p:cNvPr id="25604" name="内容占位符 2">
            <a:extLst>
              <a:ext uri="{FF2B5EF4-FFF2-40B4-BE49-F238E27FC236}">
                <a16:creationId xmlns:a16="http://schemas.microsoft.com/office/drawing/2014/main" id="{01E4897D-66E3-430A-90AC-14DD384CA97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rPr lang="en-US" altLang="zh-CN"/>
              <a:t>rep</a:t>
            </a:r>
            <a:r>
              <a:t>是重复函数。其基本形式是</a:t>
            </a:r>
            <a:r>
              <a:rPr lang="en-US" altLang="zh-CN"/>
              <a:t>rep(x,n)</a:t>
            </a:r>
            <a:r>
              <a:t>。其中</a:t>
            </a:r>
            <a:r>
              <a:rPr lang="en-US" altLang="zh-CN"/>
              <a:t>x</a:t>
            </a:r>
            <a:r>
              <a:t>是预重复的序列，</a:t>
            </a:r>
            <a:r>
              <a:rPr lang="en-US" altLang="zh-CN"/>
              <a:t>n</a:t>
            </a:r>
            <a:r>
              <a:t>是重复的次数。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1">
            <a:extLst>
              <a:ext uri="{FF2B5EF4-FFF2-40B4-BE49-F238E27FC236}">
                <a16:creationId xmlns:a16="http://schemas.microsoft.com/office/drawing/2014/main" id="{F53CE309-D2D3-4C1F-B7F4-D0DE78B4E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23950"/>
            <a:ext cx="11107737" cy="4987925"/>
          </a:xfrm>
        </p:spPr>
        <p:txBody>
          <a:bodyPr/>
          <a:lstStyle/>
          <a:p>
            <a:pPr marL="271463" indent="-271463"/>
            <a:r>
              <a:rPr kumimoji="0" lang="zh-CN" altLang="en-US"/>
              <a:t>通常，我们只要访问向量中的部分或个别元素。这就是所谓的索引，它用方括号</a:t>
            </a:r>
            <a:r>
              <a:rPr kumimoji="0" lang="en-US" altLang="zh-CN"/>
              <a:t>[] </a:t>
            </a:r>
            <a:r>
              <a:rPr kumimoji="0" lang="zh-CN" altLang="en-US"/>
              <a:t>来实现。（有人也称之为子集、下标或切片，这些术语所指相同。）</a:t>
            </a:r>
          </a:p>
          <a:p>
            <a:pPr marL="271463" indent="-271463"/>
            <a:endParaRPr lang="zh-CN" altLang="en-US"/>
          </a:p>
        </p:txBody>
      </p:sp>
      <p:sp>
        <p:nvSpPr>
          <p:cNvPr id="26627" name="标题 1">
            <a:extLst>
              <a:ext uri="{FF2B5EF4-FFF2-40B4-BE49-F238E27FC236}">
                <a16:creationId xmlns:a16="http://schemas.microsoft.com/office/drawing/2014/main" id="{E0B1D05E-37CB-4E46-B2A4-59E070B332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kumimoji="0" lang="zh-CN" altLang="en-US"/>
              <a:t>索引向量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202D058-84B5-4911-9E5C-E06DD449E7B0}"/>
              </a:ext>
            </a:extLst>
          </p:cNvPr>
          <p:cNvGraphicFramePr>
            <a:graphicFrameLocks noGrp="1"/>
          </p:cNvGraphicFramePr>
          <p:nvPr/>
        </p:nvGraphicFramePr>
        <p:xfrm>
          <a:off x="4368800" y="2711450"/>
          <a:ext cx="4679950" cy="539750"/>
        </p:xfrm>
        <a:graphic>
          <a:graphicData uri="http://schemas.openxmlformats.org/drawingml/2006/table">
            <a:tbl>
              <a:tblPr/>
              <a:tblGrid>
                <a:gridCol w="668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5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5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9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12702" marR="12702" marT="12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12702" marR="12702" marT="12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12702" marR="12702" marT="12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12702" marR="12702" marT="12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12702" marR="12702" marT="12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12702" marR="12702" marT="12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</a:t>
                      </a:r>
                    </a:p>
                  </a:txBody>
                  <a:tcPr marL="12702" marR="12702" marT="12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21949EF-C1FE-455F-BA83-13322FC521D4}"/>
              </a:ext>
            </a:extLst>
          </p:cNvPr>
          <p:cNvGraphicFramePr>
            <a:graphicFrameLocks noGrp="1"/>
          </p:cNvGraphicFramePr>
          <p:nvPr/>
        </p:nvGraphicFramePr>
        <p:xfrm>
          <a:off x="4368800" y="3392488"/>
          <a:ext cx="4679950" cy="541337"/>
        </p:xfrm>
        <a:graphic>
          <a:graphicData uri="http://schemas.openxmlformats.org/drawingml/2006/table">
            <a:tbl>
              <a:tblPr/>
              <a:tblGrid>
                <a:gridCol w="668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5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5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13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12702" marR="12702" marT="12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12702" marR="12702" marT="12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12702" marR="12702" marT="12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12702" marR="12702" marT="12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12702" marR="12702" marT="12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</a:t>
                      </a:r>
                    </a:p>
                  </a:txBody>
                  <a:tcPr marL="12702" marR="12702" marT="12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</a:t>
                      </a:r>
                    </a:p>
                  </a:txBody>
                  <a:tcPr marL="12702" marR="12702" marT="12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664" name="文本框 5">
            <a:extLst>
              <a:ext uri="{FF2B5EF4-FFF2-40B4-BE49-F238E27FC236}">
                <a16:creationId xmlns:a16="http://schemas.microsoft.com/office/drawing/2014/main" id="{C146F14A-B3CB-4C79-A4C7-3C8D4D630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7613" y="2749550"/>
            <a:ext cx="215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000000"/>
                </a:solidFill>
                <a:latin typeface="Lucida Console" panose="020B0609040504020204" pitchFamily="49" charset="0"/>
              </a:rPr>
              <a:t>vector:</a:t>
            </a:r>
            <a:endParaRPr kumimoji="1" lang="zh-CN" altLang="en-US" sz="2400">
              <a:solidFill>
                <a:srgbClr val="000000"/>
              </a:solidFill>
              <a:latin typeface="Lucida Console" panose="020B0609040504020204" pitchFamily="49" charset="0"/>
              <a:ea typeface="GB18030 Bitmap"/>
              <a:cs typeface="GB18030 Bitmap"/>
            </a:endParaRPr>
          </a:p>
        </p:txBody>
      </p:sp>
      <p:sp>
        <p:nvSpPr>
          <p:cNvPr id="26665" name="文本框 8">
            <a:extLst>
              <a:ext uri="{FF2B5EF4-FFF2-40B4-BE49-F238E27FC236}">
                <a16:creationId xmlns:a16="http://schemas.microsoft.com/office/drawing/2014/main" id="{B2B8FE94-805F-4CB6-99E4-C6D28C3E8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7613" y="3432175"/>
            <a:ext cx="1952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000000"/>
                </a:solidFill>
                <a:latin typeface="Lucida Console" panose="020B0609040504020204" pitchFamily="49" charset="0"/>
              </a:rPr>
              <a:t>index:</a:t>
            </a:r>
            <a:endParaRPr kumimoji="1" lang="zh-CN" altLang="en-US" sz="2400">
              <a:solidFill>
                <a:srgbClr val="000000"/>
              </a:solidFill>
              <a:latin typeface="Lucida Console" panose="020B0609040504020204" pitchFamily="49" charset="0"/>
              <a:ea typeface="GB18030 Bitmap"/>
              <a:cs typeface="GB18030 Bitmap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1">
            <a:extLst>
              <a:ext uri="{FF2B5EF4-FFF2-40B4-BE49-F238E27FC236}">
                <a16:creationId xmlns:a16="http://schemas.microsoft.com/office/drawing/2014/main" id="{4A2E8EDE-E26C-4C3C-806E-4D9BB6C0C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754188"/>
            <a:ext cx="11107737" cy="4370387"/>
          </a:xfrm>
        </p:spPr>
        <p:txBody>
          <a:bodyPr/>
          <a:lstStyle/>
          <a:p>
            <a:pPr marL="361950" indent="-361950"/>
            <a:r>
              <a:rPr lang="zh-CN" altLang="en-US"/>
              <a:t> 给向量传入正数，它会返回此位置上的向量元素切片。它的第一个位置是 </a:t>
            </a:r>
            <a:r>
              <a:rPr lang="en-US" altLang="zh-CN"/>
              <a:t>1</a:t>
            </a:r>
            <a:r>
              <a:rPr lang="zh-CN" altLang="en-US"/>
              <a:t>（ 而不像其他某些语言一样是</a:t>
            </a:r>
            <a:r>
              <a:rPr lang="en-US" altLang="zh-CN"/>
              <a:t>0</a:t>
            </a:r>
            <a:r>
              <a:rPr lang="zh-CN" altLang="en-US"/>
              <a:t>） 。</a:t>
            </a:r>
          </a:p>
          <a:p>
            <a:pPr marL="361950" indent="-361950"/>
            <a:r>
              <a:rPr lang="zh-CN" altLang="en-US"/>
              <a:t>给向量传入负数，它会返回一个向量切片，它将包含除了这些位置以外的所有元素。</a:t>
            </a:r>
          </a:p>
          <a:p>
            <a:pPr marL="361950" indent="-361950"/>
            <a:r>
              <a:rPr lang="zh-CN" altLang="en-US"/>
              <a:t>给向量传入一个逻辑向量，它会返回一个向量切片，里面只包含索引为 </a:t>
            </a:r>
            <a:r>
              <a:rPr lang="en-US" altLang="zh-CN"/>
              <a:t>TRUE </a:t>
            </a:r>
            <a:r>
              <a:rPr lang="zh-CN" altLang="en-US"/>
              <a:t>的元素。</a:t>
            </a:r>
          </a:p>
          <a:p>
            <a:pPr marL="361950" indent="-361950"/>
            <a:r>
              <a:rPr lang="zh-CN" altLang="en-US"/>
              <a:t>对于已命名的向量，给向量传入命名的字符向量，将会返回向量中包含这些名字的元素切片。</a:t>
            </a:r>
          </a:p>
        </p:txBody>
      </p:sp>
      <p:sp>
        <p:nvSpPr>
          <p:cNvPr id="27651" name="标题 1">
            <a:extLst>
              <a:ext uri="{FF2B5EF4-FFF2-40B4-BE49-F238E27FC236}">
                <a16:creationId xmlns:a16="http://schemas.microsoft.com/office/drawing/2014/main" id="{D2120E64-9A9D-4BAD-A2B5-1EFBE418C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kumimoji="0" lang="zh-CN" altLang="en-US"/>
              <a:t>索引向量</a:t>
            </a:r>
          </a:p>
        </p:txBody>
      </p:sp>
      <p:sp>
        <p:nvSpPr>
          <p:cNvPr id="27652" name="内容占位符 2">
            <a:extLst>
              <a:ext uri="{FF2B5EF4-FFF2-40B4-BE49-F238E27FC236}">
                <a16:creationId xmlns:a16="http://schemas.microsoft.com/office/drawing/2014/main" id="{9E37096E-2FE7-4756-B524-35CD77755D3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rPr lang="en-US" altLang="zh-CN"/>
              <a:t>R</a:t>
            </a:r>
            <a:r>
              <a:t>语言中，提供如下多种索引方法。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2">
            <a:extLst>
              <a:ext uri="{FF2B5EF4-FFF2-40B4-BE49-F238E27FC236}">
                <a16:creationId xmlns:a16="http://schemas.microsoft.com/office/drawing/2014/main" id="{7E1C2EFF-9A46-416F-8AE9-16F57D8B1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38238"/>
            <a:ext cx="11107737" cy="5018087"/>
          </a:xfrm>
        </p:spPr>
        <p:txBody>
          <a:bodyPr/>
          <a:lstStyle/>
          <a:p>
            <a:pPr marL="361950" indent="-361950"/>
            <a:r>
              <a:rPr lang="en-US" altLang="zh-CN"/>
              <a:t>x[n]	</a:t>
            </a:r>
            <a:r>
              <a:rPr lang="zh-CN" altLang="en-US"/>
              <a:t>第</a:t>
            </a:r>
            <a:r>
              <a:rPr lang="en-US" altLang="zh-CN"/>
              <a:t>n</a:t>
            </a:r>
            <a:r>
              <a:rPr lang="zh-CN" altLang="en-US"/>
              <a:t>个元素</a:t>
            </a:r>
          </a:p>
          <a:p>
            <a:pPr marL="361950" indent="-361950"/>
            <a:r>
              <a:rPr lang="en-US" altLang="zh-CN"/>
              <a:t>x[-n]	</a:t>
            </a:r>
            <a:r>
              <a:rPr lang="zh-CN" altLang="en-US"/>
              <a:t>除了第</a:t>
            </a:r>
            <a:r>
              <a:rPr lang="en-US" altLang="zh-CN"/>
              <a:t>n</a:t>
            </a:r>
            <a:r>
              <a:rPr lang="zh-CN" altLang="en-US"/>
              <a:t>个元素的</a:t>
            </a:r>
            <a:r>
              <a:rPr lang="en-US" altLang="zh-CN"/>
              <a:t>x</a:t>
            </a:r>
          </a:p>
          <a:p>
            <a:pPr marL="361950" indent="-361950"/>
            <a:r>
              <a:rPr lang="en-US" altLang="zh-CN"/>
              <a:t>x[1:n]	</a:t>
            </a:r>
            <a:r>
              <a:rPr lang="zh-CN" altLang="en-US"/>
              <a:t>前</a:t>
            </a:r>
            <a:r>
              <a:rPr lang="en-US" altLang="zh-CN"/>
              <a:t>n</a:t>
            </a:r>
            <a:r>
              <a:rPr lang="zh-CN" altLang="en-US"/>
              <a:t>个元素</a:t>
            </a:r>
          </a:p>
          <a:p>
            <a:pPr marL="361950" indent="-361950"/>
            <a:r>
              <a:rPr lang="en-US" altLang="zh-CN"/>
              <a:t>x[-(1:n)]	</a:t>
            </a:r>
            <a:r>
              <a:rPr lang="zh-CN" altLang="en-US"/>
              <a:t>第</a:t>
            </a:r>
            <a:r>
              <a:rPr lang="en-US" altLang="zh-CN"/>
              <a:t>n+1</a:t>
            </a:r>
            <a:r>
              <a:rPr lang="zh-CN" altLang="en-US"/>
              <a:t>至最后的元素</a:t>
            </a:r>
          </a:p>
          <a:p>
            <a:pPr marL="361950" indent="-361950"/>
            <a:r>
              <a:rPr lang="en-US" altLang="zh-CN"/>
              <a:t>x[c(1,4,2)]	</a:t>
            </a:r>
            <a:r>
              <a:rPr lang="zh-CN" altLang="en-US"/>
              <a:t>指定元素</a:t>
            </a:r>
          </a:p>
          <a:p>
            <a:pPr marL="361950" indent="-361950"/>
            <a:r>
              <a:rPr lang="en-US" altLang="zh-CN"/>
              <a:t>x["name"]	</a:t>
            </a:r>
            <a:r>
              <a:rPr lang="zh-CN" altLang="en-US"/>
              <a:t>名为</a:t>
            </a:r>
            <a:r>
              <a:rPr lang="en-US" altLang="zh-CN"/>
              <a:t>"name"</a:t>
            </a:r>
            <a:r>
              <a:rPr lang="zh-CN" altLang="en-US"/>
              <a:t>的元素</a:t>
            </a:r>
          </a:p>
          <a:p>
            <a:pPr marL="361950" indent="-361950"/>
            <a:r>
              <a:rPr lang="en-US" altLang="zh-CN"/>
              <a:t>x[x &gt; 3]	</a:t>
            </a:r>
            <a:r>
              <a:rPr lang="zh-CN" altLang="en-US"/>
              <a:t>所有大于</a:t>
            </a:r>
            <a:r>
              <a:rPr lang="en-US" altLang="zh-CN"/>
              <a:t>3</a:t>
            </a:r>
            <a:r>
              <a:rPr lang="zh-CN" altLang="en-US"/>
              <a:t>的元素</a:t>
            </a:r>
          </a:p>
          <a:p>
            <a:pPr marL="361950" indent="-361950"/>
            <a:r>
              <a:rPr lang="en-US" altLang="zh-CN"/>
              <a:t>x[x&gt;3 &amp; x&lt;5]	</a:t>
            </a:r>
            <a:r>
              <a:rPr lang="zh-CN" altLang="en-US"/>
              <a:t>区间</a:t>
            </a:r>
            <a:r>
              <a:rPr lang="en-US" altLang="zh-CN"/>
              <a:t>(3,5)</a:t>
            </a:r>
            <a:r>
              <a:rPr lang="zh-CN" altLang="en-US"/>
              <a:t>的元素</a:t>
            </a:r>
          </a:p>
          <a:p>
            <a:pPr marL="361950" indent="-361950"/>
            <a:r>
              <a:rPr lang="en-US" altLang="zh-CN"/>
              <a:t>x[x %in% c("a","and","the")]</a:t>
            </a:r>
            <a:r>
              <a:rPr lang="zh-CN" altLang="en-US"/>
              <a:t>给定组中的元素 </a:t>
            </a:r>
            <a:endParaRPr lang="en-US" altLang="zh-CN"/>
          </a:p>
          <a:p>
            <a:pPr marL="361950" indent="-361950"/>
            <a:endParaRPr lang="zh-CN" altLang="en-US"/>
          </a:p>
        </p:txBody>
      </p:sp>
      <p:sp>
        <p:nvSpPr>
          <p:cNvPr id="28675" name="标题 1">
            <a:extLst>
              <a:ext uri="{FF2B5EF4-FFF2-40B4-BE49-F238E27FC236}">
                <a16:creationId xmlns:a16="http://schemas.microsoft.com/office/drawing/2014/main" id="{DA2B9648-7696-400A-A504-C31DB63DC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向量索引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823BF86-FF04-4270-999D-F2CE37D4C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defRPr/>
            </a:pPr>
            <a:r>
              <a:rPr lang="zh-CN" altLang="en-US" dirty="0"/>
              <a:t>以下三个索引方法都将返回相同的值：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如果给每个元素命名，以下方法也将返回相同的值：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 混合使用正负值是不允许的，会抛出一个错误：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29699" name="标题 1">
            <a:extLst>
              <a:ext uri="{FF2B5EF4-FFF2-40B4-BE49-F238E27FC236}">
                <a16:creationId xmlns:a16="http://schemas.microsoft.com/office/drawing/2014/main" id="{13F01760-E621-40F7-9292-49F1DEAF8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kumimoji="0" lang="zh-CN" altLang="en-US"/>
              <a:t>索引向量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5B12735B-A8F5-4E17-8EE1-C32DB398412D}"/>
              </a:ext>
            </a:extLst>
          </p:cNvPr>
          <p:cNvSpPr txBox="1">
            <a:spLocks/>
          </p:cNvSpPr>
          <p:nvPr/>
        </p:nvSpPr>
        <p:spPr bwMode="auto">
          <a:xfrm>
            <a:off x="766763" y="1700213"/>
            <a:ext cx="4808537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2822" indent="-362822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anose="05000000000000000000" pitchFamily="2" charset="2"/>
              <a:buChar char="Ø"/>
              <a:defRPr kumimoji="1" sz="18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  <a:lvl2pPr marL="786115" indent="-302352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itchFamily="2" charset="2"/>
              <a:buChar char="l"/>
              <a:defRPr kumimoji="1" sz="2328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20940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93172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176935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66069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da-DK" altLang="zh-CN" kern="0" dirty="0">
                <a:solidFill>
                  <a:srgbClr val="0000FF"/>
                </a:solidFill>
                <a:cs typeface="+mn-cs"/>
              </a:rPr>
              <a:t>&gt; x &lt;- c(2, 4, 6, 8, 1)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da-DK" altLang="zh-CN" kern="0" dirty="0">
                <a:solidFill>
                  <a:srgbClr val="0000FF"/>
                </a:solidFill>
                <a:cs typeface="+mn-cs"/>
              </a:rPr>
              <a:t>&gt; x[c(1, 3, 5)]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da-DK" altLang="zh-CN" kern="0" dirty="0">
                <a:cs typeface="+mn-cs"/>
              </a:rPr>
              <a:t>[1] 2 6 1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da-DK" altLang="zh-CN" kern="0" dirty="0">
                <a:solidFill>
                  <a:srgbClr val="0000FF"/>
                </a:solidFill>
                <a:cs typeface="+mn-cs"/>
              </a:rPr>
              <a:t>&gt; x[c(-2, -4)]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da-DK" altLang="zh-CN" kern="0" dirty="0">
                <a:cs typeface="+mn-cs"/>
              </a:rPr>
              <a:t>[1] 2 6 1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da-DK" altLang="zh-CN" kern="0" dirty="0">
                <a:solidFill>
                  <a:srgbClr val="0000FF"/>
                </a:solidFill>
                <a:cs typeface="+mn-cs"/>
              </a:rPr>
              <a:t>&gt; x[c(TRUE, FALSE, TRUE, FALSE, TRUE)]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da-DK" altLang="zh-CN" kern="0" dirty="0">
                <a:cs typeface="+mn-cs"/>
              </a:rPr>
              <a:t>[1] 2 6 1</a:t>
            </a:r>
            <a:endParaRPr lang="zh-CN" altLang="en-US" kern="0" dirty="0"/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5BBEA388-FAA4-4FFA-9DA5-41A92E2B4AEF}"/>
              </a:ext>
            </a:extLst>
          </p:cNvPr>
          <p:cNvSpPr txBox="1">
            <a:spLocks/>
          </p:cNvSpPr>
          <p:nvPr/>
        </p:nvSpPr>
        <p:spPr bwMode="auto">
          <a:xfrm>
            <a:off x="6311900" y="1706563"/>
            <a:ext cx="4808538" cy="158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2822" indent="-362822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anose="05000000000000000000" pitchFamily="2" charset="2"/>
              <a:buChar char="Ø"/>
              <a:defRPr kumimoji="1" sz="18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  <a:lvl2pPr marL="786115" indent="-302352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itchFamily="2" charset="2"/>
              <a:buChar char="l"/>
              <a:defRPr kumimoji="1" sz="2328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20940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93172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176935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66069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&gt; names(x) &lt;- c('</a:t>
            </a:r>
            <a:r>
              <a:rPr lang="en-US" altLang="zh-CN" kern="0" dirty="0" err="1">
                <a:solidFill>
                  <a:srgbClr val="0000FF"/>
                </a:solidFill>
                <a:cs typeface="+mn-cs"/>
              </a:rPr>
              <a:t>one','two','three','four','five</a:t>
            </a: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')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&gt; x[c('</a:t>
            </a:r>
            <a:r>
              <a:rPr lang="en-US" altLang="zh-CN" kern="0" dirty="0" err="1">
                <a:solidFill>
                  <a:srgbClr val="0000FF"/>
                </a:solidFill>
                <a:cs typeface="+mn-cs"/>
              </a:rPr>
              <a:t>one','three','four</a:t>
            </a: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')]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cs typeface="+mn-cs"/>
              </a:rPr>
              <a:t>  one three  four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cs typeface="+mn-cs"/>
              </a:rPr>
              <a:t>    2     6     8 </a:t>
            </a:r>
            <a:endParaRPr lang="zh-CN" altLang="en-US" kern="0" dirty="0"/>
          </a:p>
        </p:txBody>
      </p:sp>
      <p:sp>
        <p:nvSpPr>
          <p:cNvPr id="11" name="内容占位符 1">
            <a:extLst>
              <a:ext uri="{FF2B5EF4-FFF2-40B4-BE49-F238E27FC236}">
                <a16:creationId xmlns:a16="http://schemas.microsoft.com/office/drawing/2014/main" id="{AB13CEEB-0359-4F39-AC07-EFD00BE35594}"/>
              </a:ext>
            </a:extLst>
          </p:cNvPr>
          <p:cNvSpPr txBox="1">
            <a:spLocks/>
          </p:cNvSpPr>
          <p:nvPr/>
        </p:nvSpPr>
        <p:spPr bwMode="auto">
          <a:xfrm>
            <a:off x="6311900" y="4076700"/>
            <a:ext cx="568801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2822" indent="-362822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anose="05000000000000000000" pitchFamily="2" charset="2"/>
              <a:buChar char="Ø"/>
              <a:defRPr kumimoji="1" sz="18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  <a:lvl2pPr marL="786115" indent="-302352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itchFamily="2" charset="2"/>
              <a:buChar char="l"/>
              <a:defRPr kumimoji="1" sz="2328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20940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93172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176935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66069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&gt; x[c(1,-1)]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cs typeface="+mn-cs"/>
              </a:rPr>
              <a:t>Error in x[c(1, -1)] : only 0's may be mixed with negative subscripts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25CB89A-E763-4005-8E4A-C789F5D31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23950"/>
            <a:ext cx="11107737" cy="49879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 which </a:t>
            </a:r>
            <a:r>
              <a:rPr lang="zh-CN" altLang="en-US" dirty="0"/>
              <a:t>函数将返回逻辑向量中为</a:t>
            </a:r>
            <a:r>
              <a:rPr lang="en-US" altLang="zh-CN" dirty="0"/>
              <a:t>TRUE </a:t>
            </a:r>
            <a:r>
              <a:rPr lang="zh-CN" altLang="en-US" dirty="0"/>
              <a:t>的位置。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/>
              <a:t> </a:t>
            </a:r>
            <a:r>
              <a:rPr lang="en-US" altLang="zh-CN" dirty="0" err="1"/>
              <a:t>which.min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err="1"/>
              <a:t>which.max</a:t>
            </a:r>
            <a:r>
              <a:rPr lang="en-US" altLang="zh-CN" dirty="0"/>
              <a:t> </a:t>
            </a:r>
            <a:r>
              <a:rPr lang="zh-CN" altLang="en-US" dirty="0"/>
              <a:t>分别是</a:t>
            </a:r>
            <a:r>
              <a:rPr lang="en-US" altLang="zh-CN" dirty="0"/>
              <a:t>which(min(x)) </a:t>
            </a:r>
            <a:r>
              <a:rPr lang="zh-CN" altLang="en-US" dirty="0"/>
              <a:t>和</a:t>
            </a:r>
            <a:r>
              <a:rPr lang="en-US" altLang="zh-CN" dirty="0"/>
              <a:t>which(max(x)) </a:t>
            </a:r>
            <a:r>
              <a:rPr lang="zh-CN" altLang="en-US" dirty="0"/>
              <a:t>的简写：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30723" name="标题 1">
            <a:extLst>
              <a:ext uri="{FF2B5EF4-FFF2-40B4-BE49-F238E27FC236}">
                <a16:creationId xmlns:a16="http://schemas.microsoft.com/office/drawing/2014/main" id="{83F906B6-305A-463D-82CD-1C0DD8B8CA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kumimoji="0" lang="zh-CN" altLang="en-US"/>
              <a:t>索引向量</a:t>
            </a:r>
          </a:p>
        </p:txBody>
      </p:sp>
      <p:sp>
        <p:nvSpPr>
          <p:cNvPr id="8" name="内容占位符 1">
            <a:extLst>
              <a:ext uri="{FF2B5EF4-FFF2-40B4-BE49-F238E27FC236}">
                <a16:creationId xmlns:a16="http://schemas.microsoft.com/office/drawing/2014/main" id="{B9970145-EA60-41A9-8CB2-E111FDEC78D1}"/>
              </a:ext>
            </a:extLst>
          </p:cNvPr>
          <p:cNvSpPr txBox="1">
            <a:spLocks/>
          </p:cNvSpPr>
          <p:nvPr/>
        </p:nvSpPr>
        <p:spPr bwMode="auto">
          <a:xfrm>
            <a:off x="833438" y="1700213"/>
            <a:ext cx="4806950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2822" indent="-362822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anose="05000000000000000000" pitchFamily="2" charset="2"/>
              <a:buChar char="Ø"/>
              <a:defRPr kumimoji="1" sz="18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  <a:lvl2pPr marL="786115" indent="-302352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itchFamily="2" charset="2"/>
              <a:buChar char="l"/>
              <a:defRPr kumimoji="1" sz="2328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20940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93172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176935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66069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&gt; x &lt;- c(2,4,6,8,1)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&gt; which(x&gt;3)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cs typeface="+mn-cs"/>
              </a:rPr>
              <a:t>[1] 2 3 4</a:t>
            </a:r>
            <a:endParaRPr lang="zh-CN" altLang="en-US" kern="0" dirty="0"/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D8FA28FF-8431-4409-96C0-4F6EE08F6DD2}"/>
              </a:ext>
            </a:extLst>
          </p:cNvPr>
          <p:cNvSpPr txBox="1">
            <a:spLocks/>
          </p:cNvSpPr>
          <p:nvPr/>
        </p:nvSpPr>
        <p:spPr bwMode="auto">
          <a:xfrm>
            <a:off x="833438" y="3606800"/>
            <a:ext cx="4806950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2822" indent="-362822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anose="05000000000000000000" pitchFamily="2" charset="2"/>
              <a:buChar char="Ø"/>
              <a:defRPr kumimoji="1" sz="18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  <a:lvl2pPr marL="786115" indent="-302352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itchFamily="2" charset="2"/>
              <a:buChar char="l"/>
              <a:defRPr kumimoji="1" sz="2328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20940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93172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176935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66069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&gt; </a:t>
            </a:r>
            <a:r>
              <a:rPr lang="en-US" altLang="zh-CN" kern="0" dirty="0" err="1">
                <a:solidFill>
                  <a:srgbClr val="0000FF"/>
                </a:solidFill>
                <a:cs typeface="+mn-cs"/>
              </a:rPr>
              <a:t>which.min</a:t>
            </a: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(x)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cs typeface="+mn-cs"/>
              </a:rPr>
              <a:t>[1] 5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&gt; </a:t>
            </a:r>
            <a:r>
              <a:rPr lang="en-US" altLang="zh-CN" kern="0" dirty="0" err="1">
                <a:solidFill>
                  <a:srgbClr val="0000FF"/>
                </a:solidFill>
                <a:cs typeface="+mn-cs"/>
              </a:rPr>
              <a:t>which.max</a:t>
            </a: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(x)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cs typeface="+mn-cs"/>
              </a:rPr>
              <a:t>[1] 4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97160877-64B6-44F4-80D0-741F1D8B947C}"/>
              </a:ext>
            </a:extLst>
          </p:cNvPr>
          <p:cNvCxnSpPr>
            <a:cxnSpLocks/>
          </p:cNvCxnSpPr>
          <p:nvPr/>
        </p:nvCxnSpPr>
        <p:spPr>
          <a:xfrm>
            <a:off x="3265488" y="1830388"/>
            <a:ext cx="4762" cy="33258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A0B8EC52-C0B0-40A5-A9EE-4F1A9749E1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538" y="2422525"/>
            <a:ext cx="66055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AA136FCC-B1FA-4C3B-9955-1A2C4A25F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2134343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hlinkClick r:id="rId2" action="ppaction://hlinksldjump"/>
            <a:extLst>
              <a:ext uri="{FF2B5EF4-FFF2-40B4-BE49-F238E27FC236}">
                <a16:creationId xmlns:a16="http://schemas.microsoft.com/office/drawing/2014/main" id="{14AC8313-52A6-4102-83A4-B7A461265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309127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22" name="标题 3">
            <a:extLst>
              <a:ext uri="{FF2B5EF4-FFF2-40B4-BE49-F238E27FC236}">
                <a16:creationId xmlns:a16="http://schemas.microsoft.com/office/drawing/2014/main" id="{20153F99-D4E5-4D0C-8E61-5A26D2CC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1977E691-DDB0-43AB-AA6B-86EA1FAF0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2062343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数据类型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019E4712-B55F-40F1-8E00-5CE77B79B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10927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1" name="AutoShape 17">
            <a:hlinkClick r:id="rId3" action="ppaction://hlinksldjump"/>
            <a:extLst>
              <a:ext uri="{FF2B5EF4-FFF2-40B4-BE49-F238E27FC236}">
                <a16:creationId xmlns:a16="http://schemas.microsoft.com/office/drawing/2014/main" id="{D9C1C85E-C66B-44F3-97FE-698FEF18A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41434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数据文件的读写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522B29AC-D555-4C08-961E-D50FB260F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41614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1">
            <a:extLst>
              <a:ext uri="{FF2B5EF4-FFF2-40B4-BE49-F238E27FC236}">
                <a16:creationId xmlns:a16="http://schemas.microsoft.com/office/drawing/2014/main" id="{543E44CF-DF83-4D04-8A4F-9ECD18C3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38238"/>
            <a:ext cx="11107737" cy="4973637"/>
          </a:xfrm>
        </p:spPr>
        <p:txBody>
          <a:bodyPr/>
          <a:lstStyle/>
          <a:p>
            <a:pPr marL="361950" indent="-361950"/>
            <a:r>
              <a:rPr lang="en-US" altLang="zh-CN"/>
              <a:t>R</a:t>
            </a:r>
            <a:r>
              <a:rPr lang="zh-CN" altLang="en-US"/>
              <a:t>语言可以对已经创建好的向量直接进行元素扩展及删除等编辑操作。</a:t>
            </a:r>
          </a:p>
          <a:p>
            <a:pPr marL="361950" indent="-361950"/>
            <a:r>
              <a:rPr lang="zh-CN" altLang="en-US"/>
              <a:t>向量中元素的删除通过减号加元素下标的形式实现。</a:t>
            </a:r>
          </a:p>
          <a:p>
            <a:pPr marL="361950" indent="-361950"/>
            <a:r>
              <a:rPr lang="zh-CN" altLang="en-US"/>
              <a:t>实例：向量元素的扩展及删除</a:t>
            </a:r>
          </a:p>
          <a:p>
            <a:pPr marL="361950" indent="-361950"/>
            <a:endParaRPr lang="zh-CN" altLang="en-US"/>
          </a:p>
        </p:txBody>
      </p:sp>
      <p:sp>
        <p:nvSpPr>
          <p:cNvPr id="31747" name="标题 1">
            <a:extLst>
              <a:ext uri="{FF2B5EF4-FFF2-40B4-BE49-F238E27FC236}">
                <a16:creationId xmlns:a16="http://schemas.microsoft.com/office/drawing/2014/main" id="{F4E72850-3841-4F50-BB81-001E4DAEF5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向量编辑</a:t>
            </a: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51E84143-7818-4ACE-881A-F02301955F34}"/>
              </a:ext>
            </a:extLst>
          </p:cNvPr>
          <p:cNvSpPr txBox="1">
            <a:spLocks/>
          </p:cNvSpPr>
          <p:nvPr/>
        </p:nvSpPr>
        <p:spPr bwMode="auto">
          <a:xfrm>
            <a:off x="1055688" y="2565400"/>
            <a:ext cx="4808537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2822" indent="-362822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anose="05000000000000000000" pitchFamily="2" charset="2"/>
              <a:buChar char="Ø"/>
              <a:defRPr kumimoji="1" sz="18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  <a:lvl2pPr marL="786115" indent="-302352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itchFamily="2" charset="2"/>
              <a:buChar char="l"/>
              <a:defRPr kumimoji="1" sz="2328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20940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93172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176935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66069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solidFill>
                  <a:srgbClr val="00B050"/>
                </a:solidFill>
                <a:cs typeface="+mn-cs"/>
              </a:rPr>
              <a:t># </a:t>
            </a:r>
            <a:r>
              <a:rPr lang="zh-CN" altLang="en-US" kern="0" dirty="0">
                <a:solidFill>
                  <a:srgbClr val="00B050"/>
                </a:solidFill>
                <a:cs typeface="+mn-cs"/>
              </a:rPr>
              <a:t>向量编辑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&gt; x &lt;- c(1, 2, 3, 4)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solidFill>
                  <a:srgbClr val="00B050"/>
                </a:solidFill>
                <a:cs typeface="+mn-cs"/>
              </a:rPr>
              <a:t># </a:t>
            </a:r>
            <a:r>
              <a:rPr lang="zh-CN" altLang="en-US" kern="0" dirty="0">
                <a:solidFill>
                  <a:srgbClr val="00B050"/>
                </a:solidFill>
                <a:cs typeface="+mn-cs"/>
              </a:rPr>
              <a:t>向量扩展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&gt; (x &lt;- c(x, c(5, 6, 7)))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cs typeface="+mn-cs"/>
              </a:rPr>
              <a:t>[1] 1 2 3 4 5 6 7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solidFill>
                  <a:srgbClr val="00B050"/>
                </a:solidFill>
                <a:cs typeface="+mn-cs"/>
              </a:rPr>
              <a:t># </a:t>
            </a:r>
            <a:r>
              <a:rPr lang="zh-CN" altLang="en-US" kern="0" dirty="0">
                <a:solidFill>
                  <a:srgbClr val="00B050"/>
                </a:solidFill>
                <a:cs typeface="+mn-cs"/>
              </a:rPr>
              <a:t>单个元素的删除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&gt; (x &lt;- x[-1])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cs typeface="+mn-cs"/>
              </a:rPr>
              <a:t>[1] 2 3 4 5 6 7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solidFill>
                  <a:srgbClr val="00B050"/>
                </a:solidFill>
                <a:cs typeface="+mn-cs"/>
              </a:rPr>
              <a:t># </a:t>
            </a:r>
            <a:r>
              <a:rPr lang="zh-CN" altLang="en-US" kern="0" dirty="0">
                <a:solidFill>
                  <a:srgbClr val="00B050"/>
                </a:solidFill>
                <a:cs typeface="+mn-cs"/>
              </a:rPr>
              <a:t>多个元素的删除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&gt; (x &lt;- x[c(3:5)])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cs typeface="+mn-cs"/>
              </a:rPr>
              <a:t>[1] 4 5 6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">
            <a:extLst>
              <a:ext uri="{FF2B5EF4-FFF2-40B4-BE49-F238E27FC236}">
                <a16:creationId xmlns:a16="http://schemas.microsoft.com/office/drawing/2014/main" id="{266B8CF5-1327-409C-8C83-7EDC226EBAEC}"/>
              </a:ext>
            </a:extLst>
          </p:cNvPr>
          <p:cNvSpPr txBox="1">
            <a:spLocks/>
          </p:cNvSpPr>
          <p:nvPr/>
        </p:nvSpPr>
        <p:spPr bwMode="auto">
          <a:xfrm>
            <a:off x="287338" y="1138238"/>
            <a:ext cx="10941050" cy="495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2117" indent="-272117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anose="05000000000000000000" pitchFamily="2" charset="2"/>
              <a:buChar char="Ø"/>
              <a:defRPr kumimoji="1" sz="18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  <a:lvl2pPr marL="589586" indent="-226764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itchFamily="2" charset="2"/>
              <a:buChar char="l"/>
              <a:defRPr kumimoji="1" sz="1746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907056" indent="-18141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29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9879" indent="-18141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429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632701" indent="-18141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429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1995524" indent="-18141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kern="0" dirty="0"/>
              <a:t>R</a:t>
            </a:r>
            <a:r>
              <a:rPr lang="zh-CN" altLang="en-US" kern="0" dirty="0"/>
              <a:t>语言可以对已经创建好的向量直接进行元素扩展及删除等编辑操作。</a:t>
            </a:r>
          </a:p>
          <a:p>
            <a:pPr>
              <a:defRPr/>
            </a:pPr>
            <a:r>
              <a:rPr lang="zh-CN" altLang="en-US" kern="0" dirty="0"/>
              <a:t>向量中元素的删除通过减号加元素下标的形式实现。</a:t>
            </a:r>
          </a:p>
          <a:p>
            <a:pPr>
              <a:defRPr/>
            </a:pPr>
            <a:r>
              <a:rPr lang="zh-CN" altLang="en-US" kern="0" dirty="0"/>
              <a:t>实例：向量元素的扩展及删除</a:t>
            </a:r>
          </a:p>
          <a:p>
            <a:pPr>
              <a:defRPr/>
            </a:pPr>
            <a:endParaRPr lang="zh-CN" altLang="en-US" kern="0" dirty="0"/>
          </a:p>
        </p:txBody>
      </p:sp>
      <p:sp>
        <p:nvSpPr>
          <p:cNvPr id="8" name="圆角矩形 5">
            <a:extLst>
              <a:ext uri="{FF2B5EF4-FFF2-40B4-BE49-F238E27FC236}">
                <a16:creationId xmlns:a16="http://schemas.microsoft.com/office/drawing/2014/main" id="{E27D5E76-B45E-4F70-B503-C69B0D682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7388" y="2943225"/>
            <a:ext cx="2647950" cy="3778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zh-CN" dirty="0"/>
              <a:t>sort</a:t>
            </a:r>
            <a:r>
              <a:rPr lang="zh-CN" altLang="en-US" dirty="0"/>
              <a:t>函数常用参数</a:t>
            </a:r>
          </a:p>
        </p:txBody>
      </p:sp>
      <p:sp>
        <p:nvSpPr>
          <p:cNvPr id="32772" name="标题 1">
            <a:extLst>
              <a:ext uri="{FF2B5EF4-FFF2-40B4-BE49-F238E27FC236}">
                <a16:creationId xmlns:a16="http://schemas.microsoft.com/office/drawing/2014/main" id="{378B8853-2D44-47C4-B015-CE6AF4FB4A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向量排序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2B216FD-1F49-4EA9-A000-1B3631796D1D}"/>
              </a:ext>
            </a:extLst>
          </p:cNvPr>
          <p:cNvGraphicFramePr>
            <a:graphicFrameLocks noGrp="1"/>
          </p:cNvGraphicFramePr>
          <p:nvPr/>
        </p:nvGraphicFramePr>
        <p:xfrm>
          <a:off x="623888" y="3573463"/>
          <a:ext cx="10396537" cy="162877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26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5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5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常用参数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参数描述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选项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2" marR="68572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x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排序的对象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排序的对象为数值型，也可以是字符型。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2" marR="68572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decreasing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排序的顺序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marL="266700" indent="-266700"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默认设置为</a:t>
                      </a:r>
                      <a:r>
                        <a:rPr lang="en-US" sz="1800" kern="100" dirty="0">
                          <a:effectLst/>
                        </a:rPr>
                        <a:t>FALSE</a:t>
                      </a:r>
                      <a:r>
                        <a:rPr lang="zh-CN" sz="1800" kern="100" dirty="0">
                          <a:effectLst/>
                        </a:rPr>
                        <a:t>，即升序排序。设置为</a:t>
                      </a:r>
                      <a:r>
                        <a:rPr lang="en-US" sz="1800" kern="100" dirty="0">
                          <a:effectLst/>
                        </a:rPr>
                        <a:t>TRUE</a:t>
                      </a:r>
                      <a:r>
                        <a:rPr lang="zh-CN" sz="1800" kern="100" dirty="0">
                          <a:effectLst/>
                        </a:rPr>
                        <a:t>时，为降序排序。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2" marR="68572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na.last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是否将缺失值放到序列的最末尾。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默认设置为</a:t>
                      </a:r>
                      <a:r>
                        <a:rPr lang="en-US" sz="1800" kern="100" dirty="0">
                          <a:effectLst/>
                        </a:rPr>
                        <a:t>FALSE</a:t>
                      </a:r>
                      <a:r>
                        <a:rPr lang="zh-CN" sz="1800" kern="100" dirty="0">
                          <a:effectLst/>
                        </a:rPr>
                        <a:t>，设置为</a:t>
                      </a:r>
                      <a:r>
                        <a:rPr lang="en-US" sz="1800" kern="100" dirty="0">
                          <a:effectLst/>
                        </a:rPr>
                        <a:t>TRUE</a:t>
                      </a:r>
                      <a:r>
                        <a:rPr lang="zh-CN" sz="1800" kern="100" dirty="0">
                          <a:effectLst/>
                        </a:rPr>
                        <a:t>时将向量中的</a:t>
                      </a:r>
                      <a:r>
                        <a:rPr lang="en-US" sz="1800" kern="100" dirty="0">
                          <a:effectLst/>
                        </a:rPr>
                        <a:t>NA</a:t>
                      </a:r>
                      <a:r>
                        <a:rPr lang="zh-CN" sz="1800" kern="100" dirty="0">
                          <a:effectLst/>
                        </a:rPr>
                        <a:t>值放到序列的最末尾。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2" marR="68572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1">
            <a:extLst>
              <a:ext uri="{FF2B5EF4-FFF2-40B4-BE49-F238E27FC236}">
                <a16:creationId xmlns:a16="http://schemas.microsoft.com/office/drawing/2014/main" id="{B3F12690-587F-4BEB-8FF7-62BEB25E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23950"/>
            <a:ext cx="11107737" cy="4987925"/>
          </a:xfrm>
        </p:spPr>
        <p:txBody>
          <a:bodyPr/>
          <a:lstStyle/>
          <a:p>
            <a:pPr marL="271463" indent="-271463"/>
            <a:r>
              <a:rPr lang="zh-CN" altLang="en-US"/>
              <a:t>向量</a:t>
            </a:r>
            <a:r>
              <a:rPr lang="en-US" altLang="zh-CN"/>
              <a:t>vector</a:t>
            </a:r>
            <a:r>
              <a:rPr lang="zh-CN" altLang="en-US"/>
              <a:t>用于描述一维数据，是</a:t>
            </a:r>
            <a:r>
              <a:rPr lang="en-US" altLang="zh-CN"/>
              <a:t>R</a:t>
            </a:r>
            <a:r>
              <a:rPr lang="zh-CN" altLang="en-US"/>
              <a:t>语言中最基础的数据结构形式。</a:t>
            </a:r>
          </a:p>
          <a:p>
            <a:pPr marL="271463" indent="-271463"/>
            <a:endParaRPr lang="zh-CN" altLang="en-US"/>
          </a:p>
          <a:p>
            <a:pPr marL="271463" indent="-271463"/>
            <a:r>
              <a:rPr lang="zh-CN" altLang="en-US"/>
              <a:t>利用矩阵</a:t>
            </a:r>
            <a:r>
              <a:rPr lang="en-US" altLang="zh-CN"/>
              <a:t>matrix</a:t>
            </a:r>
            <a:r>
              <a:rPr lang="zh-CN" altLang="en-US"/>
              <a:t>可以描述二维数据，和向量相似，其内部元素可以是实数、复数、字符、逻辑型数据。矩阵</a:t>
            </a:r>
            <a:r>
              <a:rPr lang="en-US" altLang="zh-CN"/>
              <a:t>matrix</a:t>
            </a:r>
            <a:r>
              <a:rPr lang="zh-CN" altLang="en-US"/>
              <a:t>使用两个下标来访问元素，</a:t>
            </a:r>
            <a:r>
              <a:rPr lang="en-US" altLang="zh-CN"/>
              <a:t>A[i,j]</a:t>
            </a:r>
            <a:r>
              <a:rPr lang="zh-CN" altLang="en-US"/>
              <a:t>表示矩阵</a:t>
            </a:r>
            <a:r>
              <a:rPr lang="en-US" altLang="zh-CN"/>
              <a:t>A</a:t>
            </a:r>
            <a:r>
              <a:rPr lang="zh-CN" altLang="en-US"/>
              <a:t>第</a:t>
            </a:r>
            <a:r>
              <a:rPr lang="en-US" altLang="zh-CN"/>
              <a:t>i</a:t>
            </a:r>
            <a:r>
              <a:rPr lang="zh-CN" altLang="en-US"/>
              <a:t>行、第</a:t>
            </a:r>
            <a:r>
              <a:rPr lang="en-US" altLang="zh-CN"/>
              <a:t>j</a:t>
            </a:r>
            <a:r>
              <a:rPr lang="zh-CN" altLang="en-US"/>
              <a:t>列的元素。</a:t>
            </a:r>
          </a:p>
          <a:p>
            <a:pPr marL="271463" indent="-271463"/>
            <a:endParaRPr lang="zh-CN" altLang="en-US"/>
          </a:p>
          <a:p>
            <a:pPr marL="271463" indent="-271463"/>
            <a:r>
              <a:rPr lang="zh-CN" altLang="en-US"/>
              <a:t>多维数组</a:t>
            </a:r>
            <a:r>
              <a:rPr lang="en-US" altLang="zh-CN"/>
              <a:t>array</a:t>
            </a:r>
            <a:r>
              <a:rPr lang="zh-CN" altLang="en-US"/>
              <a:t>可以描述多维数据。</a:t>
            </a:r>
            <a:r>
              <a:rPr lang="en-US" altLang="zh-CN"/>
              <a:t>array</a:t>
            </a:r>
            <a:r>
              <a:rPr lang="zh-CN" altLang="en-US"/>
              <a:t>有一个特征属性叫维数向量（</a:t>
            </a:r>
            <a:r>
              <a:rPr lang="en-US" altLang="zh-CN"/>
              <a:t>dim</a:t>
            </a:r>
            <a:r>
              <a:rPr lang="zh-CN" altLang="en-US"/>
              <a:t>属性），它的长度是多维数组的维数，</a:t>
            </a:r>
            <a:r>
              <a:rPr lang="en-US" altLang="zh-CN"/>
              <a:t>dim</a:t>
            </a:r>
            <a:r>
              <a:rPr lang="zh-CN" altLang="en-US"/>
              <a:t>内的元素则是对应维度的长度。</a:t>
            </a:r>
          </a:p>
          <a:p>
            <a:pPr marL="271463" indent="-271463"/>
            <a:endParaRPr lang="zh-CN" altLang="en-US"/>
          </a:p>
          <a:p>
            <a:pPr marL="271463" indent="-271463"/>
            <a:r>
              <a:rPr lang="zh-CN" altLang="en-US"/>
              <a:t>矩阵是数组的特殊情况，它具有两个维度。</a:t>
            </a:r>
          </a:p>
          <a:p>
            <a:pPr marL="271463" indent="-271463"/>
            <a:endParaRPr lang="zh-CN" altLang="en-US"/>
          </a:p>
        </p:txBody>
      </p:sp>
      <p:sp>
        <p:nvSpPr>
          <p:cNvPr id="33795" name="标题 1">
            <a:extLst>
              <a:ext uri="{FF2B5EF4-FFF2-40B4-BE49-F238E27FC236}">
                <a16:creationId xmlns:a16="http://schemas.microsoft.com/office/drawing/2014/main" id="{A638DBCA-0421-43F5-9C15-98BB3F9C08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kumimoji="0" lang="zh-CN" altLang="en-US">
                <a:latin typeface="微软雅黑" panose="020B0503020204020204" pitchFamily="34" charset="-122"/>
              </a:rPr>
              <a:t>矩阵和数组</a:t>
            </a:r>
            <a:endParaRPr kumimoji="0"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5F5D47-4B0C-4ED0-979F-94265385B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23950"/>
            <a:ext cx="11107737" cy="49879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matrix</a:t>
            </a:r>
            <a:r>
              <a:rPr lang="zh-CN" altLang="en-US" dirty="0"/>
              <a:t>函数，以向量形式输入矩阵中的全部元素，使用</a:t>
            </a:r>
            <a:r>
              <a:rPr lang="en-US" altLang="zh-CN" dirty="0" err="1"/>
              <a:t>ncol</a:t>
            </a:r>
            <a:r>
              <a:rPr lang="zh-CN" altLang="en-US" dirty="0"/>
              <a:t>和</a:t>
            </a:r>
            <a:r>
              <a:rPr lang="en-US" altLang="zh-CN" dirty="0" err="1"/>
              <a:t>nrow</a:t>
            </a:r>
            <a:r>
              <a:rPr lang="zh-CN" altLang="en-US" dirty="0"/>
              <a:t>设置矩阵的行和列数。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注意向量</a:t>
            </a:r>
            <a:r>
              <a:rPr lang="en-US" altLang="zh-CN" dirty="0"/>
              <a:t>1~10</a:t>
            </a:r>
            <a:r>
              <a:rPr lang="zh-CN" altLang="en-US" dirty="0"/>
              <a:t>是按列填充的，如果想要以行为单位填充，则可以将参数</a:t>
            </a:r>
            <a:r>
              <a:rPr lang="en-US" altLang="zh-CN" dirty="0" err="1"/>
              <a:t>byrow</a:t>
            </a:r>
            <a:r>
              <a:rPr lang="zh-CN" altLang="en-US" dirty="0"/>
              <a:t>设置为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34819" name="标题 1">
            <a:extLst>
              <a:ext uri="{FF2B5EF4-FFF2-40B4-BE49-F238E27FC236}">
                <a16:creationId xmlns:a16="http://schemas.microsoft.com/office/drawing/2014/main" id="{A260F97C-BE41-468F-87A4-1BF7674E07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kumimoji="0" lang="zh-CN" altLang="en-US">
                <a:latin typeface="微软雅黑" panose="020B0503020204020204" pitchFamily="34" charset="-122"/>
              </a:rPr>
              <a:t>矩阵创建</a:t>
            </a:r>
            <a:endParaRPr kumimoji="0" lang="zh-CN" altLang="en-US"/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CDE0A090-C4FD-40E1-87CC-9F02EEC5B95A}"/>
              </a:ext>
            </a:extLst>
          </p:cNvPr>
          <p:cNvSpPr txBox="1">
            <a:spLocks/>
          </p:cNvSpPr>
          <p:nvPr/>
        </p:nvSpPr>
        <p:spPr bwMode="auto">
          <a:xfrm>
            <a:off x="868363" y="2205038"/>
            <a:ext cx="4806950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2822" indent="-362822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anose="05000000000000000000" pitchFamily="2" charset="2"/>
              <a:buChar char="Ø"/>
              <a:defRPr kumimoji="1" sz="18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  <a:lvl2pPr marL="786115" indent="-302352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itchFamily="2" charset="2"/>
              <a:buChar char="l"/>
              <a:defRPr kumimoji="1" sz="2328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20940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93172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176935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66069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pl-PL" altLang="zh-CN" kern="0" dirty="0">
                <a:solidFill>
                  <a:srgbClr val="0000FF"/>
                </a:solidFill>
                <a:cs typeface="+mn-cs"/>
              </a:rPr>
              <a:t>&gt; (w &lt;- seq(1:10))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pl-PL" altLang="zh-CN" kern="0" dirty="0">
                <a:cs typeface="+mn-cs"/>
              </a:rPr>
              <a:t> [1]  1  2  3  4  5  6  7  8  9 10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pl-PL" altLang="zh-CN" kern="0" dirty="0">
                <a:solidFill>
                  <a:srgbClr val="0000FF"/>
                </a:solidFill>
                <a:cs typeface="+mn-cs"/>
              </a:rPr>
              <a:t>&gt; (a &lt;- matrix(w,nrow = 5,ncol = 2))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pl-PL" altLang="zh-CN" kern="0" dirty="0">
                <a:cs typeface="+mn-cs"/>
              </a:rPr>
              <a:t>     [,1] [,2]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pl-PL" altLang="zh-CN" kern="0" dirty="0">
                <a:cs typeface="+mn-cs"/>
              </a:rPr>
              <a:t>[1,]    1    6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pl-PL" altLang="zh-CN" kern="0" dirty="0">
                <a:cs typeface="+mn-cs"/>
              </a:rPr>
              <a:t>[2,]    2    7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pl-PL" altLang="zh-CN" kern="0" dirty="0">
                <a:cs typeface="+mn-cs"/>
              </a:rPr>
              <a:t>[3,]    3    8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pl-PL" altLang="zh-CN" kern="0" dirty="0">
                <a:cs typeface="+mn-cs"/>
              </a:rPr>
              <a:t>[4,]    4    9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pl-PL" altLang="zh-CN" kern="0" dirty="0">
                <a:cs typeface="+mn-cs"/>
              </a:rPr>
              <a:t>[5,]    5   10</a:t>
            </a:r>
            <a:endParaRPr lang="zh-CN" altLang="en-US" kern="0" dirty="0"/>
          </a:p>
        </p:txBody>
      </p:sp>
      <p:sp>
        <p:nvSpPr>
          <p:cNvPr id="11" name="内容占位符 1">
            <a:extLst>
              <a:ext uri="{FF2B5EF4-FFF2-40B4-BE49-F238E27FC236}">
                <a16:creationId xmlns:a16="http://schemas.microsoft.com/office/drawing/2014/main" id="{4F1EC5C7-D27A-498B-BFEC-F1DFB0E8C118}"/>
              </a:ext>
            </a:extLst>
          </p:cNvPr>
          <p:cNvSpPr txBox="1">
            <a:spLocks/>
          </p:cNvSpPr>
          <p:nvPr/>
        </p:nvSpPr>
        <p:spPr bwMode="auto">
          <a:xfrm>
            <a:off x="5976938" y="2852738"/>
            <a:ext cx="6105525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2822" indent="-362822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anose="05000000000000000000" pitchFamily="2" charset="2"/>
              <a:buChar char="Ø"/>
              <a:defRPr kumimoji="1" sz="18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  <a:lvl2pPr marL="786115" indent="-302352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itchFamily="2" charset="2"/>
              <a:buChar char="l"/>
              <a:defRPr kumimoji="1" sz="2328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20940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93172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176935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66069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pl-PL" altLang="zh-CN" kern="0" dirty="0">
                <a:solidFill>
                  <a:srgbClr val="0000FF"/>
                </a:solidFill>
                <a:cs typeface="+mn-cs"/>
              </a:rPr>
              <a:t>&gt; (a &lt;- matrix(w,nrow = 5,ncol = 2,byrow = T))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pl-PL" altLang="zh-CN" kern="0" dirty="0">
                <a:cs typeface="+mn-cs"/>
              </a:rPr>
              <a:t>     [,1] [,2]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pl-PL" altLang="zh-CN" kern="0" dirty="0">
                <a:cs typeface="+mn-cs"/>
              </a:rPr>
              <a:t>[1,]    1    2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pl-PL" altLang="zh-CN" kern="0" dirty="0">
                <a:cs typeface="+mn-cs"/>
              </a:rPr>
              <a:t>[2,]    3    4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pl-PL" altLang="zh-CN" kern="0" dirty="0">
                <a:cs typeface="+mn-cs"/>
              </a:rPr>
              <a:t>[3,]    5    6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pl-PL" altLang="zh-CN" kern="0" dirty="0">
                <a:cs typeface="+mn-cs"/>
              </a:rPr>
              <a:t>[4,]    7    8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pl-PL" altLang="zh-CN" kern="0" dirty="0">
                <a:cs typeface="+mn-cs"/>
              </a:rPr>
              <a:t>[5,]    9   10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3">
            <a:extLst>
              <a:ext uri="{FF2B5EF4-FFF2-40B4-BE49-F238E27FC236}">
                <a16:creationId xmlns:a16="http://schemas.microsoft.com/office/drawing/2014/main" id="{3A344705-2206-41D7-832A-B41EFB4B9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23950"/>
            <a:ext cx="11107737" cy="4987925"/>
          </a:xfrm>
        </p:spPr>
        <p:txBody>
          <a:bodyPr/>
          <a:lstStyle/>
          <a:p>
            <a:pPr marL="271463" indent="-271463"/>
            <a:r>
              <a:rPr lang="zh-CN" altLang="en-US"/>
              <a:t>在创建矩阵时，也可以使用</a:t>
            </a:r>
            <a:r>
              <a:rPr lang="en-US" altLang="zh-CN"/>
              <a:t>dimnames</a:t>
            </a:r>
            <a:r>
              <a:rPr lang="zh-CN" altLang="en-US"/>
              <a:t>参数设置行和列的名称。</a:t>
            </a:r>
          </a:p>
          <a:p>
            <a:pPr marL="271463" indent="-271463"/>
            <a:endParaRPr lang="zh-CN" altLang="en-US"/>
          </a:p>
          <a:p>
            <a:pPr marL="271463" indent="-271463"/>
            <a:endParaRPr lang="zh-CN" altLang="en-US"/>
          </a:p>
        </p:txBody>
      </p:sp>
      <p:sp>
        <p:nvSpPr>
          <p:cNvPr id="35843" name="标题 1">
            <a:extLst>
              <a:ext uri="{FF2B5EF4-FFF2-40B4-BE49-F238E27FC236}">
                <a16:creationId xmlns:a16="http://schemas.microsoft.com/office/drawing/2014/main" id="{7344F3B6-C8AB-4B68-A6ED-EE34629816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kumimoji="0" lang="zh-CN" altLang="en-US">
                <a:latin typeface="微软雅黑" panose="020B0503020204020204" pitchFamily="34" charset="-122"/>
              </a:rPr>
              <a:t>矩阵创建</a:t>
            </a:r>
            <a:endParaRPr kumimoji="0" lang="zh-CN" altLang="en-US"/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FB709A62-443D-4895-A869-5DDC6E08065D}"/>
              </a:ext>
            </a:extLst>
          </p:cNvPr>
          <p:cNvSpPr txBox="1">
            <a:spLocks/>
          </p:cNvSpPr>
          <p:nvPr/>
        </p:nvSpPr>
        <p:spPr bwMode="auto">
          <a:xfrm>
            <a:off x="674688" y="1844675"/>
            <a:ext cx="10604500" cy="310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2822" indent="-362822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anose="05000000000000000000" pitchFamily="2" charset="2"/>
              <a:buChar char="Ø"/>
              <a:defRPr kumimoji="1" sz="18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  <a:lvl2pPr marL="786115" indent="-302352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itchFamily="2" charset="2"/>
              <a:buChar char="l"/>
              <a:defRPr kumimoji="1" sz="2328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20940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93172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176935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66069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pt-BR" altLang="zh-CN" kern="0" dirty="0">
                <a:solidFill>
                  <a:srgbClr val="0000FF"/>
                </a:solidFill>
                <a:cs typeface="+mn-cs"/>
              </a:rPr>
              <a:t>&gt; (a &lt;- matrix(w,nrow = 5,ncol = 2,byrow = T,dimnames = list(paste0('r',1:5),paste0('l',1:2))))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pt-BR" altLang="zh-CN" kern="0" dirty="0">
                <a:cs typeface="+mn-cs"/>
              </a:rPr>
              <a:t>   l1 l2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pt-BR" altLang="zh-CN" kern="0" dirty="0">
                <a:cs typeface="+mn-cs"/>
              </a:rPr>
              <a:t>r1  1  2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pt-BR" altLang="zh-CN" kern="0" dirty="0">
                <a:cs typeface="+mn-cs"/>
              </a:rPr>
              <a:t>r2  3  4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pt-BR" altLang="zh-CN" kern="0" dirty="0">
                <a:cs typeface="+mn-cs"/>
              </a:rPr>
              <a:t>r3  5  6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pt-BR" altLang="zh-CN" kern="0" dirty="0">
                <a:cs typeface="+mn-cs"/>
              </a:rPr>
              <a:t>r4  7  8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pt-BR" altLang="zh-CN" kern="0" dirty="0">
                <a:cs typeface="+mn-cs"/>
              </a:rPr>
              <a:t>r5  9 10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3">
            <a:extLst>
              <a:ext uri="{FF2B5EF4-FFF2-40B4-BE49-F238E27FC236}">
                <a16:creationId xmlns:a16="http://schemas.microsoft.com/office/drawing/2014/main" id="{BA575BFF-2B1C-4BBF-8732-B4A235BC9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23950"/>
            <a:ext cx="11107737" cy="4987925"/>
          </a:xfrm>
        </p:spPr>
        <p:txBody>
          <a:bodyPr/>
          <a:lstStyle/>
          <a:p>
            <a:pPr marL="271463" indent="-271463"/>
            <a:r>
              <a:rPr lang="en-US" altLang="zh-CN"/>
              <a:t>cbind</a:t>
            </a:r>
            <a:r>
              <a:rPr lang="zh-CN" altLang="en-US"/>
              <a:t>函数把其自变量横向拼成一个大矩阵，</a:t>
            </a:r>
            <a:r>
              <a:rPr lang="en-US" altLang="zh-CN"/>
              <a:t>rbind</a:t>
            </a:r>
            <a:r>
              <a:rPr lang="zh-CN" altLang="en-US"/>
              <a:t>函数把其自变量纵向拼成一个大矩阵。</a:t>
            </a:r>
          </a:p>
          <a:p>
            <a:pPr marL="271463" indent="-271463"/>
            <a:r>
              <a:rPr lang="en-US" altLang="zh-CN"/>
              <a:t>cbind</a:t>
            </a:r>
            <a:r>
              <a:rPr lang="zh-CN" altLang="en-US"/>
              <a:t>函数的自变量是矩阵或看作列向量的向量时，自变量的高度（行数）应该相等。</a:t>
            </a:r>
            <a:r>
              <a:rPr lang="en-US" altLang="zh-CN"/>
              <a:t>Rbind</a:t>
            </a:r>
            <a:r>
              <a:rPr lang="zh-CN" altLang="en-US"/>
              <a:t>函数类似。如果参与合并的自变量比其变量短，则循环不足后合并。</a:t>
            </a:r>
          </a:p>
          <a:p>
            <a:pPr marL="271463" indent="-271463"/>
            <a:endParaRPr lang="zh-CN" altLang="en-US"/>
          </a:p>
        </p:txBody>
      </p:sp>
      <p:sp>
        <p:nvSpPr>
          <p:cNvPr id="36867" name="标题 1">
            <a:extLst>
              <a:ext uri="{FF2B5EF4-FFF2-40B4-BE49-F238E27FC236}">
                <a16:creationId xmlns:a16="http://schemas.microsoft.com/office/drawing/2014/main" id="{B2D89DC2-C281-41BB-B264-E4466A65F9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kumimoji="0" lang="zh-CN" altLang="en-US">
                <a:latin typeface="微软雅黑" panose="020B0503020204020204" pitchFamily="34" charset="-122"/>
              </a:rPr>
              <a:t>矩阵的合并</a:t>
            </a:r>
            <a:endParaRPr kumimoji="0" lang="zh-CN" altLang="en-US"/>
          </a:p>
        </p:txBody>
      </p:sp>
      <p:sp>
        <p:nvSpPr>
          <p:cNvPr id="8" name="内容占位符 1">
            <a:extLst>
              <a:ext uri="{FF2B5EF4-FFF2-40B4-BE49-F238E27FC236}">
                <a16:creationId xmlns:a16="http://schemas.microsoft.com/office/drawing/2014/main" id="{D43E71EF-490B-4DA6-B15D-2886D9142477}"/>
              </a:ext>
            </a:extLst>
          </p:cNvPr>
          <p:cNvSpPr txBox="1">
            <a:spLocks/>
          </p:cNvSpPr>
          <p:nvPr/>
        </p:nvSpPr>
        <p:spPr bwMode="auto">
          <a:xfrm>
            <a:off x="749300" y="2725738"/>
            <a:ext cx="7993063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2822" indent="-362822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anose="05000000000000000000" pitchFamily="2" charset="2"/>
              <a:buChar char="Ø"/>
              <a:defRPr kumimoji="1" sz="18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  <a:lvl2pPr marL="786115" indent="-302352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itchFamily="2" charset="2"/>
              <a:buChar char="l"/>
              <a:defRPr kumimoji="1" sz="2328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20940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93172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176935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66069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de-DE" altLang="zh-CN" kern="0" dirty="0">
                <a:solidFill>
                  <a:srgbClr val="0000FF"/>
                </a:solidFill>
                <a:cs typeface="+mn-cs"/>
              </a:rPr>
              <a:t>&gt; (x1 &lt;- cbind(c(1,2),c(3,4)))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de-DE" altLang="zh-CN" kern="0" dirty="0">
                <a:cs typeface="+mn-cs"/>
              </a:rPr>
              <a:t>     [,1] [,2]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de-DE" altLang="zh-CN" kern="0" dirty="0">
                <a:cs typeface="+mn-cs"/>
              </a:rPr>
              <a:t>[1,]    1    3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de-DE" altLang="zh-CN" kern="0" dirty="0">
                <a:cs typeface="+mn-cs"/>
              </a:rPr>
              <a:t>[2,]    2    4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de-DE" altLang="zh-CN" kern="0" dirty="0">
                <a:solidFill>
                  <a:srgbClr val="0000FF"/>
                </a:solidFill>
                <a:cs typeface="+mn-cs"/>
              </a:rPr>
              <a:t>&gt; (x1 &lt;- rbind(c(1,2),c(3,4)))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de-DE" altLang="zh-CN" kern="0" dirty="0">
                <a:cs typeface="+mn-cs"/>
              </a:rPr>
              <a:t>     [,1] [,2]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de-DE" altLang="zh-CN" kern="0" dirty="0">
                <a:cs typeface="+mn-cs"/>
              </a:rPr>
              <a:t>[1,]    1    2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de-DE" altLang="zh-CN" kern="0" dirty="0">
                <a:cs typeface="+mn-cs"/>
              </a:rPr>
              <a:t>[2,]    3    4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endParaRPr lang="en-US" altLang="zh-CN" kern="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endParaRPr lang="en-US" altLang="zh-CN" kern="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endParaRPr lang="zh-CN" altLang="en-US" kern="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4B6BC-14C9-443C-9823-7C7588D67AD9}"/>
              </a:ext>
            </a:extLst>
          </p:cNvPr>
          <p:cNvSpPr/>
          <p:nvPr/>
        </p:nvSpPr>
        <p:spPr>
          <a:xfrm>
            <a:off x="6672263" y="2725738"/>
            <a:ext cx="446405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rgbClr val="0000FF"/>
                </a:solidFill>
                <a:latin typeface="Lucida Console" panose="020B0609040504020204" pitchFamily="49" charset="0"/>
                <a:ea typeface="宋体" charset="-122"/>
              </a:rPr>
              <a:t>&gt; </a:t>
            </a:r>
            <a:r>
              <a:rPr lang="en-US" altLang="zh-CN" kern="0" dirty="0" err="1">
                <a:solidFill>
                  <a:srgbClr val="0000FF"/>
                </a:solidFill>
                <a:latin typeface="Lucida Console" panose="020B0609040504020204" pitchFamily="49" charset="0"/>
                <a:ea typeface="宋体" charset="-122"/>
              </a:rPr>
              <a:t>cbind</a:t>
            </a:r>
            <a:r>
              <a:rPr lang="en-US" altLang="zh-CN" kern="0" dirty="0">
                <a:solidFill>
                  <a:srgbClr val="0000FF"/>
                </a:solidFill>
                <a:latin typeface="Lucida Console" panose="020B0609040504020204" pitchFamily="49" charset="0"/>
                <a:ea typeface="宋体" charset="-122"/>
              </a:rPr>
              <a:t>(x1,1)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Lucida Console" panose="020B0609040504020204" pitchFamily="49" charset="0"/>
                <a:ea typeface="宋体" charset="-122"/>
              </a:rPr>
              <a:t>     [,1] [,2] [,3]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Lucida Console" panose="020B0609040504020204" pitchFamily="49" charset="0"/>
                <a:ea typeface="宋体" charset="-122"/>
              </a:rPr>
              <a:t>[1,]    1    2    1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Lucida Console" panose="020B0609040504020204" pitchFamily="49" charset="0"/>
                <a:ea typeface="宋体" charset="-122"/>
              </a:rPr>
              <a:t>[2,]    3    4    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>
            <a:extLst>
              <a:ext uri="{FF2B5EF4-FFF2-40B4-BE49-F238E27FC236}">
                <a16:creationId xmlns:a16="http://schemas.microsoft.com/office/drawing/2014/main" id="{F730C171-152D-4449-AAED-8B18366B7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23950"/>
            <a:ext cx="11107737" cy="4987925"/>
          </a:xfrm>
        </p:spPr>
        <p:txBody>
          <a:bodyPr/>
          <a:lstStyle/>
          <a:p>
            <a:pPr marL="271463" indent="-271463"/>
            <a:r>
              <a:rPr lang="zh-CN" altLang="en-US"/>
              <a:t>设</a:t>
            </a:r>
            <a:r>
              <a:rPr lang="en-US" altLang="zh-CN"/>
              <a:t>A</a:t>
            </a:r>
            <a:r>
              <a:rPr lang="zh-CN" altLang="en-US"/>
              <a:t>是一个矩阵，则函数</a:t>
            </a:r>
            <a:r>
              <a:rPr lang="en-US" altLang="zh-CN"/>
              <a:t>as.vector(A)</a:t>
            </a:r>
            <a:r>
              <a:rPr lang="zh-CN" altLang="en-US"/>
              <a:t>可以将矩阵转化为向量。如：</a:t>
            </a:r>
          </a:p>
          <a:p>
            <a:pPr marL="271463" indent="-271463"/>
            <a:endParaRPr lang="zh-CN" altLang="en-US"/>
          </a:p>
        </p:txBody>
      </p:sp>
      <p:sp>
        <p:nvSpPr>
          <p:cNvPr id="37891" name="标题 1">
            <a:extLst>
              <a:ext uri="{FF2B5EF4-FFF2-40B4-BE49-F238E27FC236}">
                <a16:creationId xmlns:a16="http://schemas.microsoft.com/office/drawing/2014/main" id="{6C116BEB-8960-4A3E-8236-89FA70C8AD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kumimoji="0" lang="zh-CN" altLang="en-US">
                <a:latin typeface="微软雅黑" panose="020B0503020204020204" pitchFamily="34" charset="-122"/>
              </a:rPr>
              <a:t>矩阵的拉直</a:t>
            </a:r>
            <a:endParaRPr kumimoji="0" lang="zh-CN" altLang="en-US"/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7F636366-27A9-4F9A-9CF1-4F13C6E47A74}"/>
              </a:ext>
            </a:extLst>
          </p:cNvPr>
          <p:cNvSpPr txBox="1">
            <a:spLocks/>
          </p:cNvSpPr>
          <p:nvPr/>
        </p:nvSpPr>
        <p:spPr bwMode="auto">
          <a:xfrm>
            <a:off x="911225" y="1773238"/>
            <a:ext cx="7993063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2822" indent="-362822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anose="05000000000000000000" pitchFamily="2" charset="2"/>
              <a:buChar char="Ø"/>
              <a:defRPr kumimoji="1" sz="18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  <a:lvl2pPr marL="786115" indent="-302352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itchFamily="2" charset="2"/>
              <a:buChar char="l"/>
              <a:defRPr kumimoji="1" sz="2328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20940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93172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176935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66069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pt-BR" altLang="zh-CN" kern="0" dirty="0">
                <a:solidFill>
                  <a:srgbClr val="0000FF"/>
                </a:solidFill>
                <a:cs typeface="+mn-cs"/>
              </a:rPr>
              <a:t>&gt; (A &lt;- matrix(1:6,2,3))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pt-BR" altLang="zh-CN" kern="0" dirty="0">
                <a:cs typeface="+mn-cs"/>
              </a:rPr>
              <a:t>     [,1] [,2] [,3]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pt-BR" altLang="zh-CN" kern="0" dirty="0">
                <a:cs typeface="+mn-cs"/>
              </a:rPr>
              <a:t>[1,]    1    3    5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pt-BR" altLang="zh-CN" kern="0" dirty="0">
                <a:cs typeface="+mn-cs"/>
              </a:rPr>
              <a:t>[2,]    2    4    6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pt-BR" altLang="zh-CN" kern="0" dirty="0">
                <a:solidFill>
                  <a:srgbClr val="0000FF"/>
                </a:solidFill>
                <a:cs typeface="+mn-cs"/>
              </a:rPr>
              <a:t>&gt; as.vector(A)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pt-BR" altLang="zh-CN" kern="0" dirty="0">
                <a:cs typeface="+mn-cs"/>
              </a:rPr>
              <a:t>[1] 1 2 3 4 5 6</a:t>
            </a:r>
            <a:endParaRPr lang="en-US" altLang="zh-CN" kern="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endParaRPr lang="en-US" altLang="zh-CN" kern="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endParaRPr lang="zh-CN" altLang="en-US" kern="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3">
            <a:extLst>
              <a:ext uri="{FF2B5EF4-FFF2-40B4-BE49-F238E27FC236}">
                <a16:creationId xmlns:a16="http://schemas.microsoft.com/office/drawing/2014/main" id="{82C3B689-8A38-4B09-BE1B-B9CDD68D9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38238"/>
            <a:ext cx="11107737" cy="5018087"/>
          </a:xfrm>
        </p:spPr>
        <p:txBody>
          <a:bodyPr/>
          <a:lstStyle/>
          <a:p>
            <a:pPr marL="361950" indent="-361950"/>
            <a:r>
              <a:rPr lang="en-US" altLang="zh-CN"/>
              <a:t>colSums    </a:t>
            </a:r>
            <a:r>
              <a:rPr lang="zh-CN" altLang="en-US"/>
              <a:t>对矩阵各列求和</a:t>
            </a:r>
          </a:p>
          <a:p>
            <a:pPr marL="361950" indent="-361950"/>
            <a:r>
              <a:rPr lang="en-US" altLang="zh-CN"/>
              <a:t>colMeans </a:t>
            </a:r>
            <a:r>
              <a:rPr lang="zh-CN" altLang="en-US"/>
              <a:t>求矩阵各列的均值</a:t>
            </a:r>
          </a:p>
          <a:p>
            <a:pPr marL="361950" indent="-361950"/>
            <a:r>
              <a:rPr lang="en-US" altLang="zh-CN"/>
              <a:t>rowSums   </a:t>
            </a:r>
            <a:r>
              <a:rPr lang="zh-CN" altLang="en-US"/>
              <a:t>对矩阵各行求和</a:t>
            </a:r>
          </a:p>
          <a:p>
            <a:pPr marL="361950" indent="-361950"/>
            <a:r>
              <a:rPr lang="en-US" altLang="zh-CN"/>
              <a:t>rowMeans </a:t>
            </a:r>
            <a:r>
              <a:rPr lang="zh-CN" altLang="en-US"/>
              <a:t>求矩阵各列的均值</a:t>
            </a:r>
          </a:p>
          <a:p>
            <a:pPr marL="361950" indent="-361950"/>
            <a:endParaRPr lang="zh-CN" altLang="en-US"/>
          </a:p>
        </p:txBody>
      </p:sp>
      <p:sp>
        <p:nvSpPr>
          <p:cNvPr id="38915" name="标题 1">
            <a:extLst>
              <a:ext uri="{FF2B5EF4-FFF2-40B4-BE49-F238E27FC236}">
                <a16:creationId xmlns:a16="http://schemas.microsoft.com/office/drawing/2014/main" id="{0CBA5373-CD00-404E-BD0F-13798000F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kumimoji="0" lang="zh-CN" altLang="en-US"/>
              <a:t>　矩阵的行或列计算的函数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09B29606-54B7-4130-B4EF-C00D10658E7C}"/>
              </a:ext>
            </a:extLst>
          </p:cNvPr>
          <p:cNvSpPr txBox="1">
            <a:spLocks/>
          </p:cNvSpPr>
          <p:nvPr/>
        </p:nvSpPr>
        <p:spPr bwMode="auto">
          <a:xfrm>
            <a:off x="6816725" y="1135063"/>
            <a:ext cx="3776663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2822" indent="-362822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anose="05000000000000000000" pitchFamily="2" charset="2"/>
              <a:buChar char="Ø"/>
              <a:defRPr kumimoji="1" sz="18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  <a:lvl2pPr marL="786115" indent="-302352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itchFamily="2" charset="2"/>
              <a:buChar char="l"/>
              <a:defRPr kumimoji="1" sz="2328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20940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93172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176935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66069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&gt; (A &lt;- matrix(1:16,4,4))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cs typeface="+mn-cs"/>
              </a:rPr>
              <a:t>     [,1] [,2] [,3] [,4]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cs typeface="+mn-cs"/>
              </a:rPr>
              <a:t>[1,]    1    5    9   13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cs typeface="+mn-cs"/>
              </a:rPr>
              <a:t>[2,]    2    6   10   14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cs typeface="+mn-cs"/>
              </a:rPr>
              <a:t>[3,]    3    7   11   15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cs typeface="+mn-cs"/>
              </a:rPr>
              <a:t>[4,]    4    8   12   16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&gt; </a:t>
            </a:r>
            <a:r>
              <a:rPr lang="en-US" altLang="zh-CN" kern="0" dirty="0" err="1">
                <a:solidFill>
                  <a:srgbClr val="0000FF"/>
                </a:solidFill>
                <a:cs typeface="+mn-cs"/>
              </a:rPr>
              <a:t>colSums</a:t>
            </a: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(A)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cs typeface="+mn-cs"/>
              </a:rPr>
              <a:t>[1] 10 26 42 58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&gt; </a:t>
            </a:r>
            <a:r>
              <a:rPr lang="en-US" altLang="zh-CN" kern="0" dirty="0" err="1">
                <a:solidFill>
                  <a:srgbClr val="0000FF"/>
                </a:solidFill>
                <a:cs typeface="+mn-cs"/>
              </a:rPr>
              <a:t>colMeans</a:t>
            </a: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(A)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cs typeface="+mn-cs"/>
              </a:rPr>
              <a:t>[1]  2.5  6.5 10.5 14.5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&gt; </a:t>
            </a:r>
            <a:r>
              <a:rPr lang="en-US" altLang="zh-CN" kern="0" dirty="0" err="1">
                <a:solidFill>
                  <a:srgbClr val="0000FF"/>
                </a:solidFill>
                <a:cs typeface="+mn-cs"/>
              </a:rPr>
              <a:t>rowSums</a:t>
            </a: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(A)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cs typeface="+mn-cs"/>
              </a:rPr>
              <a:t>[1] 28 32 36 40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&gt; </a:t>
            </a:r>
            <a:r>
              <a:rPr lang="en-US" altLang="zh-CN" kern="0" dirty="0" err="1">
                <a:solidFill>
                  <a:srgbClr val="0000FF"/>
                </a:solidFill>
                <a:cs typeface="+mn-cs"/>
              </a:rPr>
              <a:t>rowMeans</a:t>
            </a: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(A)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cs typeface="+mn-cs"/>
              </a:rPr>
              <a:t>[1]  7  8  9 10</a:t>
            </a:r>
            <a:endParaRPr lang="en-US" altLang="zh-CN" kern="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endParaRPr lang="zh-CN" altLang="en-US" kern="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4">
            <a:extLst>
              <a:ext uri="{FF2B5EF4-FFF2-40B4-BE49-F238E27FC236}">
                <a16:creationId xmlns:a16="http://schemas.microsoft.com/office/drawing/2014/main" id="{35A93EC0-1E99-48AA-BC22-1FC0EF42F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23950"/>
            <a:ext cx="11107737" cy="4987925"/>
          </a:xfrm>
        </p:spPr>
        <p:txBody>
          <a:bodyPr/>
          <a:lstStyle/>
          <a:p>
            <a:pPr marL="271463" indent="-271463"/>
            <a:r>
              <a:rPr lang="en-US" altLang="zh-CN"/>
              <a:t>R</a:t>
            </a:r>
            <a:r>
              <a:rPr lang="zh-CN" altLang="en-US"/>
              <a:t>语言中有丰富的矩阵运算的函数，包括四则运算、对矩阵各行列的求和、对矩阵各行列的求均值、转置等。下表列出了</a:t>
            </a:r>
            <a:r>
              <a:rPr lang="en-US" altLang="zh-CN"/>
              <a:t>R</a:t>
            </a:r>
            <a:r>
              <a:rPr lang="zh-CN" altLang="en-US"/>
              <a:t>语言中一部分常用的用于矩阵运算的函数。</a:t>
            </a:r>
          </a:p>
          <a:p>
            <a:pPr marL="271463" indent="-271463"/>
            <a:endParaRPr lang="zh-CN" altLang="en-US"/>
          </a:p>
        </p:txBody>
      </p:sp>
      <p:sp>
        <p:nvSpPr>
          <p:cNvPr id="39939" name="标题 1">
            <a:extLst>
              <a:ext uri="{FF2B5EF4-FFF2-40B4-BE49-F238E27FC236}">
                <a16:creationId xmlns:a16="http://schemas.microsoft.com/office/drawing/2014/main" id="{76FF1BA9-4DF2-4A44-8919-3B663140A1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　矩阵的运算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72EB628-B097-434C-B059-5B2C6E89958E}"/>
              </a:ext>
            </a:extLst>
          </p:cNvPr>
          <p:cNvGraphicFramePr>
            <a:graphicFrameLocks noGrp="1"/>
          </p:cNvGraphicFramePr>
          <p:nvPr/>
        </p:nvGraphicFramePr>
        <p:xfrm>
          <a:off x="1152525" y="2133600"/>
          <a:ext cx="9648825" cy="410368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07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1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9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函数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功能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2" marR="68572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9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+-*/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四则运算，要求矩阵的维数相同，对对应位置的各元素进行运算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2" marR="68572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9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colSums()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对矩阵的各列求和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2" marR="68572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9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rowSums()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对矩阵的各行求和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2" marR="68572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9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colMeans()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对矩阵的各列求均值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2" marR="68572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9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rowMeans</a:t>
                      </a:r>
                      <a:r>
                        <a:rPr lang="en-US" sz="1800" kern="100" dirty="0">
                          <a:effectLst/>
                        </a:rPr>
                        <a:t>()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对矩阵的各行求均值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2" marR="68572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9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t()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对矩阵的行列进行转置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2" marR="68572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9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det()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求解方阵的行列式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2" marR="68572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9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outer()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求解矩阵的外积（叉积）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2" marR="68572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19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%*%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矩阵乘法，要求第一个矩阵的列数与第二个矩阵的行数相同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2" marR="68572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19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diag()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对矩阵取对角元素，若对象为向量，则生成以向量为对角元素的对角矩阵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2" marR="68572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19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solve()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对矩阵求解逆矩阵，要求矩阵可逆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2" marR="68572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2">
            <a:extLst>
              <a:ext uri="{FF2B5EF4-FFF2-40B4-BE49-F238E27FC236}">
                <a16:creationId xmlns:a16="http://schemas.microsoft.com/office/drawing/2014/main" id="{7BE2A246-238D-467E-8C7D-54A65E8D2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23950"/>
            <a:ext cx="11107737" cy="5032375"/>
          </a:xfrm>
        </p:spPr>
        <p:txBody>
          <a:bodyPr/>
          <a:lstStyle/>
          <a:p>
            <a:pPr marL="271463" indent="-271463"/>
            <a:r>
              <a:rPr lang="en-US" altLang="zh-CN"/>
              <a:t>x[i, j]	</a:t>
            </a:r>
            <a:r>
              <a:rPr lang="zh-CN" altLang="en-US"/>
              <a:t>下标为</a:t>
            </a:r>
            <a:r>
              <a:rPr lang="en-US" altLang="zh-CN"/>
              <a:t>(i,j)</a:t>
            </a:r>
            <a:r>
              <a:rPr lang="zh-CN" altLang="en-US"/>
              <a:t>的元素</a:t>
            </a:r>
          </a:p>
          <a:p>
            <a:pPr marL="271463" indent="-271463"/>
            <a:r>
              <a:rPr lang="en-US" altLang="zh-CN"/>
              <a:t>x[i, ]	</a:t>
            </a:r>
            <a:r>
              <a:rPr lang="zh-CN" altLang="en-US"/>
              <a:t>第</a:t>
            </a:r>
            <a:r>
              <a:rPr lang="en-US" altLang="zh-CN"/>
              <a:t>i</a:t>
            </a:r>
            <a:r>
              <a:rPr lang="zh-CN" altLang="en-US"/>
              <a:t>行</a:t>
            </a:r>
          </a:p>
          <a:p>
            <a:pPr marL="271463" indent="-271463"/>
            <a:r>
              <a:rPr lang="en-US" altLang="zh-CN"/>
              <a:t>x[ ,j]	</a:t>
            </a:r>
            <a:r>
              <a:rPr lang="zh-CN" altLang="en-US"/>
              <a:t>第</a:t>
            </a:r>
            <a:r>
              <a:rPr lang="en-US" altLang="zh-CN"/>
              <a:t>j</a:t>
            </a:r>
            <a:r>
              <a:rPr lang="zh-CN" altLang="en-US"/>
              <a:t>列</a:t>
            </a:r>
          </a:p>
          <a:p>
            <a:pPr marL="271463" indent="-271463"/>
            <a:r>
              <a:rPr lang="en-US" altLang="zh-CN"/>
              <a:t>x[ ,c(1,3)] </a:t>
            </a:r>
            <a:r>
              <a:rPr lang="zh-CN" altLang="en-US"/>
              <a:t>第 </a:t>
            </a:r>
            <a:r>
              <a:rPr lang="en-US" altLang="zh-CN"/>
              <a:t>1</a:t>
            </a:r>
            <a:r>
              <a:rPr lang="zh-CN" altLang="en-US"/>
              <a:t>和</a:t>
            </a:r>
            <a:r>
              <a:rPr lang="en-US" altLang="zh-CN"/>
              <a:t>3</a:t>
            </a:r>
            <a:r>
              <a:rPr lang="zh-CN" altLang="en-US"/>
              <a:t>列 </a:t>
            </a:r>
          </a:p>
          <a:p>
            <a:pPr marL="271463" indent="-271463"/>
            <a:r>
              <a:rPr lang="en-US" altLang="zh-CN"/>
              <a:t>x["name",] </a:t>
            </a:r>
            <a:r>
              <a:rPr lang="zh-CN" altLang="en-US"/>
              <a:t>名为</a:t>
            </a:r>
            <a:r>
              <a:rPr lang="en-US" altLang="zh-CN"/>
              <a:t>"name"</a:t>
            </a:r>
            <a:r>
              <a:rPr lang="zh-CN" altLang="en-US"/>
              <a:t>的行 </a:t>
            </a:r>
          </a:p>
          <a:p>
            <a:pPr marL="271463" indent="-271463"/>
            <a:endParaRPr lang="zh-CN" altLang="en-US"/>
          </a:p>
        </p:txBody>
      </p:sp>
      <p:sp>
        <p:nvSpPr>
          <p:cNvPr id="40963" name="标题 1">
            <a:extLst>
              <a:ext uri="{FF2B5EF4-FFF2-40B4-BE49-F238E27FC236}">
                <a16:creationId xmlns:a16="http://schemas.microsoft.com/office/drawing/2014/main" id="{20C73683-FE0A-4AAC-991C-38D234C2F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矩阵索引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3">
            <a:extLst>
              <a:ext uri="{FF2B5EF4-FFF2-40B4-BE49-F238E27FC236}">
                <a16:creationId xmlns:a16="http://schemas.microsoft.com/office/drawing/2014/main" id="{D885AE89-5514-4422-BC8B-CB50AC8B9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754188"/>
            <a:ext cx="11107737" cy="4370387"/>
          </a:xfrm>
        </p:spPr>
        <p:txBody>
          <a:bodyPr/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en-US" altLang="zh-CN">
                <a:latin typeface="Lucida Console" panose="020B0609040504020204" pitchFamily="49" charset="0"/>
              </a:rPr>
              <a:t>x &lt;- 8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en-US" altLang="zh-CN">
                <a:latin typeface="Lucida Console" panose="020B0609040504020204" pitchFamily="49" charset="0"/>
              </a:rPr>
              <a:t>a &lt;- 'city'</a:t>
            </a:r>
          </a:p>
          <a:p>
            <a:pPr marL="361950" indent="-361950"/>
            <a:endParaRPr lang="zh-CN" altLang="en-US"/>
          </a:p>
        </p:txBody>
      </p:sp>
      <p:sp>
        <p:nvSpPr>
          <p:cNvPr id="14339" name="标题 1">
            <a:extLst>
              <a:ext uri="{FF2B5EF4-FFF2-40B4-BE49-F238E27FC236}">
                <a16:creationId xmlns:a16="http://schemas.microsoft.com/office/drawing/2014/main" id="{DA92AE85-0701-498B-B8B2-9E6BC96B9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kumimoji="0" lang="zh-CN" altLang="en-US"/>
              <a:t>数据对象类型</a:t>
            </a:r>
          </a:p>
        </p:txBody>
      </p:sp>
      <p:sp>
        <p:nvSpPr>
          <p:cNvPr id="14340" name="内容占位符 4">
            <a:extLst>
              <a:ext uri="{FF2B5EF4-FFF2-40B4-BE49-F238E27FC236}">
                <a16:creationId xmlns:a16="http://schemas.microsoft.com/office/drawing/2014/main" id="{DCF7D7AA-2616-403E-85BB-BF8D44BBD7B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t>基本赋值语句</a:t>
            </a:r>
          </a:p>
        </p:txBody>
      </p:sp>
      <p:grpSp>
        <p:nvGrpSpPr>
          <p:cNvPr id="14341" name="组 3">
            <a:extLst>
              <a:ext uri="{FF2B5EF4-FFF2-40B4-BE49-F238E27FC236}">
                <a16:creationId xmlns:a16="http://schemas.microsoft.com/office/drawing/2014/main" id="{530C67F8-54FD-43CC-A6A3-1398FD93A91A}"/>
              </a:ext>
            </a:extLst>
          </p:cNvPr>
          <p:cNvGrpSpPr>
            <a:grpSpLocks/>
          </p:cNvGrpSpPr>
          <p:nvPr/>
        </p:nvGrpSpPr>
        <p:grpSpPr bwMode="auto">
          <a:xfrm>
            <a:off x="2927350" y="3573463"/>
            <a:ext cx="5256213" cy="1701800"/>
            <a:chOff x="107504" y="2956882"/>
            <a:chExt cx="5255806" cy="1703145"/>
          </a:xfrm>
        </p:grpSpPr>
        <p:sp>
          <p:nvSpPr>
            <p:cNvPr id="14342" name="文本框 1">
              <a:extLst>
                <a:ext uri="{FF2B5EF4-FFF2-40B4-BE49-F238E27FC236}">
                  <a16:creationId xmlns:a16="http://schemas.microsoft.com/office/drawing/2014/main" id="{E62E00A6-B096-4615-99DD-6B5CF2EA5B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2392" y="3459542"/>
              <a:ext cx="4030918" cy="646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solidFill>
                    <a:srgbClr val="000000"/>
                  </a:solidFill>
                </a:rPr>
                <a:t>answer     &lt;-     value</a:t>
              </a:r>
              <a:endParaRPr kumimoji="1" lang="zh-CN" altLang="en-US" sz="3600">
                <a:solidFill>
                  <a:srgbClr val="000000"/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B6092E2-C899-438A-BEDA-67F48CAEC826}"/>
                </a:ext>
              </a:extLst>
            </p:cNvPr>
            <p:cNvSpPr txBox="1"/>
            <p:nvPr/>
          </p:nvSpPr>
          <p:spPr>
            <a:xfrm>
              <a:off x="107504" y="2956882"/>
              <a:ext cx="2240025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glow rad="88900">
                <a:schemeClr val="bg1">
                  <a:lumMod val="95000"/>
                  <a:alpha val="21000"/>
                </a:schemeClr>
              </a:glow>
              <a:softEdge rad="63500"/>
            </a:effectLst>
          </p:spPr>
          <p:txBody>
            <a:bodyPr>
              <a:spAutoFit/>
            </a:bodyPr>
            <a:lstStyle>
              <a:lvl1pPr>
                <a:defRPr kumimoji="1" sz="9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9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9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9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9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9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9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9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9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000" dirty="0">
                  <a:latin typeface="HanziPen SC Regular" charset="-122"/>
                  <a:ea typeface="HanziPen SC Regular" charset="-122"/>
                </a:rPr>
                <a:t>变量名／赋值对象</a:t>
              </a:r>
            </a:p>
          </p:txBody>
        </p:sp>
        <p:sp>
          <p:nvSpPr>
            <p:cNvPr id="9" name="圆角右箭头 8">
              <a:extLst>
                <a:ext uri="{FF2B5EF4-FFF2-40B4-BE49-F238E27FC236}">
                  <a16:creationId xmlns:a16="http://schemas.microsoft.com/office/drawing/2014/main" id="{D80FB9F0-5787-4D2F-AAE9-C25F5FC328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253436" y="3269988"/>
              <a:ext cx="468682" cy="280965"/>
            </a:xfrm>
            <a:custGeom>
              <a:avLst/>
              <a:gdLst>
                <a:gd name="T0" fmla="*/ 0 w 520822"/>
                <a:gd name="T1" fmla="*/ 431736 h 431736"/>
                <a:gd name="T2" fmla="*/ 0 w 520822"/>
                <a:gd name="T3" fmla="*/ 242852 h 431736"/>
                <a:gd name="T4" fmla="*/ 188885 w 520822"/>
                <a:gd name="T5" fmla="*/ 53967 h 431736"/>
                <a:gd name="T6" fmla="*/ 412888 w 520822"/>
                <a:gd name="T7" fmla="*/ 53967 h 431736"/>
                <a:gd name="T8" fmla="*/ 412888 w 520822"/>
                <a:gd name="T9" fmla="*/ 0 h 431736"/>
                <a:gd name="T10" fmla="*/ 520822 w 520822"/>
                <a:gd name="T11" fmla="*/ 107934 h 431736"/>
                <a:gd name="T12" fmla="*/ 412888 w 520822"/>
                <a:gd name="T13" fmla="*/ 215868 h 431736"/>
                <a:gd name="T14" fmla="*/ 412888 w 520822"/>
                <a:gd name="T15" fmla="*/ 161901 h 431736"/>
                <a:gd name="T16" fmla="*/ 188885 w 520822"/>
                <a:gd name="T17" fmla="*/ 161901 h 431736"/>
                <a:gd name="T18" fmla="*/ 107934 w 520822"/>
                <a:gd name="T19" fmla="*/ 242852 h 431736"/>
                <a:gd name="T20" fmla="*/ 107934 w 520822"/>
                <a:gd name="T21" fmla="*/ 431736 h 431736"/>
                <a:gd name="T22" fmla="*/ 0 w 520822"/>
                <a:gd name="T23" fmla="*/ 431736 h 4317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20822" h="431736">
                  <a:moveTo>
                    <a:pt x="0" y="431736"/>
                  </a:moveTo>
                  <a:lnTo>
                    <a:pt x="0" y="242852"/>
                  </a:lnTo>
                  <a:cubicBezTo>
                    <a:pt x="0" y="138534"/>
                    <a:pt x="84567" y="53967"/>
                    <a:pt x="188885" y="53967"/>
                  </a:cubicBezTo>
                  <a:lnTo>
                    <a:pt x="412888" y="53967"/>
                  </a:lnTo>
                  <a:lnTo>
                    <a:pt x="412888" y="0"/>
                  </a:lnTo>
                  <a:lnTo>
                    <a:pt x="520822" y="107934"/>
                  </a:lnTo>
                  <a:lnTo>
                    <a:pt x="412888" y="215868"/>
                  </a:lnTo>
                  <a:lnTo>
                    <a:pt x="412888" y="161901"/>
                  </a:lnTo>
                  <a:lnTo>
                    <a:pt x="188885" y="161901"/>
                  </a:lnTo>
                  <a:cubicBezTo>
                    <a:pt x="144177" y="161901"/>
                    <a:pt x="107934" y="198144"/>
                    <a:pt x="107934" y="242852"/>
                  </a:cubicBezTo>
                  <a:lnTo>
                    <a:pt x="107934" y="431736"/>
                  </a:lnTo>
                  <a:lnTo>
                    <a:pt x="0" y="431736"/>
                  </a:lnTo>
                  <a:close/>
                </a:path>
              </a:pathLst>
            </a:custGeom>
            <a:solidFill>
              <a:schemeClr val="tx1"/>
            </a:solidFill>
            <a:ln w="31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endParaRPr lang="zh-CN" altLang="en-US" sz="1000">
                <a:ea typeface="宋体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45034EE-4CFC-4FFE-B0FD-58BEFE56D59A}"/>
                </a:ext>
              </a:extLst>
            </p:cNvPr>
            <p:cNvSpPr txBox="1"/>
            <p:nvPr/>
          </p:nvSpPr>
          <p:spPr>
            <a:xfrm>
              <a:off x="4104427" y="2956882"/>
              <a:ext cx="936104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glow rad="88900">
                <a:schemeClr val="bg1">
                  <a:lumMod val="95000"/>
                  <a:alpha val="21000"/>
                </a:schemeClr>
              </a:glow>
              <a:softEdge rad="63500"/>
            </a:effectLst>
          </p:spPr>
          <p:txBody>
            <a:bodyPr>
              <a:spAutoFit/>
            </a:bodyPr>
            <a:lstStyle>
              <a:lvl1pPr>
                <a:defRPr kumimoji="1" sz="900">
                  <a:solidFill>
                    <a:srgbClr val="000000"/>
                  </a:solidFill>
                  <a:latin typeface="Calibri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900">
                  <a:solidFill>
                    <a:srgbClr val="000000"/>
                  </a:solidFill>
                  <a:latin typeface="Calibri" charset="0"/>
                  <a:ea typeface="宋体" charset="0"/>
                </a:defRPr>
              </a:lvl2pPr>
              <a:lvl3pPr marL="1143000" indent="-228600">
                <a:defRPr kumimoji="1" sz="900">
                  <a:solidFill>
                    <a:srgbClr val="000000"/>
                  </a:solidFill>
                  <a:latin typeface="Calibri" charset="0"/>
                  <a:ea typeface="宋体" charset="0"/>
                </a:defRPr>
              </a:lvl3pPr>
              <a:lvl4pPr marL="1600200" indent="-228600">
                <a:defRPr kumimoji="1" sz="900">
                  <a:solidFill>
                    <a:srgbClr val="000000"/>
                  </a:solidFill>
                  <a:latin typeface="Calibri" charset="0"/>
                  <a:ea typeface="宋体" charset="0"/>
                </a:defRPr>
              </a:lvl4pPr>
              <a:lvl5pPr marL="2057400" indent="-228600">
                <a:defRPr kumimoji="1" sz="900">
                  <a:solidFill>
                    <a:srgbClr val="000000"/>
                  </a:solidFill>
                  <a:latin typeface="Calibri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900">
                  <a:solidFill>
                    <a:srgbClr val="000000"/>
                  </a:solidFill>
                  <a:latin typeface="Calibri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900">
                  <a:solidFill>
                    <a:srgbClr val="000000"/>
                  </a:solidFill>
                  <a:latin typeface="Calibri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900">
                  <a:solidFill>
                    <a:srgbClr val="000000"/>
                  </a:solidFill>
                  <a:latin typeface="Calibri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900">
                  <a:solidFill>
                    <a:srgbClr val="000000"/>
                  </a:solidFill>
                  <a:latin typeface="Calibri" charset="0"/>
                  <a:ea typeface="宋体" charset="0"/>
                </a:defRPr>
              </a:lvl9pPr>
            </a:lstStyle>
            <a:p>
              <a:pPr algn="ctr">
                <a:buFont typeface="Arial" charset="0"/>
                <a:buNone/>
                <a:defRPr/>
              </a:pPr>
              <a:r>
                <a:rPr lang="zh-CN" altLang="en-US" sz="2000" dirty="0">
                  <a:latin typeface="HanziPen SC Regular" charset="0"/>
                  <a:ea typeface="HanziPen SC Regular" charset="0"/>
                  <a:cs typeface="HanziPen SC Regular" charset="0"/>
                </a:rPr>
                <a:t>值</a:t>
              </a:r>
            </a:p>
          </p:txBody>
        </p:sp>
        <p:sp>
          <p:nvSpPr>
            <p:cNvPr id="2" name="下箭头 1">
              <a:extLst>
                <a:ext uri="{FF2B5EF4-FFF2-40B4-BE49-F238E27FC236}">
                  <a16:creationId xmlns:a16="http://schemas.microsoft.com/office/drawing/2014/main" id="{6A9075C9-9D94-469F-A7E3-9C47487AE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6286" y="3389023"/>
              <a:ext cx="106355" cy="251023"/>
            </a:xfrm>
            <a:prstGeom prst="downArrow">
              <a:avLst>
                <a:gd name="adj1" fmla="val 50000"/>
                <a:gd name="adj2" fmla="val 50002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kumimoji="1"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" name="直角上箭头 2">
              <a:extLst>
                <a:ext uri="{FF2B5EF4-FFF2-40B4-BE49-F238E27FC236}">
                  <a16:creationId xmlns:a16="http://schemas.microsoft.com/office/drawing/2014/main" id="{9F7E0300-31BB-43B0-8870-6FFF34858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7161" y="4115084"/>
              <a:ext cx="576218" cy="360648"/>
            </a:xfrm>
            <a:custGeom>
              <a:avLst/>
              <a:gdLst>
                <a:gd name="T0" fmla="*/ 0 w 576177"/>
                <a:gd name="T1" fmla="*/ 270335 h 360446"/>
                <a:gd name="T2" fmla="*/ 441010 w 576177"/>
                <a:gd name="T3" fmla="*/ 270335 h 360446"/>
                <a:gd name="T4" fmla="*/ 441010 w 576177"/>
                <a:gd name="T5" fmla="*/ 90112 h 360446"/>
                <a:gd name="T6" fmla="*/ 395954 w 576177"/>
                <a:gd name="T7" fmla="*/ 90112 h 360446"/>
                <a:gd name="T8" fmla="*/ 486066 w 576177"/>
                <a:gd name="T9" fmla="*/ 0 h 360446"/>
                <a:gd name="T10" fmla="*/ 576177 w 576177"/>
                <a:gd name="T11" fmla="*/ 90112 h 360446"/>
                <a:gd name="T12" fmla="*/ 531121 w 576177"/>
                <a:gd name="T13" fmla="*/ 90112 h 360446"/>
                <a:gd name="T14" fmla="*/ 531121 w 576177"/>
                <a:gd name="T15" fmla="*/ 360446 h 360446"/>
                <a:gd name="T16" fmla="*/ 0 w 576177"/>
                <a:gd name="T17" fmla="*/ 360446 h 360446"/>
                <a:gd name="T18" fmla="*/ 0 w 576177"/>
                <a:gd name="T19" fmla="*/ 270335 h 3604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177" h="360446">
                  <a:moveTo>
                    <a:pt x="0" y="270335"/>
                  </a:moveTo>
                  <a:lnTo>
                    <a:pt x="441010" y="270335"/>
                  </a:lnTo>
                  <a:lnTo>
                    <a:pt x="441010" y="90112"/>
                  </a:lnTo>
                  <a:lnTo>
                    <a:pt x="395954" y="90112"/>
                  </a:lnTo>
                  <a:lnTo>
                    <a:pt x="486066" y="0"/>
                  </a:lnTo>
                  <a:lnTo>
                    <a:pt x="576177" y="90112"/>
                  </a:lnTo>
                  <a:lnTo>
                    <a:pt x="531121" y="90112"/>
                  </a:lnTo>
                  <a:lnTo>
                    <a:pt x="531121" y="360446"/>
                  </a:lnTo>
                  <a:lnTo>
                    <a:pt x="0" y="360446"/>
                  </a:lnTo>
                  <a:lnTo>
                    <a:pt x="0" y="270335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2D0DCCB-C980-4BB4-B69A-0C32F2C0B23B}"/>
                </a:ext>
              </a:extLst>
            </p:cNvPr>
            <p:cNvSpPr txBox="1"/>
            <p:nvPr/>
          </p:nvSpPr>
          <p:spPr>
            <a:xfrm>
              <a:off x="1332392" y="4259917"/>
              <a:ext cx="1512168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glow rad="88900">
                <a:schemeClr val="bg1">
                  <a:lumMod val="95000"/>
                  <a:alpha val="21000"/>
                </a:schemeClr>
              </a:glow>
              <a:softEdge rad="63500"/>
            </a:effectLst>
          </p:spPr>
          <p:txBody>
            <a:bodyPr>
              <a:spAutoFit/>
            </a:bodyPr>
            <a:lstStyle>
              <a:lvl1pPr>
                <a:defRPr kumimoji="1" sz="9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9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9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9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9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9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9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9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9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sz="2000" dirty="0">
                  <a:latin typeface="HanziPen SC Regular" charset="-122"/>
                  <a:ea typeface="HanziPen SC Regular" charset="-122"/>
                </a:rPr>
                <a:t>赋值符号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3">
            <a:extLst>
              <a:ext uri="{FF2B5EF4-FFF2-40B4-BE49-F238E27FC236}">
                <a16:creationId xmlns:a16="http://schemas.microsoft.com/office/drawing/2014/main" id="{4B3C9EC9-FC52-481C-8F67-A54A9D1EB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754188"/>
            <a:ext cx="11107737" cy="4370387"/>
          </a:xfrm>
        </p:spPr>
        <p:txBody>
          <a:bodyPr/>
          <a:lstStyle/>
          <a:p>
            <a:pPr marL="361950" indent="-361950"/>
            <a:r>
              <a:rPr kumimoji="0" lang="zh-CN" altLang="en-US"/>
              <a:t>上面表示建立一个三维数据的数组，其维度是</a:t>
            </a:r>
            <a:r>
              <a:rPr kumimoji="0" lang="en-US" altLang="zh-CN"/>
              <a:t>2*5*3</a:t>
            </a:r>
            <a:r>
              <a:rPr kumimoji="0" lang="zh-CN" altLang="en-US"/>
              <a:t>。在结果中会依次展示</a:t>
            </a:r>
            <a:r>
              <a:rPr kumimoji="0" lang="en-US" altLang="zh-CN"/>
              <a:t>3</a:t>
            </a:r>
            <a:r>
              <a:rPr kumimoji="0" lang="zh-CN" altLang="en-US"/>
              <a:t>个</a:t>
            </a:r>
            <a:r>
              <a:rPr kumimoji="0" lang="en-US" altLang="zh-CN"/>
              <a:t>2</a:t>
            </a:r>
            <a:r>
              <a:rPr kumimoji="0" lang="zh-CN" altLang="en-US"/>
              <a:t>行</a:t>
            </a:r>
            <a:r>
              <a:rPr kumimoji="0" lang="en-US" altLang="zh-CN"/>
              <a:t>5</a:t>
            </a:r>
            <a:r>
              <a:rPr kumimoji="0" lang="zh-CN" altLang="en-US"/>
              <a:t>列的矩阵。</a:t>
            </a:r>
          </a:p>
          <a:p>
            <a:pPr marL="361950" indent="-361950"/>
            <a:endParaRPr lang="zh-CN" altLang="en-US"/>
          </a:p>
        </p:txBody>
      </p:sp>
      <p:sp>
        <p:nvSpPr>
          <p:cNvPr id="41987" name="标题 1">
            <a:extLst>
              <a:ext uri="{FF2B5EF4-FFF2-40B4-BE49-F238E27FC236}">
                <a16:creationId xmlns:a16="http://schemas.microsoft.com/office/drawing/2014/main" id="{657BF71E-D448-49B1-AFE8-52ADB1BA56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kumimoji="0" lang="zh-CN" altLang="en-US"/>
              <a:t>数组创建</a:t>
            </a:r>
          </a:p>
        </p:txBody>
      </p:sp>
      <p:sp>
        <p:nvSpPr>
          <p:cNvPr id="41988" name="内容占位符 5">
            <a:extLst>
              <a:ext uri="{FF2B5EF4-FFF2-40B4-BE49-F238E27FC236}">
                <a16:creationId xmlns:a16="http://schemas.microsoft.com/office/drawing/2014/main" id="{CC657F51-11AC-4327-9306-7F040946E2A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rPr kumimoji="0"/>
              <a:t>数组是矩阵的扩展，它把数据的维度扩展到两个以上。可以通过</a:t>
            </a:r>
            <a:r>
              <a:rPr kumimoji="0" lang="en-US" altLang="zh-CN"/>
              <a:t>array</a:t>
            </a:r>
            <a:r>
              <a:rPr kumimoji="0"/>
              <a:t>函数方便地创建数组。</a:t>
            </a:r>
            <a:endParaRPr kumimoji="0" lang="en-US" altLang="zh-C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954AF96-7D16-4F61-9905-1929A535D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59600" y="2708275"/>
            <a:ext cx="3449638" cy="2687638"/>
          </a:xfrm>
          <a:prstGeom prst="rect">
            <a:avLst/>
          </a:prstGeom>
          <a:noFill/>
          <a:ln>
            <a:noFill/>
          </a:ln>
          <a:effectLst>
            <a:outerShdw blurRad="63500" dist="17961" dir="2700000" algn="ctr" rotWithShape="0">
              <a:srgbClr val="006E99">
                <a:alpha val="7499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BC3F99BF-60E9-43F7-A72B-A48A8C3B8F21}"/>
              </a:ext>
            </a:extLst>
          </p:cNvPr>
          <p:cNvSpPr txBox="1">
            <a:spLocks/>
          </p:cNvSpPr>
          <p:nvPr/>
        </p:nvSpPr>
        <p:spPr bwMode="auto">
          <a:xfrm>
            <a:off x="839788" y="2276475"/>
            <a:ext cx="5375275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2822" indent="-362822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anose="05000000000000000000" pitchFamily="2" charset="2"/>
              <a:buChar char="Ø"/>
              <a:defRPr kumimoji="1" sz="18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  <a:lvl2pPr marL="786115" indent="-302352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itchFamily="2" charset="2"/>
              <a:buChar char="l"/>
              <a:defRPr kumimoji="1" sz="2328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20940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93172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176935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66069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kern="0" dirty="0">
                <a:solidFill>
                  <a:srgbClr val="0000FF"/>
                </a:solidFill>
                <a:cs typeface="+mn-cs"/>
              </a:rPr>
              <a:t>&gt; (</a:t>
            </a:r>
            <a:r>
              <a:rPr lang="en-US" altLang="zh-CN" sz="1600" kern="0" dirty="0" err="1">
                <a:solidFill>
                  <a:srgbClr val="0000FF"/>
                </a:solidFill>
                <a:cs typeface="+mn-cs"/>
              </a:rPr>
              <a:t>w_array</a:t>
            </a:r>
            <a:r>
              <a:rPr lang="en-US" altLang="zh-CN" sz="1600" kern="0" dirty="0">
                <a:solidFill>
                  <a:srgbClr val="0000FF"/>
                </a:solidFill>
                <a:cs typeface="+mn-cs"/>
              </a:rPr>
              <a:t> &lt;- array(1:30,dim = c(2,5,3)))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kern="0" dirty="0">
                <a:cs typeface="+mn-cs"/>
              </a:rPr>
              <a:t>, , 1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kern="0" dirty="0">
                <a:cs typeface="+mn-cs"/>
              </a:rPr>
              <a:t>     [,1] [,2] [,3] [,4] [,5]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kern="0" dirty="0">
                <a:cs typeface="+mn-cs"/>
              </a:rPr>
              <a:t>[1,]    1    3    5    7    9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kern="0" dirty="0">
                <a:cs typeface="+mn-cs"/>
              </a:rPr>
              <a:t>[2,]    2    4    6    8   10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kern="0" dirty="0">
                <a:cs typeface="+mn-cs"/>
              </a:rPr>
              <a:t>, , 2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kern="0" dirty="0">
                <a:cs typeface="+mn-cs"/>
              </a:rPr>
              <a:t>     [,1] [,2] [,3] [,4] [,5]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kern="0" dirty="0">
                <a:cs typeface="+mn-cs"/>
              </a:rPr>
              <a:t>[1,]   11   13   15   17   19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kern="0" dirty="0">
                <a:cs typeface="+mn-cs"/>
              </a:rPr>
              <a:t>[2,]   12   14   16   18   20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kern="0" dirty="0">
                <a:cs typeface="+mn-cs"/>
              </a:rPr>
              <a:t>, , 3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kern="0" dirty="0">
                <a:cs typeface="+mn-cs"/>
              </a:rPr>
              <a:t>     [,1] [,2] [,3] [,4] [,5]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kern="0" dirty="0">
                <a:cs typeface="+mn-cs"/>
              </a:rPr>
              <a:t>[1,]   21   23   25   27   29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kern="0" dirty="0">
                <a:cs typeface="+mn-cs"/>
              </a:rPr>
              <a:t>[2,]   22   24   26   28   30</a:t>
            </a:r>
            <a:endParaRPr lang="zh-CN" altLang="en-US" sz="1600" kern="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3">
            <a:extLst>
              <a:ext uri="{FF2B5EF4-FFF2-40B4-BE49-F238E27FC236}">
                <a16:creationId xmlns:a16="http://schemas.microsoft.com/office/drawing/2014/main" id="{C0EB730B-8141-4F83-A86E-2B0063086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23950"/>
            <a:ext cx="11107737" cy="4987925"/>
          </a:xfrm>
        </p:spPr>
        <p:txBody>
          <a:bodyPr/>
          <a:lstStyle/>
          <a:p>
            <a:pPr marL="271463" indent="-271463"/>
            <a:r>
              <a:rPr lang="zh-CN" altLang="en-US"/>
              <a:t>对于矩阵和数组，</a:t>
            </a:r>
            <a:r>
              <a:rPr lang="en-US" altLang="zh-CN"/>
              <a:t>dim </a:t>
            </a:r>
            <a:r>
              <a:rPr lang="zh-CN" altLang="en-US"/>
              <a:t>函数将返回其维度的整数值向量：</a:t>
            </a:r>
          </a:p>
          <a:p>
            <a:pPr marL="271463" indent="-271463"/>
            <a:endParaRPr lang="zh-CN" altLang="en-US"/>
          </a:p>
          <a:p>
            <a:pPr marL="271463" indent="-271463"/>
            <a:endParaRPr lang="zh-CN" altLang="en-US"/>
          </a:p>
          <a:p>
            <a:pPr marL="271463" indent="-271463"/>
            <a:endParaRPr lang="en-US" altLang="zh-CN"/>
          </a:p>
          <a:p>
            <a:pPr marL="271463" indent="-271463"/>
            <a:endParaRPr lang="en-US" altLang="zh-CN"/>
          </a:p>
          <a:p>
            <a:pPr marL="271463" indent="-271463"/>
            <a:endParaRPr lang="zh-CN" altLang="en-US"/>
          </a:p>
          <a:p>
            <a:pPr marL="271463" indent="-271463"/>
            <a:r>
              <a:rPr lang="zh-CN" altLang="en-US"/>
              <a:t>对于矩阵，函数</a:t>
            </a:r>
            <a:r>
              <a:rPr lang="en-US" altLang="zh-CN"/>
              <a:t>nrow </a:t>
            </a:r>
            <a:r>
              <a:rPr lang="zh-CN" altLang="en-US"/>
              <a:t>和</a:t>
            </a:r>
            <a:r>
              <a:rPr lang="en-US" altLang="zh-CN"/>
              <a:t>ncol </a:t>
            </a:r>
            <a:r>
              <a:rPr lang="zh-CN" altLang="en-US"/>
              <a:t>将分别返回行数和列数：</a:t>
            </a:r>
          </a:p>
          <a:p>
            <a:pPr marL="271463" indent="-271463"/>
            <a:endParaRPr lang="zh-CN" altLang="en-US"/>
          </a:p>
        </p:txBody>
      </p:sp>
      <p:sp>
        <p:nvSpPr>
          <p:cNvPr id="43011" name="标题 1">
            <a:extLst>
              <a:ext uri="{FF2B5EF4-FFF2-40B4-BE49-F238E27FC236}">
                <a16:creationId xmlns:a16="http://schemas.microsoft.com/office/drawing/2014/main" id="{09FE4E38-8C41-4EB3-A35A-BB78AD721E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kumimoji="0" lang="zh-CN" altLang="en-US"/>
              <a:t>　矩阵行、列和维度</a:t>
            </a:r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43C89912-5665-46EE-A664-99EC989327AE}"/>
              </a:ext>
            </a:extLst>
          </p:cNvPr>
          <p:cNvSpPr txBox="1">
            <a:spLocks/>
          </p:cNvSpPr>
          <p:nvPr/>
        </p:nvSpPr>
        <p:spPr bwMode="auto">
          <a:xfrm>
            <a:off x="812800" y="1752600"/>
            <a:ext cx="5376863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2822" indent="-362822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anose="05000000000000000000" pitchFamily="2" charset="2"/>
              <a:buChar char="Ø"/>
              <a:defRPr kumimoji="1" sz="18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  <a:lvl2pPr marL="786115" indent="-302352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itchFamily="2" charset="2"/>
              <a:buChar char="l"/>
              <a:defRPr kumimoji="1" sz="2328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20940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93172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176935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66069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&gt; </a:t>
            </a:r>
            <a:r>
              <a:rPr lang="en-US" altLang="zh-CN" kern="0" dirty="0" err="1">
                <a:solidFill>
                  <a:srgbClr val="0000FF"/>
                </a:solidFill>
                <a:cs typeface="+mn-cs"/>
              </a:rPr>
              <a:t>a_matrix</a:t>
            </a: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 &lt;- matrix(1:10,nrow = 5,ncol = 2)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&gt; </a:t>
            </a:r>
            <a:r>
              <a:rPr lang="en-US" altLang="zh-CN" kern="0" dirty="0" err="1">
                <a:solidFill>
                  <a:srgbClr val="0000FF"/>
                </a:solidFill>
                <a:cs typeface="+mn-cs"/>
              </a:rPr>
              <a:t>w_array</a:t>
            </a: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 &lt;- array(1:30,dim = c(2,5,3))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&gt; dim(</a:t>
            </a:r>
            <a:r>
              <a:rPr lang="en-US" altLang="zh-CN" kern="0" dirty="0" err="1">
                <a:solidFill>
                  <a:srgbClr val="0000FF"/>
                </a:solidFill>
                <a:cs typeface="+mn-cs"/>
              </a:rPr>
              <a:t>a_matrix</a:t>
            </a: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cs typeface="+mn-cs"/>
              </a:rPr>
              <a:t>[1] 5 2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&gt; dim(</a:t>
            </a:r>
            <a:r>
              <a:rPr lang="en-US" altLang="zh-CN" kern="0" dirty="0" err="1">
                <a:solidFill>
                  <a:srgbClr val="0000FF"/>
                </a:solidFill>
                <a:cs typeface="+mn-cs"/>
              </a:rPr>
              <a:t>w_array</a:t>
            </a: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cs typeface="+mn-cs"/>
              </a:rPr>
              <a:t>[1] 2 5 3</a:t>
            </a:r>
            <a:endParaRPr lang="zh-CN" altLang="en-US" kern="0" dirty="0"/>
          </a:p>
        </p:txBody>
      </p:sp>
      <p:sp>
        <p:nvSpPr>
          <p:cNvPr id="11" name="内容占位符 1">
            <a:extLst>
              <a:ext uri="{FF2B5EF4-FFF2-40B4-BE49-F238E27FC236}">
                <a16:creationId xmlns:a16="http://schemas.microsoft.com/office/drawing/2014/main" id="{5A1CBC2D-59BC-4D83-8411-B96FEAD4C9BE}"/>
              </a:ext>
            </a:extLst>
          </p:cNvPr>
          <p:cNvSpPr txBox="1">
            <a:spLocks/>
          </p:cNvSpPr>
          <p:nvPr/>
        </p:nvSpPr>
        <p:spPr bwMode="auto">
          <a:xfrm>
            <a:off x="812800" y="4452938"/>
            <a:ext cx="5376863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2822" indent="-362822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anose="05000000000000000000" pitchFamily="2" charset="2"/>
              <a:buChar char="Ø"/>
              <a:defRPr kumimoji="1" sz="18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  <a:lvl2pPr marL="786115" indent="-302352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itchFamily="2" charset="2"/>
              <a:buChar char="l"/>
              <a:defRPr kumimoji="1" sz="2328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20940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93172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176935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66069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&gt; </a:t>
            </a:r>
            <a:r>
              <a:rPr lang="en-US" altLang="zh-CN" kern="0" dirty="0" err="1">
                <a:solidFill>
                  <a:srgbClr val="0000FF"/>
                </a:solidFill>
                <a:cs typeface="+mn-cs"/>
              </a:rPr>
              <a:t>nrow</a:t>
            </a: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(</a:t>
            </a:r>
            <a:r>
              <a:rPr lang="en-US" altLang="zh-CN" kern="0" dirty="0" err="1">
                <a:solidFill>
                  <a:srgbClr val="0000FF"/>
                </a:solidFill>
                <a:cs typeface="+mn-cs"/>
              </a:rPr>
              <a:t>a_matrix</a:t>
            </a: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cs typeface="+mn-cs"/>
              </a:rPr>
              <a:t>[1] 5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&gt; </a:t>
            </a:r>
            <a:r>
              <a:rPr lang="en-US" altLang="zh-CN" kern="0" dirty="0" err="1">
                <a:solidFill>
                  <a:srgbClr val="0000FF"/>
                </a:solidFill>
                <a:cs typeface="+mn-cs"/>
              </a:rPr>
              <a:t>ncol</a:t>
            </a: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(</a:t>
            </a:r>
            <a:r>
              <a:rPr lang="en-US" altLang="zh-CN" kern="0" dirty="0" err="1">
                <a:solidFill>
                  <a:srgbClr val="0000FF"/>
                </a:solidFill>
                <a:cs typeface="+mn-cs"/>
              </a:rPr>
              <a:t>a_matrix</a:t>
            </a: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cs typeface="+mn-cs"/>
              </a:rPr>
              <a:t>[1] 2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6">
            <a:extLst>
              <a:ext uri="{FF2B5EF4-FFF2-40B4-BE49-F238E27FC236}">
                <a16:creationId xmlns:a16="http://schemas.microsoft.com/office/drawing/2014/main" id="{44849589-BC21-4794-9DC5-663DC2E1A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23950"/>
            <a:ext cx="11107737" cy="4987925"/>
          </a:xfrm>
        </p:spPr>
        <p:txBody>
          <a:bodyPr/>
          <a:lstStyle/>
          <a:p>
            <a:pPr marL="271463" indent="-271463"/>
            <a:r>
              <a:rPr lang="zh-CN" altLang="en-US"/>
              <a:t>列表</a:t>
            </a:r>
            <a:r>
              <a:rPr lang="en-US" altLang="zh-CN"/>
              <a:t>list</a:t>
            </a:r>
            <a:r>
              <a:rPr lang="zh-CN" altLang="en-US"/>
              <a:t>和数据框</a:t>
            </a:r>
            <a:r>
              <a:rPr lang="en-US" altLang="zh-CN"/>
              <a:t>data.frame</a:t>
            </a:r>
            <a:r>
              <a:rPr lang="zh-CN" altLang="en-US"/>
              <a:t>也是一个二维数据。</a:t>
            </a:r>
          </a:p>
          <a:p>
            <a:pPr marL="271463" indent="-271463"/>
            <a:r>
              <a:rPr lang="zh-CN" altLang="en-US"/>
              <a:t>一般地，在使用</a:t>
            </a:r>
            <a:r>
              <a:rPr lang="en-US" altLang="zh-CN"/>
              <a:t>R</a:t>
            </a:r>
            <a:r>
              <a:rPr lang="zh-CN" altLang="en-US"/>
              <a:t>语言进行数据分析和挖掘的过程中，向量和数据框的使用频率是最高的，</a:t>
            </a:r>
            <a:r>
              <a:rPr lang="en-US" altLang="zh-CN"/>
              <a:t>list</a:t>
            </a:r>
            <a:r>
              <a:rPr lang="zh-CN" altLang="en-US"/>
              <a:t>则在存储较复杂的数据时作为数据对象类型。</a:t>
            </a:r>
          </a:p>
          <a:p>
            <a:pPr marL="271463" indent="-271463"/>
            <a:endParaRPr lang="zh-CN" altLang="en-US"/>
          </a:p>
        </p:txBody>
      </p:sp>
      <p:sp>
        <p:nvSpPr>
          <p:cNvPr id="44035" name="标题 1">
            <a:extLst>
              <a:ext uri="{FF2B5EF4-FFF2-40B4-BE49-F238E27FC236}">
                <a16:creationId xmlns:a16="http://schemas.microsoft.com/office/drawing/2014/main" id="{A7BFA850-1D12-4E52-AEB3-1BA43B8773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kumimoji="0" lang="zh-CN" altLang="en-US">
                <a:latin typeface="微软雅黑" panose="020B0503020204020204" pitchFamily="34" charset="-122"/>
              </a:rPr>
              <a:t>列表和数据框</a:t>
            </a:r>
            <a:endParaRPr kumimoji="0" lang="zh-CN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51604B2-327A-45C1-A636-1AE3ECF2A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6350" y="2719388"/>
            <a:ext cx="4321175" cy="3365500"/>
          </a:xfrm>
          <a:prstGeom prst="rect">
            <a:avLst/>
          </a:prstGeom>
          <a:noFill/>
          <a:ln>
            <a:noFill/>
          </a:ln>
          <a:effectLst>
            <a:outerShdw blurRad="63500" dist="17961" dir="2700000" algn="ctr" rotWithShape="0">
              <a:srgbClr val="006E99">
                <a:alpha val="7499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5">
            <a:extLst>
              <a:ext uri="{FF2B5EF4-FFF2-40B4-BE49-F238E27FC236}">
                <a16:creationId xmlns:a16="http://schemas.microsoft.com/office/drawing/2014/main" id="{5AA5D26C-BD26-446B-829E-139C3052D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23950"/>
            <a:ext cx="11107737" cy="4987925"/>
          </a:xfrm>
        </p:spPr>
        <p:txBody>
          <a:bodyPr/>
          <a:lstStyle/>
          <a:p>
            <a:pPr marL="271463" indent="-271463"/>
            <a:r>
              <a:rPr lang="zh-CN" altLang="en-US"/>
              <a:t>数据框是仅次于向量的最重要的数据对象类型。</a:t>
            </a:r>
          </a:p>
          <a:p>
            <a:pPr marL="271463" indent="-271463"/>
            <a:r>
              <a:rPr lang="zh-CN" altLang="en-US"/>
              <a:t>在实际操作中，通常会用数据框的一列代表某一变量属性的所有取值，用一行代表某一样本数据。</a:t>
            </a:r>
          </a:p>
          <a:p>
            <a:pPr marL="271463" indent="-271463"/>
            <a:r>
              <a:rPr lang="en-US" altLang="zh-CN"/>
              <a:t>data.frame</a:t>
            </a:r>
            <a:r>
              <a:rPr lang="zh-CN" altLang="en-US"/>
              <a:t>函数可以直接把多个向量建立为一个数据框，并为列设置名称。</a:t>
            </a:r>
          </a:p>
          <a:p>
            <a:pPr marL="271463" indent="-271463"/>
            <a:endParaRPr lang="zh-CN" altLang="en-US"/>
          </a:p>
          <a:p>
            <a:pPr marL="271463" indent="-271463"/>
            <a:endParaRPr lang="zh-CN" altLang="en-US"/>
          </a:p>
          <a:p>
            <a:pPr marL="271463" indent="-271463"/>
            <a:endParaRPr lang="zh-CN" altLang="en-US"/>
          </a:p>
          <a:p>
            <a:pPr marL="271463" indent="-271463"/>
            <a:endParaRPr lang="zh-CN" altLang="en-US"/>
          </a:p>
          <a:p>
            <a:pPr marL="271463" indent="-271463"/>
            <a:endParaRPr lang="en-US" altLang="zh-CN"/>
          </a:p>
          <a:p>
            <a:pPr marL="271463" indent="-271463"/>
            <a:endParaRPr lang="en-US" altLang="zh-CN"/>
          </a:p>
          <a:p>
            <a:pPr marL="271463" indent="-271463"/>
            <a:endParaRPr lang="zh-CN" altLang="en-US"/>
          </a:p>
        </p:txBody>
      </p:sp>
      <p:sp>
        <p:nvSpPr>
          <p:cNvPr id="45059" name="标题 1">
            <a:extLst>
              <a:ext uri="{FF2B5EF4-FFF2-40B4-BE49-F238E27FC236}">
                <a16:creationId xmlns:a16="http://schemas.microsoft.com/office/drawing/2014/main" id="{AA15B93C-2212-4BF2-A88F-9769A533AE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kumimoji="0" lang="zh-CN" altLang="en-US">
                <a:latin typeface="微软雅黑" panose="020B0503020204020204" pitchFamily="34" charset="-122"/>
              </a:rPr>
              <a:t>数据框创建</a:t>
            </a:r>
            <a:endParaRPr kumimoji="0" lang="zh-CN" altLang="en-US"/>
          </a:p>
        </p:txBody>
      </p:sp>
      <p:sp>
        <p:nvSpPr>
          <p:cNvPr id="11" name="内容占位符 1">
            <a:extLst>
              <a:ext uri="{FF2B5EF4-FFF2-40B4-BE49-F238E27FC236}">
                <a16:creationId xmlns:a16="http://schemas.microsoft.com/office/drawing/2014/main" id="{4891F19D-4397-40FF-8AA1-1F7157E9FD75}"/>
              </a:ext>
            </a:extLst>
          </p:cNvPr>
          <p:cNvSpPr txBox="1">
            <a:spLocks/>
          </p:cNvSpPr>
          <p:nvPr/>
        </p:nvSpPr>
        <p:spPr bwMode="auto">
          <a:xfrm>
            <a:off x="695325" y="2636838"/>
            <a:ext cx="8339138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2822" indent="-362822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anose="05000000000000000000" pitchFamily="2" charset="2"/>
              <a:buChar char="Ø"/>
              <a:defRPr kumimoji="1" sz="18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  <a:lvl2pPr marL="786115" indent="-302352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itchFamily="2" charset="2"/>
              <a:buChar char="l"/>
              <a:defRPr kumimoji="1" sz="2328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20940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93172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176935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66069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&gt; (</a:t>
            </a:r>
            <a:r>
              <a:rPr lang="en-US" altLang="zh-CN" kern="0" dirty="0" err="1">
                <a:solidFill>
                  <a:srgbClr val="0000FF"/>
                </a:solidFill>
                <a:cs typeface="+mn-cs"/>
              </a:rPr>
              <a:t>my.datasheet</a:t>
            </a: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 &lt;- </a:t>
            </a:r>
            <a:r>
              <a:rPr lang="en-US" altLang="zh-CN" kern="0" dirty="0" err="1">
                <a:solidFill>
                  <a:srgbClr val="0000FF"/>
                </a:solidFill>
                <a:cs typeface="+mn-cs"/>
              </a:rPr>
              <a:t>data.frame</a:t>
            </a: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(site = c('A','B','A','A','B'),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+                             season = c('</a:t>
            </a:r>
            <a:r>
              <a:rPr lang="en-US" altLang="zh-CN" kern="0" dirty="0" err="1">
                <a:solidFill>
                  <a:srgbClr val="0000FF"/>
                </a:solidFill>
                <a:cs typeface="+mn-cs"/>
              </a:rPr>
              <a:t>winter','summer','summer','spring','fall</a:t>
            </a: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'),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+                             pH = c(7.4,6.3,8.6,7.2,8.9)))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cs typeface="+mn-cs"/>
              </a:rPr>
              <a:t>  site season  pH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cs typeface="+mn-cs"/>
              </a:rPr>
              <a:t>1    A winter 7.4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cs typeface="+mn-cs"/>
              </a:rPr>
              <a:t>2    B summer 6.3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cs typeface="+mn-cs"/>
              </a:rPr>
              <a:t>3    A summer 8.6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cs typeface="+mn-cs"/>
              </a:rPr>
              <a:t>4    A spring 7.2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cs typeface="+mn-cs"/>
              </a:rPr>
              <a:t>5    B   fall 8.9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5">
            <a:extLst>
              <a:ext uri="{FF2B5EF4-FFF2-40B4-BE49-F238E27FC236}">
                <a16:creationId xmlns:a16="http://schemas.microsoft.com/office/drawing/2014/main" id="{9F39C085-61B0-4749-8976-95823F8F8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23950"/>
            <a:ext cx="11107737" cy="4987925"/>
          </a:xfrm>
        </p:spPr>
        <p:txBody>
          <a:bodyPr/>
          <a:lstStyle/>
          <a:p>
            <a:pPr marL="271463" indent="-271463"/>
            <a:r>
              <a:rPr lang="zh-CN" altLang="en-US"/>
              <a:t>可以通过</a:t>
            </a:r>
            <a:r>
              <a:rPr lang="en-US" altLang="zh-CN"/>
              <a:t>names(&lt;</a:t>
            </a:r>
            <a:r>
              <a:rPr lang="zh-CN" altLang="en-US"/>
              <a:t>数据框</a:t>
            </a:r>
            <a:r>
              <a:rPr lang="en-US" altLang="zh-CN"/>
              <a:t>&gt;)</a:t>
            </a:r>
            <a:r>
              <a:rPr lang="zh-CN" altLang="en-US"/>
              <a:t>来读取并编辑列名称。</a:t>
            </a:r>
          </a:p>
          <a:p>
            <a:pPr marL="271463" indent="-271463"/>
            <a:endParaRPr lang="en-US" altLang="zh-CN"/>
          </a:p>
          <a:p>
            <a:pPr marL="271463" indent="-271463"/>
            <a:endParaRPr lang="zh-CN" altLang="en-US"/>
          </a:p>
        </p:txBody>
      </p:sp>
      <p:sp>
        <p:nvSpPr>
          <p:cNvPr id="46083" name="标题 1">
            <a:extLst>
              <a:ext uri="{FF2B5EF4-FFF2-40B4-BE49-F238E27FC236}">
                <a16:creationId xmlns:a16="http://schemas.microsoft.com/office/drawing/2014/main" id="{30E0FBC7-9BBB-4972-96F7-46D4E761F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kumimoji="0" lang="zh-CN" altLang="en-US">
                <a:latin typeface="微软雅黑" panose="020B0503020204020204" pitchFamily="34" charset="-122"/>
              </a:rPr>
              <a:t>数据框创建</a:t>
            </a:r>
            <a:endParaRPr kumimoji="0" lang="zh-CN" altLang="en-US"/>
          </a:p>
        </p:txBody>
      </p:sp>
      <p:sp>
        <p:nvSpPr>
          <p:cNvPr id="11" name="内容占位符 1">
            <a:extLst>
              <a:ext uri="{FF2B5EF4-FFF2-40B4-BE49-F238E27FC236}">
                <a16:creationId xmlns:a16="http://schemas.microsoft.com/office/drawing/2014/main" id="{321E09A8-87BF-4D6B-84A8-65F644F16FE8}"/>
              </a:ext>
            </a:extLst>
          </p:cNvPr>
          <p:cNvSpPr txBox="1">
            <a:spLocks/>
          </p:cNvSpPr>
          <p:nvPr/>
        </p:nvSpPr>
        <p:spPr bwMode="auto">
          <a:xfrm>
            <a:off x="839788" y="1735138"/>
            <a:ext cx="833755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2822" indent="-362822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anose="05000000000000000000" pitchFamily="2" charset="2"/>
              <a:buChar char="Ø"/>
              <a:defRPr kumimoji="1" sz="18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  <a:lvl2pPr marL="786115" indent="-302352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itchFamily="2" charset="2"/>
              <a:buChar char="l"/>
              <a:defRPr kumimoji="1" sz="2328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20940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93172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176935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66069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&gt; names(</a:t>
            </a:r>
            <a:r>
              <a:rPr lang="en-US" altLang="zh-CN" kern="0" dirty="0" err="1">
                <a:solidFill>
                  <a:srgbClr val="0000FF"/>
                </a:solidFill>
                <a:cs typeface="+mn-cs"/>
              </a:rPr>
              <a:t>my.datasheet</a:t>
            </a: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cs typeface="+mn-cs"/>
              </a:rPr>
              <a:t>[1] "site"   "season" "pH"   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&gt; names(</a:t>
            </a:r>
            <a:r>
              <a:rPr lang="en-US" altLang="zh-CN" kern="0" dirty="0" err="1">
                <a:solidFill>
                  <a:srgbClr val="0000FF"/>
                </a:solidFill>
                <a:cs typeface="+mn-cs"/>
              </a:rPr>
              <a:t>my.datasheet</a:t>
            </a: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)[1] &lt;- 'type'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&gt; names(</a:t>
            </a:r>
            <a:r>
              <a:rPr lang="en-US" altLang="zh-CN" kern="0" dirty="0" err="1">
                <a:solidFill>
                  <a:srgbClr val="0000FF"/>
                </a:solidFill>
                <a:cs typeface="+mn-cs"/>
              </a:rPr>
              <a:t>my.datasheet</a:t>
            </a: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cs typeface="+mn-cs"/>
              </a:rPr>
              <a:t>[1] "type"   "season" "pH"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022093AF-F773-42FF-8517-1F204B81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23950"/>
            <a:ext cx="11107737" cy="49879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索引列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&lt;</a:t>
            </a:r>
            <a:r>
              <a:rPr lang="zh-CN" altLang="en-US" dirty="0"/>
              <a:t>数据框对象</a:t>
            </a:r>
            <a:r>
              <a:rPr lang="en-US" altLang="zh-CN" dirty="0"/>
              <a:t>&gt;[ ,</a:t>
            </a:r>
            <a:r>
              <a:rPr lang="zh-CN" altLang="en-US" dirty="0"/>
              <a:t>列下标向量</a:t>
            </a:r>
            <a:r>
              <a:rPr lang="en-US" altLang="zh-CN" dirty="0"/>
              <a:t>]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索引行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通过</a:t>
            </a:r>
            <a:r>
              <a:rPr lang="en-US" altLang="zh-CN" dirty="0"/>
              <a:t>&lt;</a:t>
            </a:r>
            <a:r>
              <a:rPr lang="zh-CN" altLang="en-US" dirty="0"/>
              <a:t>数据框对象</a:t>
            </a:r>
            <a:r>
              <a:rPr lang="en-US" altLang="zh-CN" dirty="0"/>
              <a:t>&gt;[</a:t>
            </a:r>
            <a:r>
              <a:rPr lang="zh-CN" altLang="en-US" dirty="0"/>
              <a:t>行下标</a:t>
            </a:r>
            <a:r>
              <a:rPr lang="en-US" altLang="zh-CN" dirty="0"/>
              <a:t>, ]</a:t>
            </a:r>
            <a:r>
              <a:rPr lang="zh-CN" altLang="en-US" dirty="0"/>
              <a:t>，可以直接获取相应行的所有元素，并以数据框对象形式返回。例如：</a:t>
            </a:r>
            <a:r>
              <a:rPr lang="en-US" altLang="zh-CN" dirty="0"/>
              <a:t>iris[1:2,]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47107" name="标题 1">
            <a:extLst>
              <a:ext uri="{FF2B5EF4-FFF2-40B4-BE49-F238E27FC236}">
                <a16:creationId xmlns:a16="http://schemas.microsoft.com/office/drawing/2014/main" id="{7419D739-4872-4A1B-9ECF-3884DFAB62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kumimoji="0" lang="zh-CN" altLang="en-US">
                <a:latin typeface="微软雅黑" panose="020B0503020204020204" pitchFamily="34" charset="-122"/>
              </a:rPr>
              <a:t>数据框索引</a:t>
            </a:r>
            <a:endParaRPr kumimoji="0"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1CDBBB5-445D-4979-B9B6-16CD88C791A3}"/>
              </a:ext>
            </a:extLst>
          </p:cNvPr>
          <p:cNvGraphicFramePr>
            <a:graphicFrameLocks noGrp="1"/>
          </p:cNvGraphicFramePr>
          <p:nvPr/>
        </p:nvGraphicFramePr>
        <p:xfrm>
          <a:off x="1200150" y="1687513"/>
          <a:ext cx="6096000" cy="1012825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列名称索引</a:t>
                      </a:r>
                    </a:p>
                  </a:txBody>
                  <a:tcPr marT="45806" marB="458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列下标索引</a:t>
                      </a:r>
                    </a:p>
                  </a:txBody>
                  <a:tcPr marT="45806" marB="458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&lt;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数据框对象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&gt;$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列名称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&lt;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数据框对像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&gt;[[“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名称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”]]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806" marB="458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&lt;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数据框对象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&gt;[[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列下标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]]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&lt;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数据框对象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&gt;[,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列下标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]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806" marB="458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FB9D28E-8B72-4873-8674-E80BEA6AC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3950" y="2301875"/>
            <a:ext cx="1108075" cy="369888"/>
          </a:xfrm>
          <a:prstGeom prst="rect">
            <a:avLst/>
          </a:prstGeom>
          <a:solidFill>
            <a:srgbClr val="F79646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返回向量</a:t>
            </a:r>
          </a:p>
        </p:txBody>
      </p:sp>
      <p:sp>
        <p:nvSpPr>
          <p:cNvPr id="47120" name="矩形 8">
            <a:extLst>
              <a:ext uri="{FF2B5EF4-FFF2-40B4-BE49-F238E27FC236}">
                <a16:creationId xmlns:a16="http://schemas.microsoft.com/office/drawing/2014/main" id="{B1D19BA0-89B1-469F-8FFE-1BBA43576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2800350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Lucida Console" panose="020B0609040504020204" pitchFamily="49" charset="0"/>
              </a:rPr>
              <a:t>iris$Sepal.Length</a:t>
            </a:r>
          </a:p>
          <a:p>
            <a:r>
              <a:rPr lang="en-US" altLang="zh-CN">
                <a:solidFill>
                  <a:srgbClr val="000000"/>
                </a:solidFill>
                <a:latin typeface="Lucida Console" panose="020B0609040504020204" pitchFamily="49" charset="0"/>
              </a:rPr>
              <a:t>iris[["Sepal.Length"]]</a:t>
            </a:r>
          </a:p>
          <a:p>
            <a:r>
              <a:rPr lang="en-US" altLang="zh-CN">
                <a:solidFill>
                  <a:srgbClr val="000000"/>
                </a:solidFill>
                <a:latin typeface="Lucida Console" panose="020B0609040504020204" pitchFamily="49" charset="0"/>
              </a:rPr>
              <a:t>iris[[2]]</a:t>
            </a:r>
          </a:p>
          <a:p>
            <a:r>
              <a:rPr lang="en-US" altLang="zh-CN">
                <a:solidFill>
                  <a:srgbClr val="000000"/>
                </a:solidFill>
                <a:latin typeface="Lucida Console" panose="020B0609040504020204" pitchFamily="49" charset="0"/>
              </a:rPr>
              <a:t>iris[,2]</a:t>
            </a:r>
            <a:endParaRPr lang="zh-CN" altLang="en-US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093902-B9F8-46D2-A6A0-FF8DE8BA9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23950"/>
            <a:ext cx="11107737" cy="49879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List</a:t>
            </a:r>
            <a:r>
              <a:rPr lang="zh-CN" altLang="en-US" dirty="0"/>
              <a:t>函数可以用于创建列表对象。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对象</a:t>
            </a:r>
            <a:r>
              <a:rPr lang="en-US" altLang="zh-CN" dirty="0" err="1"/>
              <a:t>my.list</a:t>
            </a:r>
            <a:r>
              <a:rPr lang="zh-CN" altLang="en-US" dirty="0"/>
              <a:t>由三个成分组成：第一个是名称为</a:t>
            </a:r>
            <a:r>
              <a:rPr lang="en-US" altLang="zh-CN" dirty="0"/>
              <a:t>stud.id</a:t>
            </a:r>
            <a:r>
              <a:rPr lang="zh-CN" altLang="en-US" dirty="0"/>
              <a:t>的数值，第二个是名称为</a:t>
            </a:r>
            <a:r>
              <a:rPr lang="en-US" altLang="zh-CN" dirty="0"/>
              <a:t>stud.name</a:t>
            </a:r>
            <a:r>
              <a:rPr lang="zh-CN" altLang="en-US" dirty="0"/>
              <a:t>的字符串，第三个是名称为</a:t>
            </a:r>
            <a:r>
              <a:rPr lang="en-US" altLang="zh-CN" dirty="0" err="1"/>
              <a:t>stud.marks</a:t>
            </a:r>
            <a:r>
              <a:rPr lang="zh-CN" altLang="en-US" dirty="0"/>
              <a:t>的数值向量。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8131" name="标题 1">
            <a:extLst>
              <a:ext uri="{FF2B5EF4-FFF2-40B4-BE49-F238E27FC236}">
                <a16:creationId xmlns:a16="http://schemas.microsoft.com/office/drawing/2014/main" id="{4B4ED45F-F528-4796-9009-02232A7AA8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kumimoji="0" lang="zh-CN" altLang="en-US">
                <a:latin typeface="微软雅黑" panose="020B0503020204020204" pitchFamily="34" charset="-122"/>
              </a:rPr>
              <a:t>列表创建</a:t>
            </a:r>
            <a:endParaRPr kumimoji="0" lang="zh-CN" altLang="en-US"/>
          </a:p>
        </p:txBody>
      </p:sp>
      <p:sp>
        <p:nvSpPr>
          <p:cNvPr id="12" name="内容占位符 1">
            <a:extLst>
              <a:ext uri="{FF2B5EF4-FFF2-40B4-BE49-F238E27FC236}">
                <a16:creationId xmlns:a16="http://schemas.microsoft.com/office/drawing/2014/main" id="{034FF843-D59A-4229-9607-64F0A6636263}"/>
              </a:ext>
            </a:extLst>
          </p:cNvPr>
          <p:cNvSpPr txBox="1">
            <a:spLocks/>
          </p:cNvSpPr>
          <p:nvPr/>
        </p:nvSpPr>
        <p:spPr bwMode="auto">
          <a:xfrm>
            <a:off x="766763" y="1773238"/>
            <a:ext cx="8339137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2822" indent="-362822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anose="05000000000000000000" pitchFamily="2" charset="2"/>
              <a:buChar char="Ø"/>
              <a:defRPr kumimoji="1" sz="18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  <a:lvl2pPr marL="786115" indent="-302352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itchFamily="2" charset="2"/>
              <a:buChar char="l"/>
              <a:defRPr kumimoji="1" sz="2328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20940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93172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176935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66069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&gt; (</a:t>
            </a:r>
            <a:r>
              <a:rPr lang="en-US" altLang="zh-CN" kern="0" dirty="0" err="1">
                <a:solidFill>
                  <a:srgbClr val="0000FF"/>
                </a:solidFill>
                <a:cs typeface="+mn-cs"/>
              </a:rPr>
              <a:t>my.list</a:t>
            </a: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 &lt;- list(stud.id = 34453,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+                  stud.name = '</a:t>
            </a:r>
            <a:r>
              <a:rPr lang="zh-CN" altLang="en-US" kern="0" dirty="0">
                <a:solidFill>
                  <a:srgbClr val="0000FF"/>
                </a:solidFill>
                <a:cs typeface="+mn-cs"/>
              </a:rPr>
              <a:t>张三</a:t>
            </a: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',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+                  </a:t>
            </a:r>
            <a:r>
              <a:rPr lang="en-US" altLang="zh-CN" kern="0" dirty="0" err="1">
                <a:solidFill>
                  <a:srgbClr val="0000FF"/>
                </a:solidFill>
                <a:cs typeface="+mn-cs"/>
              </a:rPr>
              <a:t>stud.marks</a:t>
            </a: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 = c(14.3,12,15,19)))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cs typeface="+mn-cs"/>
              </a:rPr>
              <a:t>$stud.id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cs typeface="+mn-cs"/>
              </a:rPr>
              <a:t>[1] 34453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cs typeface="+mn-cs"/>
              </a:rPr>
              <a:t>$stud.name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cs typeface="+mn-cs"/>
              </a:rPr>
              <a:t>[1] "</a:t>
            </a:r>
            <a:r>
              <a:rPr lang="zh-CN" altLang="en-US" kern="0" dirty="0">
                <a:cs typeface="+mn-cs"/>
              </a:rPr>
              <a:t>张三</a:t>
            </a:r>
            <a:r>
              <a:rPr lang="en-US" altLang="zh-CN" kern="0" dirty="0">
                <a:cs typeface="+mn-cs"/>
              </a:rPr>
              <a:t>"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cs typeface="+mn-cs"/>
              </a:rPr>
              <a:t>$</a:t>
            </a:r>
            <a:r>
              <a:rPr lang="en-US" altLang="zh-CN" kern="0" dirty="0" err="1">
                <a:cs typeface="+mn-cs"/>
              </a:rPr>
              <a:t>stud.marks</a:t>
            </a:r>
            <a:endParaRPr lang="en-US" altLang="zh-CN" kern="0" dirty="0">
              <a:cs typeface="+mn-cs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cs typeface="+mn-cs"/>
              </a:rPr>
              <a:t>[1] 14.3 12.0 15.0 19.0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内容占位符 5">
            <a:extLst>
              <a:ext uri="{FF2B5EF4-FFF2-40B4-BE49-F238E27FC236}">
                <a16:creationId xmlns:a16="http://schemas.microsoft.com/office/drawing/2014/main" id="{D37E60E8-5FB0-4A0F-9218-F45086005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23950"/>
            <a:ext cx="11107737" cy="4987925"/>
          </a:xfrm>
        </p:spPr>
        <p:txBody>
          <a:bodyPr/>
          <a:lstStyle/>
          <a:p>
            <a:pPr marL="271463" indent="-271463"/>
            <a:r>
              <a:rPr lang="zh-CN" altLang="en-US"/>
              <a:t>可以使用</a:t>
            </a:r>
            <a:r>
              <a:rPr lang="en-US" altLang="zh-CN"/>
              <a:t>length</a:t>
            </a:r>
            <a:r>
              <a:rPr lang="zh-CN" altLang="en-US"/>
              <a:t>函数来检查列表成分的个数</a:t>
            </a:r>
            <a:r>
              <a:rPr lang="en-US" altLang="zh-CN"/>
              <a:t>:</a:t>
            </a:r>
            <a:endParaRPr lang="zh-CN" altLang="en-US"/>
          </a:p>
          <a:p>
            <a:pPr marL="271463" indent="-271463"/>
            <a:endParaRPr lang="en-US" altLang="zh-CN"/>
          </a:p>
          <a:p>
            <a:pPr marL="271463" indent="-271463"/>
            <a:endParaRPr lang="en-US" altLang="zh-CN"/>
          </a:p>
          <a:p>
            <a:pPr marL="271463" indent="-271463"/>
            <a:endParaRPr lang="en-US" altLang="zh-CN"/>
          </a:p>
          <a:p>
            <a:pPr marL="271463" indent="-271463"/>
            <a:r>
              <a:rPr lang="zh-CN" altLang="en-US"/>
              <a:t>可以通过</a:t>
            </a:r>
            <a:r>
              <a:rPr lang="en-US" altLang="zh-CN"/>
              <a:t>unlist</a:t>
            </a:r>
            <a:r>
              <a:rPr lang="zh-CN" altLang="en-US"/>
              <a:t>函数把列表中的所有元素转换为向量元素，转换后的向量元素的个数和列表中所有数据对象的个数相同。</a:t>
            </a:r>
          </a:p>
          <a:p>
            <a:pPr marL="271463" indent="-271463"/>
            <a:endParaRPr lang="zh-CN" altLang="en-US"/>
          </a:p>
        </p:txBody>
      </p:sp>
      <p:sp>
        <p:nvSpPr>
          <p:cNvPr id="49155" name="标题 1">
            <a:extLst>
              <a:ext uri="{FF2B5EF4-FFF2-40B4-BE49-F238E27FC236}">
                <a16:creationId xmlns:a16="http://schemas.microsoft.com/office/drawing/2014/main" id="{313C4CC6-4227-4C89-A312-489D96C15F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kumimoji="0" lang="zh-CN" altLang="en-US">
                <a:latin typeface="微软雅黑" panose="020B0503020204020204" pitchFamily="34" charset="-122"/>
              </a:rPr>
              <a:t>列表创建</a:t>
            </a:r>
            <a:endParaRPr kumimoji="0" lang="zh-CN" altLang="en-US"/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14D7E61E-57DB-4126-B61B-510A3E6F5C29}"/>
              </a:ext>
            </a:extLst>
          </p:cNvPr>
          <p:cNvSpPr txBox="1">
            <a:spLocks/>
          </p:cNvSpPr>
          <p:nvPr/>
        </p:nvSpPr>
        <p:spPr bwMode="auto">
          <a:xfrm>
            <a:off x="839788" y="1773238"/>
            <a:ext cx="93726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2822" indent="-362822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anose="05000000000000000000" pitchFamily="2" charset="2"/>
              <a:buChar char="Ø"/>
              <a:defRPr kumimoji="1" sz="18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  <a:lvl2pPr marL="786115" indent="-302352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itchFamily="2" charset="2"/>
              <a:buChar char="l"/>
              <a:defRPr kumimoji="1" sz="2328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20940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93172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176935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66069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&gt; </a:t>
            </a:r>
            <a:r>
              <a:rPr lang="en-US" altLang="zh-CN" kern="0" dirty="0" err="1">
                <a:solidFill>
                  <a:srgbClr val="0000FF"/>
                </a:solidFill>
                <a:cs typeface="+mn-cs"/>
              </a:rPr>
              <a:t>unlist</a:t>
            </a: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(</a:t>
            </a:r>
            <a:r>
              <a:rPr lang="en-US" altLang="zh-CN" kern="0" dirty="0" err="1">
                <a:solidFill>
                  <a:srgbClr val="0000FF"/>
                </a:solidFill>
                <a:cs typeface="+mn-cs"/>
              </a:rPr>
              <a:t>my.list</a:t>
            </a: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cs typeface="+mn-cs"/>
              </a:rPr>
              <a:t>    stud.id   stud.name stud.marks1 stud.marks2 stud.marks3 stud.marks4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cs typeface="+mn-cs"/>
              </a:rPr>
              <a:t>    "34453"      "</a:t>
            </a:r>
            <a:r>
              <a:rPr lang="zh-CN" altLang="en-US" kern="0" dirty="0">
                <a:cs typeface="+mn-cs"/>
              </a:rPr>
              <a:t>张三</a:t>
            </a:r>
            <a:r>
              <a:rPr lang="en-US" altLang="zh-CN" kern="0" dirty="0">
                <a:cs typeface="+mn-cs"/>
              </a:rPr>
              <a:t>"      "14.3"        "12"        "15"        "19“</a:t>
            </a:r>
          </a:p>
        </p:txBody>
      </p:sp>
      <p:sp>
        <p:nvSpPr>
          <p:cNvPr id="8" name="内容占位符 1">
            <a:extLst>
              <a:ext uri="{FF2B5EF4-FFF2-40B4-BE49-F238E27FC236}">
                <a16:creationId xmlns:a16="http://schemas.microsoft.com/office/drawing/2014/main" id="{BE82C567-5B00-4A12-B668-3A7E7E48D8F5}"/>
              </a:ext>
            </a:extLst>
          </p:cNvPr>
          <p:cNvSpPr txBox="1">
            <a:spLocks/>
          </p:cNvSpPr>
          <p:nvPr/>
        </p:nvSpPr>
        <p:spPr bwMode="auto">
          <a:xfrm>
            <a:off x="839788" y="4027488"/>
            <a:ext cx="9372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2822" indent="-362822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anose="05000000000000000000" pitchFamily="2" charset="2"/>
              <a:buChar char="Ø"/>
              <a:defRPr kumimoji="1" sz="18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  <a:lvl2pPr marL="786115" indent="-302352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itchFamily="2" charset="2"/>
              <a:buChar char="l"/>
              <a:defRPr kumimoji="1" sz="2328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20940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93172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176935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66069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&gt; length(</a:t>
            </a:r>
            <a:r>
              <a:rPr lang="en-US" altLang="zh-CN" kern="0" dirty="0" err="1">
                <a:solidFill>
                  <a:srgbClr val="0000FF"/>
                </a:solidFill>
                <a:cs typeface="+mn-cs"/>
              </a:rPr>
              <a:t>my.list</a:t>
            </a:r>
            <a:r>
              <a:rPr lang="en-US" altLang="zh-CN" kern="0" dirty="0">
                <a:solidFill>
                  <a:srgbClr val="0000FF"/>
                </a:solidFill>
                <a:cs typeface="+mn-cs"/>
              </a:rPr>
              <a:t>)</a:t>
            </a:r>
            <a:endParaRPr lang="en-US" altLang="zh-CN" kern="0" dirty="0">
              <a:cs typeface="+mn-cs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cs typeface="+mn-cs"/>
              </a:rPr>
              <a:t>[1] 3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BFE596-1958-4E73-82D8-419537379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defRPr/>
            </a:pPr>
            <a:r>
              <a:rPr lang="en-US" altLang="zh-CN" dirty="0"/>
              <a:t>x[n]	</a:t>
            </a:r>
            <a:r>
              <a:rPr lang="zh-CN" altLang="en-US" dirty="0"/>
              <a:t>列表显示元素</a:t>
            </a:r>
            <a:r>
              <a:rPr lang="en-US" altLang="zh-CN" dirty="0"/>
              <a:t>n</a:t>
            </a:r>
          </a:p>
          <a:p>
            <a:pPr>
              <a:defRPr/>
            </a:pPr>
            <a:r>
              <a:rPr lang="en-US" altLang="zh-CN" dirty="0"/>
              <a:t>x[[n]]	</a:t>
            </a:r>
            <a:r>
              <a:rPr lang="zh-CN" altLang="en-US" dirty="0"/>
              <a:t>列表的第</a:t>
            </a:r>
            <a:r>
              <a:rPr lang="en-US" altLang="zh-CN" dirty="0"/>
              <a:t>n</a:t>
            </a:r>
            <a:r>
              <a:rPr lang="zh-CN" altLang="en-US" dirty="0"/>
              <a:t>个元素</a:t>
            </a:r>
          </a:p>
          <a:p>
            <a:pPr>
              <a:defRPr/>
            </a:pPr>
            <a:r>
              <a:rPr lang="en-US" altLang="zh-CN" dirty="0"/>
              <a:t>x[["name"]]</a:t>
            </a:r>
            <a:r>
              <a:rPr lang="zh-CN" altLang="en-US" dirty="0"/>
              <a:t>名为</a:t>
            </a:r>
            <a:r>
              <a:rPr lang="en-US" altLang="zh-CN" dirty="0"/>
              <a:t>"name"</a:t>
            </a:r>
            <a:r>
              <a:rPr lang="zh-CN" altLang="en-US" dirty="0"/>
              <a:t>的元素 </a:t>
            </a:r>
          </a:p>
          <a:p>
            <a:pPr>
              <a:defRPr/>
            </a:pPr>
            <a:r>
              <a:rPr lang="en-US" altLang="zh-CN" dirty="0" err="1"/>
              <a:t>x$name</a:t>
            </a:r>
            <a:r>
              <a:rPr lang="en-US" altLang="zh-CN" dirty="0"/>
              <a:t>	</a:t>
            </a:r>
            <a:r>
              <a:rPr lang="zh-CN" altLang="en-US" dirty="0"/>
              <a:t>同上</a:t>
            </a:r>
            <a:r>
              <a:rPr lang="en-US" altLang="zh-CN" dirty="0"/>
              <a:t>.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0179" name="标题 1">
            <a:extLst>
              <a:ext uri="{FF2B5EF4-FFF2-40B4-BE49-F238E27FC236}">
                <a16:creationId xmlns:a16="http://schemas.microsoft.com/office/drawing/2014/main" id="{00108BD3-3985-4F9B-89A3-7D337DDA2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索引</a:t>
            </a:r>
          </a:p>
        </p:txBody>
      </p:sp>
      <p:sp>
        <p:nvSpPr>
          <p:cNvPr id="50180" name="内容占位符 3">
            <a:extLst>
              <a:ext uri="{FF2B5EF4-FFF2-40B4-BE49-F238E27FC236}">
                <a16:creationId xmlns:a16="http://schemas.microsoft.com/office/drawing/2014/main" id="{4A2AC31C-B37A-49B6-9106-1E42C2FEF04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t>列表索引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AFBEE12E-50D7-4AC6-B0C7-EDF86F152FF7}"/>
              </a:ext>
            </a:extLst>
          </p:cNvPr>
          <p:cNvCxnSpPr>
            <a:cxnSpLocks/>
          </p:cNvCxnSpPr>
          <p:nvPr/>
        </p:nvCxnSpPr>
        <p:spPr>
          <a:xfrm>
            <a:off x="3265488" y="1830388"/>
            <a:ext cx="4762" cy="33258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BF5ACEBB-F79F-45DD-9D7D-7F99EAEFA7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538" y="4468813"/>
            <a:ext cx="66055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897F2B67-2646-4D26-84C5-A20A0C36B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21343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8D99A5AC-1762-45CA-B76A-A862C06EC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309127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10" name="标题 3">
            <a:extLst>
              <a:ext uri="{FF2B5EF4-FFF2-40B4-BE49-F238E27FC236}">
                <a16:creationId xmlns:a16="http://schemas.microsoft.com/office/drawing/2014/main" id="{35F93A9E-601B-4E11-8929-9A418F05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0F61CFA3-F9E3-4661-9E2C-0597254BF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20623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数据类型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14F5995E-6D61-423F-9F88-A97FFF865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10927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1" name="AutoShape 17">
            <a:extLst>
              <a:ext uri="{FF2B5EF4-FFF2-40B4-BE49-F238E27FC236}">
                <a16:creationId xmlns:a16="http://schemas.microsoft.com/office/drawing/2014/main" id="{B8BEED13-A286-48E5-B1CE-E5D6A5E6C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4143473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数据文件的读写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D18ABD8A-F9A6-4621-A28E-6D85BE4C6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4161473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2">
            <a:extLst>
              <a:ext uri="{FF2B5EF4-FFF2-40B4-BE49-F238E27FC236}">
                <a16:creationId xmlns:a16="http://schemas.microsoft.com/office/drawing/2014/main" id="{83E01DC2-E470-4286-8090-A82E82CB5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23950"/>
            <a:ext cx="11107737" cy="4987925"/>
          </a:xfrm>
        </p:spPr>
        <p:txBody>
          <a:bodyPr/>
          <a:lstStyle/>
          <a:p>
            <a:pPr marL="271463" indent="-271463"/>
            <a:r>
              <a:rPr lang="en-US" altLang="zh-CN"/>
              <a:t>R </a:t>
            </a:r>
            <a:r>
              <a:rPr lang="zh-CN" altLang="en-US"/>
              <a:t>语言的对象常见的数据类型有：字符型、数值型、逻辑型、复数型。此外，也可能是缺省值</a:t>
            </a:r>
            <a:r>
              <a:rPr lang="en-US" altLang="zh-CN"/>
              <a:t>(NA)</a:t>
            </a:r>
            <a:r>
              <a:rPr lang="zh-CN" altLang="en-US"/>
              <a:t>。</a:t>
            </a:r>
          </a:p>
        </p:txBody>
      </p:sp>
      <p:sp>
        <p:nvSpPr>
          <p:cNvPr id="15363" name="标题 1">
            <a:extLst>
              <a:ext uri="{FF2B5EF4-FFF2-40B4-BE49-F238E27FC236}">
                <a16:creationId xmlns:a16="http://schemas.microsoft.com/office/drawing/2014/main" id="{5B425DC3-F6B1-4266-BA32-0E0DFB5548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kumimoji="0" lang="zh-CN" altLang="en-US"/>
              <a:t>数据对象类型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0611F452-6C12-459B-B8BA-F8701A7E9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2109788"/>
            <a:ext cx="3714750" cy="50006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>
              <a:defRPr kumimoji="1" sz="9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9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9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9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9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defRPr/>
            </a:pPr>
            <a:r>
              <a:rPr kumimoji="0" lang="zh-CN" altLang="en-US" sz="1600" b="1">
                <a:solidFill>
                  <a:srgbClr val="FFFFFF"/>
                </a:solidFill>
              </a:rPr>
              <a:t>判别和转换数据对象类型的函数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54E45A3-27C1-40EF-96A5-9C9BE87F7C14}"/>
              </a:ext>
            </a:extLst>
          </p:cNvPr>
          <p:cNvGraphicFramePr>
            <a:graphicFrameLocks noGrp="1"/>
          </p:cNvGraphicFramePr>
          <p:nvPr/>
        </p:nvGraphicFramePr>
        <p:xfrm>
          <a:off x="2441575" y="2924175"/>
          <a:ext cx="6599238" cy="2871788"/>
        </p:xfrm>
        <a:graphic>
          <a:graphicData uri="http://schemas.openxmlformats.org/drawingml/2006/table">
            <a:tbl>
              <a:tblPr/>
              <a:tblGrid>
                <a:gridCol w="2199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9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9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025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类型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辨别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转换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25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character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is.character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()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as.character()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25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complex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is. complex()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as. complex()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25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integer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is. integer()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as. integer()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25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logical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is. logical()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as. logical()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25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NA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is.na()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as.na()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25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numeric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is. numeric()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as. numeric()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579D13E-DE7E-4067-B53F-8011670D5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23950"/>
            <a:ext cx="11107737" cy="49879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R</a:t>
            </a:r>
            <a:r>
              <a:rPr lang="zh-CN" altLang="en-US" dirty="0"/>
              <a:t>暂时没有很好用的可视化的数据导入工具，所有需要使用命令来导入导出数据。</a:t>
            </a:r>
          </a:p>
          <a:p>
            <a:pPr>
              <a:defRPr/>
            </a:pPr>
            <a:r>
              <a:rPr lang="zh-CN" altLang="en-US" dirty="0"/>
              <a:t>如果使用</a:t>
            </a:r>
            <a:r>
              <a:rPr lang="en-US" altLang="zh-CN" dirty="0" err="1"/>
              <a:t>Rstudio</a:t>
            </a:r>
            <a:r>
              <a:rPr lang="zh-CN" altLang="en-US" dirty="0"/>
              <a:t>编辑器，可以使用其提供的简单的数据导入功能：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/>
              <a:t>使用它可以从</a:t>
            </a:r>
            <a:r>
              <a:rPr lang="en-US" altLang="zh-CN" dirty="0"/>
              <a:t>txt</a:t>
            </a:r>
            <a:r>
              <a:rPr lang="zh-CN" altLang="en-US" dirty="0"/>
              <a:t>、</a:t>
            </a:r>
            <a:r>
              <a:rPr lang="en-US" altLang="zh-CN" dirty="0"/>
              <a:t>csv</a:t>
            </a:r>
            <a:r>
              <a:rPr lang="zh-CN" altLang="en-US" dirty="0"/>
              <a:t>等文本格式的文件或者从网络中获取数据。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52227" name="标题 1">
            <a:extLst>
              <a:ext uri="{FF2B5EF4-FFF2-40B4-BE49-F238E27FC236}">
                <a16:creationId xmlns:a16="http://schemas.microsoft.com/office/drawing/2014/main" id="{0FC574C8-8907-442A-A589-CD3E53C51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kumimoji="0" lang="zh-CN" altLang="en-US">
                <a:latin typeface="微软雅黑" panose="020B0503020204020204" pitchFamily="34" charset="-122"/>
              </a:rPr>
              <a:t>数据的导入</a:t>
            </a:r>
            <a:endParaRPr kumimoji="0" lang="zh-CN" altLang="en-US"/>
          </a:p>
        </p:txBody>
      </p:sp>
      <p:pic>
        <p:nvPicPr>
          <p:cNvPr id="46083" name="Picture 3">
            <a:extLst>
              <a:ext uri="{FF2B5EF4-FFF2-40B4-BE49-F238E27FC236}">
                <a16:creationId xmlns:a16="http://schemas.microsoft.com/office/drawing/2014/main" id="{423FFD66-75FF-4B36-9BCB-2A817D451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65425" y="2133600"/>
            <a:ext cx="6423025" cy="3702050"/>
          </a:xfrm>
          <a:prstGeom prst="rect">
            <a:avLst/>
          </a:prstGeom>
          <a:noFill/>
          <a:ln>
            <a:noFill/>
          </a:ln>
          <a:effectLst>
            <a:outerShdw blurRad="63500" dist="17961" dir="2700000" algn="ctr" rotWithShape="0">
              <a:srgbClr val="006E99">
                <a:alpha val="7499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内容占位符 1">
            <a:extLst>
              <a:ext uri="{FF2B5EF4-FFF2-40B4-BE49-F238E27FC236}">
                <a16:creationId xmlns:a16="http://schemas.microsoft.com/office/drawing/2014/main" id="{ABDAD4B8-BB11-4E03-86B4-B8E2DDA0B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23950"/>
            <a:ext cx="11107737" cy="4987925"/>
          </a:xfrm>
        </p:spPr>
        <p:txBody>
          <a:bodyPr/>
          <a:lstStyle/>
          <a:p>
            <a:pPr marL="271463" indent="-271463"/>
            <a:r>
              <a:rPr lang="en-US" altLang="zh-CN"/>
              <a:t>R</a:t>
            </a:r>
            <a:r>
              <a:rPr lang="zh-CN" altLang="en-US"/>
              <a:t>可以从键盘、文本文件、</a:t>
            </a:r>
            <a:r>
              <a:rPr lang="en-US" altLang="zh-CN"/>
              <a:t>Microsoft Excel</a:t>
            </a:r>
            <a:r>
              <a:rPr lang="zh-CN" altLang="en-US"/>
              <a:t>和</a:t>
            </a:r>
            <a:r>
              <a:rPr lang="en-US" altLang="zh-CN"/>
              <a:t>Access</a:t>
            </a:r>
            <a:r>
              <a:rPr lang="zh-CN" altLang="en-US"/>
              <a:t>、流行的统计软件、特殊格式的文件，以及多种关系型数据库中导入的数据。</a:t>
            </a:r>
          </a:p>
          <a:p>
            <a:pPr marL="271463" indent="-271463"/>
            <a:endParaRPr lang="zh-CN" altLang="en-US"/>
          </a:p>
        </p:txBody>
      </p:sp>
      <p:sp>
        <p:nvSpPr>
          <p:cNvPr id="53251" name="标题 1">
            <a:extLst>
              <a:ext uri="{FF2B5EF4-FFF2-40B4-BE49-F238E27FC236}">
                <a16:creationId xmlns:a16="http://schemas.microsoft.com/office/drawing/2014/main" id="{AB09086A-0480-4333-923E-2D455E74AC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kumimoji="0" lang="zh-CN" altLang="en-US">
                <a:latin typeface="微软雅黑" panose="020B0503020204020204" pitchFamily="34" charset="-122"/>
              </a:rPr>
              <a:t>可供</a:t>
            </a:r>
            <a:r>
              <a:rPr kumimoji="0" lang="en-US" altLang="zh-CN">
                <a:latin typeface="微软雅黑" panose="020B0503020204020204" pitchFamily="34" charset="-122"/>
              </a:rPr>
              <a:t>R</a:t>
            </a:r>
            <a:r>
              <a:rPr kumimoji="0" lang="zh-CN" altLang="en-US">
                <a:latin typeface="微软雅黑" panose="020B0503020204020204" pitchFamily="34" charset="-122"/>
              </a:rPr>
              <a:t>导入的数据源</a:t>
            </a:r>
            <a:endParaRPr kumimoji="0" lang="zh-CN" altLang="en-US"/>
          </a:p>
        </p:txBody>
      </p:sp>
      <p:pic>
        <p:nvPicPr>
          <p:cNvPr id="48131" name="Picture 2">
            <a:extLst>
              <a:ext uri="{FF2B5EF4-FFF2-40B4-BE49-F238E27FC236}">
                <a16:creationId xmlns:a16="http://schemas.microsoft.com/office/drawing/2014/main" id="{D411C415-3E9F-4579-B377-E77F8D059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66988" y="2098675"/>
            <a:ext cx="6810375" cy="4067175"/>
          </a:xfrm>
          <a:prstGeom prst="rect">
            <a:avLst/>
          </a:prstGeom>
          <a:noFill/>
          <a:ln>
            <a:noFill/>
          </a:ln>
          <a:effectLst>
            <a:outerShdw blurRad="63500" dist="17961" dir="2700000" algn="ctr" rotWithShape="0">
              <a:srgbClr val="006E99">
                <a:alpha val="7499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内容占位符 1">
            <a:extLst>
              <a:ext uri="{FF2B5EF4-FFF2-40B4-BE49-F238E27FC236}">
                <a16:creationId xmlns:a16="http://schemas.microsoft.com/office/drawing/2014/main" id="{C96FE83A-0176-46FD-9C8E-C31394400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23950"/>
            <a:ext cx="11107737" cy="4987925"/>
          </a:xfrm>
        </p:spPr>
        <p:txBody>
          <a:bodyPr/>
          <a:lstStyle/>
          <a:p>
            <a:pPr marL="271463" indent="-271463"/>
            <a:r>
              <a:rPr lang="zh-CN" altLang="en-US"/>
              <a:t>有众多的格式和文本文件标准可用于存储数据。用于存储数据的通用格式为分隔符值（即</a:t>
            </a:r>
            <a:r>
              <a:rPr lang="en-US" altLang="zh-CN"/>
              <a:t>CSV </a:t>
            </a:r>
            <a:r>
              <a:rPr lang="zh-CN" altLang="en-US"/>
              <a:t>或制表符分隔文件）、可扩展标记语言（</a:t>
            </a:r>
            <a:r>
              <a:rPr lang="en-US" altLang="zh-CN"/>
              <a:t>XML</a:t>
            </a:r>
            <a:r>
              <a:rPr lang="zh-CN" altLang="en-US"/>
              <a:t>）、</a:t>
            </a:r>
            <a:r>
              <a:rPr lang="en-US" altLang="zh-CN"/>
              <a:t>JavaScript </a:t>
            </a:r>
            <a:r>
              <a:rPr lang="zh-CN" altLang="en-US"/>
              <a:t>对象表示法（</a:t>
            </a:r>
            <a:r>
              <a:rPr lang="en-US" altLang="zh-CN"/>
              <a:t>JSON</a:t>
            </a:r>
            <a:r>
              <a:rPr lang="zh-CN" altLang="en-US"/>
              <a:t>）。</a:t>
            </a:r>
          </a:p>
          <a:p>
            <a:pPr marL="271463" indent="-271463"/>
            <a:r>
              <a:rPr lang="zh-CN" altLang="en-US"/>
              <a:t>将数据存储在文本文件中的主要优点是：它们可被几乎所有的其他数据分析软件或人读取。</a:t>
            </a:r>
          </a:p>
          <a:p>
            <a:pPr marL="271463" indent="-271463"/>
            <a:endParaRPr lang="zh-CN" altLang="en-US"/>
          </a:p>
        </p:txBody>
      </p:sp>
      <p:sp>
        <p:nvSpPr>
          <p:cNvPr id="54275" name="标题 1">
            <a:extLst>
              <a:ext uri="{FF2B5EF4-FFF2-40B4-BE49-F238E27FC236}">
                <a16:creationId xmlns:a16="http://schemas.microsoft.com/office/drawing/2014/main" id="{E1A0710D-72B6-440E-9E7B-B24371FC66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kumimoji="0" lang="zh-CN" altLang="en-US"/>
              <a:t>读取文本文件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内容占位符 1">
            <a:extLst>
              <a:ext uri="{FF2B5EF4-FFF2-40B4-BE49-F238E27FC236}">
                <a16:creationId xmlns:a16="http://schemas.microsoft.com/office/drawing/2014/main" id="{53722EAD-BD18-45A7-AFBE-2131247EB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23950"/>
            <a:ext cx="11107737" cy="4987925"/>
          </a:xfrm>
        </p:spPr>
        <p:txBody>
          <a:bodyPr/>
          <a:lstStyle/>
          <a:p>
            <a:pPr marL="271463" indent="-271463"/>
            <a:r>
              <a:rPr lang="zh-CN" altLang="en-US"/>
              <a:t>矩形（类似电子表格的）数据通常存储在带有分隔符的文件中，特别是逗号分隔值（</a:t>
            </a:r>
            <a:r>
              <a:rPr lang="en-US" altLang="zh-CN"/>
              <a:t>CSV</a:t>
            </a:r>
            <a:r>
              <a:rPr lang="zh-CN" altLang="en-US"/>
              <a:t>）和制表符分隔值文件。</a:t>
            </a:r>
            <a:r>
              <a:rPr lang="en-US" altLang="zh-CN"/>
              <a:t>read.table </a:t>
            </a:r>
            <a:r>
              <a:rPr lang="zh-CN" altLang="en-US"/>
              <a:t>函数将读取这些分隔符文件，并将结果存储在一个数据框中。</a:t>
            </a:r>
          </a:p>
          <a:p>
            <a:pPr marL="271463" indent="-271463"/>
            <a:endParaRPr lang="zh-CN" altLang="en-US"/>
          </a:p>
        </p:txBody>
      </p:sp>
      <p:sp>
        <p:nvSpPr>
          <p:cNvPr id="55299" name="标题 1">
            <a:extLst>
              <a:ext uri="{FF2B5EF4-FFF2-40B4-BE49-F238E27FC236}">
                <a16:creationId xmlns:a16="http://schemas.microsoft.com/office/drawing/2014/main" id="{DAD88D13-9EF6-4A8D-9371-826DA3ADEB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kumimoji="0" lang="en-US" altLang="zh-CN">
                <a:ea typeface="宋体" panose="02010600030101010101" pitchFamily="2" charset="-122"/>
              </a:rPr>
              <a:t>CSV</a:t>
            </a:r>
            <a:r>
              <a:rPr kumimoji="0" lang="zh-CN" altLang="en-US"/>
              <a:t>和制表符分隔（</a:t>
            </a:r>
            <a:r>
              <a:rPr kumimoji="0" lang="en-US" altLang="zh-CN">
                <a:ea typeface="宋体" panose="02010600030101010101" pitchFamily="2" charset="-122"/>
              </a:rPr>
              <a:t>Tab-Delimited</a:t>
            </a:r>
            <a:r>
              <a:rPr kumimoji="0" lang="zh-CN" altLang="en-US"/>
              <a:t>）文件</a:t>
            </a:r>
          </a:p>
        </p:txBody>
      </p:sp>
      <p:sp>
        <p:nvSpPr>
          <p:cNvPr id="55300" name="TextBox 2">
            <a:extLst>
              <a:ext uri="{FF2B5EF4-FFF2-40B4-BE49-F238E27FC236}">
                <a16:creationId xmlns:a16="http://schemas.microsoft.com/office/drawing/2014/main" id="{2858F023-6D10-4CC7-9CC5-36A3A14D0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100" y="642938"/>
            <a:ext cx="8748713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6" tIns="45697" rIns="91396" bIns="45697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000000"/>
              </a:buClr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</p:txBody>
      </p:sp>
      <p:sp>
        <p:nvSpPr>
          <p:cNvPr id="8" name="内容占位符 1">
            <a:extLst>
              <a:ext uri="{FF2B5EF4-FFF2-40B4-BE49-F238E27FC236}">
                <a16:creationId xmlns:a16="http://schemas.microsoft.com/office/drawing/2014/main" id="{7B1A8B8C-F53B-49A6-A5FF-6863C8570CE5}"/>
              </a:ext>
            </a:extLst>
          </p:cNvPr>
          <p:cNvSpPr txBox="1">
            <a:spLocks/>
          </p:cNvSpPr>
          <p:nvPr/>
        </p:nvSpPr>
        <p:spPr bwMode="auto">
          <a:xfrm>
            <a:off x="766763" y="2060575"/>
            <a:ext cx="104616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2822" indent="-362822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anose="05000000000000000000" pitchFamily="2" charset="2"/>
              <a:buChar char="Ø"/>
              <a:defRPr kumimoji="1" sz="18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  <a:lvl2pPr marL="786115" indent="-302352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itchFamily="2" charset="2"/>
              <a:buChar char="l"/>
              <a:defRPr kumimoji="1" sz="2328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20940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93172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176935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66069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&gt; library(</a:t>
            </a:r>
            <a:r>
              <a:rPr lang="en-US" altLang="zh-CN" kern="0" dirty="0" err="1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learningr</a:t>
            </a:r>
            <a:r>
              <a:rPr lang="en-US" altLang="zh-CN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&gt; </a:t>
            </a:r>
            <a:r>
              <a:rPr lang="en-US" altLang="zh-CN" kern="0" dirty="0" err="1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deer_file</a:t>
            </a:r>
            <a:r>
              <a:rPr lang="en-US" altLang="zh-CN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 &lt;- </a:t>
            </a:r>
            <a:r>
              <a:rPr lang="en-US" altLang="zh-CN" kern="0" dirty="0" err="1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system.file</a:t>
            </a:r>
            <a:r>
              <a:rPr lang="en-US" altLang="zh-CN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('</a:t>
            </a:r>
            <a:r>
              <a:rPr lang="en-US" altLang="zh-CN" kern="0" dirty="0" err="1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extdata</a:t>
            </a:r>
            <a:r>
              <a:rPr lang="en-US" altLang="zh-CN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’, '</a:t>
            </a:r>
            <a:r>
              <a:rPr lang="en-US" altLang="zh-CN" kern="0" dirty="0" err="1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RedDeerEndocranialvolume.dlm</a:t>
            </a:r>
            <a:r>
              <a:rPr lang="en-US" altLang="zh-CN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',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+   package = '</a:t>
            </a:r>
            <a:r>
              <a:rPr lang="en-US" altLang="zh-CN" kern="0" dirty="0" err="1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learningr</a:t>
            </a:r>
            <a:r>
              <a:rPr lang="en-US" altLang="zh-CN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')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&gt; </a:t>
            </a:r>
            <a:r>
              <a:rPr lang="en-US" altLang="zh-CN" kern="0" dirty="0" err="1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deer_data</a:t>
            </a:r>
            <a:r>
              <a:rPr lang="en-US" altLang="zh-CN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 &lt;- </a:t>
            </a:r>
            <a:r>
              <a:rPr lang="en-US" altLang="zh-CN" kern="0" dirty="0" err="1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read.table</a:t>
            </a:r>
            <a:r>
              <a:rPr lang="en-US" altLang="zh-CN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(</a:t>
            </a:r>
            <a:r>
              <a:rPr lang="en-US" altLang="zh-CN" kern="0" dirty="0" err="1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deer_file,header</a:t>
            </a:r>
            <a:r>
              <a:rPr lang="en-US" altLang="zh-CN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 = </a:t>
            </a:r>
            <a:r>
              <a:rPr lang="en-US" altLang="zh-CN" kern="0" dirty="0" err="1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TRUE,fill</a:t>
            </a:r>
            <a:r>
              <a:rPr lang="en-US" altLang="zh-CN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 = TRUE)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&gt; head(</a:t>
            </a:r>
            <a:r>
              <a:rPr lang="en-US" altLang="zh-CN" kern="0" dirty="0" err="1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deer_data</a:t>
            </a:r>
            <a:r>
              <a:rPr lang="en-US" altLang="zh-CN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Lucida Console" panose="020B0609040504020204" pitchFamily="49" charset="0"/>
                <a:cs typeface="+mn-cs"/>
              </a:rPr>
              <a:t>  </a:t>
            </a:r>
            <a:r>
              <a:rPr lang="en-US" altLang="zh-CN" kern="0" dirty="0" err="1">
                <a:latin typeface="Lucida Console" panose="020B0609040504020204" pitchFamily="49" charset="0"/>
                <a:cs typeface="+mn-cs"/>
              </a:rPr>
              <a:t>SkullID</a:t>
            </a:r>
            <a:r>
              <a:rPr lang="en-US" altLang="zh-CN" kern="0" dirty="0">
                <a:latin typeface="Lucida Console" panose="020B0609040504020204" pitchFamily="49" charset="0"/>
                <a:cs typeface="+mn-cs"/>
              </a:rPr>
              <a:t> </a:t>
            </a:r>
            <a:r>
              <a:rPr lang="en-US" altLang="zh-CN" kern="0" dirty="0" err="1">
                <a:latin typeface="Lucida Console" panose="020B0609040504020204" pitchFamily="49" charset="0"/>
                <a:cs typeface="+mn-cs"/>
              </a:rPr>
              <a:t>VolCT</a:t>
            </a:r>
            <a:r>
              <a:rPr lang="en-US" altLang="zh-CN" kern="0" dirty="0">
                <a:latin typeface="Lucida Console" panose="020B0609040504020204" pitchFamily="49" charset="0"/>
                <a:cs typeface="+mn-cs"/>
              </a:rPr>
              <a:t> </a:t>
            </a:r>
            <a:r>
              <a:rPr lang="en-US" altLang="zh-CN" kern="0" dirty="0" err="1">
                <a:latin typeface="Lucida Console" panose="020B0609040504020204" pitchFamily="49" charset="0"/>
                <a:cs typeface="+mn-cs"/>
              </a:rPr>
              <a:t>VolBead</a:t>
            </a:r>
            <a:r>
              <a:rPr lang="en-US" altLang="zh-CN" kern="0" dirty="0">
                <a:latin typeface="Lucida Console" panose="020B0609040504020204" pitchFamily="49" charset="0"/>
                <a:cs typeface="+mn-cs"/>
              </a:rPr>
              <a:t> </a:t>
            </a:r>
            <a:r>
              <a:rPr lang="en-US" altLang="zh-CN" kern="0" dirty="0" err="1">
                <a:latin typeface="Lucida Console" panose="020B0609040504020204" pitchFamily="49" charset="0"/>
                <a:cs typeface="+mn-cs"/>
              </a:rPr>
              <a:t>VolLWH</a:t>
            </a:r>
            <a:r>
              <a:rPr lang="en-US" altLang="zh-CN" kern="0" dirty="0">
                <a:latin typeface="Lucida Console" panose="020B0609040504020204" pitchFamily="49" charset="0"/>
                <a:cs typeface="+mn-cs"/>
              </a:rPr>
              <a:t> </a:t>
            </a:r>
            <a:r>
              <a:rPr lang="en-US" altLang="zh-CN" kern="0" dirty="0" err="1">
                <a:latin typeface="Lucida Console" panose="020B0609040504020204" pitchFamily="49" charset="0"/>
                <a:cs typeface="+mn-cs"/>
              </a:rPr>
              <a:t>VolFinarelli</a:t>
            </a:r>
            <a:r>
              <a:rPr lang="en-US" altLang="zh-CN" kern="0" dirty="0">
                <a:latin typeface="Lucida Console" panose="020B0609040504020204" pitchFamily="49" charset="0"/>
                <a:cs typeface="+mn-cs"/>
              </a:rPr>
              <a:t> VolCT2 VolBead2 VolLWH2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Lucida Console" panose="020B0609040504020204" pitchFamily="49" charset="0"/>
                <a:cs typeface="+mn-cs"/>
              </a:rPr>
              <a:t>1   DIC44   389     375   1484          337     NA       </a:t>
            </a:r>
            <a:r>
              <a:rPr lang="en-US" altLang="zh-CN" kern="0" dirty="0" err="1">
                <a:latin typeface="Lucida Console" panose="020B0609040504020204" pitchFamily="49" charset="0"/>
                <a:cs typeface="+mn-cs"/>
              </a:rPr>
              <a:t>NA</a:t>
            </a:r>
            <a:r>
              <a:rPr lang="en-US" altLang="zh-CN" kern="0" dirty="0">
                <a:latin typeface="Lucida Console" panose="020B0609040504020204" pitchFamily="49" charset="0"/>
                <a:cs typeface="+mn-cs"/>
              </a:rPr>
              <a:t>      </a:t>
            </a:r>
            <a:r>
              <a:rPr lang="en-US" altLang="zh-CN" kern="0" dirty="0" err="1">
                <a:latin typeface="Lucida Console" panose="020B0609040504020204" pitchFamily="49" charset="0"/>
                <a:cs typeface="+mn-cs"/>
              </a:rPr>
              <a:t>NA</a:t>
            </a:r>
            <a:endParaRPr lang="en-US" altLang="zh-CN" kern="0" dirty="0">
              <a:latin typeface="Lucida Console" panose="020B0609040504020204" pitchFamily="49" charset="0"/>
              <a:cs typeface="+mn-cs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Lucida Console" panose="020B0609040504020204" pitchFamily="49" charset="0"/>
                <a:cs typeface="+mn-cs"/>
              </a:rPr>
              <a:t>2     B11   389     370   1722          377     NA       </a:t>
            </a:r>
            <a:r>
              <a:rPr lang="en-US" altLang="zh-CN" kern="0" dirty="0" err="1">
                <a:latin typeface="Lucida Console" panose="020B0609040504020204" pitchFamily="49" charset="0"/>
                <a:cs typeface="+mn-cs"/>
              </a:rPr>
              <a:t>NA</a:t>
            </a:r>
            <a:r>
              <a:rPr lang="en-US" altLang="zh-CN" kern="0" dirty="0">
                <a:latin typeface="Lucida Console" panose="020B0609040504020204" pitchFamily="49" charset="0"/>
                <a:cs typeface="+mn-cs"/>
              </a:rPr>
              <a:t>      </a:t>
            </a:r>
            <a:r>
              <a:rPr lang="en-US" altLang="zh-CN" kern="0" dirty="0" err="1">
                <a:latin typeface="Lucida Console" panose="020B0609040504020204" pitchFamily="49" charset="0"/>
                <a:cs typeface="+mn-cs"/>
              </a:rPr>
              <a:t>NA</a:t>
            </a:r>
            <a:endParaRPr lang="en-US" altLang="zh-CN" kern="0" dirty="0">
              <a:latin typeface="Lucida Console" panose="020B0609040504020204" pitchFamily="49" charset="0"/>
              <a:cs typeface="+mn-cs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Lucida Console" panose="020B0609040504020204" pitchFamily="49" charset="0"/>
                <a:cs typeface="+mn-cs"/>
              </a:rPr>
              <a:t>3   DIC90   352     345   1495          328     NA       </a:t>
            </a:r>
            <a:r>
              <a:rPr lang="en-US" altLang="zh-CN" kern="0" dirty="0" err="1">
                <a:latin typeface="Lucida Console" panose="020B0609040504020204" pitchFamily="49" charset="0"/>
                <a:cs typeface="+mn-cs"/>
              </a:rPr>
              <a:t>NA</a:t>
            </a:r>
            <a:r>
              <a:rPr lang="en-US" altLang="zh-CN" kern="0" dirty="0">
                <a:latin typeface="Lucida Console" panose="020B0609040504020204" pitchFamily="49" charset="0"/>
                <a:cs typeface="+mn-cs"/>
              </a:rPr>
              <a:t>      </a:t>
            </a:r>
            <a:r>
              <a:rPr lang="en-US" altLang="zh-CN" kern="0" dirty="0" err="1">
                <a:latin typeface="Lucida Console" panose="020B0609040504020204" pitchFamily="49" charset="0"/>
                <a:cs typeface="+mn-cs"/>
              </a:rPr>
              <a:t>NA</a:t>
            </a:r>
            <a:endParaRPr lang="en-US" altLang="zh-CN" kern="0" dirty="0">
              <a:latin typeface="Lucida Console" panose="020B0609040504020204" pitchFamily="49" charset="0"/>
              <a:cs typeface="+mn-cs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Lucida Console" panose="020B0609040504020204" pitchFamily="49" charset="0"/>
                <a:cs typeface="+mn-cs"/>
              </a:rPr>
              <a:t>4   DIC83   388     370   1683          377     NA       </a:t>
            </a:r>
            <a:r>
              <a:rPr lang="en-US" altLang="zh-CN" kern="0" dirty="0" err="1">
                <a:latin typeface="Lucida Console" panose="020B0609040504020204" pitchFamily="49" charset="0"/>
                <a:cs typeface="+mn-cs"/>
              </a:rPr>
              <a:t>NA</a:t>
            </a:r>
            <a:r>
              <a:rPr lang="en-US" altLang="zh-CN" kern="0" dirty="0">
                <a:latin typeface="Lucida Console" panose="020B0609040504020204" pitchFamily="49" charset="0"/>
                <a:cs typeface="+mn-cs"/>
              </a:rPr>
              <a:t>      </a:t>
            </a:r>
            <a:r>
              <a:rPr lang="en-US" altLang="zh-CN" kern="0" dirty="0" err="1">
                <a:latin typeface="Lucida Console" panose="020B0609040504020204" pitchFamily="49" charset="0"/>
                <a:cs typeface="+mn-cs"/>
              </a:rPr>
              <a:t>NA</a:t>
            </a:r>
            <a:endParaRPr lang="en-US" altLang="zh-CN" kern="0" dirty="0">
              <a:latin typeface="Lucida Console" panose="020B0609040504020204" pitchFamily="49" charset="0"/>
              <a:cs typeface="+mn-cs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Lucida Console" panose="020B0609040504020204" pitchFamily="49" charset="0"/>
                <a:cs typeface="+mn-cs"/>
              </a:rPr>
              <a:t>5  DIC787   375     355   1458          328     NA       </a:t>
            </a:r>
            <a:r>
              <a:rPr lang="en-US" altLang="zh-CN" kern="0" dirty="0" err="1">
                <a:latin typeface="Lucida Console" panose="020B0609040504020204" pitchFamily="49" charset="0"/>
                <a:cs typeface="+mn-cs"/>
              </a:rPr>
              <a:t>NA</a:t>
            </a:r>
            <a:r>
              <a:rPr lang="en-US" altLang="zh-CN" kern="0" dirty="0">
                <a:latin typeface="Lucida Console" panose="020B0609040504020204" pitchFamily="49" charset="0"/>
                <a:cs typeface="+mn-cs"/>
              </a:rPr>
              <a:t>      </a:t>
            </a:r>
            <a:r>
              <a:rPr lang="en-US" altLang="zh-CN" kern="0" dirty="0" err="1">
                <a:latin typeface="Lucida Console" panose="020B0609040504020204" pitchFamily="49" charset="0"/>
                <a:cs typeface="+mn-cs"/>
              </a:rPr>
              <a:t>NA</a:t>
            </a:r>
            <a:endParaRPr lang="en-US" altLang="zh-CN" kern="0" dirty="0">
              <a:latin typeface="Lucida Console" panose="020B0609040504020204" pitchFamily="49" charset="0"/>
              <a:cs typeface="+mn-cs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Lucida Console" panose="020B0609040504020204" pitchFamily="49" charset="0"/>
                <a:cs typeface="+mn-cs"/>
              </a:rPr>
              <a:t>6 DIC1573   325     320   1363          291     NA       </a:t>
            </a:r>
            <a:r>
              <a:rPr lang="en-US" altLang="zh-CN" kern="0" dirty="0" err="1">
                <a:latin typeface="Lucida Console" panose="020B0609040504020204" pitchFamily="49" charset="0"/>
                <a:cs typeface="+mn-cs"/>
              </a:rPr>
              <a:t>NA</a:t>
            </a:r>
            <a:r>
              <a:rPr lang="en-US" altLang="zh-CN" kern="0" dirty="0">
                <a:latin typeface="Lucida Console" panose="020B0609040504020204" pitchFamily="49" charset="0"/>
                <a:cs typeface="+mn-cs"/>
              </a:rPr>
              <a:t>      </a:t>
            </a:r>
            <a:r>
              <a:rPr lang="en-US" altLang="zh-CN" kern="0" dirty="0" err="1">
                <a:latin typeface="Lucida Console" panose="020B0609040504020204" pitchFamily="49" charset="0"/>
                <a:cs typeface="+mn-cs"/>
              </a:rPr>
              <a:t>NA</a:t>
            </a:r>
            <a:endParaRPr lang="zh-CN" altLang="en-US" kern="0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5B02CD2-F34D-4A08-910A-938B3615C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38238"/>
            <a:ext cx="11107737" cy="5018087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err="1"/>
              <a:t>read.table</a:t>
            </a:r>
            <a:r>
              <a:rPr lang="zh-CN" altLang="en-US" dirty="0"/>
              <a:t>的参数：</a:t>
            </a:r>
          </a:p>
          <a:p>
            <a:pPr>
              <a:defRPr/>
            </a:pPr>
            <a:r>
              <a:rPr lang="en-US" altLang="zh-CN" dirty="0"/>
              <a:t>header = TRUE</a:t>
            </a:r>
            <a:r>
              <a:rPr lang="zh-CN" altLang="en-US" dirty="0"/>
              <a:t>，是否有标题行。</a:t>
            </a:r>
          </a:p>
          <a:p>
            <a:pPr>
              <a:defRPr/>
            </a:pPr>
            <a:r>
              <a:rPr lang="en-US" altLang="zh-CN" dirty="0" err="1"/>
              <a:t>sep</a:t>
            </a:r>
            <a:r>
              <a:rPr lang="en-US" altLang="zh-CN" dirty="0"/>
              <a:t> =‘ ’</a:t>
            </a:r>
            <a:r>
              <a:rPr lang="zh-CN" altLang="en-US" dirty="0"/>
              <a:t>，使用哪个字符作为字段之间的分隔符。</a:t>
            </a:r>
          </a:p>
          <a:p>
            <a:pPr>
              <a:defRPr/>
            </a:pPr>
            <a:r>
              <a:rPr lang="en-US" altLang="zh-CN" dirty="0" err="1"/>
              <a:t>nrow</a:t>
            </a:r>
            <a:r>
              <a:rPr lang="en-US" altLang="zh-CN" dirty="0"/>
              <a:t> </a:t>
            </a:r>
            <a:r>
              <a:rPr lang="zh-CN" altLang="en-US" dirty="0"/>
              <a:t>可以指定读取数据的行数。</a:t>
            </a:r>
          </a:p>
          <a:p>
            <a:pPr>
              <a:defRPr/>
            </a:pPr>
            <a:r>
              <a:rPr lang="en-US" altLang="zh-CN" dirty="0"/>
              <a:t>skip </a:t>
            </a:r>
            <a:r>
              <a:rPr lang="zh-CN" altLang="en-US" dirty="0"/>
              <a:t>决定跳过文件开始的多少行。</a:t>
            </a:r>
          </a:p>
          <a:p>
            <a:pPr>
              <a:defRPr/>
            </a:pPr>
            <a:r>
              <a:rPr lang="en-US" altLang="zh-CN" dirty="0"/>
              <a:t>fill = TRUE</a:t>
            </a:r>
            <a:r>
              <a:rPr lang="zh-CN" altLang="en-US" dirty="0"/>
              <a:t>会使用</a:t>
            </a:r>
            <a:r>
              <a:rPr lang="en-US" altLang="zh-CN" dirty="0"/>
              <a:t>NA </a:t>
            </a:r>
            <a:r>
              <a:rPr lang="zh-CN" altLang="en-US" dirty="0"/>
              <a:t>值来代替那些缺失的值。</a:t>
            </a:r>
          </a:p>
          <a:p>
            <a:pPr>
              <a:defRPr/>
            </a:pPr>
            <a:r>
              <a:rPr lang="zh-CN" altLang="en-US" dirty="0"/>
              <a:t>更多高级选项包括：覆盖默认的行名、列名和类，指定输入文件的字符编码，以及输入的字符串格式的列如何声明。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56323" name="标题 1">
            <a:extLst>
              <a:ext uri="{FF2B5EF4-FFF2-40B4-BE49-F238E27FC236}">
                <a16:creationId xmlns:a16="http://schemas.microsoft.com/office/drawing/2014/main" id="{BA8D3E22-E793-40E3-B1FE-05329E1655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kumimoji="0" lang="en-US" altLang="zh-CN">
                <a:ea typeface="宋体" panose="02010600030101010101" pitchFamily="2" charset="-122"/>
              </a:rPr>
              <a:t>CSV</a:t>
            </a:r>
            <a:r>
              <a:rPr kumimoji="0" lang="zh-CN" altLang="en-US">
                <a:ea typeface="宋体" panose="02010600030101010101" pitchFamily="2" charset="-122"/>
              </a:rPr>
              <a:t>和制表符分隔（</a:t>
            </a:r>
            <a:r>
              <a:rPr kumimoji="0" lang="en-US" altLang="zh-CN">
                <a:ea typeface="宋体" panose="02010600030101010101" pitchFamily="2" charset="-122"/>
              </a:rPr>
              <a:t>Tab-Delimited</a:t>
            </a:r>
            <a:r>
              <a:rPr kumimoji="0" lang="zh-CN" altLang="en-US">
                <a:ea typeface="宋体" panose="02010600030101010101" pitchFamily="2" charset="-122"/>
              </a:rPr>
              <a:t>）文件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内容占位符 2">
            <a:extLst>
              <a:ext uri="{FF2B5EF4-FFF2-40B4-BE49-F238E27FC236}">
                <a16:creationId xmlns:a16="http://schemas.microsoft.com/office/drawing/2014/main" id="{237656E6-B143-4295-8FB8-2F887C4B4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23950"/>
            <a:ext cx="11107737" cy="4987925"/>
          </a:xfrm>
        </p:spPr>
        <p:txBody>
          <a:bodyPr/>
          <a:lstStyle/>
          <a:p>
            <a:pPr marL="271463" indent="-271463">
              <a:buClr>
                <a:srgbClr val="000000"/>
              </a:buClr>
            </a:pPr>
            <a:r>
              <a:rPr kumimoji="0" lang="en-US" altLang="zh-CN"/>
              <a:t>read.csv </a:t>
            </a:r>
            <a:r>
              <a:rPr kumimoji="0" lang="zh-CN" altLang="en-US"/>
              <a:t>分隔符默认设置为逗号，并假设数据有标题行。</a:t>
            </a:r>
            <a:endParaRPr kumimoji="0" lang="en-US" altLang="zh-CN"/>
          </a:p>
          <a:p>
            <a:pPr marL="457200" lvl="1" indent="0">
              <a:lnSpc>
                <a:spcPct val="150000"/>
              </a:lnSpc>
              <a:buClr>
                <a:srgbClr val="000000"/>
              </a:buClr>
              <a:buFont typeface="Wingdings" pitchFamily="2" charset="2"/>
              <a:buNone/>
            </a:pPr>
            <a:r>
              <a:rPr kumimoji="0" lang="en-US" altLang="zh-CN" sz="1800"/>
              <a:t>read.csv2 </a:t>
            </a:r>
            <a:r>
              <a:rPr kumimoji="0" lang="zh-CN" altLang="en-US" sz="1800"/>
              <a:t>是它的欧洲表亲，它使用逗号作为小数位，并用分号作为分隔符。</a:t>
            </a:r>
            <a:endParaRPr kumimoji="0" lang="en-US" altLang="zh-CN" sz="1800"/>
          </a:p>
          <a:p>
            <a:pPr marL="457200" lvl="1" indent="0">
              <a:lnSpc>
                <a:spcPct val="150000"/>
              </a:lnSpc>
              <a:buClr>
                <a:srgbClr val="000000"/>
              </a:buClr>
              <a:buFont typeface="Wingdings" pitchFamily="2" charset="2"/>
              <a:buNone/>
            </a:pPr>
            <a:r>
              <a:rPr kumimoji="0" lang="zh-CN" altLang="en-US" sz="1800"/>
              <a:t>同样地，</a:t>
            </a:r>
            <a:r>
              <a:rPr kumimoji="0" lang="en-US" altLang="zh-CN" sz="1800"/>
              <a:t>read.delim </a:t>
            </a:r>
            <a:r>
              <a:rPr kumimoji="0" lang="zh-CN" altLang="en-US" sz="1800"/>
              <a:t>和</a:t>
            </a:r>
            <a:r>
              <a:rPr kumimoji="0" lang="en-US" altLang="zh-CN" sz="1800"/>
              <a:t>read.delim2 </a:t>
            </a:r>
            <a:r>
              <a:rPr kumimoji="0" lang="zh-CN" altLang="en-US" sz="1800"/>
              <a:t>将分别使用句号或逗号作为小数位来导入制表符分隔的文件。</a:t>
            </a:r>
            <a:endParaRPr kumimoji="0" lang="en-US" altLang="zh-CN" sz="1800"/>
          </a:p>
          <a:p>
            <a:pPr marL="271463" indent="-271463">
              <a:buClr>
                <a:srgbClr val="000000"/>
              </a:buClr>
            </a:pPr>
            <a:endParaRPr kumimoji="0" lang="en-US" altLang="zh-CN"/>
          </a:p>
          <a:p>
            <a:pPr marL="271463" indent="-271463">
              <a:buClr>
                <a:srgbClr val="000000"/>
              </a:buClr>
            </a:pPr>
            <a:r>
              <a:rPr kumimoji="0" lang="zh-CN" altLang="en-US"/>
              <a:t>与此相反的任务是写入文件，</a:t>
            </a:r>
            <a:r>
              <a:rPr kumimoji="0" lang="en-US" altLang="zh-CN"/>
              <a:t>write.table </a:t>
            </a:r>
            <a:r>
              <a:rPr kumimoji="0" lang="zh-CN" altLang="en-US"/>
              <a:t>和</a:t>
            </a:r>
            <a:r>
              <a:rPr kumimoji="0" lang="en-US" altLang="zh-CN"/>
              <a:t>write.csv </a:t>
            </a:r>
            <a:r>
              <a:rPr kumimoji="0" lang="zh-CN" altLang="en-US"/>
              <a:t>分别对应着</a:t>
            </a:r>
            <a:r>
              <a:rPr kumimoji="0" lang="en-US" altLang="zh-CN"/>
              <a:t>read.table </a:t>
            </a:r>
            <a:r>
              <a:rPr kumimoji="0" lang="zh-CN" altLang="en-US"/>
              <a:t>和</a:t>
            </a:r>
            <a:r>
              <a:rPr kumimoji="0" lang="en-US" altLang="zh-CN"/>
              <a:t>read.csv </a:t>
            </a:r>
            <a:r>
              <a:rPr kumimoji="0" lang="zh-CN" altLang="en-US"/>
              <a:t>的读操作。</a:t>
            </a:r>
          </a:p>
          <a:p>
            <a:pPr marL="271463" indent="-271463"/>
            <a:endParaRPr lang="zh-CN" altLang="en-US"/>
          </a:p>
        </p:txBody>
      </p:sp>
      <p:sp>
        <p:nvSpPr>
          <p:cNvPr id="57347" name="标题 1">
            <a:extLst>
              <a:ext uri="{FF2B5EF4-FFF2-40B4-BE49-F238E27FC236}">
                <a16:creationId xmlns:a16="http://schemas.microsoft.com/office/drawing/2014/main" id="{4EE6AB5F-AC17-42F0-8705-FB5B1D023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kumimoji="0" lang="en-US" altLang="zh-CN">
                <a:ea typeface="宋体" panose="02010600030101010101" pitchFamily="2" charset="-122"/>
              </a:rPr>
              <a:t>CSV</a:t>
            </a:r>
            <a:r>
              <a:rPr kumimoji="0" lang="zh-CN" altLang="en-US"/>
              <a:t>和制表符分隔（</a:t>
            </a:r>
            <a:r>
              <a:rPr kumimoji="0" lang="en-US" altLang="zh-CN">
                <a:ea typeface="宋体" panose="02010600030101010101" pitchFamily="2" charset="-122"/>
              </a:rPr>
              <a:t>Tab-Delimited</a:t>
            </a:r>
            <a:r>
              <a:rPr kumimoji="0" lang="zh-CN" altLang="en-US"/>
              <a:t>）文件</a:t>
            </a:r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内容占位符 1">
            <a:extLst>
              <a:ext uri="{FF2B5EF4-FFF2-40B4-BE49-F238E27FC236}">
                <a16:creationId xmlns:a16="http://schemas.microsoft.com/office/drawing/2014/main" id="{9AF197ED-C4E7-4778-804C-8D2B74AEB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23950"/>
            <a:ext cx="11107737" cy="4987925"/>
          </a:xfrm>
        </p:spPr>
        <p:txBody>
          <a:bodyPr/>
          <a:lstStyle/>
          <a:p>
            <a:pPr marL="271463" indent="-271463"/>
            <a:r>
              <a:rPr lang="zh-CN" altLang="en-US"/>
              <a:t>如果文件的结构松散，更简单的做法是：先读入文件中的所有文本行，再对其内容进行分析或操作。</a:t>
            </a:r>
            <a:r>
              <a:rPr lang="en-US" altLang="zh-CN"/>
              <a:t>readLines</a:t>
            </a:r>
            <a:r>
              <a:rPr lang="zh-CN" altLang="en-US"/>
              <a:t>（注意大写字母</a:t>
            </a:r>
            <a:r>
              <a:rPr lang="en-US" altLang="zh-CN"/>
              <a:t>L</a:t>
            </a:r>
            <a:r>
              <a:rPr lang="zh-CN" altLang="en-US"/>
              <a:t>）就提供了这种方法。它接受一个文件路径（或文件连接）和一个可选的最大行数作为参数来读取文件。 </a:t>
            </a:r>
          </a:p>
          <a:p>
            <a:pPr marL="271463" indent="-271463"/>
            <a:r>
              <a:rPr lang="zh-CN" altLang="en-US"/>
              <a:t>这里将导入莎士比亚的</a:t>
            </a:r>
            <a:r>
              <a:rPr lang="en-US" altLang="zh-CN"/>
              <a:t>《</a:t>
            </a:r>
            <a:r>
              <a:rPr lang="zh-CN" altLang="en-US"/>
              <a:t>暴风雨</a:t>
            </a:r>
            <a:r>
              <a:rPr lang="en-US" altLang="zh-CN"/>
              <a:t>》</a:t>
            </a:r>
            <a:r>
              <a:rPr lang="zh-CN" altLang="en-US"/>
              <a:t>的古登堡计划版本：  </a:t>
            </a:r>
          </a:p>
          <a:p>
            <a:pPr marL="271463" indent="-271463"/>
            <a:endParaRPr lang="zh-CN" altLang="en-US"/>
          </a:p>
          <a:p>
            <a:pPr marL="271463" indent="-271463"/>
            <a:endParaRPr lang="zh-CN" altLang="en-US"/>
          </a:p>
          <a:p>
            <a:pPr marL="271463" indent="-271463"/>
            <a:endParaRPr lang="zh-CN" altLang="en-US"/>
          </a:p>
          <a:p>
            <a:pPr marL="271463" indent="-271463"/>
            <a:endParaRPr lang="zh-CN" altLang="en-US"/>
          </a:p>
          <a:p>
            <a:pPr marL="271463" indent="-271463"/>
            <a:endParaRPr lang="zh-CN" altLang="en-US"/>
          </a:p>
          <a:p>
            <a:pPr marL="271463" indent="-271463"/>
            <a:endParaRPr lang="zh-CN" altLang="en-US"/>
          </a:p>
          <a:p>
            <a:pPr marL="271463" indent="-271463"/>
            <a:endParaRPr lang="zh-CN" altLang="en-US"/>
          </a:p>
        </p:txBody>
      </p:sp>
      <p:sp>
        <p:nvSpPr>
          <p:cNvPr id="58371" name="标题 1">
            <a:extLst>
              <a:ext uri="{FF2B5EF4-FFF2-40B4-BE49-F238E27FC236}">
                <a16:creationId xmlns:a16="http://schemas.microsoft.com/office/drawing/2014/main" id="{21CA6DC0-EB93-4A80-A152-43CDFF9566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kumimoji="0" lang="zh-CN" altLang="en-US"/>
              <a:t>非结构化文本文件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7468AE9D-518E-4F6C-8178-93DADA2E7544}"/>
              </a:ext>
            </a:extLst>
          </p:cNvPr>
          <p:cNvSpPr txBox="1">
            <a:spLocks/>
          </p:cNvSpPr>
          <p:nvPr/>
        </p:nvSpPr>
        <p:spPr bwMode="auto">
          <a:xfrm>
            <a:off x="865188" y="2781300"/>
            <a:ext cx="10633075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2822" indent="-362822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anose="05000000000000000000" pitchFamily="2" charset="2"/>
              <a:buChar char="Ø"/>
              <a:defRPr kumimoji="1" sz="18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  <a:lvl2pPr marL="786115" indent="-302352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itchFamily="2" charset="2"/>
              <a:buChar char="l"/>
              <a:defRPr kumimoji="1" sz="2328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20940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93172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176935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66069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700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&gt; </a:t>
            </a:r>
            <a:r>
              <a:rPr lang="en-US" altLang="zh-CN" sz="1700" kern="0" dirty="0" err="1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text_file</a:t>
            </a:r>
            <a:r>
              <a:rPr lang="en-US" altLang="zh-CN" sz="1700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 &lt;- </a:t>
            </a:r>
            <a:r>
              <a:rPr lang="en-US" altLang="zh-CN" sz="1700" kern="0" dirty="0" err="1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system.file</a:t>
            </a:r>
            <a:r>
              <a:rPr lang="en-US" altLang="zh-CN" sz="1700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('</a:t>
            </a:r>
            <a:r>
              <a:rPr lang="en-US" altLang="zh-CN" sz="1700" kern="0" dirty="0" err="1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extdata</a:t>
            </a:r>
            <a:r>
              <a:rPr lang="en-US" altLang="zh-CN" sz="1700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’,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700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+  'shakespeare.s.The.Tempest..from.Project.Gutenberg.pg2235.txt',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700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+   package = '</a:t>
            </a:r>
            <a:r>
              <a:rPr lang="en-US" altLang="zh-CN" sz="1700" kern="0" dirty="0" err="1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learningr</a:t>
            </a:r>
            <a:r>
              <a:rPr lang="en-US" altLang="zh-CN" sz="1700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')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700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&gt; </a:t>
            </a:r>
            <a:r>
              <a:rPr lang="en-US" altLang="zh-CN" sz="1700" kern="0" dirty="0" err="1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the_tempest</a:t>
            </a:r>
            <a:r>
              <a:rPr lang="en-US" altLang="zh-CN" sz="1700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 &lt;- </a:t>
            </a:r>
            <a:r>
              <a:rPr lang="en-US" altLang="zh-CN" sz="1700" kern="0" dirty="0" err="1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readLines</a:t>
            </a:r>
            <a:r>
              <a:rPr lang="en-US" altLang="zh-CN" sz="1700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(</a:t>
            </a:r>
            <a:r>
              <a:rPr lang="en-US" altLang="zh-CN" sz="1700" kern="0" dirty="0" err="1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text_file</a:t>
            </a:r>
            <a:r>
              <a:rPr lang="en-US" altLang="zh-CN" sz="1700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700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&gt; head(</a:t>
            </a:r>
            <a:r>
              <a:rPr lang="en-US" altLang="zh-CN" sz="1700" kern="0" dirty="0" err="1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the_tempest</a:t>
            </a:r>
            <a:r>
              <a:rPr lang="en-US" altLang="zh-CN" sz="1700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700" kern="0" dirty="0">
                <a:latin typeface="Lucida Console" panose="020B0609040504020204" pitchFamily="49" charset="0"/>
                <a:cs typeface="+mn-cs"/>
              </a:rPr>
              <a:t>[1] "***The Project Gutenberg's </a:t>
            </a:r>
            <a:r>
              <a:rPr lang="en-US" altLang="zh-CN" sz="1700" kern="0" dirty="0" err="1">
                <a:latin typeface="Lucida Console" panose="020B0609040504020204" pitchFamily="49" charset="0"/>
                <a:cs typeface="+mn-cs"/>
              </a:rPr>
              <a:t>Etext</a:t>
            </a:r>
            <a:r>
              <a:rPr lang="en-US" altLang="zh-CN" sz="1700" kern="0" dirty="0">
                <a:latin typeface="Lucida Console" panose="020B0609040504020204" pitchFamily="49" charset="0"/>
                <a:cs typeface="+mn-cs"/>
              </a:rPr>
              <a:t> of Shakespeare's First Folio***"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700" kern="0" dirty="0">
                <a:latin typeface="Lucida Console" panose="020B0609040504020204" pitchFamily="49" charset="0"/>
                <a:cs typeface="+mn-cs"/>
              </a:rPr>
              <a:t>[2] "***************************The Tempest**************************"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700" kern="0" dirty="0">
                <a:latin typeface="Lucida Console" panose="020B0609040504020204" pitchFamily="49" charset="0"/>
                <a:cs typeface="+mn-cs"/>
              </a:rPr>
              <a:t>[3] ""                                                               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700" kern="0" dirty="0">
                <a:latin typeface="Lucida Console" panose="020B0609040504020204" pitchFamily="49" charset="0"/>
                <a:cs typeface="+mn-cs"/>
              </a:rPr>
              <a:t>[4] "This is our 3rd edition of most of these plays.  See the index."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700" kern="0" dirty="0">
                <a:latin typeface="Lucida Console" panose="020B0609040504020204" pitchFamily="49" charset="0"/>
                <a:cs typeface="+mn-cs"/>
              </a:rPr>
              <a:t>[5] ""                                                               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700" kern="0" dirty="0">
                <a:latin typeface="Lucida Console" panose="020B0609040504020204" pitchFamily="49" charset="0"/>
                <a:cs typeface="+mn-cs"/>
              </a:rPr>
              <a:t>[6] "" </a:t>
            </a:r>
            <a:endParaRPr lang="zh-CN" altLang="en-US" sz="1700" kern="0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内容占位符 1">
            <a:extLst>
              <a:ext uri="{FF2B5EF4-FFF2-40B4-BE49-F238E27FC236}">
                <a16:creationId xmlns:a16="http://schemas.microsoft.com/office/drawing/2014/main" id="{E4F05A3F-8A44-41ED-87B9-2E02A4701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23950"/>
            <a:ext cx="11107737" cy="4987925"/>
          </a:xfrm>
        </p:spPr>
        <p:txBody>
          <a:bodyPr/>
          <a:lstStyle/>
          <a:p>
            <a:pPr marL="271463" indent="-271463"/>
            <a:r>
              <a:rPr lang="en-US" altLang="zh-CN"/>
              <a:t>writeLines </a:t>
            </a:r>
            <a:r>
              <a:rPr lang="zh-CN" altLang="en-US"/>
              <a:t>用于执行与</a:t>
            </a:r>
            <a:r>
              <a:rPr lang="en-US" altLang="zh-CN"/>
              <a:t>readLines </a:t>
            </a:r>
            <a:r>
              <a:rPr lang="zh-CN" altLang="en-US"/>
              <a:t>相反的操作。它写入文件时需要一个字符向量和文件作为输入参数：</a:t>
            </a:r>
          </a:p>
          <a:p>
            <a:pPr marL="271463" indent="-271463"/>
            <a:endParaRPr lang="zh-CN" altLang="en-US"/>
          </a:p>
          <a:p>
            <a:pPr marL="271463" indent="-271463"/>
            <a:endParaRPr lang="zh-CN" altLang="en-US"/>
          </a:p>
        </p:txBody>
      </p:sp>
      <p:sp>
        <p:nvSpPr>
          <p:cNvPr id="59395" name="标题 1">
            <a:extLst>
              <a:ext uri="{FF2B5EF4-FFF2-40B4-BE49-F238E27FC236}">
                <a16:creationId xmlns:a16="http://schemas.microsoft.com/office/drawing/2014/main" id="{F332F388-145E-4635-B08C-1B78142D37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kumimoji="0" lang="zh-CN" altLang="en-US"/>
              <a:t>非结构化文本文件</a:t>
            </a:r>
          </a:p>
        </p:txBody>
      </p:sp>
      <p:sp>
        <p:nvSpPr>
          <p:cNvPr id="59396" name="Rectangle 1">
            <a:extLst>
              <a:ext uri="{FF2B5EF4-FFF2-40B4-BE49-F238E27FC236}">
                <a16:creationId xmlns:a16="http://schemas.microsoft.com/office/drawing/2014/main" id="{51A92596-32B6-40BE-B06D-243ABA534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3" y="1916113"/>
            <a:ext cx="9632950" cy="2778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zh-CN">
                <a:solidFill>
                  <a:srgbClr val="0000FF"/>
                </a:solidFill>
                <a:latin typeface="Lucida Console" panose="020B0609040504020204" pitchFamily="49" charset="0"/>
              </a:rPr>
              <a:t>&gt; writeLines(text_file, "shakespeare's The Tempest, backwards.txt")</a:t>
            </a:r>
            <a:endParaRPr lang="zh-CN" altLang="zh-CN" sz="280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内容占位符 1">
            <a:extLst>
              <a:ext uri="{FF2B5EF4-FFF2-40B4-BE49-F238E27FC236}">
                <a16:creationId xmlns:a16="http://schemas.microsoft.com/office/drawing/2014/main" id="{016EA2EB-8A12-4A4B-91B4-6616755C5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23950"/>
            <a:ext cx="11107737" cy="4987925"/>
          </a:xfrm>
        </p:spPr>
        <p:txBody>
          <a:bodyPr/>
          <a:lstStyle/>
          <a:p>
            <a:pPr marL="271463" indent="-271463"/>
            <a:r>
              <a:rPr lang="zh-CN" altLang="en-US"/>
              <a:t>在</a:t>
            </a:r>
            <a:r>
              <a:rPr lang="en-US" altLang="zh-CN"/>
              <a:t>Windows</a:t>
            </a:r>
            <a:r>
              <a:rPr lang="zh-CN" altLang="en-US"/>
              <a:t>系统中，可以使用</a:t>
            </a:r>
            <a:r>
              <a:rPr lang="en-US" altLang="zh-CN"/>
              <a:t>RODBC</a:t>
            </a:r>
            <a:r>
              <a:rPr lang="zh-CN" altLang="en-US"/>
              <a:t>包来访问</a:t>
            </a:r>
            <a:r>
              <a:rPr lang="en-US" altLang="zh-CN"/>
              <a:t>Excel</a:t>
            </a:r>
            <a:r>
              <a:rPr lang="zh-CN" altLang="en-US"/>
              <a:t>文件，或直接用</a:t>
            </a:r>
            <a:r>
              <a:rPr lang="en-US" altLang="zh-CN"/>
              <a:t>xlsx</a:t>
            </a:r>
            <a:r>
              <a:rPr lang="zh-CN" altLang="en-US"/>
              <a:t>包和</a:t>
            </a:r>
            <a:r>
              <a:rPr lang="en-US" altLang="zh-CN"/>
              <a:t>XLConnect</a:t>
            </a:r>
            <a:r>
              <a:rPr lang="zh-CN" altLang="en-US"/>
              <a:t>包来访问</a:t>
            </a:r>
            <a:r>
              <a:rPr lang="en-US" altLang="zh-CN"/>
              <a:t>Excel2007</a:t>
            </a:r>
            <a:r>
              <a:rPr lang="zh-CN" altLang="en-US"/>
              <a:t>文件。</a:t>
            </a:r>
          </a:p>
          <a:p>
            <a:pPr marL="271463" indent="-271463"/>
            <a:endParaRPr lang="zh-CN" altLang="en-US"/>
          </a:p>
        </p:txBody>
      </p:sp>
      <p:sp>
        <p:nvSpPr>
          <p:cNvPr id="60419" name="标题 1">
            <a:extLst>
              <a:ext uri="{FF2B5EF4-FFF2-40B4-BE49-F238E27FC236}">
                <a16:creationId xmlns:a16="http://schemas.microsoft.com/office/drawing/2014/main" id="{B9628BF6-382D-4AF3-9D7E-6E449ECC4B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kumimoji="0" lang="zh-CN" altLang="en-US">
                <a:latin typeface="微软雅黑" panose="020B0503020204020204" pitchFamily="34" charset="-122"/>
              </a:rPr>
              <a:t>导入</a:t>
            </a:r>
            <a:r>
              <a:rPr kumimoji="0" lang="en-US" altLang="zh-CN">
                <a:latin typeface="微软雅黑" panose="020B0503020204020204" pitchFamily="34" charset="-122"/>
              </a:rPr>
              <a:t>Excel</a:t>
            </a:r>
            <a:r>
              <a:rPr kumimoji="0" lang="zh-CN" altLang="en-US">
                <a:latin typeface="微软雅黑" panose="020B0503020204020204" pitchFamily="34" charset="-122"/>
              </a:rPr>
              <a:t>数据</a:t>
            </a:r>
          </a:p>
        </p:txBody>
      </p:sp>
      <p:sp>
        <p:nvSpPr>
          <p:cNvPr id="8" name="内容占位符 1">
            <a:extLst>
              <a:ext uri="{FF2B5EF4-FFF2-40B4-BE49-F238E27FC236}">
                <a16:creationId xmlns:a16="http://schemas.microsoft.com/office/drawing/2014/main" id="{D73FE4E0-CC12-4F2E-9A19-4D2D2D2FDC86}"/>
              </a:ext>
            </a:extLst>
          </p:cNvPr>
          <p:cNvSpPr txBox="1">
            <a:spLocks/>
          </p:cNvSpPr>
          <p:nvPr/>
        </p:nvSpPr>
        <p:spPr bwMode="auto">
          <a:xfrm>
            <a:off x="766763" y="2060575"/>
            <a:ext cx="106330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2822" indent="-362822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anose="05000000000000000000" pitchFamily="2" charset="2"/>
              <a:buChar char="Ø"/>
              <a:defRPr kumimoji="1" sz="18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  <a:lvl2pPr marL="786115" indent="-302352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itchFamily="2" charset="2"/>
              <a:buChar char="l"/>
              <a:defRPr kumimoji="1" sz="2328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20940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93172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176935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66069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&gt; library(</a:t>
            </a:r>
            <a:r>
              <a:rPr lang="en-US" altLang="zh-CN" kern="0" dirty="0" err="1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xlsx</a:t>
            </a:r>
            <a:r>
              <a:rPr lang="en-US" altLang="zh-CN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&gt; file &lt;- 'sample.xls'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&gt; res &lt;- read.xlsx(file, 1)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solidFill>
                <a:srgbClr val="0000FF"/>
              </a:solidFill>
              <a:latin typeface="Lucida Console" panose="020B0609040504020204" pitchFamily="49" charset="0"/>
              <a:cs typeface="+mn-cs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detach(</a:t>
            </a:r>
            <a:r>
              <a:rPr lang="en-US" altLang="zh-CN" kern="0" dirty="0" err="1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package:xlsx</a:t>
            </a:r>
            <a:r>
              <a:rPr lang="en-US" altLang="zh-CN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#</a:t>
            </a:r>
            <a:r>
              <a:rPr lang="zh-CN" altLang="en-US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利用</a:t>
            </a:r>
            <a:r>
              <a:rPr lang="en-US" altLang="zh-CN" kern="0" dirty="0" err="1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XLConnect</a:t>
            </a:r>
            <a:r>
              <a:rPr lang="zh-CN" altLang="en-US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包读取</a:t>
            </a:r>
            <a:r>
              <a:rPr lang="en-US" altLang="zh-CN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Excel</a:t>
            </a:r>
            <a:r>
              <a:rPr lang="zh-CN" altLang="en-US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数据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library(</a:t>
            </a:r>
            <a:r>
              <a:rPr lang="en-US" altLang="zh-CN" kern="0" dirty="0" err="1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XLConnect</a:t>
            </a:r>
            <a:r>
              <a:rPr lang="en-US" altLang="zh-CN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 err="1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wb</a:t>
            </a:r>
            <a:r>
              <a:rPr lang="en-US" altLang="zh-CN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 &lt;- </a:t>
            </a:r>
            <a:r>
              <a:rPr lang="en-US" altLang="zh-CN" kern="0" dirty="0" err="1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loadWorkbook</a:t>
            </a:r>
            <a:r>
              <a:rPr lang="en-US" altLang="zh-CN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('sample.xls')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 err="1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xldf</a:t>
            </a:r>
            <a:r>
              <a:rPr lang="en-US" altLang="zh-CN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 &lt;- </a:t>
            </a:r>
            <a:r>
              <a:rPr lang="en-US" altLang="zh-CN" kern="0" dirty="0" err="1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readWorksheet</a:t>
            </a:r>
            <a:r>
              <a:rPr lang="en-US" altLang="zh-CN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(</a:t>
            </a:r>
            <a:r>
              <a:rPr lang="en-US" altLang="zh-CN" kern="0" dirty="0" err="1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wb</a:t>
            </a:r>
            <a:r>
              <a:rPr lang="en-US" altLang="zh-CN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, sheet = </a:t>
            </a:r>
            <a:r>
              <a:rPr lang="en-US" altLang="zh-CN" kern="0" dirty="0" err="1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getsheets</a:t>
            </a:r>
            <a:r>
              <a:rPr lang="en-US" altLang="zh-CN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(</a:t>
            </a:r>
            <a:r>
              <a:rPr lang="en-US" altLang="zh-CN" kern="0" dirty="0" err="1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wb</a:t>
            </a:r>
            <a:r>
              <a:rPr lang="en-US" altLang="zh-CN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)[1])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endParaRPr lang="zh-CN" altLang="en-US" kern="0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内容占位符 4">
            <a:extLst>
              <a:ext uri="{FF2B5EF4-FFF2-40B4-BE49-F238E27FC236}">
                <a16:creationId xmlns:a16="http://schemas.microsoft.com/office/drawing/2014/main" id="{8BF2C39C-2C8B-49E8-B215-A3E16E292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23950"/>
            <a:ext cx="11107737" cy="4987925"/>
          </a:xfrm>
        </p:spPr>
        <p:txBody>
          <a:bodyPr/>
          <a:lstStyle/>
          <a:p>
            <a:pPr marL="271463" indent="-271463"/>
            <a:r>
              <a:rPr lang="zh-CN" altLang="en-US"/>
              <a:t>由于某些原因，可能需要从其他格式的文件中读入数据，比如</a:t>
            </a:r>
            <a:r>
              <a:rPr lang="en-US" altLang="zh-CN"/>
              <a:t>SAS</a:t>
            </a:r>
            <a:r>
              <a:rPr lang="zh-CN" altLang="en-US"/>
              <a:t>的数据文件、</a:t>
            </a:r>
            <a:r>
              <a:rPr lang="en-US" altLang="zh-CN"/>
              <a:t>SPSS</a:t>
            </a:r>
            <a:r>
              <a:rPr lang="zh-CN" altLang="en-US"/>
              <a:t>的数据文件等。下表列出了</a:t>
            </a:r>
            <a:r>
              <a:rPr lang="en-US" altLang="zh-CN"/>
              <a:t>foreign</a:t>
            </a:r>
            <a:r>
              <a:rPr lang="zh-CN" altLang="en-US"/>
              <a:t>包中读取外部数据的函数。</a:t>
            </a:r>
          </a:p>
        </p:txBody>
      </p:sp>
      <p:sp>
        <p:nvSpPr>
          <p:cNvPr id="61443" name="标题 1">
            <a:extLst>
              <a:ext uri="{FF2B5EF4-FFF2-40B4-BE49-F238E27FC236}">
                <a16:creationId xmlns:a16="http://schemas.microsoft.com/office/drawing/2014/main" id="{4F420378-FDE0-4030-AA0E-970F09E1EE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kumimoji="0" lang="zh-CN" altLang="en-US">
                <a:latin typeface="微软雅黑" panose="020B0503020204020204" pitchFamily="34" charset="-122"/>
              </a:rPr>
              <a:t>其他文件读取</a:t>
            </a:r>
            <a:endParaRPr kumimoji="0"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845E8C4-F880-4201-BEB2-B0CA0F726FA6}"/>
              </a:ext>
            </a:extLst>
          </p:cNvPr>
          <p:cNvGraphicFramePr>
            <a:graphicFrameLocks noGrp="1"/>
          </p:cNvGraphicFramePr>
          <p:nvPr/>
        </p:nvGraphicFramePr>
        <p:xfrm>
          <a:off x="2593975" y="2111375"/>
          <a:ext cx="6767513" cy="412591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2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9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6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函数</a:t>
                      </a:r>
                      <a:endParaRPr kumimoji="0" lang="zh-CN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6" marR="91426" marT="47012" marB="47012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描述</a:t>
                      </a:r>
                      <a:endParaRPr kumimoji="0" lang="zh-CN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6" marR="91426" marT="47012" marB="47012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2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9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read.arff</a:t>
                      </a:r>
                      <a:endParaRPr kumimoji="0" lang="zh-CN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6" marR="91426" marT="47012" marB="47012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从</a:t>
                      </a:r>
                      <a:r>
                        <a:rPr kumimoji="0" lang="en-US" altLang="zh-CN" sz="1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ARFF</a:t>
                      </a:r>
                      <a:r>
                        <a:rPr kumimoji="0" lang="zh-CN" altLang="en-US" sz="1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文件中读取文件，著名的数据挖掘开源软件</a:t>
                      </a:r>
                      <a:r>
                        <a:rPr kumimoji="0" lang="en-US" altLang="zh-CN" sz="19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weka</a:t>
                      </a:r>
                      <a:r>
                        <a:rPr kumimoji="0" lang="zh-CN" altLang="en-US" sz="1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的数据就是这种格式</a:t>
                      </a:r>
                      <a:endParaRPr kumimoji="0" lang="en-US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6" marR="91426" marT="47012" marB="47012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6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9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read.dbf</a:t>
                      </a:r>
                      <a:endParaRPr kumimoji="0" lang="zh-CN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6" marR="91426" marT="47012" marB="47012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读取</a:t>
                      </a:r>
                      <a:r>
                        <a:rPr kumimoji="0" lang="en-US" altLang="zh-CN" sz="19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DBF</a:t>
                      </a:r>
                      <a:r>
                        <a:rPr kumimoji="0" lang="zh-CN" altLang="en-US" sz="19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文件，</a:t>
                      </a:r>
                      <a:r>
                        <a:rPr kumimoji="0" lang="en-US" altLang="zh-CN" sz="19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DBF</a:t>
                      </a:r>
                      <a:r>
                        <a:rPr kumimoji="0" lang="zh-CN" altLang="en-US" sz="19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文件就是数据库文件</a:t>
                      </a:r>
                      <a:endParaRPr kumimoji="0" lang="zh-CN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6" marR="91426" marT="47012" marB="47012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6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9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read.dta</a:t>
                      </a:r>
                      <a:endParaRPr kumimoji="0" lang="zh-CN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6" marR="91426" marT="47012" marB="47012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读取</a:t>
                      </a:r>
                      <a:r>
                        <a:rPr kumimoji="0" lang="en-US" altLang="zh-CN" sz="19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Stata</a:t>
                      </a:r>
                      <a:r>
                        <a:rPr kumimoji="0" lang="zh-CN" altLang="en-US" sz="19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中的数据集</a:t>
                      </a:r>
                      <a:endParaRPr kumimoji="0" lang="zh-CN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6" marR="91426" marT="47012" marB="47012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6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9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read.epiinfo</a:t>
                      </a:r>
                      <a:endParaRPr kumimoji="0" lang="zh-CN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6" marR="91426" marT="47012" marB="47012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读取</a:t>
                      </a:r>
                      <a:r>
                        <a:rPr kumimoji="0" lang="en-US" altLang="zh-CN" sz="19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Epi Info</a:t>
                      </a:r>
                      <a:r>
                        <a:rPr kumimoji="0" lang="zh-CN" altLang="en-US" sz="19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的数据集</a:t>
                      </a:r>
                      <a:endParaRPr kumimoji="0" lang="zh-CN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6" marR="91426" marT="47012" marB="47012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6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9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read.mtp</a:t>
                      </a:r>
                      <a:endParaRPr kumimoji="0" lang="zh-CN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6" marR="91426" marT="47012" marB="47012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读取</a:t>
                      </a:r>
                      <a:r>
                        <a:rPr kumimoji="0" lang="en-US" altLang="zh-CN" sz="19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Minitab</a:t>
                      </a:r>
                      <a:r>
                        <a:rPr kumimoji="0" lang="zh-CN" altLang="en-US" sz="19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中的数据集</a:t>
                      </a:r>
                      <a:endParaRPr kumimoji="0" lang="zh-CN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6" marR="91426" marT="47012" marB="47012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6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9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read.octave</a:t>
                      </a:r>
                      <a:endParaRPr kumimoji="0" lang="zh-CN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6" marR="91426" marT="47012" marB="47012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读取</a:t>
                      </a:r>
                      <a:r>
                        <a:rPr kumimoji="0" lang="en-US" altLang="zh-CN" sz="19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Octave</a:t>
                      </a:r>
                      <a:r>
                        <a:rPr kumimoji="0" lang="zh-CN" altLang="en-US" sz="19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的文本数据</a:t>
                      </a:r>
                      <a:endParaRPr kumimoji="0" lang="zh-CN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6" marR="91426" marT="47012" marB="47012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6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9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read.spss</a:t>
                      </a:r>
                      <a:endParaRPr kumimoji="0" lang="zh-CN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6" marR="91426" marT="47012" marB="47012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读取</a:t>
                      </a:r>
                      <a:r>
                        <a:rPr kumimoji="0" lang="en-US" altLang="zh-CN" sz="19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SPSS</a:t>
                      </a:r>
                      <a:r>
                        <a:rPr kumimoji="0" lang="zh-CN" altLang="en-US" sz="19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的数据文件</a:t>
                      </a:r>
                      <a:endParaRPr kumimoji="0" lang="zh-CN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6" marR="91426" marT="47012" marB="47012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6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9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read.ssd</a:t>
                      </a:r>
                      <a:endParaRPr kumimoji="0" lang="zh-CN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6" marR="91426" marT="47012" marB="47012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读取</a:t>
                      </a:r>
                      <a:r>
                        <a:rPr kumimoji="0" lang="en-US" altLang="zh-CN" sz="19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SAS</a:t>
                      </a:r>
                      <a:r>
                        <a:rPr kumimoji="0" lang="zh-CN" altLang="en-US" sz="19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的永久数据集</a:t>
                      </a:r>
                      <a:endParaRPr kumimoji="0" lang="zh-CN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6" marR="91426" marT="47012" marB="47012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36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9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read.systat</a:t>
                      </a:r>
                      <a:endParaRPr kumimoji="0" lang="zh-CN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6" marR="91426" marT="47012" marB="47012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读取</a:t>
                      </a:r>
                      <a:r>
                        <a:rPr kumimoji="0" lang="en-US" altLang="zh-CN" sz="19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Systat</a:t>
                      </a:r>
                      <a:r>
                        <a:rPr kumimoji="0" lang="zh-CN" altLang="en-US" sz="1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格式的数据</a:t>
                      </a:r>
                      <a:endParaRPr kumimoji="0" lang="zh-CN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6" marR="91426" marT="47012" marB="47012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7B9DC35-2101-4108-A4FE-6A3A79C19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754188"/>
            <a:ext cx="11107737" cy="437038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使用格式：  </a:t>
            </a:r>
            <a:r>
              <a:rPr lang="en-US" altLang="zh-CN" dirty="0"/>
              <a:t>class(x)</a:t>
            </a:r>
          </a:p>
          <a:p>
            <a:pPr>
              <a:defRPr/>
            </a:pPr>
            <a:r>
              <a:rPr lang="zh-CN" altLang="en-US" dirty="0"/>
              <a:t>其中</a:t>
            </a:r>
            <a:r>
              <a:rPr lang="en-US" altLang="zh-CN" dirty="0"/>
              <a:t>x</a:t>
            </a:r>
            <a:r>
              <a:rPr lang="zh-CN" altLang="en-US" dirty="0"/>
              <a:t>为需要查看类型的对象，</a:t>
            </a:r>
            <a:r>
              <a:rPr lang="en-US" altLang="zh-CN" dirty="0"/>
              <a:t>mode</a:t>
            </a:r>
            <a:r>
              <a:rPr lang="zh-CN" altLang="en-US" dirty="0"/>
              <a:t>、</a:t>
            </a:r>
            <a:r>
              <a:rPr lang="en-US" altLang="zh-CN" dirty="0" err="1"/>
              <a:t>typeof</a:t>
            </a:r>
            <a:r>
              <a:rPr lang="zh-CN" altLang="en-US" dirty="0"/>
              <a:t>函数使用格式与</a:t>
            </a:r>
            <a:r>
              <a:rPr lang="en-US" altLang="zh-CN" dirty="0"/>
              <a:t>class</a:t>
            </a:r>
            <a:r>
              <a:rPr lang="zh-CN" altLang="en-US" dirty="0"/>
              <a:t>函数相同。</a:t>
            </a:r>
          </a:p>
          <a:p>
            <a:pPr>
              <a:defRPr/>
            </a:pPr>
            <a:r>
              <a:rPr lang="zh-CN" altLang="en-US" dirty="0"/>
              <a:t>实例：创建</a:t>
            </a:r>
            <a:r>
              <a:rPr lang="en-US" altLang="zh-CN" dirty="0"/>
              <a:t>3</a:t>
            </a:r>
            <a:r>
              <a:rPr lang="zh-CN" altLang="en-US" dirty="0"/>
              <a:t>个不同类型的数据，展示</a:t>
            </a:r>
            <a:r>
              <a:rPr lang="en-US" altLang="zh-CN" dirty="0"/>
              <a:t>3</a:t>
            </a:r>
            <a:r>
              <a:rPr lang="zh-CN" altLang="en-US" dirty="0"/>
              <a:t>个辨别函数的区别。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在展现数据的细节上，</a:t>
            </a:r>
            <a:r>
              <a:rPr lang="en-US" altLang="zh-CN" dirty="0"/>
              <a:t>mode&lt;class&lt;</a:t>
            </a:r>
            <a:r>
              <a:rPr lang="en-US" altLang="zh-CN" dirty="0" err="1"/>
              <a:t>typeof</a:t>
            </a:r>
            <a:r>
              <a:rPr lang="zh-CN" altLang="en-US" dirty="0"/>
              <a:t>。</a:t>
            </a:r>
            <a:r>
              <a:rPr lang="en-US" altLang="zh-CN" dirty="0"/>
              <a:t>mode</a:t>
            </a:r>
            <a:r>
              <a:rPr lang="zh-CN" altLang="en-US" dirty="0"/>
              <a:t>函数只查看数据的大类，</a:t>
            </a:r>
            <a:r>
              <a:rPr lang="en-US" altLang="zh-CN" dirty="0"/>
              <a:t>class</a:t>
            </a:r>
            <a:r>
              <a:rPr lang="zh-CN" altLang="en-US" dirty="0"/>
              <a:t>函数查看数据的类，</a:t>
            </a:r>
            <a:r>
              <a:rPr lang="en-US" altLang="zh-CN" dirty="0" err="1"/>
              <a:t>typeof</a:t>
            </a:r>
            <a:r>
              <a:rPr lang="zh-CN" altLang="en-US" dirty="0"/>
              <a:t>函数则更加细化，查看数据的细类。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16387" name="标题 1">
            <a:extLst>
              <a:ext uri="{FF2B5EF4-FFF2-40B4-BE49-F238E27FC236}">
                <a16:creationId xmlns:a16="http://schemas.microsoft.com/office/drawing/2014/main" id="{8418AA7C-99B9-4A35-97A0-FDE31F11F4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查看对象的类型</a:t>
            </a:r>
          </a:p>
        </p:txBody>
      </p:sp>
      <p:sp>
        <p:nvSpPr>
          <p:cNvPr id="16388" name="内容占位符 2">
            <a:extLst>
              <a:ext uri="{FF2B5EF4-FFF2-40B4-BE49-F238E27FC236}">
                <a16:creationId xmlns:a16="http://schemas.microsoft.com/office/drawing/2014/main" id="{8CFCF67B-9177-4B71-94AC-088C36B0ACF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t>对于未知类型的对象，在</a:t>
            </a:r>
            <a:r>
              <a:rPr lang="en-US" altLang="zh-CN"/>
              <a:t>R</a:t>
            </a:r>
            <a:r>
              <a:t>中有</a:t>
            </a:r>
            <a:r>
              <a:rPr lang="en-US" altLang="zh-CN"/>
              <a:t>3</a:t>
            </a:r>
            <a:r>
              <a:t>个函数可以查看对象的类型</a:t>
            </a:r>
            <a:r>
              <a:rPr lang="en-US" altLang="zh-CN"/>
              <a:t>:class</a:t>
            </a:r>
            <a:r>
              <a:t>、</a:t>
            </a:r>
            <a:r>
              <a:rPr lang="en-US" altLang="zh-CN"/>
              <a:t>mode</a:t>
            </a:r>
            <a:r>
              <a:t>、</a:t>
            </a:r>
            <a:r>
              <a:rPr lang="en-US" altLang="zh-CN"/>
              <a:t>typeof</a:t>
            </a:r>
            <a:r>
              <a:t>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BE8001E-9446-4C7C-B9B9-AC33B58567E8}"/>
              </a:ext>
            </a:extLst>
          </p:cNvPr>
          <p:cNvSpPr/>
          <p:nvPr/>
        </p:nvSpPr>
        <p:spPr>
          <a:xfrm>
            <a:off x="623888" y="3141663"/>
            <a:ext cx="11160125" cy="25542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kern="0" dirty="0">
                <a:solidFill>
                  <a:srgbClr val="0000FF"/>
                </a:solidFill>
                <a:latin typeface="Lucida Console" panose="020B0609040504020204" pitchFamily="49" charset="0"/>
                <a:ea typeface="微软雅黑" pitchFamily="34" charset="-122"/>
              </a:rPr>
              <a:t>&gt; </a:t>
            </a:r>
            <a:r>
              <a:rPr lang="en-US" altLang="zh-CN" sz="160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微软雅黑" pitchFamily="34" charset="-122"/>
              </a:rPr>
              <a:t>df</a:t>
            </a:r>
            <a:r>
              <a:rPr lang="en-US" altLang="zh-CN" sz="1600" kern="0" dirty="0">
                <a:solidFill>
                  <a:srgbClr val="0000FF"/>
                </a:solidFill>
                <a:latin typeface="Lucida Console" panose="020B0609040504020204" pitchFamily="49" charset="0"/>
                <a:ea typeface="微软雅黑" pitchFamily="34" charset="-122"/>
              </a:rPr>
              <a:t> &lt;- </a:t>
            </a:r>
            <a:r>
              <a:rPr lang="en-US" altLang="zh-CN" sz="160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微软雅黑" pitchFamily="34" charset="-122"/>
              </a:rPr>
              <a:t>data.frame</a:t>
            </a:r>
            <a:r>
              <a:rPr lang="en-US" altLang="zh-CN" sz="1600" kern="0" dirty="0">
                <a:solidFill>
                  <a:srgbClr val="0000FF"/>
                </a:solidFill>
                <a:latin typeface="Lucida Console" panose="020B0609040504020204" pitchFamily="49" charset="0"/>
                <a:ea typeface="微软雅黑" pitchFamily="34" charset="-122"/>
              </a:rPr>
              <a:t>(c1 = letters[1:3], c2 = 1:3, c3 = c(1, -1, 3.0), </a:t>
            </a:r>
            <a:r>
              <a:rPr lang="en-US" altLang="zh-CN" sz="160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微软雅黑" pitchFamily="34" charset="-122"/>
              </a:rPr>
              <a:t>stringsAsFactors</a:t>
            </a:r>
            <a:r>
              <a:rPr lang="en-US" altLang="zh-CN" sz="1600" kern="0" dirty="0">
                <a:solidFill>
                  <a:srgbClr val="0000FF"/>
                </a:solidFill>
                <a:latin typeface="Lucida Console" panose="020B0609040504020204" pitchFamily="49" charset="0"/>
                <a:ea typeface="微软雅黑" pitchFamily="34" charset="-122"/>
              </a:rPr>
              <a:t> = F)</a:t>
            </a:r>
          </a:p>
          <a:p>
            <a:pPr>
              <a:defRPr/>
            </a:pPr>
            <a:r>
              <a:rPr lang="en-US" altLang="zh-CN" sz="1600" kern="0" dirty="0">
                <a:solidFill>
                  <a:srgbClr val="0000FF"/>
                </a:solidFill>
                <a:latin typeface="Lucida Console" panose="020B0609040504020204" pitchFamily="49" charset="0"/>
                <a:ea typeface="微软雅黑" pitchFamily="34" charset="-122"/>
              </a:rPr>
              <a:t>&gt; </a:t>
            </a:r>
            <a:r>
              <a:rPr lang="en-US" altLang="zh-CN" sz="160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微软雅黑" pitchFamily="34" charset="-122"/>
              </a:rPr>
              <a:t>sapply</a:t>
            </a:r>
            <a:r>
              <a:rPr lang="en-US" altLang="zh-CN" sz="1600" kern="0" dirty="0">
                <a:solidFill>
                  <a:srgbClr val="0000FF"/>
                </a:solidFill>
                <a:latin typeface="Lucida Console" panose="020B0609040504020204" pitchFamily="49" charset="0"/>
                <a:ea typeface="微软雅黑" pitchFamily="34" charset="-122"/>
              </a:rPr>
              <a:t>(</a:t>
            </a:r>
            <a:r>
              <a:rPr lang="en-US" altLang="zh-CN" sz="160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微软雅黑" pitchFamily="34" charset="-122"/>
              </a:rPr>
              <a:t>df</a:t>
            </a:r>
            <a:r>
              <a:rPr lang="en-US" altLang="zh-CN" sz="1600" kern="0" dirty="0">
                <a:solidFill>
                  <a:srgbClr val="0000FF"/>
                </a:solidFill>
                <a:latin typeface="Lucida Console" panose="020B0609040504020204" pitchFamily="49" charset="0"/>
                <a:ea typeface="微软雅黑" pitchFamily="34" charset="-122"/>
              </a:rPr>
              <a:t>, mode)</a:t>
            </a:r>
          </a:p>
          <a:p>
            <a:pPr>
              <a:defRPr/>
            </a:pPr>
            <a:r>
              <a:rPr lang="en-US" altLang="zh-CN" sz="1600" kern="0" dirty="0">
                <a:latin typeface="Lucida Console" panose="020B0609040504020204" pitchFamily="49" charset="0"/>
                <a:ea typeface="微软雅黑" pitchFamily="34" charset="-122"/>
              </a:rPr>
              <a:t>         c1          c2          c3 </a:t>
            </a:r>
          </a:p>
          <a:p>
            <a:pPr>
              <a:defRPr/>
            </a:pPr>
            <a:r>
              <a:rPr lang="en-US" altLang="zh-CN" sz="1600" kern="0" dirty="0">
                <a:latin typeface="Lucida Console" panose="020B0609040504020204" pitchFamily="49" charset="0"/>
                <a:ea typeface="微软雅黑" pitchFamily="34" charset="-122"/>
              </a:rPr>
              <a:t>"character"   "numeric"   "numeric" </a:t>
            </a:r>
          </a:p>
          <a:p>
            <a:pPr>
              <a:defRPr/>
            </a:pPr>
            <a:r>
              <a:rPr lang="en-US" altLang="zh-CN" sz="1600" kern="0" dirty="0">
                <a:solidFill>
                  <a:srgbClr val="0000FF"/>
                </a:solidFill>
                <a:latin typeface="Lucida Console" panose="020B0609040504020204" pitchFamily="49" charset="0"/>
                <a:ea typeface="微软雅黑" pitchFamily="34" charset="-122"/>
              </a:rPr>
              <a:t>&gt; </a:t>
            </a:r>
            <a:r>
              <a:rPr lang="en-US" altLang="zh-CN" sz="160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微软雅黑" pitchFamily="34" charset="-122"/>
              </a:rPr>
              <a:t>sapply</a:t>
            </a:r>
            <a:r>
              <a:rPr lang="en-US" altLang="zh-CN" sz="1600" kern="0" dirty="0">
                <a:solidFill>
                  <a:srgbClr val="0000FF"/>
                </a:solidFill>
                <a:latin typeface="Lucida Console" panose="020B0609040504020204" pitchFamily="49" charset="0"/>
                <a:ea typeface="微软雅黑" pitchFamily="34" charset="-122"/>
              </a:rPr>
              <a:t>(</a:t>
            </a:r>
            <a:r>
              <a:rPr lang="en-US" altLang="zh-CN" sz="160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微软雅黑" pitchFamily="34" charset="-122"/>
              </a:rPr>
              <a:t>df</a:t>
            </a:r>
            <a:r>
              <a:rPr lang="en-US" altLang="zh-CN" sz="1600" kern="0" dirty="0">
                <a:solidFill>
                  <a:srgbClr val="0000FF"/>
                </a:solidFill>
                <a:latin typeface="Lucida Console" panose="020B0609040504020204" pitchFamily="49" charset="0"/>
                <a:ea typeface="微软雅黑" pitchFamily="34" charset="-122"/>
              </a:rPr>
              <a:t>, class) </a:t>
            </a:r>
          </a:p>
          <a:p>
            <a:pPr>
              <a:defRPr/>
            </a:pPr>
            <a:r>
              <a:rPr lang="en-US" altLang="zh-CN" sz="1600" kern="0" dirty="0">
                <a:latin typeface="Lucida Console" panose="020B0609040504020204" pitchFamily="49" charset="0"/>
                <a:ea typeface="微软雅黑" pitchFamily="34" charset="-122"/>
              </a:rPr>
              <a:t>         c1          c2          c3 </a:t>
            </a:r>
          </a:p>
          <a:p>
            <a:pPr>
              <a:defRPr/>
            </a:pPr>
            <a:r>
              <a:rPr lang="en-US" altLang="zh-CN" sz="1600" kern="0" dirty="0">
                <a:latin typeface="Lucida Console" panose="020B0609040504020204" pitchFamily="49" charset="0"/>
                <a:ea typeface="微软雅黑" pitchFamily="34" charset="-122"/>
              </a:rPr>
              <a:t>"character"   "integer"   "numeric" </a:t>
            </a:r>
          </a:p>
          <a:p>
            <a:pPr>
              <a:defRPr/>
            </a:pPr>
            <a:r>
              <a:rPr lang="en-US" altLang="zh-CN" sz="1600" kern="0" dirty="0">
                <a:solidFill>
                  <a:srgbClr val="0000FF"/>
                </a:solidFill>
                <a:latin typeface="Lucida Console" panose="020B0609040504020204" pitchFamily="49" charset="0"/>
                <a:ea typeface="微软雅黑" pitchFamily="34" charset="-122"/>
              </a:rPr>
              <a:t>&gt; </a:t>
            </a:r>
            <a:r>
              <a:rPr lang="en-US" altLang="zh-CN" sz="160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微软雅黑" pitchFamily="34" charset="-122"/>
              </a:rPr>
              <a:t>sapply</a:t>
            </a:r>
            <a:r>
              <a:rPr lang="en-US" altLang="zh-CN" sz="1600" kern="0" dirty="0">
                <a:solidFill>
                  <a:srgbClr val="0000FF"/>
                </a:solidFill>
                <a:latin typeface="Lucida Console" panose="020B0609040504020204" pitchFamily="49" charset="0"/>
                <a:ea typeface="微软雅黑" pitchFamily="34" charset="-122"/>
              </a:rPr>
              <a:t>(</a:t>
            </a:r>
            <a:r>
              <a:rPr lang="en-US" altLang="zh-CN" sz="160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微软雅黑" pitchFamily="34" charset="-122"/>
              </a:rPr>
              <a:t>df</a:t>
            </a:r>
            <a:r>
              <a:rPr lang="en-US" altLang="zh-CN" sz="1600" kern="0" dirty="0">
                <a:solidFill>
                  <a:srgbClr val="0000FF"/>
                </a:solidFill>
                <a:latin typeface="Lucida Console" panose="020B0609040504020204" pitchFamily="49" charset="0"/>
                <a:ea typeface="微软雅黑" pitchFamily="34" charset="-122"/>
              </a:rPr>
              <a:t>, </a:t>
            </a:r>
            <a:r>
              <a:rPr lang="en-US" altLang="zh-CN" sz="160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微软雅黑" pitchFamily="34" charset="-122"/>
              </a:rPr>
              <a:t>typeof</a:t>
            </a:r>
            <a:r>
              <a:rPr lang="en-US" altLang="zh-CN" sz="1600" kern="0" dirty="0">
                <a:solidFill>
                  <a:srgbClr val="0000FF"/>
                </a:solidFill>
                <a:latin typeface="Lucida Console" panose="020B0609040504020204" pitchFamily="49" charset="0"/>
                <a:ea typeface="微软雅黑" pitchFamily="34" charset="-122"/>
              </a:rPr>
              <a:t>)</a:t>
            </a:r>
          </a:p>
          <a:p>
            <a:pPr>
              <a:defRPr/>
            </a:pPr>
            <a:r>
              <a:rPr lang="en-US" altLang="zh-CN" sz="1600" kern="0" dirty="0">
                <a:latin typeface="Lucida Console" panose="020B0609040504020204" pitchFamily="49" charset="0"/>
                <a:ea typeface="微软雅黑" pitchFamily="34" charset="-122"/>
              </a:rPr>
              <a:t>         c1          c2          c3 </a:t>
            </a:r>
          </a:p>
          <a:p>
            <a:pPr>
              <a:defRPr/>
            </a:pPr>
            <a:r>
              <a:rPr lang="en-US" altLang="zh-CN" sz="1600" kern="0" dirty="0">
                <a:latin typeface="Lucida Console" panose="020B0609040504020204" pitchFamily="49" charset="0"/>
                <a:ea typeface="微软雅黑" pitchFamily="34" charset="-122"/>
              </a:rPr>
              <a:t>"character"   "integer"    "double"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内容占位符 1">
            <a:extLst>
              <a:ext uri="{FF2B5EF4-FFF2-40B4-BE49-F238E27FC236}">
                <a16:creationId xmlns:a16="http://schemas.microsoft.com/office/drawing/2014/main" id="{96415221-4957-4CC0-919B-1637E72DE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23950"/>
            <a:ext cx="11107737" cy="4987925"/>
          </a:xfrm>
        </p:spPr>
        <p:txBody>
          <a:bodyPr/>
          <a:lstStyle/>
          <a:p>
            <a:pPr marL="271463" indent="-271463"/>
            <a:r>
              <a:rPr lang="en-US" altLang="zh-CN"/>
              <a:t>R</a:t>
            </a:r>
            <a:r>
              <a:rPr lang="zh-CN" altLang="en-US"/>
              <a:t>中有多种面向关系型数据库管理系统</a:t>
            </a:r>
            <a:r>
              <a:rPr lang="en-US" altLang="zh-CN"/>
              <a:t>(DBMS)</a:t>
            </a:r>
            <a:r>
              <a:rPr lang="zh-CN" altLang="en-US"/>
              <a:t>的接口，包括</a:t>
            </a:r>
            <a:r>
              <a:rPr lang="en-US" altLang="zh-CN"/>
              <a:t>SQL Server</a:t>
            </a:r>
            <a:r>
              <a:rPr lang="zh-CN" altLang="en-US"/>
              <a:t>、</a:t>
            </a:r>
            <a:r>
              <a:rPr lang="en-US" altLang="zh-CN"/>
              <a:t>Access</a:t>
            </a:r>
            <a:r>
              <a:rPr lang="zh-CN" altLang="en-US"/>
              <a:t>、</a:t>
            </a:r>
            <a:r>
              <a:rPr lang="en-US" altLang="zh-CN"/>
              <a:t>MySQL</a:t>
            </a:r>
            <a:r>
              <a:rPr lang="zh-CN" altLang="en-US"/>
              <a:t>、</a:t>
            </a:r>
            <a:r>
              <a:rPr lang="en-US" altLang="zh-CN"/>
              <a:t>Oracle</a:t>
            </a:r>
            <a:r>
              <a:rPr lang="zh-CN" altLang="en-US"/>
              <a:t>、</a:t>
            </a:r>
            <a:r>
              <a:rPr lang="en-US" altLang="zh-CN"/>
              <a:t>DB2</a:t>
            </a:r>
            <a:r>
              <a:rPr lang="zh-CN" altLang="en-US"/>
              <a:t>等。其中一些包通过原生的数据库驱动来提供访问功能，另一些则是通过</a:t>
            </a:r>
            <a:r>
              <a:rPr lang="en-US" altLang="zh-CN"/>
              <a:t>ODBC</a:t>
            </a:r>
            <a:r>
              <a:rPr lang="zh-CN" altLang="en-US"/>
              <a:t>或</a:t>
            </a:r>
            <a:r>
              <a:rPr lang="en-US" altLang="zh-CN"/>
              <a:t>JDBC</a:t>
            </a:r>
            <a:r>
              <a:rPr lang="zh-CN" altLang="en-US"/>
              <a:t>来实现访问的。</a:t>
            </a:r>
          </a:p>
          <a:p>
            <a:pPr marL="271463" indent="-271463"/>
            <a:r>
              <a:rPr lang="zh-CN" altLang="en-US"/>
              <a:t>在</a:t>
            </a:r>
            <a:r>
              <a:rPr lang="en-US" altLang="zh-CN"/>
              <a:t>R</a:t>
            </a:r>
            <a:r>
              <a:rPr lang="zh-CN" altLang="en-US"/>
              <a:t>中通过</a:t>
            </a:r>
            <a:r>
              <a:rPr lang="en-US" altLang="zh-CN"/>
              <a:t>RODBC</a:t>
            </a:r>
            <a:r>
              <a:rPr lang="zh-CN" altLang="en-US"/>
              <a:t>包访问一个数据库也许是最流行的方式。这种方式允许</a:t>
            </a:r>
            <a:r>
              <a:rPr lang="en-US" altLang="zh-CN"/>
              <a:t>R</a:t>
            </a:r>
            <a:r>
              <a:rPr lang="zh-CN" altLang="en-US"/>
              <a:t>连接到任意一种拥有</a:t>
            </a:r>
            <a:r>
              <a:rPr lang="en-US" altLang="zh-CN"/>
              <a:t>ODBC</a:t>
            </a:r>
            <a:r>
              <a:rPr lang="zh-CN" altLang="en-US"/>
              <a:t>驱动的数据库，其实几乎就是市面上的所有数据库。</a:t>
            </a:r>
          </a:p>
          <a:p>
            <a:pPr marL="271463" indent="-271463"/>
            <a:r>
              <a:rPr lang="zh-CN" altLang="en-US"/>
              <a:t>针对选择的数据库安装并配置好驱动：</a:t>
            </a:r>
          </a:p>
          <a:p>
            <a:pPr marL="271463" indent="-271463"/>
            <a:endParaRPr lang="zh-CN" altLang="en-US"/>
          </a:p>
        </p:txBody>
      </p:sp>
      <p:sp>
        <p:nvSpPr>
          <p:cNvPr id="62467" name="标题 1">
            <a:extLst>
              <a:ext uri="{FF2B5EF4-FFF2-40B4-BE49-F238E27FC236}">
                <a16:creationId xmlns:a16="http://schemas.microsoft.com/office/drawing/2014/main" id="{522D2E30-6B16-43C4-8583-E493D8819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kumimoji="0" lang="zh-CN" altLang="en-US">
                <a:latin typeface="微软雅黑" panose="020B0503020204020204" pitchFamily="34" charset="-122"/>
              </a:rPr>
              <a:t>访问数据库管理系统</a:t>
            </a:r>
            <a:endParaRPr kumimoji="0" lang="zh-CN" altLang="en-US"/>
          </a:p>
        </p:txBody>
      </p:sp>
      <p:pic>
        <p:nvPicPr>
          <p:cNvPr id="55299" name="Picture 2">
            <a:extLst>
              <a:ext uri="{FF2B5EF4-FFF2-40B4-BE49-F238E27FC236}">
                <a16:creationId xmlns:a16="http://schemas.microsoft.com/office/drawing/2014/main" id="{0C7DBE49-7E28-4BC8-9E47-55DBBEACC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11900" y="2900363"/>
            <a:ext cx="3240088" cy="3446462"/>
          </a:xfrm>
          <a:prstGeom prst="rect">
            <a:avLst/>
          </a:prstGeom>
          <a:noFill/>
          <a:ln>
            <a:noFill/>
          </a:ln>
          <a:effectLst>
            <a:outerShdw blurRad="63500" dist="17961" dir="2700000" algn="ctr" rotWithShape="0">
              <a:srgbClr val="006E99">
                <a:alpha val="7499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>
            <a:extLst>
              <a:ext uri="{FF2B5EF4-FFF2-40B4-BE49-F238E27FC236}">
                <a16:creationId xmlns:a16="http://schemas.microsoft.com/office/drawing/2014/main" id="{3111B668-0E28-4D97-B57F-A000369F9B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kumimoji="0" lang="en-US" altLang="zh-CN">
                <a:ea typeface="宋体" panose="02010600030101010101" pitchFamily="2" charset="-122"/>
              </a:rPr>
              <a:t>RODBC</a:t>
            </a:r>
            <a:r>
              <a:rPr kumimoji="0" lang="zh-CN" altLang="en-US">
                <a:ea typeface="宋体" panose="02010600030101010101" pitchFamily="2" charset="-122"/>
              </a:rPr>
              <a:t>包中的主要函数</a:t>
            </a:r>
          </a:p>
        </p:txBody>
      </p:sp>
      <p:sp>
        <p:nvSpPr>
          <p:cNvPr id="63491" name="内容占位符 5">
            <a:extLst>
              <a:ext uri="{FF2B5EF4-FFF2-40B4-BE49-F238E27FC236}">
                <a16:creationId xmlns:a16="http://schemas.microsoft.com/office/drawing/2014/main" id="{A83C35B2-0ACB-46BB-84B3-C10EBEF03CB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rPr lang="en-US" altLang="zh-CN"/>
              <a:t>RODBC</a:t>
            </a:r>
            <a:r>
              <a:t>包是扩展包，可以通过命令</a:t>
            </a:r>
            <a:r>
              <a:rPr lang="en-US" altLang="zh-CN"/>
              <a:t>install.packages(“RODBC”)</a:t>
            </a:r>
            <a:r>
              <a:t>来安装它。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D31E50B-19FF-48E4-9CB0-3F90A14924D7}"/>
              </a:ext>
            </a:extLst>
          </p:cNvPr>
          <p:cNvGraphicFramePr>
            <a:graphicFrameLocks noGrp="1"/>
          </p:cNvGraphicFramePr>
          <p:nvPr/>
        </p:nvGraphicFramePr>
        <p:xfrm>
          <a:off x="1428750" y="1916113"/>
          <a:ext cx="8624888" cy="28448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944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20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函数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3" marR="91453" marT="46436" marB="46436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描述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3" marR="91453" marT="46436" marB="4643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0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odbcConnect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dsn,uid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=“”,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pwd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=“”)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3" marR="91453" marT="46436" marB="46436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建立一个到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ODBC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数据库的连接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3" marR="91453" marT="46436" marB="46436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0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sqlFetch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channel,sqltable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3" marR="91453" marT="46436" marB="46436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读取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ODBC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数据库中的某个表到一个数据框中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3" marR="91453" marT="46436" marB="46436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0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sqlQuery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channel,query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3" marR="91453" marT="46436" marB="46436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想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ODBC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数据库提交一个查询并返回结果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3" marR="91453" marT="46436" marB="46436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5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sqlSave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(channel, 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mydf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tablename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= 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sqltable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, append = FALSE)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3" marR="91453" marT="46436" marB="46436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将数据框写入或更新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(append=TRUE)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到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ODBC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数据库的某个表中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3" marR="91453" marT="46436" marB="46436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20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sqlDrop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channel,sqltable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3" marR="91453" marT="46436" marB="46436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删除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ODBC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数据库中的某个表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3" marR="91453" marT="46436" marB="46436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0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close(channel)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3" marR="91453" marT="46436" marB="46436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关闭连接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3" marR="91453" marT="46436" marB="46436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内容占位符 4">
            <a:extLst>
              <a:ext uri="{FF2B5EF4-FFF2-40B4-BE49-F238E27FC236}">
                <a16:creationId xmlns:a16="http://schemas.microsoft.com/office/drawing/2014/main" id="{1095BCDD-5B6C-4D35-B5DF-13BA8055C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23950"/>
            <a:ext cx="11107737" cy="4987925"/>
          </a:xfrm>
        </p:spPr>
        <p:txBody>
          <a:bodyPr/>
          <a:lstStyle/>
          <a:p>
            <a:pPr marL="271463" indent="-271463"/>
            <a:r>
              <a:rPr lang="zh-CN" altLang="en-US"/>
              <a:t>首先加载</a:t>
            </a:r>
            <a:r>
              <a:rPr lang="en-US" altLang="zh-CN"/>
              <a:t>RODBC</a:t>
            </a:r>
            <a:r>
              <a:rPr lang="zh-CN" altLang="en-US"/>
              <a:t>包，并通过一个已经配置好的数据库</a:t>
            </a:r>
            <a:r>
              <a:rPr lang="en-US" altLang="zh-CN"/>
              <a:t>(ids_user_action)</a:t>
            </a:r>
            <a:r>
              <a:rPr lang="zh-CN" altLang="en-US"/>
              <a:t>和用户名</a:t>
            </a:r>
            <a:r>
              <a:rPr lang="en-US" altLang="zh-CN"/>
              <a:t>(Daniel.xie)</a:t>
            </a:r>
            <a:r>
              <a:rPr lang="zh-CN" altLang="en-US"/>
              <a:t>以及密码</a:t>
            </a:r>
            <a:r>
              <a:rPr lang="en-US" altLang="zh-CN"/>
              <a:t>(xie@iedlan)</a:t>
            </a:r>
            <a:r>
              <a:rPr lang="zh-CN" altLang="en-US"/>
              <a:t>打开一个数据库的连接。</a:t>
            </a:r>
          </a:p>
          <a:p>
            <a:pPr marL="271463" indent="-271463"/>
            <a:endParaRPr lang="zh-CN" altLang="en-US"/>
          </a:p>
        </p:txBody>
      </p:sp>
      <p:sp>
        <p:nvSpPr>
          <p:cNvPr id="64515" name="标题 1">
            <a:extLst>
              <a:ext uri="{FF2B5EF4-FFF2-40B4-BE49-F238E27FC236}">
                <a16:creationId xmlns:a16="http://schemas.microsoft.com/office/drawing/2014/main" id="{BC3DAB34-8F56-43FA-8138-5D1C92902F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kumimoji="0" lang="zh-CN" altLang="en-US">
                <a:latin typeface="微软雅黑" panose="020B0503020204020204" pitchFamily="34" charset="-122"/>
              </a:rPr>
              <a:t>案例演示：连接</a:t>
            </a:r>
            <a:r>
              <a:rPr kumimoji="0" lang="en-US" altLang="zh-CN">
                <a:latin typeface="微软雅黑" panose="020B0503020204020204" pitchFamily="34" charset="-122"/>
              </a:rPr>
              <a:t>mysql</a:t>
            </a:r>
            <a:r>
              <a:rPr kumimoji="0" lang="zh-CN" altLang="en-US">
                <a:latin typeface="微软雅黑" panose="020B0503020204020204" pitchFamily="34" charset="-122"/>
              </a:rPr>
              <a:t>数据库</a:t>
            </a:r>
            <a:endParaRPr kumimoji="0" lang="zh-CN" altLang="en-US"/>
          </a:p>
        </p:txBody>
      </p:sp>
      <p:pic>
        <p:nvPicPr>
          <p:cNvPr id="57347" name="Picture 2">
            <a:extLst>
              <a:ext uri="{FF2B5EF4-FFF2-40B4-BE49-F238E27FC236}">
                <a16:creationId xmlns:a16="http://schemas.microsoft.com/office/drawing/2014/main" id="{5ADBB669-C53A-47A4-8067-D7EE5108F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4375" y="2420938"/>
            <a:ext cx="7985125" cy="3232150"/>
          </a:xfrm>
          <a:prstGeom prst="rect">
            <a:avLst/>
          </a:prstGeom>
          <a:noFill/>
          <a:ln>
            <a:noFill/>
          </a:ln>
          <a:effectLst>
            <a:outerShdw blurRad="63500" dist="17961" dir="2700000" algn="ctr" rotWithShape="0">
              <a:srgbClr val="006E99">
                <a:alpha val="7499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内容占位符 1">
            <a:extLst>
              <a:ext uri="{FF2B5EF4-FFF2-40B4-BE49-F238E27FC236}">
                <a16:creationId xmlns:a16="http://schemas.microsoft.com/office/drawing/2014/main" id="{F6BF32B4-C23F-4C27-AFCF-DEFDF081E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23950"/>
            <a:ext cx="11107737" cy="4987925"/>
          </a:xfrm>
        </p:spPr>
        <p:txBody>
          <a:bodyPr/>
          <a:lstStyle/>
          <a:p>
            <a:pPr marL="271463" indent="-271463"/>
            <a:r>
              <a:rPr lang="zh-CN" altLang="en-US"/>
              <a:t>利用</a:t>
            </a:r>
            <a:r>
              <a:rPr lang="en-US" altLang="zh-CN"/>
              <a:t>sqlFetch</a:t>
            </a:r>
            <a:r>
              <a:rPr lang="zh-CN" altLang="en-US"/>
              <a:t>命令读取</a:t>
            </a:r>
            <a:r>
              <a:rPr lang="en-US" altLang="zh-CN"/>
              <a:t>Mysql</a:t>
            </a:r>
            <a:r>
              <a:rPr lang="zh-CN" altLang="en-US"/>
              <a:t>数据库中的</a:t>
            </a:r>
            <a:r>
              <a:rPr lang="en-US" altLang="zh-CN"/>
              <a:t>channels_categories</a:t>
            </a:r>
            <a:r>
              <a:rPr lang="zh-CN" altLang="en-US"/>
              <a:t>表</a:t>
            </a:r>
          </a:p>
          <a:p>
            <a:pPr marL="271463" indent="-271463"/>
            <a:endParaRPr lang="zh-CN" altLang="en-US"/>
          </a:p>
          <a:p>
            <a:pPr marL="271463" indent="-271463"/>
            <a:endParaRPr lang="zh-CN" altLang="en-US"/>
          </a:p>
          <a:p>
            <a:pPr marL="271463" indent="-271463"/>
            <a:endParaRPr lang="zh-CN" altLang="en-US"/>
          </a:p>
          <a:p>
            <a:pPr marL="271463" indent="-271463"/>
            <a:endParaRPr lang="zh-CN" altLang="en-US"/>
          </a:p>
          <a:p>
            <a:pPr marL="271463" indent="-271463"/>
            <a:endParaRPr lang="zh-CN" altLang="en-US"/>
          </a:p>
        </p:txBody>
      </p:sp>
      <p:sp>
        <p:nvSpPr>
          <p:cNvPr id="65539" name="标题 1">
            <a:extLst>
              <a:ext uri="{FF2B5EF4-FFF2-40B4-BE49-F238E27FC236}">
                <a16:creationId xmlns:a16="http://schemas.microsoft.com/office/drawing/2014/main" id="{6E63D610-701B-450A-80A9-5AC14112F7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kumimoji="0" lang="zh-CN" altLang="en-US">
                <a:latin typeface="微软雅黑" panose="020B0503020204020204" pitchFamily="34" charset="-122"/>
              </a:rPr>
              <a:t>案例演示：读取</a:t>
            </a:r>
            <a:r>
              <a:rPr kumimoji="0" lang="en-US" altLang="zh-CN">
                <a:latin typeface="微软雅黑" panose="020B0503020204020204" pitchFamily="34" charset="-122"/>
              </a:rPr>
              <a:t>mysql</a:t>
            </a:r>
            <a:r>
              <a:rPr kumimoji="0" lang="zh-CN" altLang="en-US">
                <a:latin typeface="微软雅黑" panose="020B0503020204020204" pitchFamily="34" charset="-122"/>
              </a:rPr>
              <a:t>中的某个表</a:t>
            </a:r>
            <a:endParaRPr kumimoji="0" lang="zh-CN" altLang="en-US"/>
          </a:p>
        </p:txBody>
      </p:sp>
      <p:pic>
        <p:nvPicPr>
          <p:cNvPr id="58371" name="Picture 2">
            <a:extLst>
              <a:ext uri="{FF2B5EF4-FFF2-40B4-BE49-F238E27FC236}">
                <a16:creationId xmlns:a16="http://schemas.microsoft.com/office/drawing/2014/main" id="{9A5D399B-B8BD-41FB-9C60-C8DA67617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1500" y="1790700"/>
            <a:ext cx="8270875" cy="3668713"/>
          </a:xfrm>
          <a:prstGeom prst="rect">
            <a:avLst/>
          </a:prstGeom>
          <a:noFill/>
          <a:ln>
            <a:noFill/>
          </a:ln>
          <a:effectLst>
            <a:outerShdw blurRad="63500" dist="17961" dir="2700000" algn="ctr" rotWithShape="0">
              <a:srgbClr val="006E99">
                <a:alpha val="7499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内容占位符 1">
            <a:extLst>
              <a:ext uri="{FF2B5EF4-FFF2-40B4-BE49-F238E27FC236}">
                <a16:creationId xmlns:a16="http://schemas.microsoft.com/office/drawing/2014/main" id="{FD57B055-D445-4506-9F36-F6572BC54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23950"/>
            <a:ext cx="11107737" cy="4987925"/>
          </a:xfrm>
        </p:spPr>
        <p:txBody>
          <a:bodyPr/>
          <a:lstStyle/>
          <a:p>
            <a:pPr marL="271463" indent="-271463"/>
            <a:r>
              <a:rPr kumimoji="0" lang="zh-CN" altLang="en-US"/>
              <a:t>利用</a:t>
            </a:r>
            <a:r>
              <a:rPr kumimoji="0" lang="en-US" altLang="zh-CN"/>
              <a:t>sqlQuery</a:t>
            </a:r>
            <a:r>
              <a:rPr kumimoji="0" lang="zh-CN" altLang="en-US"/>
              <a:t>命令向</a:t>
            </a:r>
            <a:r>
              <a:rPr kumimoji="0" lang="en-US" altLang="zh-CN"/>
              <a:t>mysql</a:t>
            </a:r>
            <a:r>
              <a:rPr kumimoji="0" lang="zh-CN" altLang="en-US"/>
              <a:t>数据库提交一个查询并返回结果</a:t>
            </a:r>
          </a:p>
          <a:p>
            <a:pPr marL="271463" indent="-271463"/>
            <a:endParaRPr lang="zh-CN" altLang="en-US"/>
          </a:p>
        </p:txBody>
      </p:sp>
      <p:sp>
        <p:nvSpPr>
          <p:cNvPr id="66563" name="标题 1">
            <a:extLst>
              <a:ext uri="{FF2B5EF4-FFF2-40B4-BE49-F238E27FC236}">
                <a16:creationId xmlns:a16="http://schemas.microsoft.com/office/drawing/2014/main" id="{0D58F97F-831C-4252-9285-F65D5D8C91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kumimoji="0" lang="zh-CN" altLang="en-US">
                <a:latin typeface="微软雅黑" panose="020B0503020204020204" pitchFamily="34" charset="-122"/>
              </a:rPr>
              <a:t>案例演示：向</a:t>
            </a:r>
            <a:r>
              <a:rPr kumimoji="0" lang="en-US" altLang="zh-CN">
                <a:latin typeface="微软雅黑" panose="020B0503020204020204" pitchFamily="34" charset="-122"/>
              </a:rPr>
              <a:t>mysql</a:t>
            </a:r>
            <a:r>
              <a:rPr kumimoji="0" lang="zh-CN" altLang="en-US">
                <a:latin typeface="微软雅黑" panose="020B0503020204020204" pitchFamily="34" charset="-122"/>
              </a:rPr>
              <a:t>数据库提交一个查询并返回结果</a:t>
            </a:r>
            <a:endParaRPr kumimoji="0" lang="zh-CN" altLang="en-US"/>
          </a:p>
        </p:txBody>
      </p:sp>
      <p:pic>
        <p:nvPicPr>
          <p:cNvPr id="59395" name="Picture 2">
            <a:extLst>
              <a:ext uri="{FF2B5EF4-FFF2-40B4-BE49-F238E27FC236}">
                <a16:creationId xmlns:a16="http://schemas.microsoft.com/office/drawing/2014/main" id="{F9ADE317-552A-48B4-B82A-693C3BA0F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8000" y="2109788"/>
            <a:ext cx="7927975" cy="3097212"/>
          </a:xfrm>
          <a:prstGeom prst="rect">
            <a:avLst/>
          </a:prstGeom>
          <a:noFill/>
          <a:ln>
            <a:noFill/>
          </a:ln>
          <a:effectLst>
            <a:outerShdw blurRad="63500" dist="17961" dir="2700000" algn="ctr" rotWithShape="0">
              <a:srgbClr val="006E99">
                <a:alpha val="7499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6A9BA-27C9-42D2-AEE4-C46A22D4B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754188"/>
            <a:ext cx="11107737" cy="437038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b="1" dirty="0" err="1"/>
              <a:t>quantmod</a:t>
            </a:r>
            <a:r>
              <a:rPr lang="zh-CN" altLang="en-US" b="1" dirty="0"/>
              <a:t>包</a:t>
            </a:r>
          </a:p>
          <a:p>
            <a:pPr>
              <a:defRPr/>
            </a:pPr>
            <a:r>
              <a:rPr lang="en-US" altLang="zh-CN" dirty="0" err="1"/>
              <a:t>quantmod</a:t>
            </a:r>
            <a:r>
              <a:rPr lang="zh-CN" altLang="en-US" dirty="0"/>
              <a:t>包是</a:t>
            </a:r>
            <a:r>
              <a:rPr lang="en-US" altLang="zh-CN" dirty="0"/>
              <a:t>R</a:t>
            </a:r>
            <a:r>
              <a:rPr lang="zh-CN" altLang="en-US" dirty="0"/>
              <a:t>平台用于金融建模的扩展包主要功能有：从多个数据源获取历史数据、绘制金融数据图表、在金融数据图表中添加技术指标、计算不同时间尺度的收益率、金融时间序列分析、金融模型拟合与计算等等。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b="1" dirty="0"/>
              <a:t>XML</a:t>
            </a:r>
            <a:r>
              <a:rPr lang="zh-CN" altLang="en-US" b="1" dirty="0"/>
              <a:t>包</a:t>
            </a:r>
          </a:p>
          <a:p>
            <a:pPr>
              <a:defRPr/>
            </a:pPr>
            <a:r>
              <a:rPr lang="en-US" altLang="zh-CN" dirty="0"/>
              <a:t>XML</a:t>
            </a:r>
            <a:r>
              <a:rPr lang="zh-CN" altLang="en-US" dirty="0"/>
              <a:t>包包含了一些抓取网络数据的常用函数。对于网络数据，最简单的形式是网络上的表格数据，这种数据通过复制黏贴可以直接粘贴到</a:t>
            </a:r>
            <a:r>
              <a:rPr lang="en-US" altLang="zh-CN" dirty="0"/>
              <a:t>Excel</a:t>
            </a:r>
            <a:r>
              <a:rPr lang="zh-CN" altLang="en-US" dirty="0"/>
              <a:t>中。在</a:t>
            </a:r>
            <a:r>
              <a:rPr lang="en-US" altLang="zh-CN" dirty="0"/>
              <a:t>R</a:t>
            </a:r>
            <a:r>
              <a:rPr lang="zh-CN" altLang="en-US" dirty="0"/>
              <a:t>中我们也可以很容易将其直接抓取成数据框。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b="1" dirty="0" err="1"/>
              <a:t>RCurl</a:t>
            </a:r>
            <a:r>
              <a:rPr lang="zh-CN" altLang="en-US" b="1" dirty="0"/>
              <a:t>包</a:t>
            </a:r>
          </a:p>
          <a:p>
            <a:pPr>
              <a:defRPr/>
            </a:pPr>
            <a:r>
              <a:rPr lang="en-US" altLang="zh-CN" dirty="0" err="1"/>
              <a:t>RCurl</a:t>
            </a:r>
            <a:r>
              <a:rPr lang="zh-CN" altLang="en-US" dirty="0"/>
              <a:t>提供了由</a:t>
            </a:r>
            <a:r>
              <a:rPr lang="en-US" altLang="zh-CN" dirty="0"/>
              <a:t>R</a:t>
            </a:r>
            <a:r>
              <a:rPr lang="zh-CN" altLang="en-US" dirty="0"/>
              <a:t>到</a:t>
            </a:r>
            <a:r>
              <a:rPr lang="en-US" altLang="zh-CN" dirty="0" err="1"/>
              <a:t>libcurl</a:t>
            </a:r>
            <a:r>
              <a:rPr lang="zh-CN" altLang="en-US" dirty="0"/>
              <a:t>库的接口，从而实现</a:t>
            </a:r>
            <a:r>
              <a:rPr lang="en-US" altLang="zh-CN" dirty="0"/>
              <a:t>HTTP</a:t>
            </a:r>
            <a:r>
              <a:rPr lang="zh-CN" altLang="en-US" dirty="0"/>
              <a:t>的一些功能。例如，从服务器下载文件、保持连接、上传文件、采用二进制格式读取、句柄重定向、密码认证等等。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67587" name="标题 1">
            <a:extLst>
              <a:ext uri="{FF2B5EF4-FFF2-40B4-BE49-F238E27FC236}">
                <a16:creationId xmlns:a16="http://schemas.microsoft.com/office/drawing/2014/main" id="{D3AF9C83-7453-4427-A8EB-A51AD81C8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kumimoji="0" lang="zh-CN" altLang="en-US"/>
              <a:t>读取网络数据</a:t>
            </a:r>
          </a:p>
        </p:txBody>
      </p:sp>
      <p:sp>
        <p:nvSpPr>
          <p:cNvPr id="67588" name="内容占位符 5">
            <a:extLst>
              <a:ext uri="{FF2B5EF4-FFF2-40B4-BE49-F238E27FC236}">
                <a16:creationId xmlns:a16="http://schemas.microsoft.com/office/drawing/2014/main" id="{EA350992-2FFD-4298-912F-DFE446473F9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t>网络数据正在逐渐增多。</a:t>
            </a:r>
            <a:r>
              <a:rPr lang="en-US" altLang="zh-CN"/>
              <a:t>R</a:t>
            </a:r>
            <a:r>
              <a:t>中有若干用于抓取网络数据的包。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内容占位符 1">
            <a:extLst>
              <a:ext uri="{FF2B5EF4-FFF2-40B4-BE49-F238E27FC236}">
                <a16:creationId xmlns:a16="http://schemas.microsoft.com/office/drawing/2014/main" id="{0B1E16DA-6096-4866-8391-31D7FC00A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38238"/>
            <a:ext cx="11107737" cy="4973637"/>
          </a:xfrm>
        </p:spPr>
        <p:txBody>
          <a:bodyPr/>
          <a:lstStyle/>
          <a:p>
            <a:pPr marL="271463" indent="-271463"/>
            <a:r>
              <a:rPr lang="en-US" altLang="zh-CN"/>
              <a:t>XML</a:t>
            </a:r>
            <a:r>
              <a:rPr lang="zh-CN" altLang="en-US"/>
              <a:t>包包含了一些抓取网络数据的常用函数（缺点：</a:t>
            </a:r>
            <a:r>
              <a:rPr lang="en-US" altLang="zh-CN"/>
              <a:t>windows</a:t>
            </a:r>
            <a:r>
              <a:rPr lang="zh-CN" altLang="en-US"/>
              <a:t>下对中文的支持不理想）。</a:t>
            </a:r>
          </a:p>
          <a:p>
            <a:pPr lvl="1">
              <a:lnSpc>
                <a:spcPct val="14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kumimoji="0" lang="en-US" altLang="zh-CN" sz="1800">
                <a:latin typeface="Lucida Console" panose="020B0609040504020204" pitchFamily="49" charset="0"/>
              </a:rPr>
              <a:t>library(XML)</a:t>
            </a:r>
          </a:p>
          <a:p>
            <a:pPr lvl="1">
              <a:lnSpc>
                <a:spcPct val="14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kumimoji="0" lang="en-US" altLang="zh-CN" sz="1800">
                <a:latin typeface="Lucida Console" panose="020B0609040504020204" pitchFamily="49" charset="0"/>
              </a:rPr>
              <a:t>strurl &lt;- 'http://sports.163.com/zc/'</a:t>
            </a:r>
          </a:p>
          <a:p>
            <a:pPr lvl="1">
              <a:lnSpc>
                <a:spcPct val="14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kumimoji="0" lang="en-US" altLang="zh-CN" sz="1800">
                <a:latin typeface="Lucida Console" panose="020B0609040504020204" pitchFamily="49" charset="0"/>
              </a:rPr>
              <a:t>tables &lt;- readHTMLTable(strurl,header = FALSE,stringsAsFactors = FALSE)</a:t>
            </a:r>
          </a:p>
          <a:p>
            <a:pPr marL="271463" indent="-271463"/>
            <a:endParaRPr lang="zh-CN" altLang="en-US"/>
          </a:p>
        </p:txBody>
      </p:sp>
      <p:sp>
        <p:nvSpPr>
          <p:cNvPr id="68611" name="标题 1">
            <a:extLst>
              <a:ext uri="{FF2B5EF4-FFF2-40B4-BE49-F238E27FC236}">
                <a16:creationId xmlns:a16="http://schemas.microsoft.com/office/drawing/2014/main" id="{D8265C2E-1958-4CE0-9CB0-6095400D9E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kumimoji="0"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XML</a:t>
            </a:r>
            <a:r>
              <a:rPr kumimoji="0" lang="zh-CN" altLang="en-US">
                <a:latin typeface="微软雅黑" panose="020B0503020204020204" pitchFamily="34" charset="-122"/>
              </a:rPr>
              <a:t>包举例</a:t>
            </a:r>
            <a:endParaRPr kumimoji="0" lang="zh-CN" altLang="en-US"/>
          </a:p>
        </p:txBody>
      </p:sp>
      <p:pic>
        <p:nvPicPr>
          <p:cNvPr id="68612" name="Picture 2">
            <a:extLst>
              <a:ext uri="{FF2B5EF4-FFF2-40B4-BE49-F238E27FC236}">
                <a16:creationId xmlns:a16="http://schemas.microsoft.com/office/drawing/2014/main" id="{F3FEC322-530F-4202-9174-5F9055337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76625"/>
            <a:ext cx="4449763" cy="250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4" name="Picture 3">
            <a:extLst>
              <a:ext uri="{FF2B5EF4-FFF2-40B4-BE49-F238E27FC236}">
                <a16:creationId xmlns:a16="http://schemas.microsoft.com/office/drawing/2014/main" id="{A532BD25-F0AD-4DAB-B680-B8DE7DFCF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063" y="3155950"/>
            <a:ext cx="27686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867781-35EA-4853-9F07-78BED7438E2F}"/>
              </a:ext>
            </a:extLst>
          </p:cNvPr>
          <p:cNvSpPr/>
          <p:nvPr/>
        </p:nvSpPr>
        <p:spPr>
          <a:xfrm>
            <a:off x="2566988" y="5445125"/>
            <a:ext cx="3482975" cy="5413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38" tIns="50768" rIns="101538" bIns="50768" anchor="ctr"/>
          <a:lstStyle>
            <a:lvl1pPr defTabSz="1014413">
              <a:defRPr kumimoji="1" sz="9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014413">
              <a:defRPr kumimoji="1" sz="9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014413">
              <a:defRPr kumimoji="1" sz="9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014413">
              <a:defRPr kumimoji="1" sz="9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014413">
              <a:defRPr kumimoji="1" sz="9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144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9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144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9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144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9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144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9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defRPr/>
            </a:pPr>
            <a:r>
              <a:rPr kumimoji="0" lang="zh-CN" alt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抓取了</a:t>
            </a:r>
            <a:r>
              <a:rPr kumimoji="0" lang="en-US" altLang="zh-CN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kumimoji="0" lang="zh-CN" alt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个表格，但是很不幸，中文出现乱码</a:t>
            </a:r>
          </a:p>
        </p:txBody>
      </p:sp>
      <p:pic>
        <p:nvPicPr>
          <p:cNvPr id="71686" name="Picture 4">
            <a:extLst>
              <a:ext uri="{FF2B5EF4-FFF2-40B4-BE49-F238E27FC236}">
                <a16:creationId xmlns:a16="http://schemas.microsoft.com/office/drawing/2014/main" id="{D2E0AACD-28A6-4F8F-B204-A35DE36F0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00" y="5140325"/>
            <a:ext cx="814388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内容占位符 1">
            <a:extLst>
              <a:ext uri="{FF2B5EF4-FFF2-40B4-BE49-F238E27FC236}">
                <a16:creationId xmlns:a16="http://schemas.microsoft.com/office/drawing/2014/main" id="{F94FE1F1-6024-4DD7-9D0A-23EAA5922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23950"/>
            <a:ext cx="11107737" cy="4987925"/>
          </a:xfrm>
        </p:spPr>
        <p:txBody>
          <a:bodyPr/>
          <a:lstStyle/>
          <a:p>
            <a:pPr marL="271463" indent="-271463"/>
            <a:r>
              <a:rPr lang="zh-CN" altLang="en-US"/>
              <a:t>对于爬下来的中文来说，出现了乱码，这是我们不希望看到的，一个简单地办法就是将文件写入一个</a:t>
            </a:r>
            <a:r>
              <a:rPr lang="en-US" altLang="zh-CN"/>
              <a:t>txt</a:t>
            </a:r>
            <a:r>
              <a:rPr lang="zh-CN" altLang="en-US"/>
              <a:t>文件，再重新读取出来。</a:t>
            </a:r>
          </a:p>
          <a:p>
            <a:pPr marL="271463" indent="-271463"/>
            <a:r>
              <a:rPr lang="zh-CN" altLang="en-US"/>
              <a:t>如：转换第一个表格代码如下。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800">
                <a:latin typeface="Lucida Console" panose="020B0609040504020204" pitchFamily="49" charset="0"/>
              </a:rPr>
              <a:t>table_sub &lt;- tables[[1]]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800">
                <a:latin typeface="Lucida Console" panose="020B0609040504020204" pitchFamily="49" charset="0"/>
              </a:rPr>
              <a:t>write.table(table_sub,"table_sub.txt",row.names=F)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800">
                <a:latin typeface="Lucida Console" panose="020B0609040504020204" pitchFamily="49" charset="0"/>
              </a:rPr>
              <a:t>read.table("table_sub.txt",encoding = 'UTF-8',header = T)</a:t>
            </a:r>
          </a:p>
          <a:p>
            <a:pPr marL="271463" indent="-271463"/>
            <a:endParaRPr lang="zh-CN" altLang="en-US"/>
          </a:p>
        </p:txBody>
      </p:sp>
      <p:sp>
        <p:nvSpPr>
          <p:cNvPr id="69635" name="标题 1">
            <a:extLst>
              <a:ext uri="{FF2B5EF4-FFF2-40B4-BE49-F238E27FC236}">
                <a16:creationId xmlns:a16="http://schemas.microsoft.com/office/drawing/2014/main" id="{5E5BA13A-BF3A-4AC5-B745-910A0617A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kumimoji="0"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XML</a:t>
            </a:r>
            <a:r>
              <a:rPr kumimoji="0" lang="zh-CN" altLang="en-US">
                <a:latin typeface="微软雅黑" panose="020B0503020204020204" pitchFamily="34" charset="-122"/>
              </a:rPr>
              <a:t>举例</a:t>
            </a:r>
            <a:endParaRPr kumimoji="0" lang="zh-CN" altLang="en-US"/>
          </a:p>
        </p:txBody>
      </p:sp>
      <p:pic>
        <p:nvPicPr>
          <p:cNvPr id="69636" name="Picture 2">
            <a:extLst>
              <a:ext uri="{FF2B5EF4-FFF2-40B4-BE49-F238E27FC236}">
                <a16:creationId xmlns:a16="http://schemas.microsoft.com/office/drawing/2014/main" id="{83D67E8D-0942-4E8F-9C77-53B3B037F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425" y="3738563"/>
            <a:ext cx="2651125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>
            <a:extLst>
              <a:ext uri="{FF2B5EF4-FFF2-40B4-BE49-F238E27FC236}">
                <a16:creationId xmlns:a16="http://schemas.microsoft.com/office/drawing/2014/main" id="{4F531E5E-2B7E-4B8D-AD61-08A6D0B955B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24000" y="-319088"/>
            <a:ext cx="184150" cy="2397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C659A008-A957-425F-96E5-77038C087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392113"/>
            <a:ext cx="18415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033938A-46C2-488B-BB89-E0AB2DD86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195" y="5661864"/>
            <a:ext cx="3475936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n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kumimoji="0"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相关的实训、课程视频等资源：</a:t>
            </a:r>
            <a:endParaRPr kumimoji="0"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kumimoji="0"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https://edu.tipdm.org</a:t>
            </a:r>
            <a:endParaRPr kumimoji="0" lang="en-US" altLang="zh-CN" sz="18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7D314D-FE40-4325-BABC-48E605E8F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325" y="5661864"/>
            <a:ext cx="4606541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n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kumimoji="0"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相关的培训动态：</a:t>
            </a:r>
            <a:endParaRPr kumimoji="0"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kumimoji="0"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http://www.tipdm.com/pxdt/index.jhtml</a:t>
            </a:r>
            <a:endParaRPr kumimoji="0"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C3B71A4F-3B21-4ABF-8C3C-3AA606B7E17F}"/>
              </a:ext>
            </a:extLst>
          </p:cNvPr>
          <p:cNvCxnSpPr>
            <a:cxnSpLocks/>
          </p:cNvCxnSpPr>
          <p:nvPr/>
        </p:nvCxnSpPr>
        <p:spPr>
          <a:xfrm>
            <a:off x="3265488" y="1830388"/>
            <a:ext cx="4762" cy="33258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654FFABF-7D05-43B4-A5E9-A633544199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538" y="3443288"/>
            <a:ext cx="66055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6E552D73-4592-4074-AEBA-3BD2BBFF0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21343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6C95A029-0F93-45BE-BAA4-76EA285BD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3091272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8" name="标题 3">
            <a:extLst>
              <a:ext uri="{FF2B5EF4-FFF2-40B4-BE49-F238E27FC236}">
                <a16:creationId xmlns:a16="http://schemas.microsoft.com/office/drawing/2014/main" id="{2907CB33-0065-4FA1-A156-ED8774CDC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B0B5470D-5392-4E15-859C-CDF148F04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20623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背景与挖掘目标</a:t>
            </a: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BB4E5AAE-23E7-4AC8-9BC0-59C0B5622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109272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1" name="AutoShape 17">
            <a:extLst>
              <a:ext uri="{FF2B5EF4-FFF2-40B4-BE49-F238E27FC236}">
                <a16:creationId xmlns:a16="http://schemas.microsoft.com/office/drawing/2014/main" id="{CF28F3AF-22BF-4F52-867C-51A243354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41434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数据文件的读写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259BF5F0-2DE1-43C6-A9FA-D49216A39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41614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>
            <a:extLst>
              <a:ext uri="{FF2B5EF4-FFF2-40B4-BE49-F238E27FC236}">
                <a16:creationId xmlns:a16="http://schemas.microsoft.com/office/drawing/2014/main" id="{222571E5-C7A1-49DC-B735-C63EC3A88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38238"/>
            <a:ext cx="11107737" cy="4973637"/>
          </a:xfrm>
        </p:spPr>
        <p:txBody>
          <a:bodyPr/>
          <a:lstStyle/>
          <a:p>
            <a:pPr marL="361950" indent="-361950"/>
            <a:r>
              <a:rPr lang="en-US" altLang="zh-CN"/>
              <a:t>R</a:t>
            </a:r>
            <a:r>
              <a:rPr lang="zh-CN" altLang="en-US"/>
              <a:t>拥有许多用于存储数据的对象类型，包括向量、矩阵、数组、数据框和列表。</a:t>
            </a:r>
          </a:p>
          <a:p>
            <a:pPr marL="361950" indent="-361950"/>
            <a:endParaRPr lang="en-US" altLang="zh-CN"/>
          </a:p>
          <a:p>
            <a:pPr marL="361950" indent="-361950"/>
            <a:endParaRPr lang="en-US" altLang="zh-CN"/>
          </a:p>
          <a:p>
            <a:pPr marL="361950" indent="-361950"/>
            <a:endParaRPr lang="en-US" altLang="zh-CN"/>
          </a:p>
          <a:p>
            <a:pPr marL="361950" indent="-361950"/>
            <a:endParaRPr lang="en-US" altLang="zh-CN"/>
          </a:p>
          <a:p>
            <a:pPr marL="361950" indent="-361950"/>
            <a:endParaRPr lang="en-US" altLang="zh-CN"/>
          </a:p>
          <a:p>
            <a:pPr marL="361950" indent="-361950"/>
            <a:endParaRPr lang="en-US" altLang="zh-CN"/>
          </a:p>
          <a:p>
            <a:pPr marL="361950" indent="-361950"/>
            <a:endParaRPr lang="en-US" altLang="zh-CN"/>
          </a:p>
          <a:p>
            <a:pPr marL="361950" indent="-361950"/>
            <a:endParaRPr lang="en-US" altLang="zh-CN"/>
          </a:p>
          <a:p>
            <a:pPr marL="361950" indent="-361950"/>
            <a:r>
              <a:rPr kumimoji="0" lang="zh-CN" altLang="en-US"/>
              <a:t>数据框</a:t>
            </a:r>
            <a:r>
              <a:rPr kumimoji="0" lang="en-US" altLang="zh-CN"/>
              <a:t>(data frame)</a:t>
            </a:r>
            <a:r>
              <a:rPr kumimoji="0" lang="zh-CN" altLang="en-US"/>
              <a:t>是</a:t>
            </a:r>
            <a:r>
              <a:rPr kumimoji="0" lang="en-US" altLang="zh-CN"/>
              <a:t>R</a:t>
            </a:r>
            <a:r>
              <a:rPr kumimoji="0" lang="zh-CN" altLang="en-US"/>
              <a:t>中用于存储数据的一种结构：列表示变量，行表示观测。在同一个数据框中可以存储不同类型</a:t>
            </a:r>
            <a:r>
              <a:rPr kumimoji="0" lang="en-US" altLang="zh-CN"/>
              <a:t>(</a:t>
            </a:r>
            <a:r>
              <a:rPr kumimoji="0" lang="zh-CN" altLang="en-US"/>
              <a:t>如数值型、字符型</a:t>
            </a:r>
            <a:r>
              <a:rPr kumimoji="0" lang="en-US" altLang="zh-CN"/>
              <a:t>)</a:t>
            </a:r>
            <a:r>
              <a:rPr kumimoji="0" lang="zh-CN" altLang="en-US"/>
              <a:t>的变量。数据框将是你用来存储数据集的主要数据结构。</a:t>
            </a:r>
            <a:endParaRPr kumimoji="0" lang="en-US" altLang="zh-CN"/>
          </a:p>
          <a:p>
            <a:pPr marL="361950" indent="-361950"/>
            <a:endParaRPr lang="zh-CN" altLang="en-US"/>
          </a:p>
        </p:txBody>
      </p:sp>
      <p:sp>
        <p:nvSpPr>
          <p:cNvPr id="18435" name="标题 1">
            <a:extLst>
              <a:ext uri="{FF2B5EF4-FFF2-40B4-BE49-F238E27FC236}">
                <a16:creationId xmlns:a16="http://schemas.microsoft.com/office/drawing/2014/main" id="{105E84CF-FD18-40E1-B97B-A8329FFDCA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kumimoji="0" lang="zh-CN" altLang="en-US"/>
              <a:t>数据结构</a:t>
            </a:r>
          </a:p>
        </p:txBody>
      </p:sp>
      <p:pic>
        <p:nvPicPr>
          <p:cNvPr id="19459" name="Picture 2">
            <a:extLst>
              <a:ext uri="{FF2B5EF4-FFF2-40B4-BE49-F238E27FC236}">
                <a16:creationId xmlns:a16="http://schemas.microsoft.com/office/drawing/2014/main" id="{97655411-5930-47A9-B19B-96B48C604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7713" y="1700213"/>
            <a:ext cx="4364037" cy="3398837"/>
          </a:xfrm>
          <a:prstGeom prst="rect">
            <a:avLst/>
          </a:prstGeom>
          <a:noFill/>
          <a:ln>
            <a:noFill/>
          </a:ln>
          <a:effectLst>
            <a:outerShdw blurRad="63500" dist="17961" dir="2700000" algn="ctr" rotWithShape="0">
              <a:srgbClr val="006E99">
                <a:alpha val="7499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3">
            <a:extLst>
              <a:ext uri="{FF2B5EF4-FFF2-40B4-BE49-F238E27FC236}">
                <a16:creationId xmlns:a16="http://schemas.microsoft.com/office/drawing/2014/main" id="{CD4FC69D-28F7-4DE2-82E1-CF1A0185E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23950"/>
            <a:ext cx="11107737" cy="4987925"/>
          </a:xfrm>
        </p:spPr>
        <p:txBody>
          <a:bodyPr/>
          <a:lstStyle/>
          <a:p>
            <a:pPr marL="271463" indent="-271463"/>
            <a:r>
              <a:rPr lang="zh-CN" altLang="en-US"/>
              <a:t>向量是以一维数组的方法管理数据的一种对象类型。可以说向量是</a:t>
            </a:r>
            <a:r>
              <a:rPr lang="en-US" altLang="zh-CN"/>
              <a:t>R</a:t>
            </a:r>
            <a:r>
              <a:rPr lang="zh-CN" altLang="en-US"/>
              <a:t>语言中最基本的数据类型，很多算法函数都是以向量的形式输入的。</a:t>
            </a:r>
          </a:p>
          <a:p>
            <a:pPr marL="271463" indent="-271463"/>
            <a:r>
              <a:rPr lang="zh-CN" altLang="en-US"/>
              <a:t>向量可以是数值型、字符型、逻辑值型</a:t>
            </a:r>
            <a:r>
              <a:rPr lang="en-US" altLang="zh-CN"/>
              <a:t>(T</a:t>
            </a:r>
            <a:r>
              <a:rPr lang="zh-CN" altLang="en-US"/>
              <a:t>、</a:t>
            </a:r>
            <a:r>
              <a:rPr lang="en-US" altLang="zh-CN"/>
              <a:t>F) </a:t>
            </a:r>
            <a:r>
              <a:rPr lang="zh-CN" altLang="en-US"/>
              <a:t>和复数型。</a:t>
            </a:r>
          </a:p>
          <a:p>
            <a:pPr marL="271463" indent="-271463"/>
            <a:r>
              <a:rPr lang="zh-CN" altLang="en-US"/>
              <a:t>实例：创建不同类型的向量</a:t>
            </a:r>
          </a:p>
          <a:p>
            <a:pPr marL="271463" indent="-271463"/>
            <a:endParaRPr lang="en-US" altLang="zh-CN"/>
          </a:p>
          <a:p>
            <a:pPr marL="271463" indent="-271463"/>
            <a:endParaRPr lang="en-US" altLang="zh-CN"/>
          </a:p>
          <a:p>
            <a:pPr marL="271463" indent="-271463"/>
            <a:r>
              <a:rPr lang="zh-CN" altLang="en-US"/>
              <a:t>一个向量的所有元素都必须属于相同的类型。如果不是，</a:t>
            </a:r>
            <a:r>
              <a:rPr lang="en-US" altLang="zh-CN"/>
              <a:t>R</a:t>
            </a:r>
            <a:r>
              <a:rPr lang="zh-CN" altLang="en-US"/>
              <a:t>将强制执行类型转换。</a:t>
            </a:r>
          </a:p>
          <a:p>
            <a:pPr marL="271463" indent="-271463"/>
            <a:endParaRPr lang="zh-CN" altLang="en-US"/>
          </a:p>
        </p:txBody>
      </p:sp>
      <p:sp>
        <p:nvSpPr>
          <p:cNvPr id="19459" name="标题 1">
            <a:extLst>
              <a:ext uri="{FF2B5EF4-FFF2-40B4-BE49-F238E27FC236}">
                <a16:creationId xmlns:a16="http://schemas.microsoft.com/office/drawing/2014/main" id="{1FFFB1CE-DAE4-47E3-9F93-19723F4AC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>
                <a:latin typeface="微软雅黑" panose="020B0503020204020204" pitchFamily="34" charset="-122"/>
              </a:rPr>
              <a:t>向量创建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2DFE8F-4DD2-4F3B-9AD2-20FC6E1C45A8}"/>
              </a:ext>
            </a:extLst>
          </p:cNvPr>
          <p:cNvSpPr/>
          <p:nvPr/>
        </p:nvSpPr>
        <p:spPr>
          <a:xfrm>
            <a:off x="623888" y="2997200"/>
            <a:ext cx="11160125" cy="8302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kern="0" dirty="0">
                <a:solidFill>
                  <a:srgbClr val="0000FF"/>
                </a:solidFill>
                <a:latin typeface="Lucida Console" panose="020B0609040504020204" pitchFamily="49" charset="0"/>
                <a:ea typeface="微软雅黑" pitchFamily="34" charset="-122"/>
              </a:rPr>
              <a:t>&gt; x1 &lt;- c(1, 2, 3, 4) </a:t>
            </a:r>
            <a:r>
              <a:rPr lang="en-US" altLang="zh-CN" sz="1600" kern="0" dirty="0">
                <a:solidFill>
                  <a:srgbClr val="00B050"/>
                </a:solidFill>
                <a:latin typeface="Lucida Console" panose="020B0609040504020204" pitchFamily="49" charset="0"/>
                <a:ea typeface="微软雅黑" pitchFamily="34" charset="-122"/>
              </a:rPr>
              <a:t> # </a:t>
            </a:r>
            <a:r>
              <a:rPr lang="zh-CN" altLang="en-US" sz="1600" kern="0" dirty="0">
                <a:solidFill>
                  <a:srgbClr val="00B050"/>
                </a:solidFill>
                <a:latin typeface="Lucida Console" panose="020B0609040504020204" pitchFamily="49" charset="0"/>
                <a:ea typeface="微软雅黑" pitchFamily="34" charset="-122"/>
              </a:rPr>
              <a:t>创建数值型向量</a:t>
            </a:r>
            <a:r>
              <a:rPr lang="en-US" altLang="zh-CN" sz="1600" kern="0" dirty="0">
                <a:solidFill>
                  <a:srgbClr val="00B050"/>
                </a:solidFill>
                <a:latin typeface="Lucida Console" panose="020B0609040504020204" pitchFamily="49" charset="0"/>
                <a:ea typeface="微软雅黑" pitchFamily="34" charset="-122"/>
              </a:rPr>
              <a:t>,</a:t>
            </a:r>
            <a:r>
              <a:rPr lang="zh-CN" altLang="en-US" sz="1600" kern="0" dirty="0">
                <a:solidFill>
                  <a:srgbClr val="00B050"/>
                </a:solidFill>
                <a:latin typeface="Lucida Console" panose="020B0609040504020204" pitchFamily="49" charset="0"/>
                <a:ea typeface="微软雅黑" pitchFamily="34" charset="-122"/>
              </a:rPr>
              <a:t>可写成</a:t>
            </a:r>
            <a:r>
              <a:rPr lang="en-US" altLang="zh-CN" sz="1600" kern="0" dirty="0">
                <a:solidFill>
                  <a:srgbClr val="00B050"/>
                </a:solidFill>
                <a:latin typeface="Lucida Console" panose="020B0609040504020204" pitchFamily="49" charset="0"/>
                <a:ea typeface="微软雅黑" pitchFamily="34" charset="-122"/>
              </a:rPr>
              <a:t>x1=c(1:4)</a:t>
            </a:r>
          </a:p>
          <a:p>
            <a:pPr>
              <a:defRPr/>
            </a:pPr>
            <a:r>
              <a:rPr lang="en-US" altLang="zh-CN" sz="1600" kern="0" dirty="0">
                <a:solidFill>
                  <a:srgbClr val="0000FF"/>
                </a:solidFill>
                <a:latin typeface="Lucida Console" panose="020B0609040504020204" pitchFamily="49" charset="0"/>
                <a:ea typeface="微软雅黑" pitchFamily="34" charset="-122"/>
              </a:rPr>
              <a:t>&gt; x2 &lt;- c("a", "b", "c", "d")  </a:t>
            </a:r>
            <a:r>
              <a:rPr lang="en-US" altLang="zh-CN" sz="1600" kern="0" dirty="0">
                <a:solidFill>
                  <a:srgbClr val="00B050"/>
                </a:solidFill>
                <a:latin typeface="Lucida Console" panose="020B0609040504020204" pitchFamily="49" charset="0"/>
                <a:ea typeface="微软雅黑" pitchFamily="34" charset="-122"/>
              </a:rPr>
              <a:t># </a:t>
            </a:r>
            <a:r>
              <a:rPr lang="zh-CN" altLang="en-US" sz="1600" kern="0" dirty="0">
                <a:solidFill>
                  <a:srgbClr val="00B050"/>
                </a:solidFill>
                <a:latin typeface="Lucida Console" panose="020B0609040504020204" pitchFamily="49" charset="0"/>
                <a:ea typeface="微软雅黑" pitchFamily="34" charset="-122"/>
              </a:rPr>
              <a:t>创建字符型变量</a:t>
            </a:r>
          </a:p>
          <a:p>
            <a:pPr>
              <a:defRPr/>
            </a:pPr>
            <a:r>
              <a:rPr lang="en-US" altLang="zh-CN" sz="1600" kern="0" dirty="0">
                <a:solidFill>
                  <a:srgbClr val="0000FF"/>
                </a:solidFill>
                <a:latin typeface="Lucida Console" panose="020B0609040504020204" pitchFamily="49" charset="0"/>
                <a:ea typeface="微软雅黑" pitchFamily="34" charset="-122"/>
              </a:rPr>
              <a:t>&gt; x3 &lt;- c(TRUE, FALSE, FALSE, TRUE)  </a:t>
            </a:r>
            <a:r>
              <a:rPr lang="en-US" altLang="zh-CN" sz="1600" kern="0" dirty="0">
                <a:solidFill>
                  <a:srgbClr val="00B050"/>
                </a:solidFill>
                <a:latin typeface="Lucida Console" panose="020B0609040504020204" pitchFamily="49" charset="0"/>
                <a:ea typeface="微软雅黑" pitchFamily="34" charset="-122"/>
              </a:rPr>
              <a:t># </a:t>
            </a:r>
            <a:r>
              <a:rPr lang="zh-CN" altLang="en-US" sz="1600" kern="0" dirty="0">
                <a:solidFill>
                  <a:srgbClr val="00B050"/>
                </a:solidFill>
                <a:latin typeface="Lucida Console" panose="020B0609040504020204" pitchFamily="49" charset="0"/>
                <a:ea typeface="微软雅黑" pitchFamily="34" charset="-122"/>
              </a:rPr>
              <a:t>创建逻辑型变量</a:t>
            </a:r>
            <a:endParaRPr lang="en-US" altLang="zh-CN" sz="1600" kern="0" dirty="0">
              <a:solidFill>
                <a:srgbClr val="00B050"/>
              </a:solidFill>
              <a:latin typeface="Lucida Console" panose="020B0609040504020204" pitchFamily="49" charset="0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47436-6567-4E3C-8C70-7C433016B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23950"/>
            <a:ext cx="11107737" cy="49879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向量是以一维数组的方法管理数据的一种对象类型。可以说向量是</a:t>
            </a:r>
            <a:r>
              <a:rPr lang="en-US" altLang="zh-CN" dirty="0"/>
              <a:t>R</a:t>
            </a:r>
            <a:r>
              <a:rPr lang="zh-CN" altLang="en-US" dirty="0"/>
              <a:t>语言中最基本的数据类型，很多算法函数都是以向量的形式输入的；</a:t>
            </a:r>
          </a:p>
          <a:p>
            <a:pPr>
              <a:defRPr/>
            </a:pPr>
            <a:r>
              <a:rPr lang="zh-CN" altLang="en-US" dirty="0"/>
              <a:t>字符型、逻辑值型</a:t>
            </a:r>
            <a:r>
              <a:rPr lang="en-US" altLang="zh-CN" dirty="0"/>
              <a:t>(T</a:t>
            </a:r>
            <a:r>
              <a:rPr lang="zh-CN" altLang="en-US" dirty="0"/>
              <a:t>、</a:t>
            </a:r>
            <a:r>
              <a:rPr lang="en-US" altLang="zh-CN" dirty="0"/>
              <a:t>F)</a:t>
            </a:r>
            <a:r>
              <a:rPr lang="zh-CN" altLang="en-US" dirty="0"/>
              <a:t>、数值型和复数型；</a:t>
            </a:r>
          </a:p>
          <a:p>
            <a:pPr>
              <a:defRPr/>
            </a:pPr>
            <a:r>
              <a:rPr lang="en-US" altLang="zh-CN" dirty="0"/>
              <a:t>Length</a:t>
            </a:r>
            <a:r>
              <a:rPr lang="zh-CN" altLang="en-US" dirty="0"/>
              <a:t>函数测长度；</a:t>
            </a:r>
          </a:p>
          <a:p>
            <a:pPr>
              <a:defRPr/>
            </a:pPr>
            <a:r>
              <a:rPr lang="en-US" altLang="zh-CN" dirty="0"/>
              <a:t>c</a:t>
            </a:r>
            <a:r>
              <a:rPr lang="zh-CN" altLang="en-US" dirty="0"/>
              <a:t>函数创建</a:t>
            </a:r>
            <a:r>
              <a:rPr lang="en-US" altLang="zh-CN" dirty="0"/>
              <a:t>: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20483" name="标题 1">
            <a:extLst>
              <a:ext uri="{FF2B5EF4-FFF2-40B4-BE49-F238E27FC236}">
                <a16:creationId xmlns:a16="http://schemas.microsoft.com/office/drawing/2014/main" id="{7D96945C-37EE-45D4-B5BC-68BA0591DF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kumimoji="0" lang="zh-CN" altLang="en-US">
                <a:latin typeface="微软雅黑" panose="020B0503020204020204" pitchFamily="34" charset="-122"/>
              </a:rPr>
              <a:t>向量</a:t>
            </a:r>
            <a:endParaRPr kumimoji="0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2D2436-54E3-4567-B29F-EA74D9B8237C}"/>
              </a:ext>
            </a:extLst>
          </p:cNvPr>
          <p:cNvSpPr txBox="1"/>
          <p:nvPr/>
        </p:nvSpPr>
        <p:spPr>
          <a:xfrm>
            <a:off x="542925" y="3535363"/>
            <a:ext cx="3960813" cy="1838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62822" indent="-362822">
              <a:spcBef>
                <a:spcPct val="20000"/>
              </a:spcBef>
              <a:buClr>
                <a:srgbClr val="032089"/>
              </a:buClr>
              <a:buFont typeface="Arial" panose="020B0604020202020204" pitchFamily="34" charset="0"/>
              <a:buChar char="•"/>
              <a:defRPr/>
            </a:pPr>
            <a:r>
              <a:rPr lang="zh-CN" altLang="zh-CN" kern="0" dirty="0">
                <a:solidFill>
                  <a:srgbClr val="0000FF"/>
                </a:solidFill>
                <a:latin typeface="Lucida Console" panose="020B0609040504020204" pitchFamily="49" charset="0"/>
                <a:ea typeface="微软雅黑" pitchFamily="34" charset="-122"/>
              </a:rPr>
              <a:t>&gt; w &lt;- c(1,3,4,5,6,7) </a:t>
            </a:r>
            <a:endParaRPr lang="en-US" altLang="zh-CN" kern="0" dirty="0">
              <a:solidFill>
                <a:srgbClr val="0000FF"/>
              </a:solidFill>
              <a:latin typeface="Lucida Console" panose="020B0609040504020204" pitchFamily="49" charset="0"/>
              <a:ea typeface="微软雅黑" pitchFamily="34" charset="-122"/>
            </a:endParaRPr>
          </a:p>
          <a:p>
            <a:pPr marL="362822" indent="-362822">
              <a:spcBef>
                <a:spcPct val="20000"/>
              </a:spcBef>
              <a:buClr>
                <a:srgbClr val="032089"/>
              </a:buClr>
              <a:buFont typeface="Arial" panose="020B0604020202020204" pitchFamily="34" charset="0"/>
              <a:buChar char="•"/>
              <a:defRPr/>
            </a:pPr>
            <a:r>
              <a:rPr lang="zh-CN" altLang="zh-CN" kern="0" dirty="0">
                <a:solidFill>
                  <a:srgbClr val="0000FF"/>
                </a:solidFill>
                <a:latin typeface="Lucida Console" panose="020B0609040504020204" pitchFamily="49" charset="0"/>
                <a:ea typeface="微软雅黑" pitchFamily="34" charset="-122"/>
              </a:rPr>
              <a:t>&gt; length(w) </a:t>
            </a:r>
            <a:endParaRPr lang="en-US" altLang="zh-CN" kern="0" dirty="0">
              <a:solidFill>
                <a:srgbClr val="0000FF"/>
              </a:solidFill>
              <a:latin typeface="Lucida Console" panose="020B0609040504020204" pitchFamily="49" charset="0"/>
              <a:ea typeface="微软雅黑" pitchFamily="34" charset="-122"/>
            </a:endParaRPr>
          </a:p>
          <a:p>
            <a:pPr marL="362822" indent="-362822">
              <a:spcBef>
                <a:spcPct val="20000"/>
              </a:spcBef>
              <a:buClr>
                <a:srgbClr val="032089"/>
              </a:buClr>
              <a:buFont typeface="Arial" panose="020B0604020202020204" pitchFamily="34" charset="0"/>
              <a:buChar char="•"/>
              <a:defRPr/>
            </a:pPr>
            <a:r>
              <a:rPr lang="zh-CN" altLang="zh-CN" kern="0" dirty="0">
                <a:latin typeface="Lucida Console" panose="020B0609040504020204" pitchFamily="49" charset="0"/>
                <a:ea typeface="微软雅黑" pitchFamily="34" charset="-122"/>
              </a:rPr>
              <a:t>[1] 6</a:t>
            </a:r>
          </a:p>
          <a:p>
            <a:pPr marL="362822" indent="-362822">
              <a:spcBef>
                <a:spcPct val="20000"/>
              </a:spcBef>
              <a:buClr>
                <a:srgbClr val="032089"/>
              </a:buClr>
              <a:buFont typeface="Arial" panose="020B0604020202020204" pitchFamily="34" charset="0"/>
              <a:buChar char="•"/>
              <a:defRPr/>
            </a:pPr>
            <a:r>
              <a:rPr lang="zh-CN" altLang="zh-CN" kern="0" dirty="0">
                <a:solidFill>
                  <a:srgbClr val="0000FF"/>
                </a:solidFill>
                <a:latin typeface="Lucida Console" panose="020B0609040504020204" pitchFamily="49" charset="0"/>
                <a:ea typeface="微软雅黑" pitchFamily="34" charset="-122"/>
              </a:rPr>
              <a:t>&gt; mode(w) </a:t>
            </a:r>
            <a:endParaRPr lang="en-US" altLang="zh-CN" kern="0" dirty="0">
              <a:solidFill>
                <a:srgbClr val="0000FF"/>
              </a:solidFill>
              <a:latin typeface="Lucida Console" panose="020B0609040504020204" pitchFamily="49" charset="0"/>
              <a:ea typeface="微软雅黑" pitchFamily="34" charset="-122"/>
            </a:endParaRPr>
          </a:p>
          <a:p>
            <a:pPr marL="362822" indent="-362822">
              <a:spcBef>
                <a:spcPct val="20000"/>
              </a:spcBef>
              <a:buClr>
                <a:srgbClr val="032089"/>
              </a:buClr>
              <a:buFont typeface="Arial" panose="020B0604020202020204" pitchFamily="34" charset="0"/>
              <a:buChar char="•"/>
              <a:defRPr/>
            </a:pPr>
            <a:r>
              <a:rPr lang="zh-CN" altLang="zh-CN" dirty="0">
                <a:latin typeface="Lucida Console" panose="020B0609040504020204" pitchFamily="49" charset="0"/>
                <a:ea typeface="宋体" charset="-122"/>
              </a:rPr>
              <a:t>[1] </a:t>
            </a:r>
            <a:r>
              <a:rPr lang="en-US" altLang="zh-CN" dirty="0">
                <a:latin typeface="Lucida Console" panose="020B0609040504020204" pitchFamily="49" charset="0"/>
                <a:ea typeface="宋体" charset="-122"/>
              </a:rPr>
              <a:t>“</a:t>
            </a:r>
            <a:r>
              <a:rPr lang="zh-CN" altLang="zh-CN" dirty="0">
                <a:latin typeface="Lucida Console" panose="020B0609040504020204" pitchFamily="49" charset="0"/>
                <a:ea typeface="宋体" charset="-122"/>
              </a:rPr>
              <a:t>numeric</a:t>
            </a:r>
            <a:r>
              <a:rPr lang="en-US" altLang="zh-CN" dirty="0">
                <a:latin typeface="Lucida Console" panose="020B0609040504020204" pitchFamily="49" charset="0"/>
                <a:ea typeface="宋体" charset="-122"/>
              </a:rPr>
              <a:t>”</a:t>
            </a:r>
            <a:endParaRPr lang="en-US" altLang="zh-CN" kern="0" dirty="0">
              <a:solidFill>
                <a:srgbClr val="0000FF"/>
              </a:solidFill>
              <a:latin typeface="Lucida Console" panose="020B0609040504020204" pitchFamily="49" charset="0"/>
              <a:ea typeface="微软雅黑" pitchFamily="34" charset="-122"/>
            </a:endParaRPr>
          </a:p>
          <a:p>
            <a:pPr>
              <a:defRPr/>
            </a:pPr>
            <a:endParaRPr lang="zh-CN" altLang="en-US" dirty="0">
              <a:latin typeface="Lucida Console" panose="020B0609040504020204" pitchFamily="49" charset="0"/>
              <a:ea typeface="宋体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39E6832-A351-48C1-95B5-1621D122B28B}"/>
              </a:ext>
            </a:extLst>
          </p:cNvPr>
          <p:cNvSpPr txBox="1"/>
          <p:nvPr/>
        </p:nvSpPr>
        <p:spPr>
          <a:xfrm>
            <a:off x="4008438" y="3535363"/>
            <a:ext cx="3959225" cy="1838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62822" indent="-362822">
              <a:spcBef>
                <a:spcPct val="20000"/>
              </a:spcBef>
              <a:buClr>
                <a:srgbClr val="032089"/>
              </a:buClr>
              <a:buFont typeface="Arial" panose="020B0604020202020204" pitchFamily="34" charset="0"/>
              <a:buChar char="•"/>
              <a:defRPr/>
            </a:pPr>
            <a:r>
              <a:rPr lang="zh-CN" altLang="zh-CN" kern="0" dirty="0">
                <a:solidFill>
                  <a:srgbClr val="0000FF"/>
                </a:solidFill>
                <a:latin typeface="Lucida Console" panose="020B0609040504020204" pitchFamily="49" charset="0"/>
                <a:ea typeface="微软雅黑" pitchFamily="34" charset="-122"/>
              </a:rPr>
              <a:t>&gt; w2 &lt;- c(T,F,T) </a:t>
            </a:r>
            <a:endParaRPr lang="en-US" altLang="zh-CN" kern="0" dirty="0">
              <a:solidFill>
                <a:srgbClr val="0000FF"/>
              </a:solidFill>
              <a:latin typeface="Lucida Console" panose="020B0609040504020204" pitchFamily="49" charset="0"/>
              <a:ea typeface="微软雅黑" pitchFamily="34" charset="-122"/>
            </a:endParaRPr>
          </a:p>
          <a:p>
            <a:pPr marL="362822" indent="-362822">
              <a:spcBef>
                <a:spcPct val="20000"/>
              </a:spcBef>
              <a:buClr>
                <a:srgbClr val="032089"/>
              </a:buClr>
              <a:buFont typeface="Arial" panose="020B0604020202020204" pitchFamily="34" charset="0"/>
              <a:buChar char="•"/>
              <a:defRPr/>
            </a:pPr>
            <a:r>
              <a:rPr lang="zh-CN" altLang="zh-CN" kern="0" dirty="0">
                <a:solidFill>
                  <a:srgbClr val="0000FF"/>
                </a:solidFill>
                <a:latin typeface="Lucida Console" panose="020B0609040504020204" pitchFamily="49" charset="0"/>
                <a:ea typeface="微软雅黑" pitchFamily="34" charset="-122"/>
              </a:rPr>
              <a:t>&gt; length(w2) </a:t>
            </a:r>
            <a:endParaRPr lang="en-US" altLang="zh-CN" kern="0" dirty="0">
              <a:solidFill>
                <a:srgbClr val="0000FF"/>
              </a:solidFill>
              <a:latin typeface="Lucida Console" panose="020B0609040504020204" pitchFamily="49" charset="0"/>
              <a:ea typeface="微软雅黑" pitchFamily="34" charset="-122"/>
            </a:endParaRPr>
          </a:p>
          <a:p>
            <a:pPr marL="362822" indent="-362822">
              <a:spcBef>
                <a:spcPct val="20000"/>
              </a:spcBef>
              <a:buClr>
                <a:srgbClr val="032089"/>
              </a:buClr>
              <a:buFont typeface="Arial" panose="020B0604020202020204" pitchFamily="34" charset="0"/>
              <a:buChar char="•"/>
              <a:defRPr/>
            </a:pPr>
            <a:r>
              <a:rPr lang="zh-CN" altLang="zh-CN" kern="0" dirty="0">
                <a:latin typeface="Lucida Console" panose="020B0609040504020204" pitchFamily="49" charset="0"/>
                <a:ea typeface="微软雅黑" pitchFamily="34" charset="-122"/>
              </a:rPr>
              <a:t>[1] 3 </a:t>
            </a:r>
            <a:endParaRPr lang="en-US" altLang="zh-CN" kern="0" dirty="0">
              <a:latin typeface="Lucida Console" panose="020B0609040504020204" pitchFamily="49" charset="0"/>
              <a:ea typeface="微软雅黑" pitchFamily="34" charset="-122"/>
            </a:endParaRPr>
          </a:p>
          <a:p>
            <a:pPr marL="362822" indent="-362822">
              <a:spcBef>
                <a:spcPct val="20000"/>
              </a:spcBef>
              <a:buClr>
                <a:srgbClr val="032089"/>
              </a:buClr>
              <a:buFont typeface="Arial" panose="020B0604020202020204" pitchFamily="34" charset="0"/>
              <a:buChar char="•"/>
              <a:defRPr/>
            </a:pPr>
            <a:r>
              <a:rPr lang="zh-CN" altLang="zh-CN" kern="0" dirty="0">
                <a:solidFill>
                  <a:srgbClr val="0000FF"/>
                </a:solidFill>
                <a:latin typeface="Lucida Console" panose="020B0609040504020204" pitchFamily="49" charset="0"/>
                <a:ea typeface="微软雅黑" pitchFamily="34" charset="-122"/>
              </a:rPr>
              <a:t>&gt; mode(w2) </a:t>
            </a:r>
            <a:endParaRPr lang="en-US" altLang="zh-CN" kern="0" dirty="0">
              <a:solidFill>
                <a:srgbClr val="0000FF"/>
              </a:solidFill>
              <a:latin typeface="Lucida Console" panose="020B0609040504020204" pitchFamily="49" charset="0"/>
              <a:ea typeface="微软雅黑" pitchFamily="34" charset="-122"/>
            </a:endParaRPr>
          </a:p>
          <a:p>
            <a:pPr marL="362822" indent="-362822">
              <a:spcBef>
                <a:spcPct val="20000"/>
              </a:spcBef>
              <a:buClr>
                <a:srgbClr val="032089"/>
              </a:buClr>
              <a:buFont typeface="Arial" panose="020B0604020202020204" pitchFamily="34" charset="0"/>
              <a:buChar char="•"/>
              <a:defRPr/>
            </a:pPr>
            <a:r>
              <a:rPr lang="zh-CN" altLang="zh-CN" kern="0" dirty="0">
                <a:latin typeface="Lucida Console" panose="020B0609040504020204" pitchFamily="49" charset="0"/>
                <a:ea typeface="微软雅黑" pitchFamily="34" charset="-122"/>
              </a:rPr>
              <a:t>[1] "logical"</a:t>
            </a:r>
            <a:endParaRPr kumimoji="1" lang="en-US" altLang="zh-CN" kern="0" dirty="0">
              <a:latin typeface="Lucida Console" panose="020B0609040504020204" pitchFamily="49" charset="0"/>
              <a:ea typeface="微软雅黑" pitchFamily="34" charset="-122"/>
            </a:endParaRPr>
          </a:p>
          <a:p>
            <a:pPr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925D976-4427-480F-A6F9-A75102FE0A64}"/>
              </a:ext>
            </a:extLst>
          </p:cNvPr>
          <p:cNvSpPr txBox="1"/>
          <p:nvPr/>
        </p:nvSpPr>
        <p:spPr>
          <a:xfrm>
            <a:off x="7248525" y="3535363"/>
            <a:ext cx="4891088" cy="169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62822" indent="-362822">
              <a:spcBef>
                <a:spcPct val="20000"/>
              </a:spcBef>
              <a:buClr>
                <a:srgbClr val="032089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rgbClr val="0000FF"/>
                </a:solidFill>
                <a:latin typeface="Lucida Console" panose="020B0609040504020204" pitchFamily="49" charset="0"/>
                <a:ea typeface="微软雅黑" pitchFamily="34" charset="-122"/>
              </a:rPr>
              <a:t>&gt; w1 &lt;- c('</a:t>
            </a:r>
            <a:r>
              <a:rPr lang="zh-CN" altLang="en-US" kern="0" dirty="0">
                <a:solidFill>
                  <a:srgbClr val="0000FF"/>
                </a:solidFill>
                <a:latin typeface="Lucida Console" panose="020B0609040504020204" pitchFamily="49" charset="0"/>
                <a:ea typeface="微软雅黑" pitchFamily="34" charset="-122"/>
              </a:rPr>
              <a:t>张三</a:t>
            </a:r>
            <a:r>
              <a:rPr lang="en-US" altLang="zh-CN" kern="0" dirty="0">
                <a:solidFill>
                  <a:srgbClr val="0000FF"/>
                </a:solidFill>
                <a:latin typeface="Lucida Console" panose="020B0609040504020204" pitchFamily="49" charset="0"/>
                <a:ea typeface="微软雅黑" pitchFamily="34" charset="-122"/>
              </a:rPr>
              <a:t>','</a:t>
            </a:r>
            <a:r>
              <a:rPr lang="zh-CN" altLang="en-US" kern="0" dirty="0">
                <a:solidFill>
                  <a:srgbClr val="0000FF"/>
                </a:solidFill>
                <a:latin typeface="Lucida Console" panose="020B0609040504020204" pitchFamily="49" charset="0"/>
                <a:ea typeface="微软雅黑" pitchFamily="34" charset="-122"/>
              </a:rPr>
              <a:t>李四</a:t>
            </a:r>
            <a:r>
              <a:rPr lang="en-US" altLang="zh-CN" kern="0" dirty="0">
                <a:solidFill>
                  <a:srgbClr val="0000FF"/>
                </a:solidFill>
                <a:latin typeface="Lucida Console" panose="020B0609040504020204" pitchFamily="49" charset="0"/>
                <a:ea typeface="微软雅黑" pitchFamily="34" charset="-122"/>
              </a:rPr>
              <a:t>','</a:t>
            </a:r>
            <a:r>
              <a:rPr lang="zh-CN" altLang="en-US" kern="0" dirty="0">
                <a:solidFill>
                  <a:srgbClr val="0000FF"/>
                </a:solidFill>
                <a:latin typeface="Lucida Console" panose="020B0609040504020204" pitchFamily="49" charset="0"/>
                <a:ea typeface="微软雅黑" pitchFamily="34" charset="-122"/>
              </a:rPr>
              <a:t>王五</a:t>
            </a:r>
            <a:r>
              <a:rPr lang="en-US" altLang="zh-CN" kern="0" dirty="0">
                <a:solidFill>
                  <a:srgbClr val="0000FF"/>
                </a:solidFill>
                <a:latin typeface="Lucida Console" panose="020B0609040504020204" pitchFamily="49" charset="0"/>
                <a:ea typeface="微软雅黑" pitchFamily="34" charset="-122"/>
              </a:rPr>
              <a:t>')</a:t>
            </a:r>
          </a:p>
          <a:p>
            <a:pPr marL="362822" indent="-362822">
              <a:spcBef>
                <a:spcPct val="20000"/>
              </a:spcBef>
              <a:buClr>
                <a:srgbClr val="032089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rgbClr val="0000FF"/>
                </a:solidFill>
                <a:latin typeface="Lucida Console" panose="020B0609040504020204" pitchFamily="49" charset="0"/>
                <a:ea typeface="微软雅黑" pitchFamily="34" charset="-122"/>
              </a:rPr>
              <a:t>&gt; length(w1)</a:t>
            </a:r>
          </a:p>
          <a:p>
            <a:pPr marL="362822" indent="-362822">
              <a:spcBef>
                <a:spcPct val="20000"/>
              </a:spcBef>
              <a:buClr>
                <a:srgbClr val="032089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Lucida Console" panose="020B0609040504020204" pitchFamily="49" charset="0"/>
                <a:ea typeface="微软雅黑" pitchFamily="34" charset="-122"/>
              </a:rPr>
              <a:t>[1] 3</a:t>
            </a:r>
          </a:p>
          <a:p>
            <a:pPr marL="362822" indent="-362822">
              <a:spcBef>
                <a:spcPct val="20000"/>
              </a:spcBef>
              <a:buClr>
                <a:srgbClr val="032089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rgbClr val="0000FF"/>
                </a:solidFill>
                <a:latin typeface="Lucida Console" panose="020B0609040504020204" pitchFamily="49" charset="0"/>
                <a:ea typeface="微软雅黑" pitchFamily="34" charset="-122"/>
              </a:rPr>
              <a:t>&gt; mode(w1)</a:t>
            </a:r>
          </a:p>
          <a:p>
            <a:pPr marL="362822" indent="-362822">
              <a:spcBef>
                <a:spcPct val="20000"/>
              </a:spcBef>
              <a:buClr>
                <a:srgbClr val="032089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Lucida Console" panose="020B0609040504020204" pitchFamily="49" charset="0"/>
                <a:ea typeface="微软雅黑" pitchFamily="34" charset="-122"/>
              </a:rPr>
              <a:t>[1] "character"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5228</TotalTime>
  <Words>6353</Words>
  <Application>Microsoft Office PowerPoint</Application>
  <PresentationFormat>宽屏</PresentationFormat>
  <Paragraphs>745</Paragraphs>
  <Slides>58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58</vt:i4>
      </vt:variant>
    </vt:vector>
  </HeadingPairs>
  <TitlesOfParts>
    <vt:vector size="71" baseType="lpstr">
      <vt:lpstr>HanziPen SC Regular</vt:lpstr>
      <vt:lpstr>等线</vt:lpstr>
      <vt:lpstr>仿宋</vt:lpstr>
      <vt:lpstr>黑体</vt:lpstr>
      <vt:lpstr>宋体</vt:lpstr>
      <vt:lpstr>微软雅黑</vt:lpstr>
      <vt:lpstr>Arial</vt:lpstr>
      <vt:lpstr>Calibri</vt:lpstr>
      <vt:lpstr>Lucida Console</vt:lpstr>
      <vt:lpstr>Times New Roman</vt:lpstr>
      <vt:lpstr>Wingdings</vt:lpstr>
      <vt:lpstr>2_Office 主题</vt:lpstr>
      <vt:lpstr>3_Office 主题</vt:lpstr>
      <vt:lpstr>数据对象与数据读写</vt:lpstr>
      <vt:lpstr>目录</vt:lpstr>
      <vt:lpstr>数据对象类型</vt:lpstr>
      <vt:lpstr>数据对象类型</vt:lpstr>
      <vt:lpstr>查看对象的类型</vt:lpstr>
      <vt:lpstr>目录</vt:lpstr>
      <vt:lpstr>数据结构</vt:lpstr>
      <vt:lpstr>向量创建</vt:lpstr>
      <vt:lpstr>向量</vt:lpstr>
      <vt:lpstr>向量</vt:lpstr>
      <vt:lpstr>向量化</vt:lpstr>
      <vt:lpstr>等差序列的创建</vt:lpstr>
      <vt:lpstr>等差序列的创建</vt:lpstr>
      <vt:lpstr>重复序列的创建</vt:lpstr>
      <vt:lpstr>索引向量</vt:lpstr>
      <vt:lpstr>索引向量</vt:lpstr>
      <vt:lpstr>向量索引</vt:lpstr>
      <vt:lpstr>索引向量</vt:lpstr>
      <vt:lpstr>索引向量</vt:lpstr>
      <vt:lpstr>向量编辑</vt:lpstr>
      <vt:lpstr>向量排序</vt:lpstr>
      <vt:lpstr>矩阵和数组</vt:lpstr>
      <vt:lpstr>矩阵创建</vt:lpstr>
      <vt:lpstr>矩阵创建</vt:lpstr>
      <vt:lpstr>矩阵的合并</vt:lpstr>
      <vt:lpstr>矩阵的拉直</vt:lpstr>
      <vt:lpstr>　矩阵的行或列计算的函数</vt:lpstr>
      <vt:lpstr>　矩阵的运算</vt:lpstr>
      <vt:lpstr>矩阵索引</vt:lpstr>
      <vt:lpstr>数组创建</vt:lpstr>
      <vt:lpstr>　矩阵行、列和维度</vt:lpstr>
      <vt:lpstr>列表和数据框</vt:lpstr>
      <vt:lpstr>数据框创建</vt:lpstr>
      <vt:lpstr>数据框创建</vt:lpstr>
      <vt:lpstr>数据框索引</vt:lpstr>
      <vt:lpstr>列表创建</vt:lpstr>
      <vt:lpstr>列表创建</vt:lpstr>
      <vt:lpstr>索引</vt:lpstr>
      <vt:lpstr>目录</vt:lpstr>
      <vt:lpstr>数据的导入</vt:lpstr>
      <vt:lpstr>可供R导入的数据源</vt:lpstr>
      <vt:lpstr>读取文本文件</vt:lpstr>
      <vt:lpstr>CSV和制表符分隔（Tab-Delimited）文件</vt:lpstr>
      <vt:lpstr>CSV和制表符分隔（Tab-Delimited）文件</vt:lpstr>
      <vt:lpstr>CSV和制表符分隔（Tab-Delimited）文件</vt:lpstr>
      <vt:lpstr>非结构化文本文件</vt:lpstr>
      <vt:lpstr>非结构化文本文件</vt:lpstr>
      <vt:lpstr>导入Excel数据</vt:lpstr>
      <vt:lpstr>其他文件读取</vt:lpstr>
      <vt:lpstr>访问数据库管理系统</vt:lpstr>
      <vt:lpstr>RODBC包中的主要函数</vt:lpstr>
      <vt:lpstr>案例演示：连接mysql数据库</vt:lpstr>
      <vt:lpstr>案例演示：读取mysql中的某个表</vt:lpstr>
      <vt:lpstr>案例演示：向mysql数据库提交一个查询并返回结果</vt:lpstr>
      <vt:lpstr>读取网络数据</vt:lpstr>
      <vt:lpstr>XML包举例</vt:lpstr>
      <vt:lpstr>XML举例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 Ren</dc:creator>
  <cp:lastModifiedBy>liu xiaoling</cp:lastModifiedBy>
  <cp:revision>281</cp:revision>
  <dcterms:created xsi:type="dcterms:W3CDTF">2017-01-10T15:44:52Z</dcterms:created>
  <dcterms:modified xsi:type="dcterms:W3CDTF">2021-04-10T09:12:21Z</dcterms:modified>
</cp:coreProperties>
</file>